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3"/>
  </p:notesMasterIdLst>
  <p:sldIdLst>
    <p:sldId id="273" r:id="rId2"/>
    <p:sldId id="256" r:id="rId3"/>
    <p:sldId id="275" r:id="rId4"/>
    <p:sldId id="264" r:id="rId5"/>
    <p:sldId id="258" r:id="rId6"/>
    <p:sldId id="262" r:id="rId7"/>
    <p:sldId id="263" r:id="rId8"/>
    <p:sldId id="259" r:id="rId9"/>
    <p:sldId id="268" r:id="rId10"/>
    <p:sldId id="261" r:id="rId11"/>
    <p:sldId id="270" r:id="rId12"/>
    <p:sldId id="265" r:id="rId13"/>
    <p:sldId id="266" r:id="rId14"/>
    <p:sldId id="274" r:id="rId15"/>
    <p:sldId id="267" r:id="rId16"/>
    <p:sldId id="271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C8731-2432-4EFF-969D-C7157E304F47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7E69A-5C67-46DF-A8AD-1BBC1AFEB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74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ales.gov.uk/topics/educationandskills/curriculumassessment/arevisedcurriculumforwales/religiouseducation/?skip=1&amp;lang=c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asacre.org.uk/cym-publications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oksatpress.co.uk/" TargetMode="External"/><Relationship Id="rId2" Type="http://schemas.openxmlformats.org/officeDocument/2006/relationships/hyperlink" Target="https://hwb.gov.wa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winkl.com/resources/foundation-phase-welsh-primary-resources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create.kahoot.it/details/requirements/0e06164f-df42-4e3b-af86-9a1133d95ca0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Y </a:t>
            </a:r>
            <a:r>
              <a:rPr lang="en-GB" sz="5400" dirty="0" err="1" smtClean="0"/>
              <a:t>Dyniaethau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95925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Calibri" panose="020F0502020204030204" pitchFamily="34" charset="0"/>
              </a:rPr>
              <a:t>rachel.bendall@uwtsd.ac.uk</a:t>
            </a:r>
            <a:br>
              <a:rPr lang="en-GB" sz="4000" b="1" dirty="0" smtClean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GB" sz="4000" b="1" dirty="0">
                <a:latin typeface="Calibri" panose="020F0502020204030204" pitchFamily="34" charset="0"/>
              </a:rPr>
              <a:t/>
            </a:r>
            <a:br>
              <a:rPr lang="en-GB" sz="4000" b="1" dirty="0">
                <a:latin typeface="Calibri" panose="020F0502020204030204" pitchFamily="34" charset="0"/>
              </a:rPr>
            </a:br>
            <a:r>
              <a:rPr lang="en-GB" sz="4000" b="1" dirty="0" smtClean="0">
                <a:latin typeface="Calibri" panose="020F0502020204030204" pitchFamily="34" charset="0"/>
              </a:rPr>
              <a:t/>
            </a:r>
            <a:br>
              <a:rPr lang="en-GB" sz="4000" b="1" dirty="0" smtClean="0">
                <a:latin typeface="Calibri" panose="020F0502020204030204" pitchFamily="34" charset="0"/>
              </a:rPr>
            </a:br>
            <a:r>
              <a:rPr lang="en-GB" sz="4000" b="1" dirty="0">
                <a:latin typeface="Calibri" panose="020F0502020204030204" pitchFamily="34" charset="0"/>
              </a:rPr>
              <a:t/>
            </a:r>
            <a:br>
              <a:rPr lang="en-GB" sz="4000" b="1" dirty="0">
                <a:latin typeface="Calibri" panose="020F0502020204030204" pitchFamily="34" charset="0"/>
              </a:rPr>
            </a:br>
            <a:r>
              <a:rPr lang="en-GB" sz="4400" b="1" dirty="0">
                <a:latin typeface="Calibri" panose="020F0502020204030204" pitchFamily="34" charset="0"/>
              </a:rPr>
              <a:t>Gofynion </a:t>
            </a:r>
            <a:r>
              <a:rPr lang="en-GB" sz="4400" b="1" dirty="0" err="1">
                <a:latin typeface="Calibri" panose="020F0502020204030204" pitchFamily="34" charset="0"/>
              </a:rPr>
              <a:t>Addysg</a:t>
            </a:r>
            <a:r>
              <a:rPr lang="en-GB" sz="4400" b="1" dirty="0">
                <a:latin typeface="Calibri" panose="020F0502020204030204" pitchFamily="34" charset="0"/>
              </a:rPr>
              <a:t> </a:t>
            </a:r>
            <a:r>
              <a:rPr lang="en-GB" sz="4400" b="1" dirty="0" err="1">
                <a:latin typeface="Calibri" panose="020F0502020204030204" pitchFamily="34" charset="0"/>
              </a:rPr>
              <a:t>Grefyddol</a:t>
            </a:r>
            <a:r>
              <a:rPr lang="en-GB" sz="4400" b="1" dirty="0">
                <a:latin typeface="Calibri" panose="020F0502020204030204" pitchFamily="34" charset="0"/>
              </a:rPr>
              <a:t/>
            </a:r>
            <a:br>
              <a:rPr lang="en-GB" sz="4400" b="1" dirty="0">
                <a:latin typeface="Calibri" panose="020F0502020204030204" pitchFamily="34" charset="0"/>
              </a:rPr>
            </a:br>
            <a:endParaRPr lang="en-GB" sz="4400" b="1" dirty="0">
              <a:latin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4000" b="1" dirty="0" smtClean="0">
                <a:latin typeface="Calibri" panose="020F0502020204030204" pitchFamily="34" charset="0"/>
              </a:rPr>
              <a:t>Y Cyfnod Sylfaen a CA2</a:t>
            </a:r>
            <a:endParaRPr lang="en-GB" sz="4000" b="1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96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Sesiwn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 smtClean="0"/>
              <a:t>Y Cyfnod Sylfaen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1145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Safonau</a:t>
            </a:r>
            <a:r>
              <a:rPr lang="en-GB" dirty="0" smtClean="0"/>
              <a:t> </a:t>
            </a:r>
            <a:r>
              <a:rPr lang="en-GB" dirty="0" smtClean="0"/>
              <a:t>SAC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S1.8, </a:t>
            </a:r>
            <a:r>
              <a:rPr lang="en-GB" sz="2800" dirty="0" smtClean="0"/>
              <a:t>S2.1, </a:t>
            </a:r>
            <a:r>
              <a:rPr lang="en-GB" sz="2800" dirty="0" smtClean="0"/>
              <a:t>S2.2, S3.3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5509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Pwnc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gorfodol</a:t>
            </a:r>
            <a:endParaRPr lang="en-GB" altLang="en-US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dirty="0" smtClean="0">
                <a:ea typeface="ＭＳ Ｐゴシック" panose="020B0600070205080204" pitchFamily="34" charset="-128"/>
              </a:rPr>
              <a:t>Mae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,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ynghyd</a:t>
            </a:r>
            <a:r>
              <a:rPr lang="en-US" altLang="en-US" sz="2800" dirty="0">
                <a:ea typeface="ＭＳ Ｐゴシック" panose="020B0600070205080204" pitchFamily="34" charset="-128"/>
              </a:rPr>
              <a:t> â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phynciau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sylfaen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phynciau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craidd</a:t>
            </a:r>
            <a:r>
              <a:rPr lang="en-US" altLang="en-US" sz="2800" dirty="0">
                <a:ea typeface="ＭＳ Ｐゴシック" panose="020B0600070205080204" pitchFamily="34" charset="-128"/>
              </a:rPr>
              <a:t> y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Cwricwlwm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Cenedlaethol</a:t>
            </a:r>
            <a:r>
              <a:rPr lang="en-US" altLang="en-US" sz="2800" dirty="0">
                <a:ea typeface="ＭＳ Ｐゴシック" panose="020B0600070205080204" pitchFamily="34" charset="-128"/>
              </a:rPr>
              <a:t>,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llunio’r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cwricwlwm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statudol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y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mae’n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rhaid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addysgu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ymhob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gynhelir</a:t>
            </a:r>
            <a:r>
              <a:rPr lang="en-US" altLang="en-US" sz="2800" dirty="0">
                <a:ea typeface="ＭＳ Ｐゴシック" panose="020B0600070205080204" pitchFamily="34" charset="-128"/>
              </a:rPr>
              <a:t>.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7540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err="1" smtClean="0"/>
              <a:t>Dogfen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allweddol</a:t>
            </a:r>
            <a:endParaRPr lang="en-GB" altLang="en-US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Fframwaith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enghreifftiol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cenedlaethol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cyflwyno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ddysgwyr</a:t>
            </a:r>
            <a:r>
              <a:rPr lang="en-GB" altLang="en-US" sz="2800" dirty="0">
                <a:ea typeface="ＭＳ Ｐゴシック" panose="020B0600070205080204" pitchFamily="34" charset="-128"/>
              </a:rPr>
              <a:t> 3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19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oed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Nghymru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r>
              <a:rPr lang="en-GB" altLang="en-US" sz="2800" dirty="0">
                <a:ea typeface="ＭＳ Ｐゴシック" panose="020B0600070205080204" pitchFamily="34" charset="-128"/>
                <a:hlinkClick r:id="rId2"/>
              </a:rPr>
              <a:t>http://wales.gov.uk/topics/educationandskills/curriculumassessment/arevisedcurriculumforwales/religiouseducation/?skip=1&amp;lang=cy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2556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</a:t>
            </a:r>
            <a:r>
              <a:rPr lang="en-GB" dirty="0" smtClean="0"/>
              <a:t>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sz="2800" dirty="0" smtClean="0"/>
              <a:t>Pa </a:t>
            </a:r>
            <a:r>
              <a:rPr lang="en-GB" sz="2800" dirty="0" err="1"/>
              <a:t>beth</a:t>
            </a:r>
            <a:r>
              <a:rPr lang="en-GB" sz="2800" dirty="0" smtClean="0"/>
              <a:t>?</a:t>
            </a:r>
          </a:p>
          <a:p>
            <a:r>
              <a:rPr lang="en-GB" sz="2800" dirty="0" err="1" smtClean="0"/>
              <a:t>Pwy</a:t>
            </a:r>
            <a:r>
              <a:rPr lang="en-GB" sz="2800" dirty="0"/>
              <a:t>?</a:t>
            </a:r>
          </a:p>
          <a:p>
            <a:r>
              <a:rPr lang="en-GB" sz="2800" dirty="0"/>
              <a:t>Pam?</a:t>
            </a:r>
          </a:p>
          <a:p>
            <a:r>
              <a:rPr lang="en-GB" sz="2800" dirty="0"/>
              <a:t>Pa le?</a:t>
            </a:r>
          </a:p>
          <a:p>
            <a:r>
              <a:rPr lang="en-GB" sz="2800" dirty="0" err="1"/>
              <a:t>Pryd</a:t>
            </a:r>
            <a:r>
              <a:rPr lang="en-GB" sz="2800" dirty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5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 smtClean="0">
                <a:ea typeface="ＭＳ Ｐゴシック" panose="020B0600070205080204" pitchFamily="34" charset="-128"/>
              </a:rPr>
              <a:t>Meysydd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llafur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cyt</a:t>
            </a:r>
            <a:r>
              <a:rPr lang="en-US" altLang="en-US" dirty="0" err="1">
                <a:latin typeface="Trebuchet MS" panose="020B0603020202020204" pitchFamily="34" charset="0"/>
                <a:ea typeface="ＭＳ Ｐゴシック" panose="020B0600070205080204" pitchFamily="34" charset="-128"/>
              </a:rPr>
              <a:t>û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n</a:t>
            </a:r>
            <a:endParaRPr lang="en-GB" altLang="en-US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seiliedig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feysydd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llafur</a:t>
            </a:r>
            <a:r>
              <a:rPr lang="en-GB" altLang="en-US" sz="2800" dirty="0">
                <a:ea typeface="ＭＳ Ｐゴシック" panose="020B0600070205080204" pitchFamily="34" charset="-128"/>
              </a:rPr>
              <a:t> y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cytunwyd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arnynt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lleol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ysgolion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cymunedol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rhan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fwyaf</a:t>
            </a:r>
            <a:r>
              <a:rPr lang="en-GB" altLang="en-US" sz="2800" dirty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ysgolion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reolir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wirfoddol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y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llafur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cytûn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fabwysiedir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gan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awdurdod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lleol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pennu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nodweddion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2010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medraf</a:t>
            </a:r>
            <a:r>
              <a:rPr lang="en-GB" dirty="0" smtClean="0"/>
              <a:t> </a:t>
            </a:r>
            <a:r>
              <a:rPr lang="en-GB" dirty="0" err="1" smtClean="0"/>
              <a:t>ddod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llafur</a:t>
            </a:r>
            <a:r>
              <a:rPr lang="en-GB" dirty="0" smtClean="0"/>
              <a:t> </a:t>
            </a:r>
            <a:r>
              <a:rPr lang="en-GB" dirty="0" err="1" smtClean="0"/>
              <a:t>cytûn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hlinkClick r:id="rId2"/>
              </a:rPr>
              <a:t>http</a:t>
            </a:r>
            <a:r>
              <a:rPr lang="en-GB" sz="2800" dirty="0">
                <a:hlinkClick r:id="rId2"/>
              </a:rPr>
              <a:t>://</a:t>
            </a:r>
            <a:r>
              <a:rPr lang="en-GB" sz="2800" dirty="0" smtClean="0">
                <a:hlinkClick r:id="rId2"/>
              </a:rPr>
              <a:t>wasacre.org.uk/cym-publications.html</a:t>
            </a: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1209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2919" y="1123837"/>
            <a:ext cx="3141070" cy="4601183"/>
          </a:xfrm>
        </p:spPr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Ysgolion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eglwysig</a:t>
            </a:r>
            <a:endParaRPr lang="en-GB" altLang="en-US" dirty="0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ysgolion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reolir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wirfoddol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lle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bo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rhieni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gofyn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amdano</a:t>
            </a:r>
            <a:r>
              <a:rPr lang="en-US" altLang="en-US" sz="28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ym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mhob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gynorthwyir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wirfoddol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, y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ddogfen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ymddiriedolaeth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neu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arfer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ddilynir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i’r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gael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statws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presennol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pennu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nodweddion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.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12840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/>
              <a:t>Dylai plant gael cyfleoedd i: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 err="1"/>
              <a:t>archwilio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eang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symbyliadau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ddefnyddio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adnoddau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amrywiaeth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gyd-destunau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gynnwys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ffurfiau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rhyngweithiol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/>
              <a:t>ymchwilio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amgylcheddau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dan</a:t>
            </a:r>
            <a:r>
              <a:rPr lang="en-GB" altLang="en-US" sz="2400" dirty="0"/>
              <a:t> do ac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awyr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agored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gynnwys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amgylchiadau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naturiol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wrth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iddynt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godi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gymryd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rhan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gwahanol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fathau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chwarae</a:t>
            </a:r>
            <a:r>
              <a:rPr lang="en-GB" altLang="en-US" sz="2400" dirty="0"/>
              <a:t> ac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weithgareddau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wedi’u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cynllunio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gynnwys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rhai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gychwynnir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plentyn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rhai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adeiladu</a:t>
            </a:r>
            <a:r>
              <a:rPr lang="en-GB" altLang="en-US" sz="2400" dirty="0"/>
              <a:t> </a:t>
            </a:r>
            <a:r>
              <a:rPr lang="en-GB" altLang="en-US" sz="2400" dirty="0" err="1" smtClean="0"/>
              <a:t>ar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b</a:t>
            </a:r>
            <a:r>
              <a:rPr lang="en-GB" altLang="en-US" sz="2400" dirty="0" err="1" smtClean="0"/>
              <a:t>rofiadau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blaenorol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weithio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pennau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hunain</a:t>
            </a:r>
            <a:r>
              <a:rPr lang="en-GB" altLang="en-US" sz="2400" dirty="0"/>
              <a:t> ac </a:t>
            </a:r>
            <a:r>
              <a:rPr lang="en-GB" altLang="en-US" sz="2400" dirty="0" err="1" smtClean="0"/>
              <a:t>mewn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grwpiau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bach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mawr</a:t>
            </a:r>
            <a:r>
              <a:rPr lang="en-GB" altLang="en-US" sz="2400" dirty="0"/>
              <a:t>.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64816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AG da ac </a:t>
            </a:r>
            <a:r>
              <a:rPr lang="en-GB" dirty="0" err="1" smtClean="0"/>
              <a:t>ardderchog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https</a:t>
            </a:r>
            <a:r>
              <a:rPr lang="en-GB" dirty="0"/>
              <a:t>://www.bangor.ac.uk/addysg/publications/Trafodion4c.pdf</a:t>
            </a:r>
          </a:p>
        </p:txBody>
      </p:sp>
    </p:spTree>
    <p:extLst>
      <p:ext uri="{BB962C8B-B14F-4D97-AF65-F5344CB8AC3E}">
        <p14:creationId xmlns:p14="http://schemas.microsoft.com/office/powerpoint/2010/main" val="194029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3 </a:t>
            </a:r>
            <a:r>
              <a:rPr lang="en-GB" sz="3200" dirty="0" err="1" smtClean="0"/>
              <a:t>gair</a:t>
            </a:r>
            <a:r>
              <a:rPr lang="en-GB" sz="3200" dirty="0" smtClean="0"/>
              <a:t> </a:t>
            </a:r>
            <a:r>
              <a:rPr lang="en-GB" sz="3200" dirty="0" err="1" smtClean="0"/>
              <a:t>allweddol</a:t>
            </a:r>
            <a:r>
              <a:rPr lang="en-GB" sz="3200" dirty="0" smtClean="0"/>
              <a:t>: </a:t>
            </a:r>
            <a:r>
              <a:rPr lang="en-GB" sz="3200" b="1" dirty="0" err="1" smtClean="0"/>
              <a:t>straeon</a:t>
            </a:r>
            <a:r>
              <a:rPr lang="en-GB" sz="3200" b="1" dirty="0" smtClean="0"/>
              <a:t>, </a:t>
            </a:r>
            <a:r>
              <a:rPr lang="en-GB" sz="3200" b="1" dirty="0" err="1" smtClean="0"/>
              <a:t>gweithgareddau</a:t>
            </a:r>
            <a:r>
              <a:rPr lang="en-GB" sz="3200" b="1" dirty="0" smtClean="0"/>
              <a:t> a </a:t>
            </a:r>
            <a:r>
              <a:rPr lang="en-GB" sz="3200" b="1" dirty="0" err="1" smtClean="0"/>
              <a:t>phrofiadau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028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Personol</a:t>
            </a:r>
            <a:r>
              <a:rPr lang="en-GB" sz="2800" dirty="0" smtClean="0"/>
              <a:t> a </a:t>
            </a:r>
            <a:r>
              <a:rPr lang="en-GB" sz="2800" dirty="0" err="1" smtClean="0"/>
              <a:t>Chymdeithasol</a:t>
            </a:r>
            <a:endParaRPr lang="en-GB" sz="2800" dirty="0" smtClean="0"/>
          </a:p>
          <a:p>
            <a:r>
              <a:rPr lang="en-GB" sz="2800" dirty="0" err="1" smtClean="0"/>
              <a:t>Iaith</a:t>
            </a:r>
            <a:r>
              <a:rPr lang="en-GB" sz="2800" dirty="0" smtClean="0"/>
              <a:t>, </a:t>
            </a:r>
            <a:r>
              <a:rPr lang="en-GB" sz="2800" dirty="0" err="1" smtClean="0"/>
              <a:t>Llythrennedd</a:t>
            </a:r>
            <a:r>
              <a:rPr lang="en-GB" sz="2800" dirty="0" smtClean="0"/>
              <a:t> a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</a:t>
            </a:r>
            <a:r>
              <a:rPr lang="en-GB" sz="2800" dirty="0" err="1" smtClean="0"/>
              <a:t>Cyfathrebu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Mathemategol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Iaith</a:t>
            </a:r>
            <a:r>
              <a:rPr lang="en-GB" sz="2800" dirty="0" smtClean="0"/>
              <a:t> </a:t>
            </a:r>
            <a:r>
              <a:rPr lang="en-GB" sz="2800" dirty="0" err="1" smtClean="0"/>
              <a:t>Gymraeg</a:t>
            </a:r>
            <a:endParaRPr lang="en-GB" sz="2800" dirty="0" smtClean="0"/>
          </a:p>
          <a:p>
            <a:r>
              <a:rPr lang="en-GB" sz="2800" dirty="0" err="1" smtClean="0"/>
              <a:t>Gwybodaeth</a:t>
            </a:r>
            <a:r>
              <a:rPr lang="en-GB" sz="2800" dirty="0" smtClean="0"/>
              <a:t> a </a:t>
            </a:r>
            <a:r>
              <a:rPr lang="en-GB" sz="2800" dirty="0" err="1" smtClean="0"/>
              <a:t>Dealltwriaeth</a:t>
            </a:r>
            <a:r>
              <a:rPr lang="en-GB" sz="2800" dirty="0" smtClean="0"/>
              <a:t> </a:t>
            </a:r>
            <a:r>
              <a:rPr lang="en-GB" sz="2800" dirty="0" err="1" smtClean="0"/>
              <a:t>o’r</a:t>
            </a:r>
            <a:r>
              <a:rPr lang="en-GB" sz="2800" dirty="0" smtClean="0"/>
              <a:t> </a:t>
            </a:r>
            <a:r>
              <a:rPr lang="en-GB" sz="2800" dirty="0" err="1" smtClean="0"/>
              <a:t>Byd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Corfforol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Creadigol</a:t>
            </a: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 smtClean="0"/>
              <a:t>Ble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cyfleoedd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cynllunio</a:t>
            </a:r>
            <a:r>
              <a:rPr lang="en-GB" sz="2800" dirty="0" smtClean="0"/>
              <a:t> ac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AG da ac </a:t>
            </a:r>
            <a:r>
              <a:rPr lang="en-GB" sz="2800" dirty="0" err="1" smtClean="0"/>
              <a:t>ardderchog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1509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</a:t>
            </a:r>
            <a:r>
              <a:rPr lang="en-GB" dirty="0" err="1" smtClean="0"/>
              <a:t>thestun</a:t>
            </a:r>
            <a:r>
              <a:rPr lang="en-GB" dirty="0" smtClean="0"/>
              <a:t> a </a:t>
            </a:r>
            <a:r>
              <a:rPr lang="en-GB" dirty="0" err="1" smtClean="0"/>
              <a:t>awgrymir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r>
              <a:rPr lang="en-GB" altLang="en-US" sz="2800" b="1" dirty="0"/>
              <a:t>Eu </a:t>
            </a:r>
            <a:r>
              <a:rPr lang="en-GB" altLang="en-US" sz="2800" b="1" dirty="0" err="1"/>
              <a:t>hunain</a:t>
            </a:r>
            <a:endParaRPr lang="en-GB" altLang="en-US" sz="2800" dirty="0"/>
          </a:p>
          <a:p>
            <a:r>
              <a:rPr lang="en-GB" altLang="en-US" sz="2800" b="1" dirty="0" err="1"/>
              <a:t>Pobl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eraill</a:t>
            </a:r>
            <a:endParaRPr lang="en-GB" altLang="en-US" sz="2800" dirty="0"/>
          </a:p>
          <a:p>
            <a:r>
              <a:rPr lang="en-GB" altLang="en-US" sz="2800" b="1" dirty="0" err="1"/>
              <a:t>Pethau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byw</a:t>
            </a:r>
            <a:endParaRPr lang="en-GB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85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br>
              <a:rPr lang="en-GB" dirty="0" smtClean="0"/>
            </a:br>
            <a:r>
              <a:rPr lang="en-GB" dirty="0" err="1" smtClean="0"/>
              <a:t>Adnoddau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https://hwb.gov.wales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r>
              <a:rPr lang="en-US" altLang="en-US" dirty="0">
                <a:hlinkClick r:id="rId3"/>
              </a:rPr>
              <a:t>http://www.booksatpress.co.uk/</a:t>
            </a:r>
            <a:endParaRPr lang="en-US" altLang="en-US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www.twinkl.com/resources/foundation-phase-welsh-primary-resources/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37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Sesiwn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 smtClean="0"/>
              <a:t>Addysg Grefyddol yng Nghyfnod Allweddol 2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16181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Safonau SAC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S1.3, S1.8, S2.1(b), S2.3, S3.1.3, S3.2.3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32266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Ysgogi Gwybodaeth Flaenorol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864109"/>
            <a:ext cx="7315200" cy="25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800" dirty="0" smtClean="0"/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https://</a:t>
            </a:r>
            <a:r>
              <a:rPr lang="en-GB" sz="2800" dirty="0" smtClean="0">
                <a:hlinkClick r:id="rId2"/>
              </a:rPr>
              <a:t>create.kahoot.it/details/requirements/0e06164f-df42-4e3b-af86-9a1133d95ca0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7197147" y="7682444"/>
            <a:ext cx="2443111" cy="26687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smtClean="0"/>
              <a:t>Accessing Prior Knowledge…</a:t>
            </a:r>
          </a:p>
          <a:p>
            <a:pPr marL="0" indent="0">
              <a:buFont typeface="Wingdings 2" pitchFamily="18" charset="2"/>
              <a:buNone/>
            </a:pPr>
            <a:endParaRPr lang="en-GB" sz="2800" dirty="0"/>
          </a:p>
        </p:txBody>
      </p:sp>
      <p:pic>
        <p:nvPicPr>
          <p:cNvPr id="7" name="Picture 2" descr="Image result for kahoo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549" y="3424428"/>
            <a:ext cx="4089941" cy="230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1846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/>
              <a:t>Y  Tri </a:t>
            </a:r>
            <a:r>
              <a:rPr lang="en-GB" altLang="en-US" b="1" dirty="0" err="1" smtClean="0"/>
              <a:t>Sgil</a:t>
            </a:r>
            <a:r>
              <a:rPr lang="en-GB" altLang="en-US" b="1" dirty="0" smtClean="0"/>
              <a:t> </a:t>
            </a:r>
            <a:r>
              <a:rPr lang="en-GB" altLang="en-US" b="1" dirty="0" err="1" smtClean="0"/>
              <a:t>Craidd</a:t>
            </a:r>
            <a:r>
              <a:rPr lang="en-GB" altLang="en-US" b="1" dirty="0" smtClean="0"/>
              <a:t> </a:t>
            </a:r>
            <a:r>
              <a:rPr lang="en-GB" altLang="en-US" b="1" dirty="0" err="1" smtClean="0"/>
              <a:t>yn</a:t>
            </a:r>
            <a:r>
              <a:rPr lang="en-GB" altLang="en-US" b="1" dirty="0" smtClean="0"/>
              <a:t> CA2</a:t>
            </a:r>
            <a:endParaRPr lang="en-GB" alt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sz="4000" dirty="0" smtClean="0"/>
              <a:t>Ymdrin</a:t>
            </a:r>
            <a:endParaRPr lang="en-GB" altLang="en-US" sz="4000" dirty="0" smtClean="0"/>
          </a:p>
          <a:p>
            <a:pPr eaLnBrk="1" hangingPunct="1"/>
            <a:r>
              <a:rPr lang="cy-GB" altLang="en-US" sz="4000" dirty="0" smtClean="0"/>
              <a:t>Archwilio</a:t>
            </a:r>
            <a:endParaRPr lang="en-GB" altLang="en-US" sz="4000" dirty="0" smtClean="0"/>
          </a:p>
          <a:p>
            <a:pPr eaLnBrk="1" hangingPunct="1"/>
            <a:r>
              <a:rPr lang="cy-GB" altLang="en-US" sz="4000" dirty="0" smtClean="0"/>
              <a:t>Mynegi</a:t>
            </a:r>
            <a:endParaRPr lang="en-GB" altLang="en-US" sz="4000" dirty="0" smtClean="0"/>
          </a:p>
        </p:txBody>
      </p:sp>
    </p:spTree>
    <p:extLst>
      <p:ext uri="{BB962C8B-B14F-4D97-AF65-F5344CB8AC3E}">
        <p14:creationId xmlns:p14="http://schemas.microsoft.com/office/powerpoint/2010/main" val="349046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smtClean="0"/>
              <a:t>Ymdrin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Ymdrin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â’r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canolbwyntio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chwilio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am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ystyr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arwyddocâd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gwerth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bywyd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 Mae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ganddynt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ddyfnder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dwyster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sail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unrhyw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agwedd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astudiaeth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>
              <a:buNone/>
            </a:pP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499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b="1" dirty="0" smtClean="0"/>
              <a:t>Archwilio</a:t>
            </a:r>
            <a:endParaRPr lang="en-GB" altLang="en-US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Archwilio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(ion)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archwilio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storïau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testunau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cysegredig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ffordd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fyw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defodau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symbolaeth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darparu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mewnwelediad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codi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pellach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0089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smtClean="0"/>
              <a:t>Mynegi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Mynegi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personol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cysylltu’r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materion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codi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ystod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astudiaethau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â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phrofiadau’r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disgyblion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hunain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chaniatáu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personol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gredoau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sz="2800" dirty="0">
                <a:ea typeface="ＭＳ Ｐゴシック" panose="020B0600070205080204" pitchFamily="34" charset="-128"/>
              </a:rPr>
              <a:t>(ion)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a’u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gwerthuso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8767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Gofynion </a:t>
            </a:r>
            <a:r>
              <a:rPr lang="en-GB" dirty="0" err="1" smtClean="0"/>
              <a:t>ehangach</a:t>
            </a:r>
            <a:r>
              <a:rPr lang="en-GB" dirty="0" smtClean="0"/>
              <a:t> CA2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 smtClean="0"/>
              <a:t>FfLlRh</a:t>
            </a:r>
            <a:endParaRPr lang="en-GB" sz="2800" dirty="0" smtClean="0"/>
          </a:p>
          <a:p>
            <a:r>
              <a:rPr lang="cy-GB" sz="2800" dirty="0" smtClean="0"/>
              <a:t>FfCD</a:t>
            </a:r>
            <a:endParaRPr lang="en-GB" sz="2800" dirty="0" smtClean="0"/>
          </a:p>
          <a:p>
            <a:r>
              <a:rPr lang="en-GB" sz="2800" dirty="0" smtClean="0"/>
              <a:t>YCC</a:t>
            </a:r>
          </a:p>
          <a:p>
            <a:r>
              <a:rPr lang="en-GB" sz="2800" dirty="0" smtClean="0"/>
              <a:t>ADCDF </a:t>
            </a: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 smtClean="0"/>
              <a:t>Unrhywbeth</a:t>
            </a:r>
            <a:r>
              <a:rPr lang="en-GB" sz="2800" dirty="0" smtClean="0"/>
              <a:t> </a:t>
            </a:r>
            <a:r>
              <a:rPr lang="en-GB" sz="2800" dirty="0" err="1" smtClean="0"/>
              <a:t>arall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89402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grwpiau</a:t>
            </a:r>
            <a:r>
              <a:rPr lang="en-GB" sz="2800" dirty="0" smtClean="0"/>
              <a:t>, </a:t>
            </a:r>
            <a:r>
              <a:rPr lang="en-GB" sz="2800" dirty="0" err="1" smtClean="0"/>
              <a:t>cyflwynwch</a:t>
            </a:r>
            <a:r>
              <a:rPr lang="en-GB" sz="2800" dirty="0" smtClean="0"/>
              <a:t> </a:t>
            </a:r>
            <a:r>
              <a:rPr lang="en-GB" sz="2800" dirty="0" err="1" smtClean="0"/>
              <a:t>gynllun</a:t>
            </a:r>
            <a:r>
              <a:rPr lang="en-GB" sz="2800" dirty="0" smtClean="0"/>
              <a:t> </a:t>
            </a:r>
            <a:r>
              <a:rPr lang="en-GB" sz="2800" dirty="0" err="1" smtClean="0"/>
              <a:t>gwers</a:t>
            </a:r>
            <a:r>
              <a:rPr lang="en-GB" sz="2800" dirty="0" smtClean="0"/>
              <a:t> (</a:t>
            </a:r>
            <a:r>
              <a:rPr lang="en-GB" sz="2800" dirty="0" err="1" smtClean="0"/>
              <a:t>e.e</a:t>
            </a:r>
            <a:r>
              <a:rPr lang="en-GB" sz="2800" dirty="0" smtClean="0"/>
              <a:t>. </a:t>
            </a:r>
            <a:r>
              <a:rPr lang="en-GB" sz="2800" dirty="0" err="1" smtClean="0"/>
              <a:t>tasg</a:t>
            </a:r>
            <a:r>
              <a:rPr lang="en-GB" sz="2800" dirty="0" smtClean="0"/>
              <a:t> </a:t>
            </a:r>
            <a:r>
              <a:rPr lang="en-GB" sz="2800" dirty="0" err="1" smtClean="0"/>
              <a:t>gychwynnol</a:t>
            </a:r>
            <a:r>
              <a:rPr lang="en-GB" sz="2800" dirty="0" smtClean="0"/>
              <a:t>, </a:t>
            </a:r>
            <a:r>
              <a:rPr lang="en-GB" sz="2800" dirty="0" err="1" smtClean="0"/>
              <a:t>prif</a:t>
            </a:r>
            <a:r>
              <a:rPr lang="en-GB" sz="2800" dirty="0" smtClean="0"/>
              <a:t> </a:t>
            </a:r>
            <a:r>
              <a:rPr lang="en-GB" sz="2800" dirty="0" err="1" smtClean="0"/>
              <a:t>dasg</a:t>
            </a:r>
            <a:r>
              <a:rPr lang="en-GB" sz="2800" dirty="0" smtClean="0"/>
              <a:t>, </a:t>
            </a:r>
            <a:r>
              <a:rPr lang="en-GB" sz="2800" dirty="0" err="1" smtClean="0"/>
              <a:t>clo</a:t>
            </a:r>
            <a:r>
              <a:rPr lang="en-GB" sz="2800" dirty="0" smtClean="0"/>
              <a:t>)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dosbarth</a:t>
            </a:r>
            <a:r>
              <a:rPr lang="en-GB" sz="2800" dirty="0" smtClean="0"/>
              <a:t> </a:t>
            </a:r>
            <a:r>
              <a:rPr lang="en-GB" sz="2800" dirty="0" err="1" smtClean="0"/>
              <a:t>Blwyddyn</a:t>
            </a:r>
            <a:r>
              <a:rPr lang="en-GB" sz="2800" dirty="0" smtClean="0"/>
              <a:t> 5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y </a:t>
            </a:r>
            <a:r>
              <a:rPr lang="en-GB" sz="2800" dirty="0" err="1" smtClean="0"/>
              <a:t>canlynol</a:t>
            </a:r>
            <a:r>
              <a:rPr lang="en-GB" sz="2800" dirty="0" smtClean="0"/>
              <a:t>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91619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Ymdrin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â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chwestiynau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sylfaenol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rhyddid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olygu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117034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044073" cy="4601183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Archwilio </a:t>
            </a:r>
            <a:r>
              <a:rPr lang="en-GB" altLang="en-US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dirty="0">
                <a:ea typeface="ＭＳ Ｐゴシック" panose="020B0600070205080204" pitchFamily="34" charset="-128"/>
              </a:rPr>
              <a:t>(ion) </a:t>
            </a:r>
            <a:r>
              <a:rPr lang="en-GB" altLang="en-US" dirty="0" err="1">
                <a:ea typeface="ＭＳ Ｐゴシック" panose="020B0600070205080204" pitchFamily="34" charset="-128"/>
              </a:rPr>
              <a:t>crefyddol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Dewiswch</a:t>
            </a:r>
            <a:r>
              <a:rPr lang="en-GB" sz="2800" dirty="0" smtClean="0"/>
              <a:t> </a:t>
            </a:r>
            <a:r>
              <a:rPr lang="en-GB" sz="2800" b="1" dirty="0" err="1" smtClean="0"/>
              <a:t>naill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Cristnogaeth</a:t>
            </a:r>
            <a:r>
              <a:rPr lang="en-GB" sz="2800" dirty="0" smtClean="0"/>
              <a:t> </a:t>
            </a:r>
            <a:r>
              <a:rPr lang="en-GB" sz="2800" b="1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Iddewiaeth</a:t>
            </a: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r>
              <a:rPr lang="en-GB" sz="2800" b="1" dirty="0" err="1" smtClean="0"/>
              <a:t>Credoau</a:t>
            </a:r>
            <a:r>
              <a:rPr lang="en-GB" sz="2800" b="1" dirty="0" smtClean="0"/>
              <a:t>: </a:t>
            </a:r>
            <a:r>
              <a:rPr lang="en-GB" sz="2800" u="sng" dirty="0" smtClean="0"/>
              <a:t>Beth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Cristnogion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gredu</a:t>
            </a:r>
            <a:r>
              <a:rPr lang="en-GB" sz="2800" dirty="0" smtClean="0"/>
              <a:t> am </a:t>
            </a:r>
            <a:r>
              <a:rPr lang="en-GB" sz="2800" dirty="0" err="1" smtClean="0"/>
              <a:t>ryddid</a:t>
            </a:r>
            <a:r>
              <a:rPr lang="en-GB" sz="2800" dirty="0" smtClean="0"/>
              <a:t>? </a:t>
            </a:r>
          </a:p>
          <a:p>
            <a:r>
              <a:rPr lang="en-GB" sz="2800" b="1" dirty="0" err="1" smtClean="0"/>
              <a:t>Dysgeidiaethau</a:t>
            </a:r>
            <a:r>
              <a:rPr lang="en-GB" sz="2800" b="1" dirty="0" smtClean="0"/>
              <a:t>: </a:t>
            </a:r>
            <a:r>
              <a:rPr lang="en-GB" sz="2800" u="sng" dirty="0" smtClean="0"/>
              <a:t>Pam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Cristnogion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credu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?</a:t>
            </a:r>
            <a:endParaRPr lang="en-GB" sz="2800" dirty="0" smtClean="0"/>
          </a:p>
          <a:p>
            <a:r>
              <a:rPr lang="en-GB" sz="2800" b="1" dirty="0" err="1" smtClean="0"/>
              <a:t>Arferion</a:t>
            </a:r>
            <a:r>
              <a:rPr lang="en-GB" sz="2800" b="1" dirty="0" smtClean="0"/>
              <a:t>:</a:t>
            </a:r>
            <a:r>
              <a:rPr lang="en-GB" sz="2800" dirty="0" smtClean="0"/>
              <a:t> </a:t>
            </a:r>
            <a:r>
              <a:rPr lang="en-GB" sz="2800" u="sng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Cristnogion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dangos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bod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credu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?</a:t>
            </a: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402310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Mynegi </a:t>
            </a:r>
            <a:r>
              <a:rPr lang="en-GB" altLang="en-US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personol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enghraifft</a:t>
            </a:r>
            <a:r>
              <a:rPr lang="en-GB" sz="2800" dirty="0" smtClean="0"/>
              <a:t>, </a:t>
            </a:r>
            <a:r>
              <a:rPr lang="en-GB" sz="2800" dirty="0" err="1" smtClean="0"/>
              <a:t>beth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meddwl</a:t>
            </a:r>
            <a:r>
              <a:rPr lang="en-GB" sz="2800" dirty="0" smtClean="0"/>
              <a:t>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ystyr</a:t>
            </a:r>
            <a:r>
              <a:rPr lang="en-GB" sz="2800" dirty="0" smtClean="0"/>
              <a:t> </a:t>
            </a:r>
            <a:r>
              <a:rPr lang="en-GB" sz="2800" dirty="0" err="1" smtClean="0"/>
              <a:t>rhyddid</a:t>
            </a:r>
            <a:r>
              <a:rPr lang="en-GB" sz="2800" dirty="0" smtClean="0"/>
              <a:t> </a:t>
            </a:r>
            <a:r>
              <a:rPr lang="en-GB" sz="2800" b="1" dirty="0" err="1" smtClean="0"/>
              <a:t>cyn</a:t>
            </a:r>
            <a:r>
              <a:rPr lang="en-GB" sz="2800" dirty="0" smtClean="0"/>
              <a:t> </a:t>
            </a:r>
            <a:r>
              <a:rPr lang="en-GB" sz="2800" dirty="0" err="1" smtClean="0"/>
              <a:t>iddynt</a:t>
            </a:r>
            <a:r>
              <a:rPr lang="en-GB" sz="2800" dirty="0" smtClean="0"/>
              <a:t> </a:t>
            </a:r>
            <a:r>
              <a:rPr lang="en-GB" sz="2800" dirty="0" err="1" smtClean="0"/>
              <a:t>archwilio</a:t>
            </a:r>
            <a:r>
              <a:rPr lang="en-GB" sz="2800" dirty="0" smtClean="0"/>
              <a:t> </a:t>
            </a:r>
            <a:r>
              <a:rPr lang="en-GB" sz="2800" dirty="0" err="1" smtClean="0"/>
              <a:t>credoau</a:t>
            </a:r>
            <a:r>
              <a:rPr lang="en-GB" sz="2800" dirty="0" smtClean="0"/>
              <a:t>, </a:t>
            </a:r>
            <a:r>
              <a:rPr lang="en-GB" sz="2800" dirty="0" err="1" smtClean="0"/>
              <a:t>dysgeidiaethau</a:t>
            </a:r>
            <a:r>
              <a:rPr lang="en-GB" sz="2800" dirty="0" smtClean="0"/>
              <a:t> ac </a:t>
            </a:r>
            <a:r>
              <a:rPr lang="en-GB" sz="2800" dirty="0" err="1" smtClean="0"/>
              <a:t>arferion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Cristnogol</a:t>
            </a:r>
            <a:r>
              <a:rPr lang="en-GB" sz="2800" dirty="0" smtClean="0"/>
              <a:t>/</a:t>
            </a:r>
            <a:r>
              <a:rPr lang="en-GB" sz="2800" dirty="0" err="1" smtClean="0"/>
              <a:t>Iddewig</a:t>
            </a:r>
            <a:r>
              <a:rPr lang="en-GB" sz="2800" dirty="0" smtClean="0"/>
              <a:t>, ac </a:t>
            </a:r>
            <a:r>
              <a:rPr lang="en-GB" sz="2800" b="1" dirty="0" err="1" smtClean="0"/>
              <a:t>ar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ôl</a:t>
            </a:r>
            <a:r>
              <a:rPr lang="en-GB" sz="2800" b="1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harchwiliadau</a:t>
            </a:r>
            <a:r>
              <a:rPr lang="en-GB" sz="2800" dirty="0" smtClean="0"/>
              <a:t>? </a:t>
            </a:r>
          </a:p>
          <a:p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fyddwch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cynllunio</a:t>
            </a:r>
            <a:r>
              <a:rPr lang="en-GB" sz="2800" dirty="0" smtClean="0"/>
              <a:t> </a:t>
            </a:r>
            <a:r>
              <a:rPr lang="en-GB" sz="2800" dirty="0" err="1" smtClean="0"/>
              <a:t>cyfleoedd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ddysgwyr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gael</a:t>
            </a:r>
            <a:r>
              <a:rPr lang="en-GB" sz="2800" dirty="0" smtClean="0"/>
              <a:t> </a:t>
            </a:r>
            <a:r>
              <a:rPr lang="en-GB" sz="2800" dirty="0" err="1" smtClean="0"/>
              <a:t>mynegi</a:t>
            </a:r>
            <a:r>
              <a:rPr lang="en-GB" sz="2800" dirty="0" smtClean="0"/>
              <a:t> </a:t>
            </a:r>
            <a:r>
              <a:rPr lang="en-GB" sz="2800" dirty="0" err="1" smtClean="0"/>
              <a:t>ymatebion</a:t>
            </a:r>
            <a:r>
              <a:rPr lang="en-GB" sz="2800" dirty="0" smtClean="0"/>
              <a:t> </a:t>
            </a:r>
            <a:r>
              <a:rPr lang="en-GB" sz="2800" dirty="0" err="1" smtClean="0"/>
              <a:t>personol</a:t>
            </a:r>
            <a:r>
              <a:rPr lang="en-GB" sz="2800" dirty="0" smtClean="0"/>
              <a:t>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821777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 </a:t>
            </a:r>
            <a:r>
              <a:rPr lang="en-GB" dirty="0" err="1" smtClean="0"/>
              <a:t>cychwyn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924801"/>
              </p:ext>
            </p:extLst>
          </p:nvPr>
        </p:nvGraphicFramePr>
        <p:xfrm>
          <a:off x="3920254" y="833628"/>
          <a:ext cx="73152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  <a:gridCol w="36576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Cristnogaeth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Iddewiaeth</a:t>
                      </a:r>
                      <a:endParaRPr lang="en-GB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Ewyllys</a:t>
                      </a:r>
                      <a:r>
                        <a:rPr lang="cy-GB" sz="2800" baseline="0" dirty="0" smtClean="0"/>
                        <a:t> rhydd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Ewyllys</a:t>
                      </a:r>
                      <a:r>
                        <a:rPr lang="cy-GB" sz="2800" baseline="0" dirty="0" smtClean="0"/>
                        <a:t> rhydd</a:t>
                      </a:r>
                      <a:endParaRPr lang="en-GB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Cywir</a:t>
                      </a:r>
                      <a:r>
                        <a:rPr lang="cy-GB" sz="2800" baseline="0" dirty="0" smtClean="0"/>
                        <a:t> ac anghywir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 smtClean="0"/>
                        <a:t>Cywir</a:t>
                      </a:r>
                      <a:r>
                        <a:rPr lang="cy-GB" sz="2800" baseline="0" dirty="0" smtClean="0"/>
                        <a:t> ac anghywir</a:t>
                      </a:r>
                      <a:endParaRPr lang="en-GB" sz="28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Martin Luther King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Pesach (Passover)</a:t>
                      </a:r>
                      <a:endParaRPr lang="en-GB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Cydraddoldeb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Iachawdwriaeth</a:t>
                      </a:r>
                      <a:endParaRPr lang="en-GB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20254" y="3799268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Pa </a:t>
            </a:r>
            <a:r>
              <a:rPr lang="en-GB" sz="2800" dirty="0" err="1" smtClean="0"/>
              <a:t>rhan</a:t>
            </a:r>
            <a:r>
              <a:rPr lang="en-GB" sz="2800" dirty="0" smtClean="0"/>
              <a:t>/</a:t>
            </a:r>
            <a:r>
              <a:rPr lang="en-GB" sz="2800" dirty="0" err="1" smtClean="0"/>
              <a:t>rhannau</a:t>
            </a:r>
            <a:r>
              <a:rPr lang="en-GB" sz="2800" dirty="0" smtClean="0"/>
              <a:t> o </a:t>
            </a:r>
            <a:r>
              <a:rPr lang="en-GB" sz="2800" dirty="0" err="1" smtClean="0"/>
              <a:t>ystod</a:t>
            </a:r>
            <a:r>
              <a:rPr lang="en-GB" sz="2800" dirty="0" smtClean="0"/>
              <a:t> y </a:t>
            </a:r>
            <a:r>
              <a:rPr lang="en-GB" sz="2800" dirty="0" err="1" smtClean="0"/>
              <a:t>Fframwaith</a:t>
            </a:r>
            <a:r>
              <a:rPr lang="en-GB" sz="2800" dirty="0" smtClean="0"/>
              <a:t> AG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/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hastudio</a:t>
            </a:r>
            <a:r>
              <a:rPr lang="en-GB" sz="2800" dirty="0" smtClean="0"/>
              <a:t>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880895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Gofynion </a:t>
            </a:r>
            <a:r>
              <a:rPr lang="en-GB" dirty="0" err="1" smtClean="0"/>
              <a:t>ehangach</a:t>
            </a:r>
            <a:r>
              <a:rPr lang="en-GB" dirty="0" smtClean="0"/>
              <a:t> CA2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Pa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</a:t>
            </a:r>
            <a:r>
              <a:rPr lang="en-GB" sz="2800" dirty="0" err="1" smtClean="0"/>
              <a:t>ehangach</a:t>
            </a:r>
            <a:r>
              <a:rPr lang="en-GB" sz="2800" dirty="0" smtClean="0"/>
              <a:t> </a:t>
            </a:r>
            <a:r>
              <a:rPr lang="en-GB" sz="2800" dirty="0" err="1" smtClean="0"/>
              <a:t>ydych</a:t>
            </a:r>
            <a:r>
              <a:rPr lang="en-GB" sz="2800" dirty="0" smtClean="0"/>
              <a:t> </a:t>
            </a:r>
            <a:r>
              <a:rPr lang="en-GB" sz="2800" dirty="0" err="1" smtClean="0"/>
              <a:t>chi’n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datblygu</a:t>
            </a:r>
            <a:r>
              <a:rPr lang="en-GB" sz="2800" dirty="0" smtClean="0"/>
              <a:t>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108418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Cysylltwch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rachel.bendall@uwtsd.ac.uk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8956660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282</TotalTime>
  <Words>718</Words>
  <Application>Microsoft Office PowerPoint</Application>
  <PresentationFormat>Widescreen</PresentationFormat>
  <Paragraphs>110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ＭＳ Ｐゴシック</vt:lpstr>
      <vt:lpstr>Calibri</vt:lpstr>
      <vt:lpstr>Corbel</vt:lpstr>
      <vt:lpstr>Trebuchet MS</vt:lpstr>
      <vt:lpstr>Wingdings 2</vt:lpstr>
      <vt:lpstr>Frame</vt:lpstr>
      <vt:lpstr>Y Dyniaethau</vt:lpstr>
      <vt:lpstr>rachel.bendall@uwtsd.ac.uk    Gofynion Addysg Grefyddol </vt:lpstr>
      <vt:lpstr>Sesiwn 1</vt:lpstr>
      <vt:lpstr>Safonau SAC</vt:lpstr>
      <vt:lpstr>Pwnc gorfodol</vt:lpstr>
      <vt:lpstr> Dogfen allweddol</vt:lpstr>
      <vt:lpstr>5 P</vt:lpstr>
      <vt:lpstr>Meysydd llafur y cytûn</vt:lpstr>
      <vt:lpstr> Ble medraf ddod o hyd i’r meysydd llafur cytûn?</vt:lpstr>
      <vt:lpstr>Ysgolion eglwysig</vt:lpstr>
      <vt:lpstr>Dylai plant gael cyfleoedd i:</vt:lpstr>
      <vt:lpstr> Beth yw AG da ac ardderchog?</vt:lpstr>
      <vt:lpstr>AG yn y Cyfnod Sylfaen</vt:lpstr>
      <vt:lpstr>Meysydd Dysgu Statudol yn y Cyfnod Sylfaen:</vt:lpstr>
      <vt:lpstr>3 thestun a awgrymir</vt:lpstr>
      <vt:lpstr>Resources Adnoddau</vt:lpstr>
      <vt:lpstr>Sesiwn 2</vt:lpstr>
      <vt:lpstr>Safonau SAC</vt:lpstr>
      <vt:lpstr>Ysgogi Gwybodaeth Flaenorol</vt:lpstr>
      <vt:lpstr>Y  Tri Sgil Craidd yn CA2</vt:lpstr>
      <vt:lpstr>Ymdrin</vt:lpstr>
      <vt:lpstr>Archwilio</vt:lpstr>
      <vt:lpstr>Mynegi</vt:lpstr>
      <vt:lpstr>Gofynion ehangach CA2</vt:lpstr>
      <vt:lpstr>Tasg Grŵp</vt:lpstr>
      <vt:lpstr>Ymdrin â chwestiynau sylfaenol</vt:lpstr>
      <vt:lpstr>Archwilio credoau, dysgeidiaethau ac arfer(ion) crefyddol</vt:lpstr>
      <vt:lpstr>Mynegi ymatebion personol</vt:lpstr>
      <vt:lpstr>Man cychwyn</vt:lpstr>
      <vt:lpstr>Gofynion ehangach CA2</vt:lpstr>
      <vt:lpstr>Cysylltwch…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Education Requirements</dc:title>
  <dc:creator>Rachel Bendall</dc:creator>
  <cp:lastModifiedBy>Rachel Bendall</cp:lastModifiedBy>
  <cp:revision>14</cp:revision>
  <dcterms:created xsi:type="dcterms:W3CDTF">2017-09-14T09:53:51Z</dcterms:created>
  <dcterms:modified xsi:type="dcterms:W3CDTF">2017-10-23T09:01:36Z</dcterms:modified>
</cp:coreProperties>
</file>