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3"/>
  </p:notesMasterIdLst>
  <p:sldIdLst>
    <p:sldId id="258"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996" userDrawn="1">
          <p15:clr>
            <a:srgbClr val="A4A3A4"/>
          </p15:clr>
        </p15:guide>
        <p15:guide id="2" pos="401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76" d="100"/>
          <a:sy n="76" d="100"/>
        </p:scale>
        <p:origin x="720" y="68"/>
      </p:cViewPr>
      <p:guideLst>
        <p:guide orient="horz" pos="2996"/>
        <p:guide pos="401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30/03/2026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716672" rtl="0" eaLnBrk="1" latinLnBrk="0" hangingPunct="1">
      <a:defRPr sz="941" kern="1200">
        <a:solidFill>
          <a:schemeClr val="tx1"/>
        </a:solidFill>
        <a:latin typeface="+mn-lt"/>
        <a:ea typeface="+mn-ea"/>
        <a:cs typeface="+mn-cs"/>
      </a:defRPr>
    </a:lvl1pPr>
    <a:lvl2pPr marL="358336" algn="l" defTabSz="716672" rtl="0" eaLnBrk="1" latinLnBrk="0" hangingPunct="1">
      <a:defRPr sz="941" kern="1200">
        <a:solidFill>
          <a:schemeClr val="tx1"/>
        </a:solidFill>
        <a:latin typeface="+mn-lt"/>
        <a:ea typeface="+mn-ea"/>
        <a:cs typeface="+mn-cs"/>
      </a:defRPr>
    </a:lvl2pPr>
    <a:lvl3pPr marL="716672" algn="l" defTabSz="716672" rtl="0" eaLnBrk="1" latinLnBrk="0" hangingPunct="1">
      <a:defRPr sz="941" kern="1200">
        <a:solidFill>
          <a:schemeClr val="tx1"/>
        </a:solidFill>
        <a:latin typeface="+mn-lt"/>
        <a:ea typeface="+mn-ea"/>
        <a:cs typeface="+mn-cs"/>
      </a:defRPr>
    </a:lvl3pPr>
    <a:lvl4pPr marL="1075007" algn="l" defTabSz="716672" rtl="0" eaLnBrk="1" latinLnBrk="0" hangingPunct="1">
      <a:defRPr sz="941" kern="1200">
        <a:solidFill>
          <a:schemeClr val="tx1"/>
        </a:solidFill>
        <a:latin typeface="+mn-lt"/>
        <a:ea typeface="+mn-ea"/>
        <a:cs typeface="+mn-cs"/>
      </a:defRPr>
    </a:lvl4pPr>
    <a:lvl5pPr marL="1433343" algn="l" defTabSz="716672" rtl="0" eaLnBrk="1" latinLnBrk="0" hangingPunct="1">
      <a:defRPr sz="941" kern="1200">
        <a:solidFill>
          <a:schemeClr val="tx1"/>
        </a:solidFill>
        <a:latin typeface="+mn-lt"/>
        <a:ea typeface="+mn-ea"/>
        <a:cs typeface="+mn-cs"/>
      </a:defRPr>
    </a:lvl5pPr>
    <a:lvl6pPr marL="1791679" algn="l" defTabSz="716672" rtl="0" eaLnBrk="1" latinLnBrk="0" hangingPunct="1">
      <a:defRPr sz="941" kern="1200">
        <a:solidFill>
          <a:schemeClr val="tx1"/>
        </a:solidFill>
        <a:latin typeface="+mn-lt"/>
        <a:ea typeface="+mn-ea"/>
        <a:cs typeface="+mn-cs"/>
      </a:defRPr>
    </a:lvl6pPr>
    <a:lvl7pPr marL="2150015" algn="l" defTabSz="716672" rtl="0" eaLnBrk="1" latinLnBrk="0" hangingPunct="1">
      <a:defRPr sz="941" kern="1200">
        <a:solidFill>
          <a:schemeClr val="tx1"/>
        </a:solidFill>
        <a:latin typeface="+mn-lt"/>
        <a:ea typeface="+mn-ea"/>
        <a:cs typeface="+mn-cs"/>
      </a:defRPr>
    </a:lvl7pPr>
    <a:lvl8pPr marL="2508351" algn="l" defTabSz="716672" rtl="0" eaLnBrk="1" latinLnBrk="0" hangingPunct="1">
      <a:defRPr sz="941" kern="1200">
        <a:solidFill>
          <a:schemeClr val="tx1"/>
        </a:solidFill>
        <a:latin typeface="+mn-lt"/>
        <a:ea typeface="+mn-ea"/>
        <a:cs typeface="+mn-cs"/>
      </a:defRPr>
    </a:lvl8pPr>
    <a:lvl9pPr marL="2866686" algn="l" defTabSz="716672" rtl="0" eaLnBrk="1" latinLnBrk="0" hangingPunct="1">
      <a:defRPr sz="94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378955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10315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133525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30/03/2026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83397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30/03/2026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02672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30/03/2026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674271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30/03/2026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994252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30/03/2026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343531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30/03/2026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268747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853009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30/03/2026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854131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9E1D0B38-8A49-491C-BCFD-3A3548D97B87}" type="datetimeFigureOut">
              <a:rPr lang="en-GB" smtClean="0"/>
              <a:t>30/03/2026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48001537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966197"/>
            <a:ext cx="12801600" cy="623527"/>
          </a:xfrm>
          <a:prstGeom prst="rect">
            <a:avLst/>
          </a:prstGeom>
          <a:solidFill>
            <a:schemeClr val="tx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accent6"/>
                </a:solidFill>
                <a:highlight>
                  <a:srgbClr val="00FF00"/>
                </a:highlight>
                <a:latin typeface="Arial Black" panose="020B0A04020102020204" pitchFamily="34" charset="0"/>
              </a:rPr>
              <a:t>“Innovating for Inclusive Wellness: </a:t>
            </a:r>
            <a:r>
              <a:rPr lang="en-US" sz="1400" b="1" dirty="0" err="1">
                <a:solidFill>
                  <a:schemeClr val="accent6"/>
                </a:solidFill>
                <a:highlight>
                  <a:srgbClr val="00FF00"/>
                </a:highlight>
                <a:latin typeface="Arial Black" panose="020B0A04020102020204" pitchFamily="34" charset="0"/>
              </a:rPr>
              <a:t>NutriGuide</a:t>
            </a:r>
            <a:r>
              <a:rPr lang="en-US" sz="1400" b="1" dirty="0">
                <a:solidFill>
                  <a:schemeClr val="accent6"/>
                </a:solidFill>
                <a:highlight>
                  <a:srgbClr val="00FF00"/>
                </a:highlight>
                <a:latin typeface="Arial Black" panose="020B0A04020102020204" pitchFamily="34" charset="0"/>
              </a:rPr>
              <a:t> AI’s Approach to Obesity Prevention”</a:t>
            </a:r>
          </a:p>
          <a:p>
            <a:pPr algn="ctr"/>
            <a:r>
              <a:rPr lang="en-GB" sz="1400" b="1" dirty="0">
                <a:solidFill>
                  <a:schemeClr val="accent2">
                    <a:lumMod val="20000"/>
                    <a:lumOff val="80000"/>
                  </a:schemeClr>
                </a:solidFill>
                <a:latin typeface="Arial Black" panose="020B0A04020102020204" pitchFamily="34" charset="0"/>
              </a:rPr>
              <a:t>  </a:t>
            </a:r>
            <a:r>
              <a:rPr lang="en-GB" sz="1167" dirty="0"/>
              <a:t>Student Name: MD Nasir Uddin Nahid       Student ID: 2432642               Programme: </a:t>
            </a:r>
            <a:r>
              <a:rPr lang="en-US" sz="1167" dirty="0"/>
              <a:t>MSc Public Health and Social Care in Practice</a:t>
            </a:r>
            <a:r>
              <a:rPr lang="en-GB" sz="1167" dirty="0"/>
              <a:t>                      </a:t>
            </a:r>
            <a:endParaRPr lang="en-GB" sz="14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4240443" y="5209487"/>
            <a:ext cx="4007519" cy="3580467"/>
          </a:xfrm>
          <a:prstGeom prst="rect">
            <a:avLst/>
          </a:prstGeom>
          <a:solidFill>
            <a:schemeClr val="accent4"/>
          </a:solidFill>
          <a:ln>
            <a:solidFill>
              <a:srgbClr val="0070C0"/>
            </a:solidFill>
          </a:ln>
        </p:spPr>
        <p:txBody>
          <a:bodyPr wrap="square" rtlCol="0">
            <a:spAutoFit/>
          </a:bodyPr>
          <a:lstStyle/>
          <a:p>
            <a:pPr marL="166707" indent="-166707">
              <a:spcBef>
                <a:spcPts val="350"/>
              </a:spcBef>
              <a:buFont typeface="Wingdings" panose="05000000000000000000" pitchFamily="2" charset="2"/>
              <a:buChar char="ü"/>
            </a:pP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AI is centered on the Transtheoretical Model (TTM), which views health habit transformation as a gradual journey through five distinct stages of change.</a:t>
            </a:r>
          </a:p>
          <a:p>
            <a:pPr marL="166707" indent="-166707">
              <a:spcBef>
                <a:spcPts val="350"/>
              </a:spcBef>
              <a:buFont typeface="Wingdings" panose="05000000000000000000" pitchFamily="2" charset="2"/>
              <a:buChar char="ü"/>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The platform utilizes stage-matched therapies, adapting its content after an onboarding evaluation to meet users exactly where they are in their personal journey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O’neil</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2019).</a:t>
            </a:r>
          </a:p>
          <a:p>
            <a:pPr marL="166707" indent="-166707">
              <a:spcBef>
                <a:spcPts val="350"/>
              </a:spcBef>
              <a:buFont typeface="Wingdings" panose="05000000000000000000" pitchFamily="2" charset="2"/>
              <a:buChar char="ü"/>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For those in the early stages, the AI provides motivational insights on health risks, while users in later stages receive practical tools for goal setting and meal tracking.</a:t>
            </a:r>
          </a:p>
          <a:p>
            <a:pPr marL="166707" indent="-166707">
              <a:spcBef>
                <a:spcPts val="350"/>
              </a:spcBef>
              <a:buFont typeface="Wingdings" panose="05000000000000000000" pitchFamily="2" charset="2"/>
              <a:buChar char="ü"/>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Advanced conversational algorithms allow the adaptive AI coach to assess real-time willingness to change, offering specific reinforcement and strategies to overcome barriers (Lee et al., 2022).</a:t>
            </a:r>
          </a:p>
          <a:p>
            <a:pPr marL="166707" indent="-166707">
              <a:spcBef>
                <a:spcPts val="350"/>
              </a:spcBef>
              <a:buFont typeface="Wingdings" panose="05000000000000000000" pitchFamily="2" charset="2"/>
              <a:buChar char="ü"/>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By integrating physiological and lifestyle data, the system dynamically adjusts interventions if it detects signs of progress or potential relapse, ensuring long-term sustainability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Janić</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et al., 2025).</a:t>
            </a:r>
          </a:p>
          <a:p>
            <a:pPr marL="166707" indent="-166707">
              <a:spcBef>
                <a:spcPts val="350"/>
              </a:spcBef>
              <a:buFont typeface="Wingdings" panose="05000000000000000000" pitchFamily="2" charset="2"/>
              <a:buChar char="ü"/>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This synergy of theory and practice allows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AI to deliver a highly personalized experience that effectively influences lasting health promotion and behavior change (World Health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2025).</a:t>
            </a:r>
          </a:p>
        </p:txBody>
      </p:sp>
      <p:sp>
        <p:nvSpPr>
          <p:cNvPr id="37" name="TextBox 36">
            <a:extLst>
              <a:ext uri="{FF2B5EF4-FFF2-40B4-BE49-F238E27FC236}">
                <a16:creationId xmlns:a16="http://schemas.microsoft.com/office/drawing/2014/main" id="{211D1C7A-5604-80DD-0B7A-13D48D86A5DC}"/>
              </a:ext>
            </a:extLst>
          </p:cNvPr>
          <p:cNvSpPr txBox="1"/>
          <p:nvPr/>
        </p:nvSpPr>
        <p:spPr>
          <a:xfrm>
            <a:off x="8285680" y="5826761"/>
            <a:ext cx="4005046" cy="226985"/>
          </a:xfrm>
          <a:prstGeom prst="rect">
            <a:avLst/>
          </a:prstGeom>
          <a:solidFill>
            <a:schemeClr val="accent5"/>
          </a:solidFill>
          <a:ln>
            <a:solidFill>
              <a:srgbClr val="FF0000"/>
            </a:solidFill>
          </a:ln>
        </p:spPr>
        <p:txBody>
          <a:bodyPr wrap="square" rtlCol="0">
            <a:spAutoFit/>
          </a:bodyPr>
          <a:lstStyle/>
          <a:p>
            <a:r>
              <a:rPr lang="en-US" sz="875" dirty="0">
                <a:solidFill>
                  <a:schemeClr val="bg1"/>
                </a:solidFill>
                <a:latin typeface="Arial Black" panose="020B0A04020102020204" pitchFamily="34" charset="0"/>
              </a:rPr>
              <a:t>Reference List</a:t>
            </a:r>
            <a:endParaRPr lang="en-GB" sz="875"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8247962" y="6098305"/>
            <a:ext cx="4456904" cy="3406061"/>
          </a:xfrm>
          <a:prstGeom prst="rect">
            <a:avLst/>
          </a:prstGeom>
          <a:noFill/>
          <a:ln>
            <a:solidFill>
              <a:srgbClr val="0070C0"/>
            </a:solidFill>
          </a:ln>
        </p:spPr>
        <p:txBody>
          <a:bodyPr wrap="square" rtlCol="0">
            <a:spAutoFit/>
          </a:bodyPr>
          <a:lstStyle/>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Arshad, M.T., Ali, M.K.M., Maqsood, S., Ikram, A., Ahmed, F.,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Aljameel</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A.I., AL‐</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Farga</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and Hossain,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Md.S</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(2025). Personalized Nutrition in the Era of Digital Health: A New Frontier for Managing Diabetes and Obesity. Food Science &amp; Nutrition, 13(10).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https://doi.org/10.1002/fsn3.71006.</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FAO (2024). The State of Agricultural Commodity Markets 2024. [online] FAO eBooks.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https://doi.org/10.4060/cd2144en.</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Hinchliffe, N.,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Capehorn</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M.S.,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Bewick</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and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Feenie</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 2022. The potential role of digital health in obesity care. Advances in Therapy, 39(10), pp.4397-4412.</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Irvin, L., Madden, L.A., Marshall, P. and Vince, R.V., 2023. Digital health solutions for weight loss and obesity: A narrative review. Nutrients, 15(8), p.1858.</a:t>
            </a:r>
          </a:p>
          <a:p>
            <a:pPr>
              <a:spcAft>
                <a:spcPts val="233"/>
              </a:spcAft>
            </a:pP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Janić</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Janež</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El-</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Tanani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and Rizzo, M. (2025). Obesity: Recent Advances and Future Perspectives. Biomedicines, [online] 13(2), p.368.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https://doi.org/10.3390/biomedicines13020368.</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Lee, Y., Lee, N.Y., Lim, H.J. and Sung, S., 2022. Weight reduction interventions using digital health for employees with obesity: a systematic review. Diabetes, Metabolic Syndrome and Obesity: Targets and Therapy, pp.3121-3131.</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Mobirise.com. (2024). Nutri Guide: React Diet Tracker, BMI Calculator, and Health Planner AI health app builder. [online] Available at: https://ai.mobirise.com/sites/-sGSsXYQRGe4llvYSPVB88.html [Accessed 20 Nov. 2025].</a:t>
            </a:r>
          </a:p>
          <a:p>
            <a:pPr>
              <a:spcAft>
                <a:spcPts val="233"/>
              </a:spcAft>
            </a:pP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O’neil</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 (2019). Digital health promotion: a critical introduction. Cambridge,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Uk</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 Medford, Ma Polity.</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Partridge, S.R., Knight, A., Todd, A., McGill, B., Wardak, S., Alston, L., Livingstone, K.M., Singleton, A., Thornton, L., Jia, S. and Redfern, J., 2024. Addressing disparities: A systematic review of digital health equity for adolescent obesity prevention and management interventions. Obesity Reviews, 25(12), p.e13821.</a:t>
            </a:r>
          </a:p>
          <a:p>
            <a:pPr>
              <a:spcAft>
                <a:spcPts val="233"/>
              </a:spcAft>
            </a:pP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Patalano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 De Luca, V., Vogt, J.,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Birov</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S.,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Giovannelli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L.,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Carruba</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Pivonello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Stroetmann</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Triassi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Colao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and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Illario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2021. An innovative approach to designing digital health solutions addressing the unmet needs of obese patients in Europe. International Journal of Environmental Research and Public Health, 18(2), p.579.</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Statista (2025). Share of overweight or obese people forecasts worldwide 2035. [online] Statista. Available at: https://www.statista.com/statistics/1386143/percentage-of-overweight-or-obese-people-worldwide-forecasts/.</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Suárez, R.,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Estefanía</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Bautista-</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Valarezo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Matos, A., Calderón, P., Federica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Fascì-Spurio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Castano-Jimenez, J.,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Raynier</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Zambrano-</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Villacres</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Sarno</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G. and Frias-Toral, E. (2025). Obesity and nutritional strategies: advancing prevention and management through evidence-based approaches. Food and Agricultural Immunology, 36(1).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https://doi.org/10.1080/09540105.2025.2491597.</a:t>
            </a:r>
          </a:p>
          <a:p>
            <a:pPr>
              <a:spcAft>
                <a:spcPts val="233"/>
              </a:spcAft>
            </a:pP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Subhashree</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P, Kalyan, G.R.,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Adhisesha</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Kumar Bk, CR, A. and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Amaldev</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KV (2025).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Food Recognition and Calorie Measurement using Gen AI. </a:t>
            </a:r>
            <a:r>
              <a:rPr lang="en-US" sz="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a:t>
            </a: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https://doi.org/10.4108/eai.28-4-2025.2357847.</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World Health Organization (2025). Obesity and Overweight. [online] World Health Organization. Available at: https://www.who.int/news-room/fact-sheets/detail/obesity-and-overweight.</a:t>
            </a:r>
          </a:p>
          <a:p>
            <a:pPr>
              <a:spcAft>
                <a:spcPts val="233"/>
              </a:spcAft>
            </a:pPr>
            <a:r>
              <a:rPr lang="en-US" sz="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World Obesity Atlas (2024). World Obesity Atlas 2024: No area of the world is immune from the effects of obesity. [online] World Obesity Federation. Available at: https://www.worldobesity.org/news/world-obesity-atlas-2024.</a:t>
            </a:r>
          </a:p>
        </p:txBody>
      </p:sp>
      <p:sp>
        <p:nvSpPr>
          <p:cNvPr id="67" name="TextBox 66">
            <a:extLst>
              <a:ext uri="{FF2B5EF4-FFF2-40B4-BE49-F238E27FC236}">
                <a16:creationId xmlns:a16="http://schemas.microsoft.com/office/drawing/2014/main" id="{078B1DB6-9CCC-4A94-9B88-D842382B0F3F}"/>
              </a:ext>
            </a:extLst>
          </p:cNvPr>
          <p:cNvSpPr txBox="1"/>
          <p:nvPr/>
        </p:nvSpPr>
        <p:spPr>
          <a:xfrm>
            <a:off x="8317383" y="1878896"/>
            <a:ext cx="4456904" cy="2373022"/>
          </a:xfrm>
          <a:prstGeom prst="rect">
            <a:avLst/>
          </a:prstGeom>
          <a:solidFill>
            <a:schemeClr val="accent3">
              <a:lumMod val="20000"/>
              <a:lumOff val="80000"/>
            </a:schemeClr>
          </a:solidFill>
          <a:ln>
            <a:solidFill>
              <a:srgbClr val="0070C0"/>
            </a:solidFill>
          </a:ln>
        </p:spPr>
        <p:txBody>
          <a:bodyPr wrap="square" rtlCol="0">
            <a:spAutoFit/>
          </a:bodyPr>
          <a:lstStyle/>
          <a:p>
            <a:pPr marL="133365" indent="-133365" algn="just">
              <a:lnSpc>
                <a:spcPct val="150000"/>
              </a:lnSpc>
              <a:buFont typeface="Wingdings" panose="05000000000000000000" pitchFamily="2" charset="2"/>
              <a:buChar char="v"/>
            </a:pPr>
            <a:r>
              <a:rPr lang="en-US" sz="1000" dirty="0">
                <a:latin typeface="Times New Roman" panose="02020603050405020304" pitchFamily="18" charset="0"/>
                <a:ea typeface="Calibri" panose="020F0502020204030204" pitchFamily="34" charset="0"/>
                <a:cs typeface="Times New Roman" panose="02020603050405020304" pitchFamily="18" charset="0"/>
              </a:rPr>
              <a:t>Through stage-matched, adaptive messaging, </a:t>
            </a:r>
            <a:r>
              <a:rPr lang="en-US" sz="1000" dirty="0" err="1">
                <a:latin typeface="Times New Roman" panose="02020603050405020304" pitchFamily="18" charset="0"/>
                <a:ea typeface="Calibri" panose="020F0502020204030204" pitchFamily="34" charset="0"/>
                <a:cs typeface="Times New Roman" panose="02020603050405020304" pitchFamily="18" charset="0"/>
              </a:rPr>
              <a:t>NutriGuide</a:t>
            </a:r>
            <a:r>
              <a:rPr lang="en-US" sz="1000" dirty="0">
                <a:latin typeface="Times New Roman" panose="02020603050405020304" pitchFamily="18" charset="0"/>
                <a:ea typeface="Calibri" panose="020F0502020204030204" pitchFamily="34" charset="0"/>
                <a:cs typeface="Times New Roman" panose="02020603050405020304" pitchFamily="18" charset="0"/>
              </a:rPr>
              <a:t> AI should promote individual and community health (Irvin et al., 2023).</a:t>
            </a:r>
          </a:p>
          <a:p>
            <a:pPr marL="133365" indent="-133365" algn="just">
              <a:lnSpc>
                <a:spcPct val="150000"/>
              </a:lnSpc>
              <a:buFont typeface="Wingdings" panose="05000000000000000000" pitchFamily="2" charset="2"/>
              <a:buChar char="v"/>
            </a:pPr>
            <a:r>
              <a:rPr lang="en-US" sz="1000" dirty="0" err="1">
                <a:latin typeface="Times New Roman" panose="02020603050405020304" pitchFamily="18" charset="0"/>
                <a:ea typeface="Calibri" panose="020F0502020204030204" pitchFamily="34" charset="0"/>
                <a:cs typeface="Times New Roman" panose="02020603050405020304" pitchFamily="18" charset="0"/>
              </a:rPr>
              <a:t>Personalised</a:t>
            </a:r>
            <a:r>
              <a:rPr lang="en-US" sz="1000" dirty="0">
                <a:latin typeface="Times New Roman" panose="02020603050405020304" pitchFamily="18" charset="0"/>
                <a:ea typeface="Calibri" panose="020F0502020204030204" pitchFamily="34" charset="0"/>
                <a:cs typeface="Times New Roman" panose="02020603050405020304" pitchFamily="18" charset="0"/>
              </a:rPr>
              <a:t> digital treatments may reduce average BMI by twice as much as generic monitoring applications in one year (Hinchliffe et al., 2022).</a:t>
            </a:r>
          </a:p>
          <a:p>
            <a:pPr marL="133365" indent="-133365" algn="just">
              <a:lnSpc>
                <a:spcPct val="150000"/>
              </a:lnSpc>
              <a:buFont typeface="Wingdings" panose="05000000000000000000" pitchFamily="2" charset="2"/>
              <a:buChar char="v"/>
            </a:pPr>
            <a:r>
              <a:rPr lang="en-US" sz="1000" dirty="0">
                <a:latin typeface="Times New Roman" panose="02020603050405020304" pitchFamily="18" charset="0"/>
                <a:ea typeface="Calibri" panose="020F0502020204030204" pitchFamily="34" charset="0"/>
                <a:cs typeface="Times New Roman" panose="02020603050405020304" pitchFamily="18" charset="0"/>
              </a:rPr>
              <a:t>Secondary advantages may include better nutritional understanding, fruit and vegetable consumption, sleep, and physical exercise (FAO, 2024).</a:t>
            </a:r>
          </a:p>
          <a:p>
            <a:pPr marL="133365" indent="-133365" algn="just">
              <a:lnSpc>
                <a:spcPct val="150000"/>
              </a:lnSpc>
              <a:buFont typeface="Wingdings" panose="05000000000000000000" pitchFamily="2" charset="2"/>
              <a:buChar char="v"/>
            </a:pPr>
            <a:r>
              <a:rPr lang="en-US" sz="1000" dirty="0">
                <a:latin typeface="Times New Roman" panose="02020603050405020304" pitchFamily="18" charset="0"/>
                <a:ea typeface="Calibri" panose="020F0502020204030204" pitchFamily="34" charset="0"/>
                <a:cs typeface="Times New Roman" panose="02020603050405020304" pitchFamily="18" charset="0"/>
              </a:rPr>
              <a:t>Offline SMS assistance and other equity-focused features seek to address digital health gaps and deliver high-quality care to </a:t>
            </a:r>
            <a:r>
              <a:rPr lang="en-US" sz="1000" dirty="0" err="1">
                <a:latin typeface="Times New Roman" panose="02020603050405020304" pitchFamily="18" charset="0"/>
                <a:ea typeface="Calibri" panose="020F0502020204030204" pitchFamily="34" charset="0"/>
                <a:cs typeface="Times New Roman" panose="02020603050405020304" pitchFamily="18" charset="0"/>
              </a:rPr>
              <a:t>marginalised</a:t>
            </a:r>
            <a:r>
              <a:rPr lang="en-US" sz="1000" dirty="0">
                <a:latin typeface="Times New Roman" panose="02020603050405020304" pitchFamily="18" charset="0"/>
                <a:ea typeface="Calibri" panose="020F0502020204030204" pitchFamily="34" charset="0"/>
                <a:cs typeface="Times New Roman" panose="02020603050405020304" pitchFamily="18" charset="0"/>
              </a:rPr>
              <a:t> people.</a:t>
            </a:r>
          </a:p>
          <a:p>
            <a:pPr marL="133365" indent="-133365" algn="just">
              <a:lnSpc>
                <a:spcPct val="150000"/>
              </a:lnSpc>
              <a:buFont typeface="Wingdings" panose="05000000000000000000" pitchFamily="2" charset="2"/>
              <a:buChar char="v"/>
            </a:pPr>
            <a:r>
              <a:rPr lang="en-US" sz="1000" dirty="0">
                <a:latin typeface="Times New Roman" panose="02020603050405020304" pitchFamily="18" charset="0"/>
                <a:ea typeface="Calibri" panose="020F0502020204030204" pitchFamily="34" charset="0"/>
                <a:cs typeface="Times New Roman" panose="02020603050405020304" pitchFamily="18" charset="0"/>
              </a:rPr>
              <a:t>Communities may see lower obesity rates, fewer non-communicable illnesses, and better mental health. (Arshad et al., 2025).</a:t>
            </a:r>
          </a:p>
        </p:txBody>
      </p:sp>
      <p:sp>
        <p:nvSpPr>
          <p:cNvPr id="20" name="TextBox 19">
            <a:extLst>
              <a:ext uri="{FF2B5EF4-FFF2-40B4-BE49-F238E27FC236}">
                <a16:creationId xmlns:a16="http://schemas.microsoft.com/office/drawing/2014/main" id="{3C8A9BA3-B47F-48FF-98E0-356AB57B8C14}"/>
              </a:ext>
            </a:extLst>
          </p:cNvPr>
          <p:cNvSpPr txBox="1"/>
          <p:nvPr/>
        </p:nvSpPr>
        <p:spPr>
          <a:xfrm>
            <a:off x="4263583" y="4951122"/>
            <a:ext cx="2642754" cy="253916"/>
          </a:xfrm>
          <a:prstGeom prst="rect">
            <a:avLst/>
          </a:prstGeom>
          <a:solidFill>
            <a:schemeClr val="accent2">
              <a:lumMod val="60000"/>
              <a:lumOff val="40000"/>
            </a:schemeClr>
          </a:solidFill>
          <a:ln>
            <a:solidFill>
              <a:srgbClr val="C00000"/>
            </a:solidFill>
          </a:ln>
        </p:spPr>
        <p:txBody>
          <a:bodyPr wrap="square" rtlCol="0">
            <a:spAutoFit/>
          </a:bodyPr>
          <a:lstStyle/>
          <a:p>
            <a:r>
              <a:rPr lang="en-US" sz="1050" dirty="0">
                <a:solidFill>
                  <a:schemeClr val="accent1">
                    <a:lumMod val="50000"/>
                  </a:schemeClr>
                </a:solidFill>
                <a:latin typeface="Arial Black" panose="020B0A04020102020204" pitchFamily="34" charset="0"/>
              </a:rPr>
              <a:t>Behavioural Change Theory</a:t>
            </a:r>
          </a:p>
        </p:txBody>
      </p:sp>
      <p:sp>
        <p:nvSpPr>
          <p:cNvPr id="15" name="TextBox 14">
            <a:extLst>
              <a:ext uri="{FF2B5EF4-FFF2-40B4-BE49-F238E27FC236}">
                <a16:creationId xmlns:a16="http://schemas.microsoft.com/office/drawing/2014/main" id="{DD03E935-559D-4EAF-B30F-344430F50717}"/>
              </a:ext>
            </a:extLst>
          </p:cNvPr>
          <p:cNvSpPr txBox="1"/>
          <p:nvPr/>
        </p:nvSpPr>
        <p:spPr>
          <a:xfrm>
            <a:off x="-1991" y="4949111"/>
            <a:ext cx="4242434" cy="2772554"/>
          </a:xfrm>
          <a:prstGeom prst="rect">
            <a:avLst/>
          </a:prstGeom>
          <a:solidFill>
            <a:schemeClr val="accent1">
              <a:lumMod val="40000"/>
              <a:lumOff val="60000"/>
            </a:schemeClr>
          </a:solidFill>
          <a:ln>
            <a:solidFill>
              <a:srgbClr val="0070C0"/>
            </a:solidFill>
          </a:ln>
        </p:spPr>
        <p:txBody>
          <a:bodyPr wrap="square" rtlCol="0">
            <a:spAutoFit/>
          </a:bodyPr>
          <a:lstStyle/>
          <a:p>
            <a:pPr marL="166707" indent="-166707">
              <a:spcBef>
                <a:spcPts val="350"/>
              </a:spcBef>
              <a:buFont typeface="Wingdings" panose="05000000000000000000" pitchFamily="2" charset="2"/>
              <a:buChar char="v"/>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Health promotion rests on fairness, empowerment, participation, teamwork, and a holistic view of health beyond illness absence (</a:t>
            </a: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Patalano</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et al., 2021).</a:t>
            </a:r>
          </a:p>
          <a:p>
            <a:pPr marL="166707" indent="-166707">
              <a:spcBef>
                <a:spcPts val="350"/>
              </a:spcBef>
              <a:buFont typeface="Wingdings" panose="05000000000000000000" pitchFamily="2" charset="2"/>
              <a:buChar char="v"/>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Core principles embrace cultural tolerance, individual autonomy, and community responsibility for health outcomes.</a:t>
            </a:r>
          </a:p>
          <a:p>
            <a:pPr marL="166707" indent="-166707">
              <a:spcBef>
                <a:spcPts val="350"/>
              </a:spcBef>
              <a:buFont typeface="Wingdings" panose="05000000000000000000" pitchFamily="2" charset="2"/>
              <a:buChar char="v"/>
            </a:pPr>
            <a:r>
              <a:rPr lang="en-US" sz="1050" dirty="0" err="1">
                <a:latin typeface="Times New Roman" panose="02020603050405020304" pitchFamily="18" charset="0"/>
                <a:ea typeface="Times New Roman" panose="02020603050405020304" pitchFamily="18" charset="0"/>
                <a:cs typeface="Times New Roman" panose="02020603050405020304" pitchFamily="18" charset="0"/>
              </a:rPr>
              <a:t>NutriGuide</a:t>
            </a:r>
            <a:r>
              <a:rPr lang="en-US" sz="1050" dirty="0">
                <a:latin typeface="Times New Roman" panose="02020603050405020304" pitchFamily="18" charset="0"/>
                <a:ea typeface="Times New Roman" panose="02020603050405020304" pitchFamily="18" charset="0"/>
                <a:cs typeface="Times New Roman" panose="02020603050405020304" pitchFamily="18" charset="0"/>
              </a:rPr>
              <a:t> AI embodies these ideals by prioritizing equity via accessible features like offline mode, SMS chatbots, multilingual UI, and culturally relevant visuals for remote, low-literacy users (Partridge et al., 2024).</a:t>
            </a:r>
          </a:p>
          <a:p>
            <a:pPr marL="166707" indent="-166707">
              <a:spcBef>
                <a:spcPts val="350"/>
              </a:spcBef>
              <a:buFont typeface="Wingdings" panose="05000000000000000000" pitchFamily="2" charset="2"/>
              <a:buChar char="v"/>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Collaboration integrates tele-dietitians and health workers for contextual, culturally sensitive support (Mobirise.com, 2024).</a:t>
            </a:r>
          </a:p>
          <a:p>
            <a:pPr marL="166707" indent="-166707">
              <a:spcBef>
                <a:spcPts val="350"/>
              </a:spcBef>
              <a:buFont typeface="Wingdings" panose="05000000000000000000" pitchFamily="2" charset="2"/>
              <a:buChar char="v"/>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Holistically, it tracks calories alongside sleep, activity, and stress, while federated privacy builds trust.</a:t>
            </a:r>
          </a:p>
          <a:p>
            <a:pPr marL="166707" indent="-166707">
              <a:spcBef>
                <a:spcPts val="350"/>
              </a:spcBef>
              <a:buFont typeface="Wingdings" panose="05000000000000000000" pitchFamily="2" charset="2"/>
              <a:buChar char="v"/>
            </a:pPr>
            <a:r>
              <a:rPr lang="en-US" sz="1050" dirty="0">
                <a:latin typeface="Times New Roman" panose="02020603050405020304" pitchFamily="18" charset="0"/>
                <a:ea typeface="Times New Roman" panose="02020603050405020304" pitchFamily="18" charset="0"/>
                <a:cs typeface="Times New Roman" panose="02020603050405020304" pitchFamily="18" charset="0"/>
              </a:rPr>
              <a:t>Continuous iteration via user feedback ensures adaptability to evolving needs.</a:t>
            </a:r>
          </a:p>
        </p:txBody>
      </p:sp>
      <p:sp>
        <p:nvSpPr>
          <p:cNvPr id="16" name="TextBox 15">
            <a:extLst>
              <a:ext uri="{FF2B5EF4-FFF2-40B4-BE49-F238E27FC236}">
                <a16:creationId xmlns:a16="http://schemas.microsoft.com/office/drawing/2014/main" id="{D232C287-0660-476A-9340-C63CF4B2F19B}"/>
              </a:ext>
            </a:extLst>
          </p:cNvPr>
          <p:cNvSpPr txBox="1"/>
          <p:nvPr/>
        </p:nvSpPr>
        <p:spPr>
          <a:xfrm>
            <a:off x="-12711" y="4491363"/>
            <a:ext cx="3053013" cy="415498"/>
          </a:xfrm>
          <a:prstGeom prst="rect">
            <a:avLst/>
          </a:prstGeom>
          <a:solidFill>
            <a:schemeClr val="bg2"/>
          </a:solidFill>
          <a:ln>
            <a:solidFill>
              <a:schemeClr val="accent2"/>
            </a:solidFill>
          </a:ln>
        </p:spPr>
        <p:txBody>
          <a:bodyPr wrap="square" rtlCol="0">
            <a:spAutoFit/>
          </a:bodyPr>
          <a:lstStyle/>
          <a:p>
            <a:r>
              <a:rPr lang="en-US" sz="1050" dirty="0">
                <a:solidFill>
                  <a:schemeClr val="accent1">
                    <a:lumMod val="50000"/>
                  </a:schemeClr>
                </a:solidFill>
                <a:latin typeface="Arial Black" panose="020B0A04020102020204" pitchFamily="34" charset="0"/>
              </a:rPr>
              <a:t>Health Promotion Values and Principles</a:t>
            </a:r>
            <a:endParaRPr lang="en-GB" sz="105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9534" y="1611721"/>
            <a:ext cx="2458963" cy="206467"/>
          </a:xfrm>
          <a:prstGeom prst="rect">
            <a:avLst/>
          </a:prstGeom>
          <a:solidFill>
            <a:schemeClr val="bg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266730" eaLnBrk="0" fontAlgn="base" hangingPunct="0">
              <a:spcBef>
                <a:spcPct val="0"/>
              </a:spcBef>
              <a:spcAft>
                <a:spcPct val="0"/>
              </a:spcAft>
            </a:pPr>
            <a:r>
              <a:rPr lang="en-US" altLang="en-US" sz="1050" b="1" dirty="0">
                <a:solidFill>
                  <a:schemeClr val="tx1"/>
                </a:solidFill>
                <a:latin typeface="Arial Black" panose="020B0A04020102020204" pitchFamily="34" charset="0"/>
                <a:cs typeface="Times New Roman" panose="02020603050405020304" pitchFamily="18" charset="0"/>
              </a:rPr>
              <a:t>Scale of the Obesity problem</a:t>
            </a:r>
          </a:p>
        </p:txBody>
      </p:sp>
      <p:sp>
        <p:nvSpPr>
          <p:cNvPr id="2" name="TextBox 1">
            <a:extLst>
              <a:ext uri="{FF2B5EF4-FFF2-40B4-BE49-F238E27FC236}">
                <a16:creationId xmlns:a16="http://schemas.microsoft.com/office/drawing/2014/main" id="{7AD59350-33EC-4EC4-90A4-07977C7D9BBF}"/>
              </a:ext>
            </a:extLst>
          </p:cNvPr>
          <p:cNvSpPr txBox="1"/>
          <p:nvPr/>
        </p:nvSpPr>
        <p:spPr>
          <a:xfrm>
            <a:off x="0" y="1847620"/>
            <a:ext cx="3982954" cy="2631490"/>
          </a:xfrm>
          <a:prstGeom prst="rect">
            <a:avLst/>
          </a:prstGeom>
          <a:solidFill>
            <a:schemeClr val="accent3"/>
          </a:solidFill>
        </p:spPr>
        <p:txBody>
          <a:bodyPr wrap="square" rtlCol="0">
            <a:spAutoFit/>
          </a:bodyPr>
          <a:lstStyle/>
          <a:p>
            <a:pPr marL="133365" indent="-133365">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Continuing present trends, 3.8 billion people may be overweight or obese by 2050, with 1.95 billion obese (World Obesity Atlas, 2024).</a:t>
            </a:r>
          </a:p>
          <a:p>
            <a:pPr marL="133365" indent="-133365">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Traditional public health methods including school nutrition instruction, sugar-sweetened beverage taxes, and community exercise have reduced obesity rates (Suárez et al., 2025)</a:t>
            </a:r>
          </a:p>
          <a:p>
            <a:pPr marL="133365" indent="-133365">
              <a:buFont typeface="Wingdings" panose="05000000000000000000" pitchFamily="2" charset="2"/>
              <a:buChar char="Ø"/>
            </a:pPr>
            <a:r>
              <a:rPr lang="en-US" sz="1100" dirty="0">
                <a:latin typeface="Times New Roman" panose="02020603050405020304" pitchFamily="18" charset="0"/>
                <a:cs typeface="Times New Roman" panose="02020603050405020304" pitchFamily="18" charset="0"/>
              </a:rPr>
              <a:t>Digital interventions may change health practices on a big scale. Lose It! and Fitbit employ mobile and wearable technologies for self-monitoring, goal-setting, and peer support.</a:t>
            </a:r>
          </a:p>
          <a:p>
            <a:pPr marL="133365" indent="-133365">
              <a:buFont typeface="Wingdings" panose="05000000000000000000" pitchFamily="2" charset="2"/>
              <a:buChar char="Ø"/>
            </a:pPr>
            <a:r>
              <a:rPr lang="en-US" sz="1100" dirty="0" err="1">
                <a:latin typeface="Times New Roman" panose="02020603050405020304" pitchFamily="18" charset="0"/>
                <a:cs typeface="Times New Roman" panose="02020603050405020304" pitchFamily="18" charset="0"/>
              </a:rPr>
              <a:t>NutriGuide</a:t>
            </a:r>
            <a:r>
              <a:rPr lang="en-US" sz="1100" dirty="0">
                <a:latin typeface="Times New Roman" panose="02020603050405020304" pitchFamily="18" charset="0"/>
                <a:cs typeface="Times New Roman" panose="02020603050405020304" pitchFamily="18" charset="0"/>
              </a:rPr>
              <a:t> AI syncs with wearables and glucose monitors, </a:t>
            </a:r>
            <a:r>
              <a:rPr lang="en-US" sz="1100" dirty="0" err="1">
                <a:latin typeface="Times New Roman" panose="02020603050405020304" pitchFamily="18" charset="0"/>
                <a:cs typeface="Times New Roman" panose="02020603050405020304" pitchFamily="18" charset="0"/>
              </a:rPr>
              <a:t>recognises</a:t>
            </a:r>
            <a:r>
              <a:rPr lang="en-US" sz="1100" dirty="0">
                <a:latin typeface="Times New Roman" panose="02020603050405020304" pitchFamily="18" charset="0"/>
                <a:cs typeface="Times New Roman" panose="02020603050405020304" pitchFamily="18" charset="0"/>
              </a:rPr>
              <a:t> meals via picture analysis, and offers culturally relevant recommendations via a conversational AI coach (Statista, 2025)</a:t>
            </a:r>
          </a:p>
          <a:p>
            <a:pPr marL="133365" indent="-133365">
              <a:buFont typeface="Wingdings" panose="05000000000000000000" pitchFamily="2" charset="2"/>
              <a:buChar char="Ø"/>
            </a:pPr>
            <a:r>
              <a:rPr lang="en-US" sz="1100" dirty="0" err="1">
                <a:latin typeface="Times New Roman" panose="02020603050405020304" pitchFamily="18" charset="0"/>
                <a:cs typeface="Times New Roman" panose="02020603050405020304" pitchFamily="18" charset="0"/>
              </a:rPr>
              <a:t>NutriGuide</a:t>
            </a:r>
            <a:r>
              <a:rPr lang="en-US" sz="1100" dirty="0">
                <a:latin typeface="Times New Roman" panose="02020603050405020304" pitchFamily="18" charset="0"/>
                <a:cs typeface="Times New Roman" panose="02020603050405020304" pitchFamily="18" charset="0"/>
              </a:rPr>
              <a:t> AI aspires to make measurable, sustainable strides against the obesity epidemic (</a:t>
            </a:r>
            <a:r>
              <a:rPr lang="en-US" sz="1100" dirty="0" err="1">
                <a:latin typeface="Times New Roman" panose="02020603050405020304" pitchFamily="18" charset="0"/>
                <a:cs typeface="Times New Roman" panose="02020603050405020304" pitchFamily="18" charset="0"/>
              </a:rPr>
              <a:t>Subhashree</a:t>
            </a:r>
            <a:r>
              <a:rPr lang="en-US" sz="1100" dirty="0">
                <a:latin typeface="Times New Roman" panose="02020603050405020304" pitchFamily="18" charset="0"/>
                <a:cs typeface="Times New Roman" panose="02020603050405020304" pitchFamily="18" charset="0"/>
              </a:rPr>
              <a:t> et al., 2025).</a:t>
            </a:r>
          </a:p>
        </p:txBody>
      </p:sp>
      <p:sp>
        <p:nvSpPr>
          <p:cNvPr id="24" name="TextBox 23">
            <a:extLst>
              <a:ext uri="{FF2B5EF4-FFF2-40B4-BE49-F238E27FC236}">
                <a16:creationId xmlns:a16="http://schemas.microsoft.com/office/drawing/2014/main" id="{358536EB-C74B-4402-B027-E8A074102072}"/>
              </a:ext>
            </a:extLst>
          </p:cNvPr>
          <p:cNvSpPr txBox="1"/>
          <p:nvPr/>
        </p:nvSpPr>
        <p:spPr>
          <a:xfrm>
            <a:off x="8317383" y="1607352"/>
            <a:ext cx="2642754" cy="253916"/>
          </a:xfrm>
          <a:prstGeom prst="rect">
            <a:avLst/>
          </a:prstGeom>
          <a:solidFill>
            <a:schemeClr val="accent4">
              <a:lumMod val="75000"/>
            </a:schemeClr>
          </a:solidFill>
          <a:ln>
            <a:solidFill>
              <a:srgbClr val="C00000"/>
            </a:solidFill>
          </a:ln>
        </p:spPr>
        <p:txBody>
          <a:bodyPr wrap="square" rtlCol="0">
            <a:spAutoFit/>
          </a:bodyPr>
          <a:lstStyle/>
          <a:p>
            <a:r>
              <a:rPr lang="en-US" sz="1050" dirty="0">
                <a:solidFill>
                  <a:schemeClr val="accent1">
                    <a:lumMod val="50000"/>
                  </a:schemeClr>
                </a:solidFill>
                <a:latin typeface="Arial Black" panose="020B0A04020102020204" pitchFamily="34" charset="0"/>
              </a:rPr>
              <a:t>Expected Outcome</a:t>
            </a:r>
          </a:p>
        </p:txBody>
      </p:sp>
      <p:sp>
        <p:nvSpPr>
          <p:cNvPr id="30" name="TextBox 29">
            <a:extLst>
              <a:ext uri="{FF2B5EF4-FFF2-40B4-BE49-F238E27FC236}">
                <a16:creationId xmlns:a16="http://schemas.microsoft.com/office/drawing/2014/main" id="{76F6EB4F-AE18-4EBA-8763-B9556D85BCD3}"/>
              </a:ext>
            </a:extLst>
          </p:cNvPr>
          <p:cNvSpPr txBox="1"/>
          <p:nvPr/>
        </p:nvSpPr>
        <p:spPr>
          <a:xfrm>
            <a:off x="8354907" y="4305026"/>
            <a:ext cx="4456904" cy="1503040"/>
          </a:xfrm>
          <a:prstGeom prst="rect">
            <a:avLst/>
          </a:prstGeom>
          <a:solidFill>
            <a:schemeClr val="tx2">
              <a:lumMod val="60000"/>
              <a:lumOff val="40000"/>
            </a:schemeClr>
          </a:solidFill>
        </p:spPr>
        <p:txBody>
          <a:bodyPr wrap="square" rtlCol="0">
            <a:spAutoFit/>
          </a:bodyPr>
          <a:lstStyle/>
          <a:p>
            <a:r>
              <a:rPr lang="en-US" sz="1167" b="1" dirty="0">
                <a:latin typeface="Times New Roman" panose="02020603050405020304" pitchFamily="18" charset="0"/>
                <a:cs typeface="Times New Roman" panose="02020603050405020304" pitchFamily="18" charset="0"/>
              </a:rPr>
              <a:t>Conclusion</a:t>
            </a:r>
          </a:p>
          <a:p>
            <a:pPr marL="133365" indent="-133365">
              <a:buFont typeface="Courier New" panose="02070309020205020404" pitchFamily="49" charset="0"/>
              <a:buChar char="o"/>
            </a:pPr>
            <a:r>
              <a:rPr lang="en-US" sz="1000" dirty="0" err="1">
                <a:latin typeface="Times New Roman" panose="02020603050405020304" pitchFamily="18" charset="0"/>
                <a:cs typeface="Times New Roman" panose="02020603050405020304" pitchFamily="18" charset="0"/>
              </a:rPr>
              <a:t>NutriGuide</a:t>
            </a:r>
            <a:r>
              <a:rPr lang="en-US" sz="1000" dirty="0">
                <a:latin typeface="Times New Roman" panose="02020603050405020304" pitchFamily="18" charset="0"/>
                <a:cs typeface="Times New Roman" panose="02020603050405020304" pitchFamily="18" charset="0"/>
              </a:rPr>
              <a:t> AI transforms technology and behavioural science to fight global obesity via inclusive public health.</a:t>
            </a:r>
          </a:p>
          <a:p>
            <a:pPr marL="133365" indent="-133365">
              <a:buFont typeface="Courier New" panose="02070309020205020404" pitchFamily="49" charset="0"/>
              <a:buChar char="o"/>
            </a:pPr>
            <a:r>
              <a:rPr lang="en-US" sz="1000" dirty="0">
                <a:latin typeface="Times New Roman" panose="02020603050405020304" pitchFamily="18" charset="0"/>
                <a:cs typeface="Times New Roman" panose="02020603050405020304" pitchFamily="18" charset="0"/>
              </a:rPr>
              <a:t>Technologists, healthcare practitioners, and community leaders must collaborate to keep the platform accessible and culturally appropriate.</a:t>
            </a:r>
          </a:p>
          <a:p>
            <a:pPr marL="133365" indent="-133365">
              <a:buFont typeface="Courier New" panose="02070309020205020404" pitchFamily="49" charset="0"/>
              <a:buChar char="o"/>
            </a:pPr>
            <a:r>
              <a:rPr lang="en-US" sz="1000" dirty="0">
                <a:latin typeface="Times New Roman" panose="02020603050405020304" pitchFamily="18" charset="0"/>
                <a:cs typeface="Times New Roman" panose="02020603050405020304" pitchFamily="18" charset="0"/>
              </a:rPr>
              <a:t>Beyond reducing obesity, </a:t>
            </a:r>
            <a:r>
              <a:rPr lang="en-US" sz="1000" dirty="0" err="1">
                <a:latin typeface="Times New Roman" panose="02020603050405020304" pitchFamily="18" charset="0"/>
                <a:cs typeface="Times New Roman" panose="02020603050405020304" pitchFamily="18" charset="0"/>
              </a:rPr>
              <a:t>NutriGuide</a:t>
            </a:r>
            <a:r>
              <a:rPr lang="en-US" sz="1000" dirty="0">
                <a:latin typeface="Times New Roman" panose="02020603050405020304" pitchFamily="18" charset="0"/>
                <a:cs typeface="Times New Roman" panose="02020603050405020304" pitchFamily="18" charset="0"/>
              </a:rPr>
              <a:t> AI promotes digital health literacy, allowing different communities to make healthy everyday choices.</a:t>
            </a:r>
          </a:p>
          <a:p>
            <a:pPr marL="133365" indent="-133365">
              <a:buFont typeface="Courier New" panose="02070309020205020404" pitchFamily="49" charset="0"/>
              <a:buChar char="o"/>
            </a:pPr>
            <a:r>
              <a:rPr lang="en-US" sz="1000" dirty="0">
                <a:latin typeface="Times New Roman" panose="02020603050405020304" pitchFamily="18" charset="0"/>
                <a:cs typeface="Times New Roman" panose="02020603050405020304" pitchFamily="18" charset="0"/>
              </a:rPr>
              <a:t>This collaboration provides a compelling vision for a more equal and successful public health environment in the digital age.</a:t>
            </a:r>
          </a:p>
        </p:txBody>
      </p:sp>
      <p:sp>
        <p:nvSpPr>
          <p:cNvPr id="3" name="Star: 5 Points 2">
            <a:extLst>
              <a:ext uri="{FF2B5EF4-FFF2-40B4-BE49-F238E27FC236}">
                <a16:creationId xmlns:a16="http://schemas.microsoft.com/office/drawing/2014/main" id="{C51DEE1F-DF8B-4448-A6F0-EF8CF2DA60A1}"/>
              </a:ext>
            </a:extLst>
          </p:cNvPr>
          <p:cNvSpPr/>
          <p:nvPr/>
        </p:nvSpPr>
        <p:spPr>
          <a:xfrm>
            <a:off x="238626" y="1004241"/>
            <a:ext cx="807119" cy="273719"/>
          </a:xfrm>
          <a:prstGeom prst="star5">
            <a:avLst/>
          </a:prstGeom>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2"/>
          </a:p>
        </p:txBody>
      </p:sp>
      <p:sp>
        <p:nvSpPr>
          <p:cNvPr id="22" name="Star: 5 Points 21">
            <a:extLst>
              <a:ext uri="{FF2B5EF4-FFF2-40B4-BE49-F238E27FC236}">
                <a16:creationId xmlns:a16="http://schemas.microsoft.com/office/drawing/2014/main" id="{1F10CF42-B574-4D86-A2A9-AC7348A82B78}"/>
              </a:ext>
            </a:extLst>
          </p:cNvPr>
          <p:cNvSpPr/>
          <p:nvPr/>
        </p:nvSpPr>
        <p:spPr>
          <a:xfrm>
            <a:off x="11613147" y="1041066"/>
            <a:ext cx="807119" cy="273719"/>
          </a:xfrm>
          <a:prstGeom prst="star5">
            <a:avLst/>
          </a:prstGeom>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72"/>
          </a:p>
        </p:txBody>
      </p:sp>
      <p:pic>
        <p:nvPicPr>
          <p:cNvPr id="25" name="Picture 24">
            <a:extLst>
              <a:ext uri="{FF2B5EF4-FFF2-40B4-BE49-F238E27FC236}">
                <a16:creationId xmlns:a16="http://schemas.microsoft.com/office/drawing/2014/main" id="{2C72EF58-A707-4B31-B83D-F08106578752}"/>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96708" y="1587713"/>
            <a:ext cx="4288972" cy="1661044"/>
          </a:xfrm>
          <a:prstGeom prst="rect">
            <a:avLst/>
          </a:prstGeom>
          <a:noFill/>
        </p:spPr>
      </p:pic>
      <p:pic>
        <p:nvPicPr>
          <p:cNvPr id="9" name="Picture 8">
            <a:extLst>
              <a:ext uri="{FF2B5EF4-FFF2-40B4-BE49-F238E27FC236}">
                <a16:creationId xmlns:a16="http://schemas.microsoft.com/office/drawing/2014/main" id="{89C1FBD5-7F2B-4DE6-BB53-265E0FB44FDF}"/>
              </a:ext>
            </a:extLst>
          </p:cNvPr>
          <p:cNvPicPr>
            <a:picLocks noChangeAspect="1"/>
          </p:cNvPicPr>
          <p:nvPr/>
        </p:nvPicPr>
        <p:blipFill>
          <a:blip r:embed="rId4"/>
          <a:stretch>
            <a:fillRect/>
          </a:stretch>
        </p:blipFill>
        <p:spPr>
          <a:xfrm>
            <a:off x="3996709" y="3290078"/>
            <a:ext cx="4320480" cy="1661043"/>
          </a:xfrm>
          <a:prstGeom prst="rect">
            <a:avLst/>
          </a:prstGeom>
        </p:spPr>
      </p:pic>
      <p:pic>
        <p:nvPicPr>
          <p:cNvPr id="10" name="Picture 9">
            <a:extLst>
              <a:ext uri="{FF2B5EF4-FFF2-40B4-BE49-F238E27FC236}">
                <a16:creationId xmlns:a16="http://schemas.microsoft.com/office/drawing/2014/main" id="{EC243FEF-DC2B-4826-9AC3-7EA1210A8A15}"/>
              </a:ext>
            </a:extLst>
          </p:cNvPr>
          <p:cNvPicPr>
            <a:picLocks noChangeAspect="1"/>
          </p:cNvPicPr>
          <p:nvPr/>
        </p:nvPicPr>
        <p:blipFill>
          <a:blip r:embed="rId5"/>
          <a:stretch>
            <a:fillRect/>
          </a:stretch>
        </p:blipFill>
        <p:spPr>
          <a:xfrm rot="16200000">
            <a:off x="1171919" y="6540215"/>
            <a:ext cx="1879534" cy="4242435"/>
          </a:xfrm>
          <a:prstGeom prst="rect">
            <a:avLst/>
          </a:prstGeom>
        </p:spPr>
      </p:pic>
      <p:pic>
        <p:nvPicPr>
          <p:cNvPr id="11" name="Picture 10">
            <a:extLst>
              <a:ext uri="{FF2B5EF4-FFF2-40B4-BE49-F238E27FC236}">
                <a16:creationId xmlns:a16="http://schemas.microsoft.com/office/drawing/2014/main" id="{B52D34E4-49B6-4E14-A7B0-C176107A0918}"/>
              </a:ext>
            </a:extLst>
          </p:cNvPr>
          <p:cNvPicPr>
            <a:picLocks noChangeAspect="1"/>
          </p:cNvPicPr>
          <p:nvPr/>
        </p:nvPicPr>
        <p:blipFill rotWithShape="1">
          <a:blip r:embed="rId6"/>
          <a:srcRect l="2980" t="18395" r="14065" b="17955"/>
          <a:stretch/>
        </p:blipFill>
        <p:spPr>
          <a:xfrm>
            <a:off x="4263583" y="8827705"/>
            <a:ext cx="3984379" cy="773496"/>
          </a:xfrm>
          <a:prstGeom prst="rect">
            <a:avLst/>
          </a:prstGeom>
        </p:spPr>
      </p:pic>
    </p:spTree>
    <p:extLst>
      <p:ext uri="{BB962C8B-B14F-4D97-AF65-F5344CB8AC3E}">
        <p14:creationId xmlns:p14="http://schemas.microsoft.com/office/powerpoint/2010/main" val="2157728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3035</Words>
  <Application>Microsoft Office PowerPoint</Application>
  <PresentationFormat>A3 Paper (297x420 mm)</PresentationFormat>
  <Paragraphs>98</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Arial</vt:lpstr>
      <vt:lpstr>Arial Black</vt:lpstr>
      <vt:lpstr>Calibri</vt:lpstr>
      <vt:lpstr>Calibri Light</vt:lpstr>
      <vt:lpstr>Courier New</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2026-03-30T14:52:52Z</dcterms:modified>
</cp:coreProperties>
</file>