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sldIdLst>
    <p:sldId id="267" r:id="rId2"/>
    <p:sldId id="256" r:id="rId3"/>
    <p:sldId id="257" r:id="rId4"/>
    <p:sldId id="258" r:id="rId5"/>
    <p:sldId id="259" r:id="rId6"/>
    <p:sldId id="264" r:id="rId7"/>
    <p:sldId id="260" r:id="rId8"/>
    <p:sldId id="265" r:id="rId9"/>
    <p:sldId id="261" r:id="rId10"/>
    <p:sldId id="266" r:id="rId11"/>
    <p:sldId id="262"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73296" autoAdjust="0"/>
  </p:normalViewPr>
  <p:slideViewPr>
    <p:cSldViewPr snapToGrid="0">
      <p:cViewPr varScale="1">
        <p:scale>
          <a:sx n="76" d="100"/>
          <a:sy n="76" d="100"/>
        </p:scale>
        <p:origin x="1116"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A8A33D-0276-4F1A-9749-179062163368}" type="datetimeFigureOut">
              <a:rPr lang="en-US" smtClean="0"/>
              <a:pPr/>
              <a:t>8/22/2021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FAC734-3CB3-49DB-A4A7-4303B0A24745}" type="slidenum">
              <a:rPr lang="en-US" smtClean="0"/>
              <a:pPr/>
              <a:t>‹#›</a:t>
            </a:fld>
            <a:endParaRPr lang="en-US"/>
          </a:p>
        </p:txBody>
      </p:sp>
    </p:spTree>
    <p:extLst>
      <p:ext uri="{BB962C8B-B14F-4D97-AF65-F5344CB8AC3E}">
        <p14:creationId xmlns:p14="http://schemas.microsoft.com/office/powerpoint/2010/main" val="2399407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0"/>
              </a:spcBef>
              <a:spcAft>
                <a:spcPts val="1000"/>
              </a:spcAft>
              <a:tabLst>
                <a:tab pos="904875"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During my academic life I have to do group assignment. I need to communicate with all the group members. On the other hand I needed to do presentation in my classroom. I also needed to attend viva voice. It helped me to improve both formal and informal communication skills.</a:t>
            </a:r>
          </a:p>
          <a:p>
            <a:pPr marL="0" marR="0" algn="just">
              <a:lnSpc>
                <a:spcPct val="115000"/>
              </a:lnSpc>
              <a:spcBef>
                <a:spcPts val="0"/>
              </a:spcBef>
              <a:spcAft>
                <a:spcPts val="1000"/>
              </a:spcAft>
              <a:tabLst>
                <a:tab pos="904875"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During my academic life I have to do team work. Team work helps me to attain leadership capacity. Marketing manager needs to work in a team to attain organizational goals. Marketing manager needs to have great communication skills to mobilize workforce to attain sales goals.</a:t>
            </a:r>
          </a:p>
          <a:p>
            <a:endParaRPr lang="en-US" dirty="0"/>
          </a:p>
        </p:txBody>
      </p:sp>
      <p:sp>
        <p:nvSpPr>
          <p:cNvPr id="4" name="Slide Number Placeholder 3"/>
          <p:cNvSpPr>
            <a:spLocks noGrp="1"/>
          </p:cNvSpPr>
          <p:nvPr>
            <p:ph type="sldNum" sz="quarter" idx="5"/>
          </p:nvPr>
        </p:nvSpPr>
        <p:spPr/>
        <p:txBody>
          <a:bodyPr/>
          <a:lstStyle/>
          <a:p>
            <a:fld id="{2CFAC734-3CB3-49DB-A4A7-4303B0A24745}" type="slidenum">
              <a:rPr lang="en-US" smtClean="0"/>
              <a:pPr/>
              <a:t>3</a:t>
            </a:fld>
            <a:endParaRPr lang="en-US"/>
          </a:p>
        </p:txBody>
      </p:sp>
    </p:spTree>
    <p:extLst>
      <p:ext uri="{BB962C8B-B14F-4D97-AF65-F5344CB8AC3E}">
        <p14:creationId xmlns:p14="http://schemas.microsoft.com/office/powerpoint/2010/main" val="3996316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0"/>
              </a:spcAft>
              <a:buClrTx/>
              <a:buSzTx/>
              <a:buFont typeface="+mj-lt"/>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My strengths are:</a:t>
            </a:r>
          </a:p>
          <a:p>
            <a:pPr marL="342900" marR="0" lvl="0" indent="-342900" algn="l" defTabSz="914400" rtl="0" eaLnBrk="1" fontAlgn="auto" latinLnBrk="0" hangingPunct="1">
              <a:lnSpc>
                <a:spcPct val="115000"/>
              </a:lnSpc>
              <a:spcBef>
                <a:spcPts val="0"/>
              </a:spcBef>
              <a:spcAft>
                <a:spcPts val="0"/>
              </a:spcAft>
              <a:buClrTx/>
              <a:buSzTx/>
              <a:buFont typeface="+mj-lt"/>
              <a:buAutoNum type="arabicPeriod"/>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Management skills.</a:t>
            </a:r>
          </a:p>
          <a:p>
            <a:pPr marL="342900" marR="0" lvl="0" indent="-342900">
              <a:lnSpc>
                <a:spcPct val="115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Adapting capacity with the changing business environment.</a:t>
            </a:r>
          </a:p>
          <a:p>
            <a:pPr marL="342900" marR="0" lvl="0" indent="-342900">
              <a:lnSpc>
                <a:spcPct val="115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Team working capacity.</a:t>
            </a:r>
          </a:p>
          <a:p>
            <a:pPr marL="342900" marR="0" lvl="0" indent="-342900">
              <a:lnSpc>
                <a:spcPct val="115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Communication skills.</a:t>
            </a:r>
          </a:p>
          <a:p>
            <a:pPr marL="0" marR="0" lvl="0" indent="0">
              <a:lnSpc>
                <a:spcPct val="115000"/>
              </a:lnSpc>
              <a:spcBef>
                <a:spcPts val="0"/>
              </a:spcBef>
              <a:spcAft>
                <a:spcPts val="0"/>
              </a:spcAft>
              <a:buFont typeface="+mj-lt"/>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My weaknesses are:</a:t>
            </a:r>
          </a:p>
          <a:p>
            <a:pPr marL="342900" marR="0" lvl="0" indent="-342900">
              <a:lnSpc>
                <a:spcPct val="115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Lack of experience.</a:t>
            </a:r>
          </a:p>
          <a:p>
            <a:pPr marL="342900" marR="0" lvl="0" indent="-342900">
              <a:lnSpc>
                <a:spcPct val="115000"/>
              </a:lnSpc>
              <a:spcBef>
                <a:spcPts val="0"/>
              </a:spcBef>
              <a:spcAft>
                <a:spcPts val="100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Poor time management skills.</a:t>
            </a:r>
          </a:p>
          <a:p>
            <a:pPr marL="0" marR="0" lvl="0" indent="0">
              <a:lnSpc>
                <a:spcPct val="115000"/>
              </a:lnSpc>
              <a:spcBef>
                <a:spcPts val="0"/>
              </a:spcBef>
              <a:spcAft>
                <a:spcPts val="1000"/>
              </a:spcAft>
              <a:buFont typeface="+mj-lt"/>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My opportunities are:</a:t>
            </a:r>
          </a:p>
          <a:p>
            <a:pPr marL="342900" marR="0" lvl="0" indent="-342900">
              <a:lnSpc>
                <a:spcPct val="115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Online learning skills to adapt with changing business environment.</a:t>
            </a:r>
          </a:p>
          <a:p>
            <a:pPr marL="342900" marR="0" lvl="0" indent="-342900">
              <a:lnSpc>
                <a:spcPct val="115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Convincing capacity.</a:t>
            </a:r>
          </a:p>
          <a:p>
            <a:pPr marL="342900" marR="0" lvl="0" indent="-342900">
              <a:lnSpc>
                <a:spcPct val="115000"/>
              </a:lnSpc>
              <a:spcBef>
                <a:spcPts val="0"/>
              </a:spcBef>
              <a:spcAft>
                <a:spcPts val="100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Skills in IT.</a:t>
            </a:r>
          </a:p>
          <a:p>
            <a:pPr marL="0" marR="0" lvl="0" indent="0">
              <a:lnSpc>
                <a:spcPct val="115000"/>
              </a:lnSpc>
              <a:spcBef>
                <a:spcPts val="0"/>
              </a:spcBef>
              <a:spcAft>
                <a:spcPts val="1000"/>
              </a:spcAft>
              <a:buFont typeface="+mj-lt"/>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Threats:</a:t>
            </a:r>
          </a:p>
          <a:p>
            <a:pPr marL="342900" marR="0" lvl="0" indent="-342900">
              <a:lnSpc>
                <a:spcPct val="115000"/>
              </a:lnSpc>
              <a:spcBef>
                <a:spcPts val="0"/>
              </a:spcBef>
              <a:spcAft>
                <a:spcPts val="0"/>
              </a:spcAft>
              <a:buFont typeface="+mj-lt"/>
              <a:buAutoNum type="arabicPeriod"/>
              <a:tabLst>
                <a:tab pos="904875"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Changing business environment.</a:t>
            </a:r>
          </a:p>
          <a:p>
            <a:pPr marL="342900" marR="0" lvl="0" indent="-342900">
              <a:lnSpc>
                <a:spcPct val="115000"/>
              </a:lnSpc>
              <a:spcBef>
                <a:spcPts val="0"/>
              </a:spcBef>
              <a:spcAft>
                <a:spcPts val="1000"/>
              </a:spcAft>
              <a:buFont typeface="+mj-lt"/>
              <a:buAutoNum type="arabicPeriod"/>
              <a:tabLst>
                <a:tab pos="904875"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Unable to control emotions.</a:t>
            </a:r>
          </a:p>
          <a:p>
            <a:endParaRPr lang="en-US" dirty="0"/>
          </a:p>
        </p:txBody>
      </p:sp>
      <p:sp>
        <p:nvSpPr>
          <p:cNvPr id="4" name="Slide Number Placeholder 3"/>
          <p:cNvSpPr>
            <a:spLocks noGrp="1"/>
          </p:cNvSpPr>
          <p:nvPr>
            <p:ph type="sldNum" sz="quarter" idx="5"/>
          </p:nvPr>
        </p:nvSpPr>
        <p:spPr/>
        <p:txBody>
          <a:bodyPr/>
          <a:lstStyle/>
          <a:p>
            <a:fld id="{2CFAC734-3CB3-49DB-A4A7-4303B0A24745}" type="slidenum">
              <a:rPr lang="en-US" smtClean="0"/>
              <a:pPr/>
              <a:t>4</a:t>
            </a:fld>
            <a:endParaRPr lang="en-US"/>
          </a:p>
        </p:txBody>
      </p:sp>
    </p:spTree>
    <p:extLst>
      <p:ext uri="{BB962C8B-B14F-4D97-AF65-F5344CB8AC3E}">
        <p14:creationId xmlns:p14="http://schemas.microsoft.com/office/powerpoint/2010/main" val="3392186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always followed my seniors and the teachers about how they interact with each other. I have also attended some online training course where I practiced my communication skills to improve that. I am also associated with the debating club and other cultural clubs to enhance the level of efficiency. </a:t>
            </a:r>
          </a:p>
        </p:txBody>
      </p:sp>
      <p:sp>
        <p:nvSpPr>
          <p:cNvPr id="4" name="Slide Number Placeholder 3"/>
          <p:cNvSpPr>
            <a:spLocks noGrp="1"/>
          </p:cNvSpPr>
          <p:nvPr>
            <p:ph type="sldNum" sz="quarter" idx="5"/>
          </p:nvPr>
        </p:nvSpPr>
        <p:spPr/>
        <p:txBody>
          <a:bodyPr/>
          <a:lstStyle/>
          <a:p>
            <a:fld id="{2CFAC734-3CB3-49DB-A4A7-4303B0A24745}" type="slidenum">
              <a:rPr lang="en-US" smtClean="0"/>
              <a:pPr/>
              <a:t>5</a:t>
            </a:fld>
            <a:endParaRPr lang="en-US"/>
          </a:p>
        </p:txBody>
      </p:sp>
    </p:spTree>
    <p:extLst>
      <p:ext uri="{BB962C8B-B14F-4D97-AF65-F5344CB8AC3E}">
        <p14:creationId xmlns:p14="http://schemas.microsoft.com/office/powerpoint/2010/main" val="2410187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Different types of team working had been gone through me. I love to lead teams that could be in playground or the academic stage. I love to motivate the others to go for achieving the intended goals. </a:t>
            </a:r>
          </a:p>
        </p:txBody>
      </p:sp>
      <p:sp>
        <p:nvSpPr>
          <p:cNvPr id="4" name="Slide Number Placeholder 3"/>
          <p:cNvSpPr>
            <a:spLocks noGrp="1"/>
          </p:cNvSpPr>
          <p:nvPr>
            <p:ph type="sldNum" sz="quarter" idx="5"/>
          </p:nvPr>
        </p:nvSpPr>
        <p:spPr/>
        <p:txBody>
          <a:bodyPr/>
          <a:lstStyle/>
          <a:p>
            <a:fld id="{2CFAC734-3CB3-49DB-A4A7-4303B0A24745}" type="slidenum">
              <a:rPr lang="en-US" smtClean="0"/>
              <a:pPr/>
              <a:t>6</a:t>
            </a:fld>
            <a:endParaRPr lang="en-US"/>
          </a:p>
        </p:txBody>
      </p:sp>
    </p:spTree>
    <p:extLst>
      <p:ext uri="{BB962C8B-B14F-4D97-AF65-F5344CB8AC3E}">
        <p14:creationId xmlns:p14="http://schemas.microsoft.com/office/powerpoint/2010/main" val="1608472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nSpc>
                <a:spcPct val="115000"/>
              </a:lnSpc>
              <a:spcBef>
                <a:spcPts val="0"/>
              </a:spcBef>
              <a:spcAft>
                <a:spcPts val="0"/>
              </a:spcAft>
              <a:buFont typeface="+mj-lt"/>
              <a:buNone/>
              <a:tabLst>
                <a:tab pos="904875"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During my academic life I had to do group assignments which helped to gather experience in a team. Team in a business organization should be formed with diverse workforce from different cultural and educational backgrounds as it will help to bring new ideas and innovation in the marketing.</a:t>
            </a:r>
          </a:p>
          <a:p>
            <a:endParaRPr lang="en-US" dirty="0"/>
          </a:p>
        </p:txBody>
      </p:sp>
      <p:sp>
        <p:nvSpPr>
          <p:cNvPr id="4" name="Slide Number Placeholder 3"/>
          <p:cNvSpPr>
            <a:spLocks noGrp="1"/>
          </p:cNvSpPr>
          <p:nvPr>
            <p:ph type="sldNum" sz="quarter" idx="5"/>
          </p:nvPr>
        </p:nvSpPr>
        <p:spPr/>
        <p:txBody>
          <a:bodyPr/>
          <a:lstStyle/>
          <a:p>
            <a:fld id="{2CFAC734-3CB3-49DB-A4A7-4303B0A24745}" type="slidenum">
              <a:rPr lang="en-US" smtClean="0"/>
              <a:pPr/>
              <a:t>7</a:t>
            </a:fld>
            <a:endParaRPr lang="en-US"/>
          </a:p>
        </p:txBody>
      </p:sp>
    </p:spTree>
    <p:extLst>
      <p:ext uri="{BB962C8B-B14F-4D97-AF65-F5344CB8AC3E}">
        <p14:creationId xmlns:p14="http://schemas.microsoft.com/office/powerpoint/2010/main" val="3042402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libri" panose="020F0502020204030204" pitchFamily="34" charset="0"/>
                <a:ea typeface="Calibri" panose="020F0502020204030204" pitchFamily="34" charset="0"/>
                <a:cs typeface="Times New Roman" panose="02020603050405020304" pitchFamily="18" charset="0"/>
              </a:rPr>
              <a:t>Motivates increases the productivity of employees. Marketing managers should share their profits with employees to increase the working efficiency of employees. If employees can share their opinion with employees it will motivate employees.</a:t>
            </a:r>
          </a:p>
          <a:p>
            <a:endParaRPr lang="en-US" dirty="0"/>
          </a:p>
        </p:txBody>
      </p:sp>
      <p:sp>
        <p:nvSpPr>
          <p:cNvPr id="4" name="Slide Number Placeholder 3"/>
          <p:cNvSpPr>
            <a:spLocks noGrp="1"/>
          </p:cNvSpPr>
          <p:nvPr>
            <p:ph type="sldNum" sz="quarter" idx="5"/>
          </p:nvPr>
        </p:nvSpPr>
        <p:spPr/>
        <p:txBody>
          <a:bodyPr/>
          <a:lstStyle/>
          <a:p>
            <a:fld id="{2CFAC734-3CB3-49DB-A4A7-4303B0A24745}" type="slidenum">
              <a:rPr lang="en-US" smtClean="0"/>
              <a:pPr/>
              <a:t>8</a:t>
            </a:fld>
            <a:endParaRPr lang="en-US"/>
          </a:p>
        </p:txBody>
      </p:sp>
    </p:spTree>
    <p:extLst>
      <p:ext uri="{BB962C8B-B14F-4D97-AF65-F5344CB8AC3E}">
        <p14:creationId xmlns:p14="http://schemas.microsoft.com/office/powerpoint/2010/main" val="2440928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algn="just">
              <a:lnSpc>
                <a:spcPct val="115000"/>
              </a:lnSpc>
              <a:spcBef>
                <a:spcPts val="0"/>
              </a:spcBef>
              <a:spcAft>
                <a:spcPts val="0"/>
              </a:spcAft>
              <a:tabLst>
                <a:tab pos="904875"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Self-management: Self-management helps me to work under pressure in the works place. My academic life style helps me to develop my time management skills. Self-management helps to take challenging sales target.</a:t>
            </a:r>
          </a:p>
          <a:p>
            <a:endParaRPr lang="en-US" dirty="0"/>
          </a:p>
        </p:txBody>
      </p:sp>
      <p:sp>
        <p:nvSpPr>
          <p:cNvPr id="4" name="Slide Number Placeholder 3"/>
          <p:cNvSpPr>
            <a:spLocks noGrp="1"/>
          </p:cNvSpPr>
          <p:nvPr>
            <p:ph type="sldNum" sz="quarter" idx="5"/>
          </p:nvPr>
        </p:nvSpPr>
        <p:spPr/>
        <p:txBody>
          <a:bodyPr/>
          <a:lstStyle/>
          <a:p>
            <a:fld id="{2CFAC734-3CB3-49DB-A4A7-4303B0A24745}" type="slidenum">
              <a:rPr lang="en-US" smtClean="0"/>
              <a:pPr/>
              <a:t>9</a:t>
            </a:fld>
            <a:endParaRPr lang="en-US"/>
          </a:p>
        </p:txBody>
      </p:sp>
    </p:spTree>
    <p:extLst>
      <p:ext uri="{BB962C8B-B14F-4D97-AF65-F5344CB8AC3E}">
        <p14:creationId xmlns:p14="http://schemas.microsoft.com/office/powerpoint/2010/main" val="15448124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libri" panose="020F0502020204030204" pitchFamily="34" charset="0"/>
                <a:ea typeface="Calibri" panose="020F0502020204030204" pitchFamily="34" charset="0"/>
                <a:cs typeface="Times New Roman" panose="02020603050405020304" pitchFamily="18" charset="0"/>
              </a:rPr>
              <a:t>IT skills: Covid-19 has changed the business environment throughout the world. Business organizations adopt technology based solutions to continue their business operations. I had to conduct my academic life through online platforms which helped me to adopt technology based solutions to accomplish my academic life. It helps me to sales products through online platforms. </a:t>
            </a:r>
          </a:p>
          <a:p>
            <a:endParaRPr lang="en-US" dirty="0"/>
          </a:p>
        </p:txBody>
      </p:sp>
      <p:sp>
        <p:nvSpPr>
          <p:cNvPr id="4" name="Slide Number Placeholder 3"/>
          <p:cNvSpPr>
            <a:spLocks noGrp="1"/>
          </p:cNvSpPr>
          <p:nvPr>
            <p:ph type="sldNum" sz="quarter" idx="5"/>
          </p:nvPr>
        </p:nvSpPr>
        <p:spPr/>
        <p:txBody>
          <a:bodyPr/>
          <a:lstStyle/>
          <a:p>
            <a:fld id="{2CFAC734-3CB3-49DB-A4A7-4303B0A24745}" type="slidenum">
              <a:rPr lang="en-US" smtClean="0"/>
              <a:pPr/>
              <a:t>10</a:t>
            </a:fld>
            <a:endParaRPr lang="en-US"/>
          </a:p>
        </p:txBody>
      </p:sp>
    </p:spTree>
    <p:extLst>
      <p:ext uri="{BB962C8B-B14F-4D97-AF65-F5344CB8AC3E}">
        <p14:creationId xmlns:p14="http://schemas.microsoft.com/office/powerpoint/2010/main" val="37796549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FAC734-3CB3-49DB-A4A7-4303B0A24745}" type="slidenum">
              <a:rPr lang="en-US" smtClean="0"/>
              <a:pPr/>
              <a:t>11</a:t>
            </a:fld>
            <a:endParaRPr lang="en-US"/>
          </a:p>
        </p:txBody>
      </p:sp>
    </p:spTree>
    <p:extLst>
      <p:ext uri="{BB962C8B-B14F-4D97-AF65-F5344CB8AC3E}">
        <p14:creationId xmlns:p14="http://schemas.microsoft.com/office/powerpoint/2010/main" val="1985372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3724CC-F053-48E8-871A-0F61F7B2D1CA}"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1011432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3724CC-F053-48E8-871A-0F61F7B2D1CA}"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949688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3724CC-F053-48E8-871A-0F61F7B2D1CA}"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2594937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3724CC-F053-48E8-871A-0F61F7B2D1CA}" type="datetimeFigureOut">
              <a:rPr lang="en-US" smtClean="0"/>
              <a:pPr/>
              <a:t>8/22/2021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517430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3724CC-F053-48E8-871A-0F61F7B2D1CA}" type="datetimeFigureOut">
              <a:rPr lang="en-US" smtClean="0"/>
              <a:pPr/>
              <a:t>8/22/2021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1184723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3724CC-F053-48E8-871A-0F61F7B2D1CA}" type="datetimeFigureOut">
              <a:rPr lang="en-US" smtClean="0"/>
              <a:pPr/>
              <a:t>8/22/2021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2033896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3724CC-F053-48E8-871A-0F61F7B2D1CA}" type="datetimeFigureOut">
              <a:rPr lang="en-US" smtClean="0"/>
              <a:pPr/>
              <a:t>8/22/2021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366950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3724CC-F053-48E8-871A-0F61F7B2D1CA}" type="datetimeFigureOut">
              <a:rPr lang="en-US" smtClean="0"/>
              <a:pPr/>
              <a:t>8/22/2021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3658564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3724CC-F053-48E8-871A-0F61F7B2D1CA}" type="datetimeFigureOut">
              <a:rPr lang="en-US" smtClean="0"/>
              <a:pPr/>
              <a:t>8/22/2021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2170003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3724CC-F053-48E8-871A-0F61F7B2D1CA}"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2825749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3724CC-F053-48E8-871A-0F61F7B2D1CA}"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067F7-BD2D-471E-85D7-684D5E38BC3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494725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3724CC-F053-48E8-871A-0F61F7B2D1CA}"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20906278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3724CC-F053-48E8-871A-0F61F7B2D1CA}"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067F7-BD2D-471E-85D7-684D5E38BC3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33022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3724CC-F053-48E8-871A-0F61F7B2D1CA}"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40849702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3724CC-F053-48E8-871A-0F61F7B2D1CA}"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2334432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3724CC-F053-48E8-871A-0F61F7B2D1CA}" type="datetimeFigureOut">
              <a:rPr lang="en-US" smtClean="0"/>
              <a:pPr/>
              <a:t>8/22/2021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067F7-BD2D-471E-85D7-684D5E38BC35}" type="slidenum">
              <a:rPr lang="en-US" smtClean="0"/>
              <a:pPr/>
              <a:t>‹#›</a:t>
            </a:fld>
            <a:endParaRPr lang="en-US"/>
          </a:p>
        </p:txBody>
      </p:sp>
    </p:spTree>
    <p:extLst>
      <p:ext uri="{BB962C8B-B14F-4D97-AF65-F5344CB8AC3E}">
        <p14:creationId xmlns:p14="http://schemas.microsoft.com/office/powerpoint/2010/main" val="3024796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23724CC-F053-48E8-871A-0F61F7B2D1CA}" type="datetimeFigureOut">
              <a:rPr lang="en-US" smtClean="0"/>
              <a:pPr/>
              <a:t>8/22/2021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4A067F7-BD2D-471E-85D7-684D5E38BC35}" type="slidenum">
              <a:rPr lang="en-US" smtClean="0"/>
              <a:pPr/>
              <a:t>‹#›</a:t>
            </a:fld>
            <a:endParaRPr lang="en-US"/>
          </a:p>
        </p:txBody>
      </p:sp>
    </p:spTree>
    <p:extLst>
      <p:ext uri="{BB962C8B-B14F-4D97-AF65-F5344CB8AC3E}">
        <p14:creationId xmlns:p14="http://schemas.microsoft.com/office/powerpoint/2010/main" val="360155632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Academic and Employability Skills</a:t>
            </a:r>
            <a:endParaRPr lang="en-US" dirty="0"/>
          </a:p>
        </p:txBody>
      </p:sp>
      <p:sp>
        <p:nvSpPr>
          <p:cNvPr id="3" name="Content Placeholder 2"/>
          <p:cNvSpPr>
            <a:spLocks noGrp="1"/>
          </p:cNvSpPr>
          <p:nvPr>
            <p:ph idx="1"/>
          </p:nvPr>
        </p:nvSpPr>
        <p:spPr/>
        <p:txBody>
          <a:bodyPr>
            <a:normAutofit/>
          </a:bodyPr>
          <a:lstStyle/>
          <a:p>
            <a:pPr algn="ctr">
              <a:buNone/>
            </a:pPr>
            <a:r>
              <a:rPr lang="en-GB" sz="2800" b="1" dirty="0">
                <a:latin typeface="Times New Roman" pitchFamily="18" charset="0"/>
                <a:cs typeface="Times New Roman" pitchFamily="18" charset="0"/>
              </a:rPr>
              <a:t>By</a:t>
            </a:r>
          </a:p>
          <a:p>
            <a:pPr algn="ctr">
              <a:buNone/>
            </a:pPr>
            <a:r>
              <a:rPr lang="en-GB" sz="2800" b="1" dirty="0" err="1">
                <a:latin typeface="Times New Roman" pitchFamily="18" charset="0"/>
                <a:cs typeface="Times New Roman" pitchFamily="18" charset="0"/>
              </a:rPr>
              <a:t>Jakir</a:t>
            </a:r>
            <a:r>
              <a:rPr lang="en-GB" sz="2800" b="1" dirty="0">
                <a:latin typeface="Times New Roman" pitchFamily="18" charset="0"/>
                <a:cs typeface="Times New Roman" pitchFamily="18" charset="0"/>
              </a:rPr>
              <a:t> Ahmed</a:t>
            </a:r>
          </a:p>
          <a:p>
            <a:pPr algn="ctr">
              <a:buNone/>
            </a:pPr>
            <a:r>
              <a:rPr lang="en-GB" sz="2800" b="1" dirty="0">
                <a:latin typeface="Times New Roman" pitchFamily="18" charset="0"/>
                <a:cs typeface="Times New Roman" pitchFamily="18" charset="0"/>
              </a:rPr>
              <a:t>Student ID: 2028431</a:t>
            </a:r>
            <a:endParaRPr lang="en-US" sz="2800" b="1"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5FEA-D3FA-43E9-8936-017149896175}"/>
              </a:ext>
            </a:extLst>
          </p:cNvPr>
          <p:cNvSpPr>
            <a:spLocks noGrp="1"/>
          </p:cNvSpPr>
          <p:nvPr>
            <p:ph type="ctrTitle"/>
          </p:nvPr>
        </p:nvSpPr>
        <p:spPr>
          <a:xfrm>
            <a:off x="1360763" y="1651184"/>
            <a:ext cx="7766936" cy="621836"/>
          </a:xfrm>
        </p:spPr>
        <p:txBody>
          <a:bodyPr/>
          <a:lstStyle/>
          <a:p>
            <a:pPr algn="just"/>
            <a:r>
              <a:rPr lang="en-US" sz="2800" b="1" dirty="0">
                <a:effectLst/>
                <a:latin typeface="Calibri" panose="020F0502020204030204" pitchFamily="34" charset="0"/>
                <a:ea typeface="Calibri" panose="020F0502020204030204" pitchFamily="34" charset="0"/>
                <a:cs typeface="Times New Roman" panose="02020603050405020304" pitchFamily="18" charset="0"/>
              </a:rPr>
              <a:t>Introduction</a:t>
            </a:r>
            <a:endParaRPr lang="en-US" sz="2800" b="1" dirty="0"/>
          </a:p>
        </p:txBody>
      </p:sp>
      <p:sp>
        <p:nvSpPr>
          <p:cNvPr id="3" name="Subtitle 2">
            <a:extLst>
              <a:ext uri="{FF2B5EF4-FFF2-40B4-BE49-F238E27FC236}">
                <a16:creationId xmlns:a16="http://schemas.microsoft.com/office/drawing/2014/main" id="{545D3A53-4AFF-4B11-8F1B-58089D2C7158}"/>
              </a:ext>
            </a:extLst>
          </p:cNvPr>
          <p:cNvSpPr>
            <a:spLocks noGrp="1"/>
          </p:cNvSpPr>
          <p:nvPr>
            <p:ph type="subTitle" idx="1"/>
          </p:nvPr>
        </p:nvSpPr>
        <p:spPr>
          <a:xfrm>
            <a:off x="1360763" y="2273020"/>
            <a:ext cx="7766936" cy="3670624"/>
          </a:xfrm>
        </p:spPr>
        <p:txBody>
          <a:bodyPr>
            <a:normAutofit fontScale="92500" lnSpcReduction="10000"/>
          </a:bodyPr>
          <a:lstStyle/>
          <a:p>
            <a:pPr algn="just">
              <a:lnSpc>
                <a:spcPct val="200000"/>
              </a:lnSpc>
            </a:pPr>
            <a:r>
              <a:rPr lang="en-US" sz="1800" dirty="0">
                <a:solidFill>
                  <a:schemeClr val="tx1"/>
                </a:solidFill>
                <a:effectLst/>
                <a:latin typeface="Times New Roman" pitchFamily="18" charset="0"/>
                <a:ea typeface="Calibri" panose="020F0502020204030204" pitchFamily="34" charset="0"/>
                <a:cs typeface="Times New Roman" pitchFamily="18" charset="0"/>
              </a:rPr>
              <a:t>World has been going through a recession due to the outbreak of Covid-19.  In this competitive job market skill is a precondition to get job. Employees needs to acquire require skills to gain job during this pandemic period. Covid-19 has changed the business operation strategies throughout the world. Skills in information and technology are getting priorities in the job market. My reflective learning strategies in my academic life help me to be skilled in IT. It also helps to achieve online marketing skills.</a:t>
            </a:r>
          </a:p>
          <a:p>
            <a:pPr algn="just"/>
            <a:endParaRPr lang="en-US" dirty="0"/>
          </a:p>
        </p:txBody>
      </p:sp>
    </p:spTree>
    <p:extLst>
      <p:ext uri="{BB962C8B-B14F-4D97-AF65-F5344CB8AC3E}">
        <p14:creationId xmlns:p14="http://schemas.microsoft.com/office/powerpoint/2010/main" val="25923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17F5B-376A-491B-B0A6-1A814529B6C7}"/>
              </a:ext>
            </a:extLst>
          </p:cNvPr>
          <p:cNvSpPr>
            <a:spLocks noGrp="1"/>
          </p:cNvSpPr>
          <p:nvPr>
            <p:ph type="title"/>
          </p:nvPr>
        </p:nvSpPr>
        <p:spPr>
          <a:xfrm>
            <a:off x="677334" y="1103376"/>
            <a:ext cx="8596668" cy="572086"/>
          </a:xfrm>
        </p:spPr>
        <p:txBody>
          <a:bodyPr>
            <a:normAutofit/>
          </a:bodyPr>
          <a:lstStyle/>
          <a:p>
            <a:r>
              <a:rPr lang="en-US" sz="2800" b="1" dirty="0">
                <a:effectLst/>
                <a:latin typeface="Calibri" panose="020F0502020204030204" pitchFamily="34" charset="0"/>
                <a:ea typeface="Calibri" panose="020F0502020204030204" pitchFamily="34" charset="0"/>
                <a:cs typeface="Times New Roman" panose="02020603050405020304" pitchFamily="18" charset="0"/>
              </a:rPr>
              <a:t>Chosen sectors</a:t>
            </a:r>
            <a:endParaRPr lang="en-US" sz="2800" b="1" dirty="0"/>
          </a:p>
        </p:txBody>
      </p:sp>
      <p:sp>
        <p:nvSpPr>
          <p:cNvPr id="3" name="Content Placeholder 2">
            <a:extLst>
              <a:ext uri="{FF2B5EF4-FFF2-40B4-BE49-F238E27FC236}">
                <a16:creationId xmlns:a16="http://schemas.microsoft.com/office/drawing/2014/main" id="{372C0A7F-7FC7-42C5-B943-F143CA78A096}"/>
              </a:ext>
            </a:extLst>
          </p:cNvPr>
          <p:cNvSpPr>
            <a:spLocks noGrp="1"/>
          </p:cNvSpPr>
          <p:nvPr>
            <p:ph idx="1"/>
          </p:nvPr>
        </p:nvSpPr>
        <p:spPr>
          <a:xfrm>
            <a:off x="677334" y="1675462"/>
            <a:ext cx="9125034" cy="3880773"/>
          </a:xfrm>
        </p:spPr>
        <p:txBody>
          <a:bodyPr/>
          <a:lstStyle/>
          <a:p>
            <a:pPr marL="0" marR="0">
              <a:lnSpc>
                <a:spcPct val="115000"/>
              </a:lnSpc>
              <a:spcBef>
                <a:spcPts val="0"/>
              </a:spcBef>
              <a:spcAft>
                <a:spcPts val="1000"/>
              </a:spcAft>
            </a:pPr>
            <a:r>
              <a:rPr lang="en-US" sz="1800" dirty="0">
                <a:effectLst/>
                <a:latin typeface="Times New Roman" pitchFamily="18" charset="0"/>
                <a:ea typeface="Calibri" panose="020F0502020204030204" pitchFamily="34" charset="0"/>
                <a:cs typeface="Times New Roman" pitchFamily="18" charset="0"/>
              </a:rPr>
              <a:t>I want to be a marketing manager in an e-commerce company. My reflecting learning in my academic life helped me to improve my online communication skills. It also improves self-management, leadership skill, team work capacity. It enables me to be competitive in the job market.</a:t>
            </a:r>
          </a:p>
          <a:p>
            <a:pPr marL="0" marR="0" indent="0">
              <a:lnSpc>
                <a:spcPct val="115000"/>
              </a:lnSpc>
              <a:spcBef>
                <a:spcPts val="0"/>
              </a:spcBef>
              <a:spcAft>
                <a:spcPts val="1000"/>
              </a:spcAft>
              <a:buNone/>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5" name="Picture 4">
            <a:extLst>
              <a:ext uri="{FF2B5EF4-FFF2-40B4-BE49-F238E27FC236}">
                <a16:creationId xmlns:a16="http://schemas.microsoft.com/office/drawing/2014/main" id="{9D774C10-D7FA-4EFE-AC8F-F09B084394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012361"/>
            <a:ext cx="12192000" cy="3880773"/>
          </a:xfrm>
          <a:prstGeom prst="rect">
            <a:avLst/>
          </a:prstGeom>
        </p:spPr>
      </p:pic>
    </p:spTree>
    <p:extLst>
      <p:ext uri="{BB962C8B-B14F-4D97-AF65-F5344CB8AC3E}">
        <p14:creationId xmlns:p14="http://schemas.microsoft.com/office/powerpoint/2010/main" val="2784955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CCD-1517-499E-A37E-B1C9283BEB61}"/>
              </a:ext>
            </a:extLst>
          </p:cNvPr>
          <p:cNvSpPr>
            <a:spLocks noGrp="1"/>
          </p:cNvSpPr>
          <p:nvPr>
            <p:ph type="title"/>
          </p:nvPr>
        </p:nvSpPr>
        <p:spPr/>
        <p:txBody>
          <a:bodyPr>
            <a:normAutofit/>
          </a:bodyPr>
          <a:lstStyle/>
          <a:p>
            <a:r>
              <a:rPr lang="en-US" sz="2800" b="1" dirty="0">
                <a:effectLst/>
                <a:latin typeface="Calibri" panose="020F0502020204030204" pitchFamily="34" charset="0"/>
                <a:ea typeface="Calibri" panose="020F0502020204030204" pitchFamily="34" charset="0"/>
                <a:cs typeface="Times New Roman" panose="02020603050405020304" pitchFamily="18" charset="0"/>
              </a:rPr>
              <a:t>SWOT analysis</a:t>
            </a:r>
            <a:endParaRPr lang="en-US" sz="2800" b="1" dirty="0"/>
          </a:p>
        </p:txBody>
      </p:sp>
      <p:sp>
        <p:nvSpPr>
          <p:cNvPr id="3" name="Content Placeholder 2">
            <a:extLst>
              <a:ext uri="{FF2B5EF4-FFF2-40B4-BE49-F238E27FC236}">
                <a16:creationId xmlns:a16="http://schemas.microsoft.com/office/drawing/2014/main" id="{5311425B-8F65-4C56-BA6C-1F10CB6F058A}"/>
              </a:ext>
            </a:extLst>
          </p:cNvPr>
          <p:cNvSpPr>
            <a:spLocks noGrp="1"/>
          </p:cNvSpPr>
          <p:nvPr>
            <p:ph idx="1"/>
          </p:nvPr>
        </p:nvSpPr>
        <p:spPr>
          <a:xfrm>
            <a:off x="513211" y="1270000"/>
            <a:ext cx="8596668" cy="5588000"/>
          </a:xfrm>
        </p:spPr>
        <p:txBody>
          <a:bodyPr>
            <a:normAutofit fontScale="85000" lnSpcReduction="10000"/>
          </a:bodyPr>
          <a:lstStyle/>
          <a:p>
            <a:pPr marL="0" marR="0" indent="0" algn="just">
              <a:lnSpc>
                <a:spcPct val="210000"/>
              </a:lnSpc>
              <a:spcBef>
                <a:spcPts val="0"/>
              </a:spcBef>
              <a:spcAft>
                <a:spcPts val="1000"/>
              </a:spcAft>
              <a:buNone/>
            </a:pPr>
            <a:r>
              <a:rPr lang="en-US" sz="1800" dirty="0">
                <a:effectLst/>
                <a:latin typeface="Times New Roman" pitchFamily="18" charset="0"/>
                <a:ea typeface="Calibri" panose="020F0502020204030204" pitchFamily="34" charset="0"/>
                <a:cs typeface="Times New Roman" pitchFamily="18" charset="0"/>
              </a:rPr>
              <a:t>SWOT analysis helps me to find my strength, weakness, threat and opportunities:</a:t>
            </a:r>
          </a:p>
          <a:p>
            <a:pPr marR="0" algn="just">
              <a:lnSpc>
                <a:spcPct val="210000"/>
              </a:lnSpc>
              <a:spcBef>
                <a:spcPts val="0"/>
              </a:spcBef>
              <a:spcAft>
                <a:spcPts val="1000"/>
              </a:spcAft>
              <a:buFont typeface="Wingdings" panose="05000000000000000000" pitchFamily="2" charset="2"/>
              <a:buChar char="Ø"/>
            </a:pPr>
            <a:r>
              <a:rPr lang="en-US" sz="1800" b="1" dirty="0">
                <a:effectLst/>
                <a:latin typeface="Times New Roman" pitchFamily="18" charset="0"/>
                <a:ea typeface="Calibri" panose="020F0502020204030204" pitchFamily="34" charset="0"/>
                <a:cs typeface="Times New Roman" pitchFamily="18" charset="0"/>
              </a:rPr>
              <a:t>Strengths:</a:t>
            </a:r>
            <a:r>
              <a:rPr lang="en-US" sz="1800" dirty="0">
                <a:effectLst/>
                <a:latin typeface="Times New Roman" pitchFamily="18" charset="0"/>
                <a:ea typeface="Calibri" panose="020F0502020204030204" pitchFamily="34" charset="0"/>
                <a:cs typeface="Times New Roman" pitchFamily="18" charset="0"/>
              </a:rPr>
              <a:t>  Strengths are the capacities of a person which helps him to gain his goals. Communication skills, critical thinking capacity, time management capacity, skills in information and technology are considered as the strengths of a person.</a:t>
            </a:r>
          </a:p>
          <a:p>
            <a:pPr marR="0" algn="just">
              <a:lnSpc>
                <a:spcPct val="210000"/>
              </a:lnSpc>
              <a:spcBef>
                <a:spcPts val="0"/>
              </a:spcBef>
              <a:spcAft>
                <a:spcPts val="1000"/>
              </a:spcAft>
              <a:buFont typeface="Wingdings" panose="05000000000000000000" pitchFamily="2" charset="2"/>
              <a:buChar char="Ø"/>
            </a:pPr>
            <a:r>
              <a:rPr lang="en-US" sz="1800" b="1" dirty="0">
                <a:effectLst/>
                <a:latin typeface="Times New Roman" pitchFamily="18" charset="0"/>
                <a:ea typeface="Calibri" panose="020F0502020204030204" pitchFamily="34" charset="0"/>
                <a:cs typeface="Times New Roman" pitchFamily="18" charset="0"/>
              </a:rPr>
              <a:t>Weaknesses:</a:t>
            </a:r>
            <a:r>
              <a:rPr lang="en-US" sz="1800" dirty="0">
                <a:effectLst/>
                <a:latin typeface="Times New Roman" pitchFamily="18" charset="0"/>
                <a:ea typeface="Calibri" panose="020F0502020204030204" pitchFamily="34" charset="0"/>
                <a:cs typeface="Times New Roman" pitchFamily="18" charset="0"/>
              </a:rPr>
              <a:t> Lack of experience, poor communication skills, and poor critical thinking capacities are considered as the weakness of persons.</a:t>
            </a:r>
          </a:p>
          <a:p>
            <a:pPr marR="0" algn="just">
              <a:lnSpc>
                <a:spcPct val="210000"/>
              </a:lnSpc>
              <a:spcBef>
                <a:spcPts val="0"/>
              </a:spcBef>
              <a:spcAft>
                <a:spcPts val="1000"/>
              </a:spcAft>
              <a:buFont typeface="Wingdings" panose="05000000000000000000" pitchFamily="2" charset="2"/>
              <a:buChar char="Ø"/>
            </a:pPr>
            <a:r>
              <a:rPr lang="en-US" sz="1800" b="1" dirty="0">
                <a:effectLst/>
                <a:latin typeface="Times New Roman" pitchFamily="18" charset="0"/>
                <a:ea typeface="Calibri" panose="020F0502020204030204" pitchFamily="34" charset="0"/>
                <a:cs typeface="Times New Roman" pitchFamily="18" charset="0"/>
              </a:rPr>
              <a:t>Opportunities:</a:t>
            </a:r>
            <a:r>
              <a:rPr lang="en-US" sz="1800" dirty="0">
                <a:effectLst/>
                <a:latin typeface="Times New Roman" pitchFamily="18" charset="0"/>
                <a:ea typeface="Calibri" panose="020F0502020204030204" pitchFamily="34" charset="0"/>
                <a:cs typeface="Times New Roman" pitchFamily="18" charset="0"/>
              </a:rPr>
              <a:t> Skills helps people to take opportunities. Opportunities help people to reach their goals.</a:t>
            </a:r>
          </a:p>
          <a:p>
            <a:pPr marR="0" algn="just">
              <a:lnSpc>
                <a:spcPct val="210000"/>
              </a:lnSpc>
              <a:spcBef>
                <a:spcPts val="0"/>
              </a:spcBef>
              <a:spcAft>
                <a:spcPts val="1000"/>
              </a:spcAft>
              <a:buFont typeface="Wingdings" panose="05000000000000000000" pitchFamily="2" charset="2"/>
              <a:buChar char="Ø"/>
            </a:pPr>
            <a:r>
              <a:rPr lang="en-US" sz="1800" b="1" dirty="0">
                <a:effectLst/>
                <a:latin typeface="Times New Roman" pitchFamily="18" charset="0"/>
                <a:ea typeface="Calibri" panose="020F0502020204030204" pitchFamily="34" charset="0"/>
                <a:cs typeface="Times New Roman" pitchFamily="18" charset="0"/>
              </a:rPr>
              <a:t>Threats:</a:t>
            </a:r>
            <a:r>
              <a:rPr lang="en-US" sz="1800" dirty="0">
                <a:effectLst/>
                <a:latin typeface="Times New Roman" pitchFamily="18" charset="0"/>
                <a:ea typeface="Calibri" panose="020F0502020204030204" pitchFamily="34" charset="0"/>
                <a:cs typeface="Times New Roman" pitchFamily="18" charset="0"/>
              </a:rPr>
              <a:t> The obstacles of life which affects the personal development of people are considered as the threats of life.</a:t>
            </a:r>
          </a:p>
          <a:p>
            <a:pPr marL="114300" marR="0" indent="0">
              <a:lnSpc>
                <a:spcPct val="115000"/>
              </a:lnSpc>
              <a:spcBef>
                <a:spcPts val="0"/>
              </a:spcBef>
              <a:spcAft>
                <a:spcPts val="1000"/>
              </a:spcAft>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pic>
        <p:nvPicPr>
          <p:cNvPr id="1026" name="Picture 2" descr="C:\Users\Hp\Desktop\1_Yf7Ku0L_P7wTaYJ4QCHxUw.png"/>
          <p:cNvPicPr>
            <a:picLocks noChangeAspect="1" noChangeArrowheads="1"/>
          </p:cNvPicPr>
          <p:nvPr/>
        </p:nvPicPr>
        <p:blipFill>
          <a:blip r:embed="rId3"/>
          <a:srcRect/>
          <a:stretch>
            <a:fillRect/>
          </a:stretch>
        </p:blipFill>
        <p:spPr bwMode="auto">
          <a:xfrm>
            <a:off x="9331016" y="2438718"/>
            <a:ext cx="2647623" cy="1874202"/>
          </a:xfrm>
          <a:prstGeom prst="rect">
            <a:avLst/>
          </a:prstGeom>
          <a:noFill/>
        </p:spPr>
      </p:pic>
    </p:spTree>
    <p:extLst>
      <p:ext uri="{BB962C8B-B14F-4D97-AF65-F5344CB8AC3E}">
        <p14:creationId xmlns:p14="http://schemas.microsoft.com/office/powerpoint/2010/main" val="3241368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73769-F189-4EE5-B3CA-65F08D2A1BF2}"/>
              </a:ext>
            </a:extLst>
          </p:cNvPr>
          <p:cNvSpPr>
            <a:spLocks noGrp="1"/>
          </p:cNvSpPr>
          <p:nvPr>
            <p:ph type="title"/>
          </p:nvPr>
        </p:nvSpPr>
        <p:spPr/>
        <p:txBody>
          <a:bodyPr/>
          <a:lstStyle/>
          <a:p>
            <a:r>
              <a:rPr lang="en-US" dirty="0"/>
              <a:t>Communication</a:t>
            </a:r>
          </a:p>
        </p:txBody>
      </p:sp>
      <p:sp>
        <p:nvSpPr>
          <p:cNvPr id="3" name="Content Placeholder 2">
            <a:extLst>
              <a:ext uri="{FF2B5EF4-FFF2-40B4-BE49-F238E27FC236}">
                <a16:creationId xmlns:a16="http://schemas.microsoft.com/office/drawing/2014/main" id="{81B2A01C-DAE7-48D8-916E-8D4D6C5BF9A2}"/>
              </a:ext>
            </a:extLst>
          </p:cNvPr>
          <p:cNvSpPr>
            <a:spLocks noGrp="1"/>
          </p:cNvSpPr>
          <p:nvPr>
            <p:ph idx="1"/>
          </p:nvPr>
        </p:nvSpPr>
        <p:spPr>
          <a:xfrm>
            <a:off x="677334" y="1681317"/>
            <a:ext cx="8596668" cy="4360046"/>
          </a:xfrm>
        </p:spPr>
        <p:txBody>
          <a:bodyPr/>
          <a:lstStyle/>
          <a:p>
            <a:pPr marL="0" marR="0" algn="just">
              <a:lnSpc>
                <a:spcPct val="115000"/>
              </a:lnSpc>
              <a:spcBef>
                <a:spcPts val="0"/>
              </a:spcBef>
              <a:spcAft>
                <a:spcPts val="1000"/>
              </a:spcAft>
              <a:tabLst>
                <a:tab pos="904875" algn="l"/>
              </a:tabLst>
            </a:pPr>
            <a:r>
              <a:rPr lang="en-US" sz="1800" b="1" dirty="0">
                <a:effectLst/>
                <a:latin typeface="Times New Roman" pitchFamily="18" charset="0"/>
                <a:ea typeface="Calibri" panose="020F0502020204030204" pitchFamily="34" charset="0"/>
                <a:cs typeface="Times New Roman" pitchFamily="18" charset="0"/>
              </a:rPr>
              <a:t>Communication skill:</a:t>
            </a:r>
            <a:r>
              <a:rPr lang="en-US" sz="1800" dirty="0">
                <a:effectLst/>
                <a:latin typeface="Times New Roman" pitchFamily="18" charset="0"/>
                <a:ea typeface="Calibri" panose="020F0502020204030204" pitchFamily="34" charset="0"/>
                <a:cs typeface="Times New Roman" pitchFamily="18" charset="0"/>
              </a:rPr>
              <a:t> I have developed my communication in my classroom. I have developed my formal communication skills through presentation. I also learned informal communication skills in my classroom which would help me to develop warm relationships with my colleagues.</a:t>
            </a:r>
          </a:p>
          <a:p>
            <a:endParaRPr lang="en-US" dirty="0"/>
          </a:p>
        </p:txBody>
      </p:sp>
      <p:pic>
        <p:nvPicPr>
          <p:cNvPr id="5" name="Picture 4">
            <a:extLst>
              <a:ext uri="{FF2B5EF4-FFF2-40B4-BE49-F238E27FC236}">
                <a16:creationId xmlns:a16="http://schemas.microsoft.com/office/drawing/2014/main" id="{6EDB372D-ED46-40FC-96F8-7AE8523971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334" y="3291840"/>
            <a:ext cx="9454896" cy="2481072"/>
          </a:xfrm>
          <a:prstGeom prst="rect">
            <a:avLst/>
          </a:prstGeom>
        </p:spPr>
      </p:pic>
    </p:spTree>
    <p:extLst>
      <p:ext uri="{BB962C8B-B14F-4D97-AF65-F5344CB8AC3E}">
        <p14:creationId xmlns:p14="http://schemas.microsoft.com/office/powerpoint/2010/main" val="2728640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53BD7-3660-459F-BB13-CD4F6FBDC77B}"/>
              </a:ext>
            </a:extLst>
          </p:cNvPr>
          <p:cNvSpPr>
            <a:spLocks noGrp="1"/>
          </p:cNvSpPr>
          <p:nvPr>
            <p:ph type="title"/>
          </p:nvPr>
        </p:nvSpPr>
        <p:spPr>
          <a:xfrm>
            <a:off x="677334" y="1874077"/>
            <a:ext cx="8596668" cy="743712"/>
          </a:xfrm>
        </p:spPr>
        <p:txBody>
          <a:bodyPr/>
          <a:lstStyle/>
          <a:p>
            <a:r>
              <a:rPr lang="en-US" dirty="0"/>
              <a:t>Leadership skills</a:t>
            </a:r>
          </a:p>
        </p:txBody>
      </p:sp>
      <p:sp>
        <p:nvSpPr>
          <p:cNvPr id="3" name="Content Placeholder 2">
            <a:extLst>
              <a:ext uri="{FF2B5EF4-FFF2-40B4-BE49-F238E27FC236}">
                <a16:creationId xmlns:a16="http://schemas.microsoft.com/office/drawing/2014/main" id="{82DE9A6E-73BD-474C-8686-2F29519F4457}"/>
              </a:ext>
            </a:extLst>
          </p:cNvPr>
          <p:cNvSpPr>
            <a:spLocks noGrp="1"/>
          </p:cNvSpPr>
          <p:nvPr>
            <p:ph idx="1"/>
          </p:nvPr>
        </p:nvSpPr>
        <p:spPr>
          <a:xfrm>
            <a:off x="677334" y="2757025"/>
            <a:ext cx="8596668" cy="3880773"/>
          </a:xfrm>
        </p:spPr>
        <p:txBody>
          <a:bodyPr/>
          <a:lstStyle/>
          <a:p>
            <a:pPr algn="just"/>
            <a:r>
              <a:rPr lang="en-US" sz="1800" b="1" dirty="0">
                <a:effectLst/>
                <a:latin typeface="Times New Roman" pitchFamily="18" charset="0"/>
                <a:ea typeface="Calibri" panose="020F0502020204030204" pitchFamily="34" charset="0"/>
                <a:cs typeface="Times New Roman" pitchFamily="18" charset="0"/>
              </a:rPr>
              <a:t>Leadership</a:t>
            </a:r>
            <a:r>
              <a:rPr lang="en-US" sz="1800" dirty="0">
                <a:effectLst/>
                <a:latin typeface="Times New Roman" pitchFamily="18" charset="0"/>
                <a:ea typeface="Calibri" panose="020F0502020204030204" pitchFamily="34" charset="0"/>
                <a:cs typeface="Times New Roman" pitchFamily="18" charset="0"/>
              </a:rPr>
              <a:t>: Marketing manager needs to leads all the team members to achieve sales goals. Proper leadership strategy mobilizes all the workers to attain organizational goals.</a:t>
            </a:r>
          </a:p>
          <a:p>
            <a:pPr marL="0" indent="0">
              <a:buNone/>
            </a:pPr>
            <a:endParaRPr lang="en-US" dirty="0"/>
          </a:p>
        </p:txBody>
      </p:sp>
      <p:pic>
        <p:nvPicPr>
          <p:cNvPr id="2050" name="Picture 2" descr="C:\Users\Hp\Desktop\top-leadership-skills-2063782_final-5b3e6be646e0fb0036272f42-5bbf7e0246e0fb0026d6416a.png"/>
          <p:cNvPicPr>
            <a:picLocks noChangeAspect="1" noChangeArrowheads="1"/>
          </p:cNvPicPr>
          <p:nvPr/>
        </p:nvPicPr>
        <p:blipFill>
          <a:blip r:embed="rId3"/>
          <a:srcRect/>
          <a:stretch>
            <a:fillRect/>
          </a:stretch>
        </p:blipFill>
        <p:spPr bwMode="auto">
          <a:xfrm>
            <a:off x="1071154" y="3840480"/>
            <a:ext cx="9000309" cy="3017520"/>
          </a:xfrm>
          <a:prstGeom prst="rect">
            <a:avLst/>
          </a:prstGeom>
          <a:noFill/>
        </p:spPr>
      </p:pic>
    </p:spTree>
    <p:extLst>
      <p:ext uri="{BB962C8B-B14F-4D97-AF65-F5344CB8AC3E}">
        <p14:creationId xmlns:p14="http://schemas.microsoft.com/office/powerpoint/2010/main" val="898161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7AAB5-87FF-4654-B1D4-48736BD98D38}"/>
              </a:ext>
            </a:extLst>
          </p:cNvPr>
          <p:cNvSpPr>
            <a:spLocks noGrp="1"/>
          </p:cNvSpPr>
          <p:nvPr>
            <p:ph type="title"/>
          </p:nvPr>
        </p:nvSpPr>
        <p:spPr>
          <a:xfrm>
            <a:off x="549318" y="1341120"/>
            <a:ext cx="8596668" cy="1320800"/>
          </a:xfrm>
        </p:spPr>
        <p:txBody>
          <a:bodyPr/>
          <a:lstStyle/>
          <a:p>
            <a:r>
              <a:rPr lang="en-US" sz="2800" dirty="0"/>
              <a:t>Team work</a:t>
            </a:r>
            <a:endParaRPr lang="en-US" dirty="0"/>
          </a:p>
        </p:txBody>
      </p:sp>
      <p:sp>
        <p:nvSpPr>
          <p:cNvPr id="3" name="Content Placeholder 2">
            <a:extLst>
              <a:ext uri="{FF2B5EF4-FFF2-40B4-BE49-F238E27FC236}">
                <a16:creationId xmlns:a16="http://schemas.microsoft.com/office/drawing/2014/main" id="{E8C77F74-07D9-4B27-9CE3-7EFC880159B2}"/>
              </a:ext>
            </a:extLst>
          </p:cNvPr>
          <p:cNvSpPr>
            <a:spLocks noGrp="1"/>
          </p:cNvSpPr>
          <p:nvPr>
            <p:ph idx="1"/>
          </p:nvPr>
        </p:nvSpPr>
        <p:spPr/>
        <p:txBody>
          <a:bodyPr/>
          <a:lstStyle/>
          <a:p>
            <a:pPr marL="0" marR="0" algn="just">
              <a:lnSpc>
                <a:spcPct val="115000"/>
              </a:lnSpc>
              <a:spcBef>
                <a:spcPts val="0"/>
              </a:spcBef>
              <a:spcAft>
                <a:spcPts val="1000"/>
              </a:spcAft>
              <a:tabLst>
                <a:tab pos="904875" algn="l"/>
              </a:tabLs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Teamwork: </a:t>
            </a:r>
            <a:r>
              <a:rPr lang="en-US" sz="1800" dirty="0">
                <a:effectLst/>
                <a:latin typeface="Calibri" panose="020F0502020204030204" pitchFamily="34" charset="0"/>
                <a:ea typeface="Calibri" panose="020F0502020204030204" pitchFamily="34" charset="0"/>
                <a:cs typeface="Times New Roman" panose="02020603050405020304" pitchFamily="18" charset="0"/>
              </a:rPr>
              <a:t>Teamwork helps business organization to overcome complexities. Team work helps business organizations to take challenges.                                                                                                                                                                                                                                                                                                                                                                                                                                                                                                 </a:t>
            </a:r>
          </a:p>
          <a:p>
            <a:endParaRPr lang="en-US" dirty="0"/>
          </a:p>
        </p:txBody>
      </p:sp>
      <p:pic>
        <p:nvPicPr>
          <p:cNvPr id="5" name="Picture 4">
            <a:extLst>
              <a:ext uri="{FF2B5EF4-FFF2-40B4-BE49-F238E27FC236}">
                <a16:creationId xmlns:a16="http://schemas.microsoft.com/office/drawing/2014/main" id="{AE04DCD4-B012-4CA9-80D8-CA7E12F0C8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334" y="2996410"/>
            <a:ext cx="9344490" cy="3044952"/>
          </a:xfrm>
          <a:prstGeom prst="rect">
            <a:avLst/>
          </a:prstGeom>
        </p:spPr>
      </p:pic>
    </p:spTree>
    <p:extLst>
      <p:ext uri="{BB962C8B-B14F-4D97-AF65-F5344CB8AC3E}">
        <p14:creationId xmlns:p14="http://schemas.microsoft.com/office/powerpoint/2010/main" val="797089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8C21D-A1CC-46DF-BBED-C45366165AB2}"/>
              </a:ext>
            </a:extLst>
          </p:cNvPr>
          <p:cNvSpPr>
            <a:spLocks noGrp="1"/>
          </p:cNvSpPr>
          <p:nvPr>
            <p:ph type="title"/>
          </p:nvPr>
        </p:nvSpPr>
        <p:spPr>
          <a:xfrm>
            <a:off x="860214" y="1310414"/>
            <a:ext cx="8596668" cy="1320800"/>
          </a:xfrm>
        </p:spPr>
        <p:txBody>
          <a:bodyPr/>
          <a:lstStyle/>
          <a:p>
            <a:r>
              <a:rPr lang="en-US" dirty="0"/>
              <a:t>M</a:t>
            </a:r>
            <a:r>
              <a:rPr lang="en-US" sz="3600" dirty="0"/>
              <a:t>otivatio</a:t>
            </a:r>
            <a:r>
              <a:rPr lang="en-US" dirty="0"/>
              <a:t>n</a:t>
            </a:r>
          </a:p>
        </p:txBody>
      </p:sp>
      <p:sp>
        <p:nvSpPr>
          <p:cNvPr id="3" name="Content Placeholder 2">
            <a:extLst>
              <a:ext uri="{FF2B5EF4-FFF2-40B4-BE49-F238E27FC236}">
                <a16:creationId xmlns:a16="http://schemas.microsoft.com/office/drawing/2014/main" id="{23E509AA-3EF6-46DC-9B27-57F05E2036A0}"/>
              </a:ext>
            </a:extLst>
          </p:cNvPr>
          <p:cNvSpPr>
            <a:spLocks noGrp="1"/>
          </p:cNvSpPr>
          <p:nvPr>
            <p:ph idx="1"/>
          </p:nvPr>
        </p:nvSpPr>
        <p:spPr>
          <a:xfrm>
            <a:off x="677334" y="1970814"/>
            <a:ext cx="8596668" cy="3880773"/>
          </a:xfrm>
        </p:spPr>
        <p:txBody>
          <a:bodyPr/>
          <a:lstStyle/>
          <a:p>
            <a:pPr algn="just"/>
            <a:r>
              <a:rPr lang="en-US" sz="1800" b="1" dirty="0">
                <a:effectLst/>
                <a:latin typeface="Times New Roman" pitchFamily="18" charset="0"/>
                <a:ea typeface="Calibri" panose="020F0502020204030204" pitchFamily="34" charset="0"/>
                <a:cs typeface="Times New Roman" pitchFamily="18" charset="0"/>
              </a:rPr>
              <a:t>Motivation:</a:t>
            </a:r>
            <a:r>
              <a:rPr lang="en-US" sz="1800" dirty="0">
                <a:effectLst/>
                <a:latin typeface="Times New Roman" pitchFamily="18" charset="0"/>
                <a:ea typeface="Calibri" panose="020F0502020204030204" pitchFamily="34" charset="0"/>
                <a:cs typeface="Times New Roman" pitchFamily="18" charset="0"/>
              </a:rPr>
              <a:t> Motivation increases the working energy of employees in business organizations. Business organization should provide incentives to motivates employees based on their performance.</a:t>
            </a:r>
          </a:p>
          <a:p>
            <a:endParaRPr lang="en-US" dirty="0"/>
          </a:p>
        </p:txBody>
      </p:sp>
      <p:pic>
        <p:nvPicPr>
          <p:cNvPr id="3074" name="Picture 2" descr="C:\Users\Hp\Desktop\Motivation.jpg"/>
          <p:cNvPicPr>
            <a:picLocks noChangeAspect="1" noChangeArrowheads="1"/>
          </p:cNvPicPr>
          <p:nvPr/>
        </p:nvPicPr>
        <p:blipFill>
          <a:blip r:embed="rId3"/>
          <a:srcRect/>
          <a:stretch>
            <a:fillRect/>
          </a:stretch>
        </p:blipFill>
        <p:spPr bwMode="auto">
          <a:xfrm>
            <a:off x="464165" y="3055434"/>
            <a:ext cx="9661141" cy="3786875"/>
          </a:xfrm>
          <a:prstGeom prst="rect">
            <a:avLst/>
          </a:prstGeom>
          <a:noFill/>
        </p:spPr>
      </p:pic>
    </p:spTree>
    <p:extLst>
      <p:ext uri="{BB962C8B-B14F-4D97-AF65-F5344CB8AC3E}">
        <p14:creationId xmlns:p14="http://schemas.microsoft.com/office/powerpoint/2010/main" val="4055724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DAC29-F6B2-42B4-B9D8-573B152F3869}"/>
              </a:ext>
            </a:extLst>
          </p:cNvPr>
          <p:cNvSpPr>
            <a:spLocks noGrp="1"/>
          </p:cNvSpPr>
          <p:nvPr>
            <p:ph type="title"/>
          </p:nvPr>
        </p:nvSpPr>
        <p:spPr>
          <a:xfrm>
            <a:off x="677334" y="1487424"/>
            <a:ext cx="8596668" cy="835152"/>
          </a:xfrm>
        </p:spPr>
        <p:txBody>
          <a:bodyPr/>
          <a:lstStyle/>
          <a:p>
            <a:r>
              <a:rPr lang="en-US" dirty="0"/>
              <a:t>Self-management</a:t>
            </a:r>
          </a:p>
        </p:txBody>
      </p:sp>
      <p:sp>
        <p:nvSpPr>
          <p:cNvPr id="3" name="Content Placeholder 2">
            <a:extLst>
              <a:ext uri="{FF2B5EF4-FFF2-40B4-BE49-F238E27FC236}">
                <a16:creationId xmlns:a16="http://schemas.microsoft.com/office/drawing/2014/main" id="{7DC87B99-4E3B-4C9A-A20A-86218297BCFF}"/>
              </a:ext>
            </a:extLst>
          </p:cNvPr>
          <p:cNvSpPr>
            <a:spLocks noGrp="1"/>
          </p:cNvSpPr>
          <p:nvPr>
            <p:ph idx="1"/>
          </p:nvPr>
        </p:nvSpPr>
        <p:spPr/>
        <p:txBody>
          <a:bodyPr/>
          <a:lstStyle/>
          <a:p>
            <a:pPr marL="457200" marR="0" algn="just">
              <a:lnSpc>
                <a:spcPct val="115000"/>
              </a:lnSpc>
              <a:spcBef>
                <a:spcPts val="0"/>
              </a:spcBef>
              <a:spcAft>
                <a:spcPts val="0"/>
              </a:spcAft>
              <a:tabLst>
                <a:tab pos="904875" algn="l"/>
              </a:tabLst>
            </a:pPr>
            <a:r>
              <a:rPr lang="en-US" sz="1800" b="1" dirty="0">
                <a:effectLst/>
                <a:latin typeface="Times New Roman" pitchFamily="18" charset="0"/>
                <a:ea typeface="Calibri" panose="020F0502020204030204" pitchFamily="34" charset="0"/>
                <a:cs typeface="Times New Roman" pitchFamily="18" charset="0"/>
              </a:rPr>
              <a:t>Self-management:  </a:t>
            </a:r>
            <a:r>
              <a:rPr lang="en-US" sz="1800" dirty="0">
                <a:effectLst/>
                <a:latin typeface="Times New Roman" pitchFamily="18" charset="0"/>
                <a:ea typeface="Calibri" panose="020F0502020204030204" pitchFamily="34" charset="0"/>
                <a:cs typeface="Times New Roman" pitchFamily="18" charset="0"/>
              </a:rPr>
              <a:t>Self-management helps individuals to overcome working pressure in the organizations. Self-management helps me to take challenging sales target. Self-management helps me to submit my assignment within the given time.</a:t>
            </a:r>
          </a:p>
          <a:p>
            <a:endParaRPr lang="en-US" dirty="0"/>
          </a:p>
        </p:txBody>
      </p:sp>
      <p:pic>
        <p:nvPicPr>
          <p:cNvPr id="4098" name="Picture 2" descr="C:\Users\Hp\Desktop\Self Manageent.jpg"/>
          <p:cNvPicPr>
            <a:picLocks noChangeAspect="1" noChangeArrowheads="1"/>
          </p:cNvPicPr>
          <p:nvPr/>
        </p:nvPicPr>
        <p:blipFill>
          <a:blip r:embed="rId3"/>
          <a:srcRect/>
          <a:stretch>
            <a:fillRect/>
          </a:stretch>
        </p:blipFill>
        <p:spPr bwMode="auto">
          <a:xfrm>
            <a:off x="1167858" y="3305175"/>
            <a:ext cx="9091264" cy="3552825"/>
          </a:xfrm>
          <a:prstGeom prst="rect">
            <a:avLst/>
          </a:prstGeom>
          <a:noFill/>
        </p:spPr>
      </p:pic>
    </p:spTree>
    <p:extLst>
      <p:ext uri="{BB962C8B-B14F-4D97-AF65-F5344CB8AC3E}">
        <p14:creationId xmlns:p14="http://schemas.microsoft.com/office/powerpoint/2010/main" val="2687337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7E4E3-4D61-4ABF-8428-738B94F49B69}"/>
              </a:ext>
            </a:extLst>
          </p:cNvPr>
          <p:cNvSpPr>
            <a:spLocks noGrp="1"/>
          </p:cNvSpPr>
          <p:nvPr>
            <p:ph type="title"/>
          </p:nvPr>
        </p:nvSpPr>
        <p:spPr>
          <a:xfrm>
            <a:off x="3493686" y="1298448"/>
            <a:ext cx="2321898" cy="577088"/>
          </a:xfrm>
        </p:spPr>
        <p:txBody>
          <a:bodyPr>
            <a:normAutofit fontScale="90000"/>
          </a:bodyPr>
          <a:lstStyle/>
          <a:p>
            <a:pPr algn="ctr"/>
            <a:r>
              <a:rPr lang="en-US" dirty="0"/>
              <a:t>IT skills</a:t>
            </a:r>
          </a:p>
        </p:txBody>
      </p:sp>
      <p:sp>
        <p:nvSpPr>
          <p:cNvPr id="3" name="Content Placeholder 2">
            <a:extLst>
              <a:ext uri="{FF2B5EF4-FFF2-40B4-BE49-F238E27FC236}">
                <a16:creationId xmlns:a16="http://schemas.microsoft.com/office/drawing/2014/main" id="{90EFC382-0DDF-4CC0-928A-64C6414F0FD4}"/>
              </a:ext>
            </a:extLst>
          </p:cNvPr>
          <p:cNvSpPr>
            <a:spLocks noGrp="1"/>
          </p:cNvSpPr>
          <p:nvPr>
            <p:ph idx="1"/>
          </p:nvPr>
        </p:nvSpPr>
        <p:spPr/>
        <p:txBody>
          <a:bodyPr/>
          <a:lstStyle/>
          <a:p>
            <a:pPr marL="457200" marR="0" algn="just">
              <a:lnSpc>
                <a:spcPct val="115000"/>
              </a:lnSpc>
              <a:spcBef>
                <a:spcPts val="0"/>
              </a:spcBef>
              <a:spcAft>
                <a:spcPts val="0"/>
              </a:spcAft>
              <a:tabLst>
                <a:tab pos="904875" algn="l"/>
              </a:tabLst>
            </a:pPr>
            <a:r>
              <a:rPr lang="en-US" sz="1800" b="1" dirty="0">
                <a:effectLst/>
                <a:latin typeface="Times New Roman" pitchFamily="18" charset="0"/>
                <a:ea typeface="Calibri" panose="020F0502020204030204" pitchFamily="34" charset="0"/>
                <a:cs typeface="Times New Roman" pitchFamily="18" charset="0"/>
              </a:rPr>
              <a:t>IT skills: </a:t>
            </a:r>
            <a:r>
              <a:rPr lang="en-US" sz="1800" dirty="0">
                <a:effectLst/>
                <a:latin typeface="Times New Roman" pitchFamily="18" charset="0"/>
                <a:ea typeface="Calibri" panose="020F0502020204030204" pitchFamily="34" charset="0"/>
                <a:cs typeface="Times New Roman" pitchFamily="18" charset="0"/>
              </a:rPr>
              <a:t>During the outbreak of covid-19 I had to continue my academic life through online platform. It helped me to improve my online marketing capacity as I had to conduct online presentations during that time.</a:t>
            </a:r>
          </a:p>
          <a:p>
            <a:pPr marL="114300" marR="0" indent="0" algn="just">
              <a:lnSpc>
                <a:spcPct val="115000"/>
              </a:lnSpc>
              <a:spcBef>
                <a:spcPts val="0"/>
              </a:spcBef>
              <a:spcAft>
                <a:spcPts val="1000"/>
              </a:spcAft>
              <a:buNone/>
              <a:tabLst>
                <a:tab pos="904875" algn="l"/>
              </a:tabLs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5" name="Picture 4">
            <a:extLst>
              <a:ext uri="{FF2B5EF4-FFF2-40B4-BE49-F238E27FC236}">
                <a16:creationId xmlns:a16="http://schemas.microsoft.com/office/drawing/2014/main" id="{695F74FD-79B9-4BA2-8FB0-88C2EF871D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3204" y="3371314"/>
            <a:ext cx="8246556" cy="2670048"/>
          </a:xfrm>
          <a:prstGeom prst="rect">
            <a:avLst/>
          </a:prstGeom>
        </p:spPr>
      </p:pic>
    </p:spTree>
    <p:extLst>
      <p:ext uri="{BB962C8B-B14F-4D97-AF65-F5344CB8AC3E}">
        <p14:creationId xmlns:p14="http://schemas.microsoft.com/office/powerpoint/2010/main" val="739986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47157-F0F6-408A-878A-B22504CC7E01}"/>
              </a:ext>
            </a:extLst>
          </p:cNvPr>
          <p:cNvSpPr>
            <a:spLocks noGrp="1"/>
          </p:cNvSpPr>
          <p:nvPr>
            <p:ph type="title"/>
          </p:nvPr>
        </p:nvSpPr>
        <p:spPr>
          <a:xfrm>
            <a:off x="677334" y="1500189"/>
            <a:ext cx="8596668" cy="1320800"/>
          </a:xfrm>
        </p:spPr>
        <p:txBody>
          <a:bodyPr/>
          <a:lstStyle/>
          <a:p>
            <a:r>
              <a:rPr lang="en-US" sz="2800" dirty="0">
                <a:effectLst/>
                <a:latin typeface="Calibri" panose="020F0502020204030204" pitchFamily="34" charset="0"/>
                <a:ea typeface="Calibri" panose="020F0502020204030204" pitchFamily="34" charset="0"/>
                <a:cs typeface="Times New Roman" panose="02020603050405020304" pitchFamily="18" charset="0"/>
              </a:rPr>
              <a:t>Conclusions</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43C98C5-02BC-4FD3-92F0-AF9AE4BFEBAE}"/>
              </a:ext>
            </a:extLst>
          </p:cNvPr>
          <p:cNvSpPr>
            <a:spLocks noGrp="1"/>
          </p:cNvSpPr>
          <p:nvPr>
            <p:ph idx="1"/>
          </p:nvPr>
        </p:nvSpPr>
        <p:spPr/>
        <p:txBody>
          <a:bodyPr/>
          <a:lstStyle/>
          <a:p>
            <a:pPr algn="just">
              <a:lnSpc>
                <a:spcPct val="150000"/>
              </a:lnSpc>
            </a:pPr>
            <a:r>
              <a:rPr lang="en-US" sz="1800" dirty="0">
                <a:effectLst/>
                <a:latin typeface="Times New Roman" pitchFamily="18" charset="0"/>
                <a:ea typeface="Calibri" panose="020F0502020204030204" pitchFamily="34" charset="0"/>
                <a:cs typeface="Times New Roman" pitchFamily="18" charset="0"/>
              </a:rPr>
              <a:t>Reflective learning helps me to improve my employability capacity. Experience in the academic life helps me to improve my self-management skill, communication skill and team management. Academic life experience helps me to be prepared for the online marketing management.</a:t>
            </a:r>
          </a:p>
          <a:p>
            <a:endParaRPr lang="en-US" dirty="0"/>
          </a:p>
        </p:txBody>
      </p:sp>
    </p:spTree>
    <p:extLst>
      <p:ext uri="{BB962C8B-B14F-4D97-AF65-F5344CB8AC3E}">
        <p14:creationId xmlns:p14="http://schemas.microsoft.com/office/powerpoint/2010/main" val="284685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C66AE-4932-4C40-AA1E-07B18372C0A6}"/>
              </a:ext>
            </a:extLst>
          </p:cNvPr>
          <p:cNvSpPr>
            <a:spLocks noGrp="1"/>
          </p:cNvSpPr>
          <p:nvPr>
            <p:ph type="title"/>
          </p:nvPr>
        </p:nvSpPr>
        <p:spPr>
          <a:xfrm>
            <a:off x="677334" y="314733"/>
            <a:ext cx="8596668" cy="1320800"/>
          </a:xfrm>
        </p:spPr>
        <p:txBody>
          <a:bodyPr>
            <a:normAutofit/>
          </a:bodyPr>
          <a:lstStyle/>
          <a:p>
            <a:r>
              <a:rPr lang="en-US" sz="2800" b="1" dirty="0"/>
              <a:t>References </a:t>
            </a:r>
          </a:p>
        </p:txBody>
      </p:sp>
      <p:sp>
        <p:nvSpPr>
          <p:cNvPr id="3" name="Content Placeholder 2">
            <a:extLst>
              <a:ext uri="{FF2B5EF4-FFF2-40B4-BE49-F238E27FC236}">
                <a16:creationId xmlns:a16="http://schemas.microsoft.com/office/drawing/2014/main" id="{AF212AD8-0AA5-4D96-B478-CB2771498DC9}"/>
              </a:ext>
            </a:extLst>
          </p:cNvPr>
          <p:cNvSpPr>
            <a:spLocks noGrp="1"/>
          </p:cNvSpPr>
          <p:nvPr>
            <p:ph idx="1"/>
          </p:nvPr>
        </p:nvSpPr>
        <p:spPr>
          <a:xfrm>
            <a:off x="677334" y="975133"/>
            <a:ext cx="9984570" cy="5882867"/>
          </a:xfrm>
        </p:spPr>
        <p:txBody>
          <a:bodyPr>
            <a:normAutofit/>
          </a:bodyPr>
          <a:lstStyle/>
          <a:p>
            <a:pPr algn="just"/>
            <a:r>
              <a:rPr lang="en-US" b="0" i="0" dirty="0" err="1">
                <a:solidFill>
                  <a:srgbClr val="000000"/>
                </a:solidFill>
                <a:effectLst/>
                <a:latin typeface="Times New Roman" panose="02020603050405020304" pitchFamily="18" charset="0"/>
              </a:rPr>
              <a:t>Borgen</a:t>
            </a:r>
            <a:r>
              <a:rPr lang="en-US" b="0" i="0" dirty="0">
                <a:solidFill>
                  <a:srgbClr val="000000"/>
                </a:solidFill>
                <a:effectLst/>
                <a:latin typeface="Times New Roman" panose="02020603050405020304" pitchFamily="18" charset="0"/>
              </a:rPr>
              <a:t>, F. and Betz, N., 2008. Career Self-Efficacy and Personality: Linking Career Confidence and the Healthy Personality. </a:t>
            </a:r>
            <a:r>
              <a:rPr lang="en-US" b="0" i="1" dirty="0">
                <a:solidFill>
                  <a:srgbClr val="000000"/>
                </a:solidFill>
                <a:effectLst/>
                <a:latin typeface="Times New Roman" panose="02020603050405020304" pitchFamily="18" charset="0"/>
              </a:rPr>
              <a:t>Journal of Career Assessment</a:t>
            </a:r>
            <a:r>
              <a:rPr lang="en-US" b="0" i="0" dirty="0">
                <a:solidFill>
                  <a:srgbClr val="000000"/>
                </a:solidFill>
                <a:effectLst/>
                <a:latin typeface="Times New Roman" panose="02020603050405020304" pitchFamily="18" charset="0"/>
              </a:rPr>
              <a:t>, 16(1), pp.22-43.</a:t>
            </a:r>
          </a:p>
          <a:p>
            <a:pPr algn="just"/>
            <a:r>
              <a:rPr lang="en-US" b="0" i="0" dirty="0">
                <a:solidFill>
                  <a:srgbClr val="000000"/>
                </a:solidFill>
                <a:effectLst/>
                <a:latin typeface="Times New Roman" panose="02020603050405020304" pitchFamily="18" charset="0"/>
              </a:rPr>
              <a:t>CHAIBATE, H., 2017. Skills for employability: Identification of the Soft Skills required in engineering education. </a:t>
            </a:r>
            <a:r>
              <a:rPr lang="en-US" b="0" i="1" dirty="0">
                <a:solidFill>
                  <a:srgbClr val="000000"/>
                </a:solidFill>
                <a:effectLst/>
                <a:latin typeface="Times New Roman" panose="02020603050405020304" pitchFamily="18" charset="0"/>
              </a:rPr>
              <a:t>The Journal of Quality in Education</a:t>
            </a:r>
            <a:r>
              <a:rPr lang="en-US" b="0" i="0" dirty="0">
                <a:solidFill>
                  <a:srgbClr val="000000"/>
                </a:solidFill>
                <a:effectLst/>
                <a:latin typeface="Times New Roman" panose="02020603050405020304" pitchFamily="18" charset="0"/>
              </a:rPr>
              <a:t>, 7(9).</a:t>
            </a:r>
          </a:p>
          <a:p>
            <a:pPr algn="just"/>
            <a:r>
              <a:rPr lang="en-US" b="0" i="0" dirty="0">
                <a:solidFill>
                  <a:srgbClr val="000000"/>
                </a:solidFill>
                <a:effectLst/>
                <a:latin typeface="Times New Roman" panose="02020603050405020304" pitchFamily="18" charset="0"/>
              </a:rPr>
              <a:t>Flynn, M., 2013. </a:t>
            </a:r>
            <a:r>
              <a:rPr lang="en-US" b="0" i="1" dirty="0">
                <a:solidFill>
                  <a:srgbClr val="000000"/>
                </a:solidFill>
                <a:effectLst/>
                <a:latin typeface="Times New Roman" panose="02020603050405020304" pitchFamily="18" charset="0"/>
              </a:rPr>
              <a:t>Lifeguard employability skills</a:t>
            </a:r>
            <a:r>
              <a:rPr lang="en-US" b="0" i="0" dirty="0">
                <a:solidFill>
                  <a:srgbClr val="000000"/>
                </a:solidFill>
                <a:effectLst/>
                <a:latin typeface="Times New Roman" panose="02020603050405020304" pitchFamily="18" charset="0"/>
              </a:rPr>
              <a:t>. [Long Beach, California]: California State University, Long Beach.</a:t>
            </a:r>
          </a:p>
          <a:p>
            <a:pPr algn="just"/>
            <a:r>
              <a:rPr lang="en-US" b="0" i="0" dirty="0" err="1">
                <a:solidFill>
                  <a:srgbClr val="000000"/>
                </a:solidFill>
                <a:effectLst/>
                <a:latin typeface="Times New Roman" panose="02020603050405020304" pitchFamily="18" charset="0"/>
              </a:rPr>
              <a:t>Smale</a:t>
            </a:r>
            <a:r>
              <a:rPr lang="en-US" b="0" i="0" dirty="0">
                <a:solidFill>
                  <a:srgbClr val="000000"/>
                </a:solidFill>
                <a:effectLst/>
                <a:latin typeface="Times New Roman" panose="02020603050405020304" pitchFamily="18" charset="0"/>
              </a:rPr>
              <a:t>, B. and Fowlie, J., 2015. </a:t>
            </a:r>
            <a:r>
              <a:rPr lang="en-US" b="0" i="1" dirty="0">
                <a:solidFill>
                  <a:srgbClr val="000000"/>
                </a:solidFill>
                <a:effectLst/>
                <a:latin typeface="Times New Roman" panose="02020603050405020304" pitchFamily="18" charset="0"/>
              </a:rPr>
              <a:t>How to succeed at university</a:t>
            </a:r>
            <a:r>
              <a:rPr lang="en-US" b="0" i="0" dirty="0">
                <a:solidFill>
                  <a:srgbClr val="000000"/>
                </a:solidFill>
                <a:effectLst/>
                <a:latin typeface="Times New Roman" panose="02020603050405020304" pitchFamily="18" charset="0"/>
              </a:rPr>
              <a:t>. London: SAGE Publications Ltd.</a:t>
            </a:r>
          </a:p>
          <a:p>
            <a:pPr algn="just"/>
            <a:r>
              <a:rPr lang="en-US" b="0" i="0" dirty="0">
                <a:solidFill>
                  <a:srgbClr val="000000"/>
                </a:solidFill>
                <a:effectLst/>
                <a:latin typeface="Times New Roman" panose="02020603050405020304" pitchFamily="18" charset="0"/>
              </a:rPr>
              <a:t>Stephenson, C. and Business, T., 2013. </a:t>
            </a:r>
            <a:r>
              <a:rPr lang="en-US" b="0" i="1" dirty="0">
                <a:solidFill>
                  <a:srgbClr val="000000"/>
                </a:solidFill>
                <a:effectLst/>
                <a:latin typeface="Times New Roman" panose="02020603050405020304" pitchFamily="18" charset="0"/>
              </a:rPr>
              <a:t>Cross-enterprise leadership</a:t>
            </a:r>
            <a:r>
              <a:rPr lang="en-US" b="0" i="0" dirty="0">
                <a:solidFill>
                  <a:srgbClr val="000000"/>
                </a:solidFill>
                <a:effectLst/>
                <a:latin typeface="Times New Roman" panose="02020603050405020304" pitchFamily="18" charset="0"/>
              </a:rPr>
              <a:t>. San Francisco, Calif.: Jossey-Bass.</a:t>
            </a:r>
          </a:p>
          <a:p>
            <a:pPr algn="just"/>
            <a:r>
              <a:rPr lang="en-US" b="0" i="0" dirty="0">
                <a:solidFill>
                  <a:srgbClr val="000000"/>
                </a:solidFill>
                <a:effectLst/>
                <a:latin typeface="Times New Roman" panose="02020603050405020304" pitchFamily="18" charset="0"/>
              </a:rPr>
              <a:t>Vishnu, P., 2012. </a:t>
            </a:r>
            <a:r>
              <a:rPr lang="en-US" b="0" i="1" dirty="0">
                <a:solidFill>
                  <a:srgbClr val="000000"/>
                </a:solidFill>
                <a:effectLst/>
                <a:latin typeface="Times New Roman" panose="02020603050405020304" pitchFamily="18" charset="0"/>
              </a:rPr>
              <a:t>Handbook on employability skills</a:t>
            </a:r>
            <a:r>
              <a:rPr lang="en-US" b="0" i="0" dirty="0">
                <a:solidFill>
                  <a:srgbClr val="000000"/>
                </a:solidFill>
                <a:effectLst/>
                <a:latin typeface="Times New Roman" panose="02020603050405020304" pitchFamily="18" charset="0"/>
              </a:rPr>
              <a:t>. [Place of publication not identified]: Lap Lambert Academic Publ.</a:t>
            </a:r>
          </a:p>
          <a:p>
            <a:pPr algn="just"/>
            <a:r>
              <a:rPr lang="en-US" b="0" i="0" dirty="0" err="1">
                <a:solidFill>
                  <a:srgbClr val="000000"/>
                </a:solidFill>
                <a:effectLst/>
                <a:latin typeface="Times New Roman" panose="02020603050405020304" pitchFamily="18" charset="0"/>
              </a:rPr>
              <a:t>Widiyanti</a:t>
            </a:r>
            <a:r>
              <a:rPr lang="en-US" b="0" i="0" dirty="0">
                <a:solidFill>
                  <a:srgbClr val="000000"/>
                </a:solidFill>
                <a:effectLst/>
                <a:latin typeface="Times New Roman" panose="02020603050405020304" pitchFamily="18" charset="0"/>
              </a:rPr>
              <a:t>, </a:t>
            </a:r>
            <a:r>
              <a:rPr lang="en-US" b="0" i="0" dirty="0" err="1">
                <a:solidFill>
                  <a:srgbClr val="000000"/>
                </a:solidFill>
                <a:effectLst/>
                <a:latin typeface="Times New Roman" panose="02020603050405020304" pitchFamily="18" charset="0"/>
              </a:rPr>
              <a:t>Marsono</a:t>
            </a:r>
            <a:r>
              <a:rPr lang="en-US" b="0" i="0" dirty="0">
                <a:solidFill>
                  <a:srgbClr val="000000"/>
                </a:solidFill>
                <a:effectLst/>
                <a:latin typeface="Times New Roman" panose="02020603050405020304" pitchFamily="18" charset="0"/>
              </a:rPr>
              <a:t>, Edy, D. and </a:t>
            </a:r>
            <a:r>
              <a:rPr lang="en-US" b="0" i="0" dirty="0" err="1">
                <a:solidFill>
                  <a:srgbClr val="000000"/>
                </a:solidFill>
                <a:effectLst/>
                <a:latin typeface="Times New Roman" panose="02020603050405020304" pitchFamily="18" charset="0"/>
              </a:rPr>
              <a:t>Rifqi</a:t>
            </a:r>
            <a:r>
              <a:rPr lang="en-US" b="0" i="0" dirty="0">
                <a:solidFill>
                  <a:srgbClr val="000000"/>
                </a:solidFill>
                <a:effectLst/>
                <a:latin typeface="Times New Roman" panose="02020603050405020304" pitchFamily="18" charset="0"/>
              </a:rPr>
              <a:t>, M., 2020. The Effect of Learning Environment and Learning Motivation for Vocational College’s Employability Skills. </a:t>
            </a:r>
            <a:r>
              <a:rPr lang="en-US" b="0" i="1" dirty="0">
                <a:solidFill>
                  <a:srgbClr val="000000"/>
                </a:solidFill>
                <a:effectLst/>
                <a:latin typeface="Times New Roman" panose="02020603050405020304" pitchFamily="18" charset="0"/>
              </a:rPr>
              <a:t>Journal of Physics: Conference Series</a:t>
            </a:r>
            <a:r>
              <a:rPr lang="en-US" b="0" i="0" dirty="0">
                <a:solidFill>
                  <a:srgbClr val="000000"/>
                </a:solidFill>
                <a:effectLst/>
                <a:latin typeface="Times New Roman" panose="02020603050405020304" pitchFamily="18" charset="0"/>
              </a:rPr>
              <a:t>, 1511, p.012122.</a:t>
            </a:r>
          </a:p>
          <a:p>
            <a:endParaRPr lang="en-US" dirty="0"/>
          </a:p>
        </p:txBody>
      </p:sp>
    </p:spTree>
    <p:extLst>
      <p:ext uri="{BB962C8B-B14F-4D97-AF65-F5344CB8AC3E}">
        <p14:creationId xmlns:p14="http://schemas.microsoft.com/office/powerpoint/2010/main" val="241997603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56</TotalTime>
  <Words>1170</Words>
  <Application>Microsoft Office PowerPoint</Application>
  <PresentationFormat>Widescreen</PresentationFormat>
  <Paragraphs>69</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Times New Roman</vt:lpstr>
      <vt:lpstr>Trebuchet MS</vt:lpstr>
      <vt:lpstr>Wingdings</vt:lpstr>
      <vt:lpstr>Wingdings 3</vt:lpstr>
      <vt:lpstr>Facet</vt:lpstr>
      <vt:lpstr>Academic and Employability Skills</vt:lpstr>
      <vt:lpstr>Introduction</vt:lpstr>
      <vt:lpstr>Chosen sectors</vt:lpstr>
      <vt:lpstr>SWOT analysis</vt:lpstr>
      <vt:lpstr>Communication</vt:lpstr>
      <vt:lpstr>Leadership skills</vt:lpstr>
      <vt:lpstr>Team work</vt:lpstr>
      <vt:lpstr>Motivation</vt:lpstr>
      <vt:lpstr>Self-management</vt:lpstr>
      <vt:lpstr>IT skills</vt:lpstr>
      <vt:lpstr>Conclusions: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USER</dc:creator>
  <cp:lastModifiedBy>Manjula Sivasatkunanathan</cp:lastModifiedBy>
  <cp:revision>8</cp:revision>
  <dcterms:created xsi:type="dcterms:W3CDTF">2021-08-06T18:34:31Z</dcterms:created>
  <dcterms:modified xsi:type="dcterms:W3CDTF">2021-08-22T18:18:17Z</dcterms:modified>
</cp:coreProperties>
</file>