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9BB27C-9789-41EC-BA5B-2A8AA8222EEE}" type="datetimeFigureOut">
              <a:rPr lang="en-GB" smtClean="0"/>
              <a:pPr/>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C6A6F-FCC6-4414-B798-2143024F266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0000"/>
                <a:lumOff val="40000"/>
              </a:schemeClr>
            </a:gs>
            <a:gs pos="50000">
              <a:schemeClr val="accent1">
                <a:tint val="44500"/>
                <a:satMod val="160000"/>
              </a:schemeClr>
            </a:gs>
            <a:gs pos="100000">
              <a:schemeClr val="accent1">
                <a:tint val="23500"/>
                <a:satMod val="16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BB27C-9789-41EC-BA5B-2A8AA8222EEE}" type="datetimeFigureOut">
              <a:rPr lang="en-GB" smtClean="0"/>
              <a:pPr/>
              <a:t>07/01/2018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5C6A6F-FCC6-4414-B798-2143024F266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jpeg"/><Relationship Id="rId7"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2010/15/pdfs/ukpga_20100015_en.pdf" TargetMode="External"/><Relationship Id="rId2" Type="http://schemas.openxmlformats.org/officeDocument/2006/relationships/hyperlink" Target="https://www.mencap.org.uk/get-involved/campaign-mencap/here-i-am" TargetMode="External"/><Relationship Id="rId1" Type="http://schemas.openxmlformats.org/officeDocument/2006/relationships/slideLayout" Target="../slideLayouts/slideLayout2.xml"/><Relationship Id="rId5" Type="http://schemas.openxmlformats.org/officeDocument/2006/relationships/hyperlink" Target="https://www.unicef.org/crc/files/Rights_overview.pdf" TargetMode="External"/><Relationship Id="rId4" Type="http://schemas.openxmlformats.org/officeDocument/2006/relationships/hyperlink" Target="https://en.oxforddictionaries.com/definition/hidden_curriculum"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google.co.uk/search?q=mencap+here+i+am&amp;source=lnms&amp;tbm=isch&amp;sa=X&amp;ved=0ahUKEwj78qDBsNrXAhWS-KQKHY9oDAgQ_AUICigB&amp;biw=1366&amp;bih=65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048" name="Picture 2047">
            <a:extLst>
              <a:ext uri="{FF2B5EF4-FFF2-40B4-BE49-F238E27FC236}">
                <a16:creationId xmlns:a16="http://schemas.microsoft.com/office/drawing/2014/main" id="{F45467E7-E704-469D-B2E6-139433FBE03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28123" r="4110" b="33202"/>
          <a:stretch/>
        </p:blipFill>
        <p:spPr>
          <a:xfrm>
            <a:off x="7672124" y="3666522"/>
            <a:ext cx="1366331" cy="980224"/>
          </a:xfrm>
          <a:prstGeom prst="rect">
            <a:avLst/>
          </a:prstGeom>
        </p:spPr>
      </p:pic>
      <p:pic>
        <p:nvPicPr>
          <p:cNvPr id="24" name="Picture 23">
            <a:extLst>
              <a:ext uri="{FF2B5EF4-FFF2-40B4-BE49-F238E27FC236}">
                <a16:creationId xmlns:a16="http://schemas.microsoft.com/office/drawing/2014/main" id="{68025C63-8935-435F-A5CB-1200E39251E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6692" b="26901"/>
          <a:stretch/>
        </p:blipFill>
        <p:spPr>
          <a:xfrm>
            <a:off x="1670716" y="3115732"/>
            <a:ext cx="1299038" cy="998297"/>
          </a:xfrm>
          <a:prstGeom prst="rect">
            <a:avLst/>
          </a:prstGeom>
        </p:spPr>
      </p:pic>
      <p:pic>
        <p:nvPicPr>
          <p:cNvPr id="17" name="Picture 16">
            <a:extLst>
              <a:ext uri="{FF2B5EF4-FFF2-40B4-BE49-F238E27FC236}">
                <a16:creationId xmlns:a16="http://schemas.microsoft.com/office/drawing/2014/main" id="{B22AE564-A48C-44E6-8535-F41C2F5F2B1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5132" t="29767" r="10366" b="37682"/>
          <a:stretch/>
        </p:blipFill>
        <p:spPr>
          <a:xfrm>
            <a:off x="129107" y="3115732"/>
            <a:ext cx="1457078" cy="998297"/>
          </a:xfrm>
          <a:prstGeom prst="rect">
            <a:avLst/>
          </a:prstGeom>
        </p:spPr>
      </p:pic>
      <p:pic>
        <p:nvPicPr>
          <p:cNvPr id="1031" name="Picture 7" descr="https://tse4.mm.bing.net/th?id=OIP.LRx5PTE9viaxM4cCKdDVBgEsCo&amp;pid=15.1&amp;P=0&amp;w=301&amp;h=170"/>
          <p:cNvPicPr>
            <a:picLocks noChangeAspect="1" noChangeArrowheads="1"/>
          </p:cNvPicPr>
          <p:nvPr/>
        </p:nvPicPr>
        <p:blipFill>
          <a:blip r:embed="rId5" cstate="print">
            <a:extLst>
              <a:ext uri="{BEBA8EAE-BF5A-486C-A8C5-ECC9F3942E4B}">
                <a14:imgProps xmlns:a14="http://schemas.microsoft.com/office/drawing/2010/main">
                  <a14:imgLayer r:embed="rId6">
                    <a14:imgEffect>
                      <a14:sharpenSoften amount="-21000"/>
                    </a14:imgEffect>
                    <a14:imgEffect>
                      <a14:brightnessContrast bright="54000" contrast="-12000"/>
                    </a14:imgEffect>
                  </a14:imgLayer>
                </a14:imgProps>
              </a:ext>
            </a:extLst>
          </a:blip>
          <a:srcRect/>
          <a:stretch>
            <a:fillRect/>
          </a:stretch>
        </p:blipFill>
        <p:spPr bwMode="auto">
          <a:xfrm>
            <a:off x="6719875" y="778632"/>
            <a:ext cx="2269268" cy="1281647"/>
          </a:xfrm>
          <a:prstGeom prst="rect">
            <a:avLst/>
          </a:prstGeom>
          <a:noFill/>
          <a:effectLst>
            <a:softEdge rad="31750"/>
          </a:effectLst>
        </p:spPr>
      </p:pic>
      <p:pic>
        <p:nvPicPr>
          <p:cNvPr id="2050" name="Picture 2" descr="https://tse1.mm.bing.net/th?id=OIP.OaqklSgAWrakk57oRe7b-gHaEc&amp;pid=15.1&amp;P=0&amp;w=285&amp;h=172"/>
          <p:cNvPicPr>
            <a:picLocks noChangeAspect="1" noChangeArrowheads="1"/>
          </p:cNvPicPr>
          <p:nvPr/>
        </p:nvPicPr>
        <p:blipFill>
          <a:blip r:embed="rId7" cstate="print">
            <a:lum bright="50000" contrast="-51000"/>
          </a:blip>
          <a:srcRect/>
          <a:stretch>
            <a:fillRect/>
          </a:stretch>
        </p:blipFill>
        <p:spPr bwMode="auto">
          <a:xfrm>
            <a:off x="3347864" y="1105041"/>
            <a:ext cx="2448272" cy="2110005"/>
          </a:xfrm>
          <a:prstGeom prst="rect">
            <a:avLst/>
          </a:prstGeom>
          <a:noFill/>
        </p:spPr>
      </p:pic>
      <p:pic>
        <p:nvPicPr>
          <p:cNvPr id="2052" name="Picture 4" descr="http://media.istockphoto.com/photos/the-number-2-depicted-on-a-stage-with-bright-blue-lights-picture-id182702828?k=6&amp;m=182702828&amp;s=170667a&amp;w=0&amp;h=H6DP0IS_MqwEJ-er1taYQtq0nX6WePNeOuOW6PNXfIg="/>
          <p:cNvPicPr>
            <a:picLocks noChangeAspect="1" noChangeArrowheads="1"/>
          </p:cNvPicPr>
          <p:nvPr/>
        </p:nvPicPr>
        <p:blipFill>
          <a:blip r:embed="rId8" cstate="print">
            <a:lum bright="56000" contrast="-59000"/>
          </a:blip>
          <a:srcRect t="-24481"/>
          <a:stretch>
            <a:fillRect/>
          </a:stretch>
        </p:blipFill>
        <p:spPr bwMode="auto">
          <a:xfrm>
            <a:off x="3569411" y="2855958"/>
            <a:ext cx="2072691" cy="2520280"/>
          </a:xfrm>
          <a:prstGeom prst="rect">
            <a:avLst/>
          </a:prstGeom>
          <a:noFill/>
        </p:spPr>
      </p:pic>
      <p:sp>
        <p:nvSpPr>
          <p:cNvPr id="8" name="TextBox 7"/>
          <p:cNvSpPr txBox="1"/>
          <p:nvPr/>
        </p:nvSpPr>
        <p:spPr>
          <a:xfrm>
            <a:off x="755576" y="0"/>
            <a:ext cx="7560840" cy="461665"/>
          </a:xfrm>
          <a:prstGeom prst="rect">
            <a:avLst/>
          </a:prstGeom>
          <a:noFill/>
        </p:spPr>
        <p:txBody>
          <a:bodyPr wrap="square" rtlCol="0">
            <a:spAutoFit/>
          </a:bodyPr>
          <a:lstStyle/>
          <a:p>
            <a:pPr algn="ctr"/>
            <a:r>
              <a:rPr lang="en-GB" sz="2400" dirty="0">
                <a:latin typeface="Arial Rounded MT Bold" pitchFamily="34" charset="0"/>
              </a:rPr>
              <a:t>Exploring the Hidden Curriculum</a:t>
            </a:r>
          </a:p>
        </p:txBody>
      </p:sp>
      <p:sp>
        <p:nvSpPr>
          <p:cNvPr id="9" name="Rectangle 8"/>
          <p:cNvSpPr/>
          <p:nvPr/>
        </p:nvSpPr>
        <p:spPr>
          <a:xfrm>
            <a:off x="6087111" y="2020783"/>
            <a:ext cx="3133410" cy="1785104"/>
          </a:xfrm>
          <a:prstGeom prst="rect">
            <a:avLst/>
          </a:prstGeom>
        </p:spPr>
        <p:txBody>
          <a:bodyPr wrap="square">
            <a:spAutoFit/>
          </a:bodyPr>
          <a:lstStyle/>
          <a:p>
            <a:pPr algn="just"/>
            <a:r>
              <a:rPr lang="en-GB" sz="1100" dirty="0"/>
              <a:t>Being aware of the challenges and stigma our pupils face, in School A we are conscious that whilst the curriculum includes language and literacy development, it is promoted much more holistically within the setting. Devine (2015) expands on the importance of this. Similarly, Article 23 of the UNCRC states that children with disabilities have the right to any care and support that allows them access to their rights so that they can live full and independent lives.</a:t>
            </a:r>
          </a:p>
        </p:txBody>
      </p:sp>
      <p:sp>
        <p:nvSpPr>
          <p:cNvPr id="12" name="TextBox 11"/>
          <p:cNvSpPr txBox="1"/>
          <p:nvPr/>
        </p:nvSpPr>
        <p:spPr>
          <a:xfrm>
            <a:off x="543043" y="314507"/>
            <a:ext cx="7826197" cy="600164"/>
          </a:xfrm>
          <a:prstGeom prst="rect">
            <a:avLst/>
          </a:prstGeom>
          <a:noFill/>
        </p:spPr>
        <p:txBody>
          <a:bodyPr wrap="square" rtlCol="0">
            <a:spAutoFit/>
          </a:bodyPr>
          <a:lstStyle/>
          <a:p>
            <a:pPr algn="ctr"/>
            <a:r>
              <a:rPr lang="en-GB" sz="1100" dirty="0"/>
              <a:t>The hidden curriculum is described in the Oxford Dictionary as ‘</a:t>
            </a:r>
            <a:r>
              <a:rPr lang="en-GB" sz="1100" i="1" dirty="0"/>
              <a:t>Those aspects of a child's education (e.g. speech patterns, codes of behaviour, social attitudes, etc.) which are not part of the formal school curriculum, but are instead acquired as part of his or her experience within the social contexts of school and home.’</a:t>
            </a:r>
            <a:endParaRPr lang="en-GB" sz="1100" b="1" i="1" dirty="0"/>
          </a:p>
        </p:txBody>
      </p:sp>
      <p:sp>
        <p:nvSpPr>
          <p:cNvPr id="10" name="Rectangle 9"/>
          <p:cNvSpPr/>
          <p:nvPr/>
        </p:nvSpPr>
        <p:spPr>
          <a:xfrm>
            <a:off x="11021" y="4116098"/>
            <a:ext cx="3132795" cy="2800767"/>
          </a:xfrm>
          <a:prstGeom prst="rect">
            <a:avLst/>
          </a:prstGeom>
        </p:spPr>
        <p:txBody>
          <a:bodyPr wrap="square">
            <a:spAutoFit/>
          </a:bodyPr>
          <a:lstStyle/>
          <a:p>
            <a:pPr algn="just"/>
            <a:r>
              <a:rPr lang="en-GB" sz="1100" dirty="0"/>
              <a:t>Integrating with their mainstream peers is an important social experience for pupil with ALN (Additional Learning Needs) School A Inclusion Policy states that Inclusion is seen as a two way process, which has benefit for the mainstream child as well as the child with special needs.  It offers opportunities to develop an understanding of the needs of others and to form and develop relationships.  It can provide a way of increasing self-esteem and confidence for some mainstream pupils. (2017 rev) It also develops mutual respect in line with Article 29 of the UNCRC.  This integration can also give our pupils a sense of belonging  in the world around them. Belonging according to Maslow is the third need following physiological and safety needs that a person needs in order to thrive.</a:t>
            </a:r>
          </a:p>
        </p:txBody>
      </p:sp>
      <p:sp>
        <p:nvSpPr>
          <p:cNvPr id="11" name="Rectangle 10"/>
          <p:cNvSpPr/>
          <p:nvPr/>
        </p:nvSpPr>
        <p:spPr>
          <a:xfrm>
            <a:off x="9144000" y="404664"/>
            <a:ext cx="3959424" cy="369332"/>
          </a:xfrm>
          <a:prstGeom prst="rect">
            <a:avLst/>
          </a:prstGeom>
        </p:spPr>
        <p:txBody>
          <a:bodyPr wrap="square">
            <a:spAutoFit/>
          </a:bodyPr>
          <a:lstStyle/>
          <a:p>
            <a:endParaRPr lang="en-GB" dirty="0"/>
          </a:p>
        </p:txBody>
      </p:sp>
      <p:sp>
        <p:nvSpPr>
          <p:cNvPr id="15" name="TextBox 14"/>
          <p:cNvSpPr txBox="1"/>
          <p:nvPr/>
        </p:nvSpPr>
        <p:spPr>
          <a:xfrm>
            <a:off x="3339702" y="1132837"/>
            <a:ext cx="2525862" cy="2123658"/>
          </a:xfrm>
          <a:prstGeom prst="rect">
            <a:avLst/>
          </a:prstGeom>
          <a:noFill/>
        </p:spPr>
        <p:txBody>
          <a:bodyPr wrap="square" rtlCol="0">
            <a:spAutoFit/>
          </a:bodyPr>
          <a:lstStyle/>
          <a:p>
            <a:r>
              <a:rPr lang="en-GB" sz="1100" dirty="0"/>
              <a:t>As a society we have been attempting to break down the barriers that disabled pupils face for more than four decades.  In school A we have been teaching young people with severe learning difficulties or physical disabilities in the local authority since 1990. Prior to 1972 children with disabilities were considered ‘ineducable’. Often receiving care rather than education within their local health authority. Florian &amp; Pullin (2000) </a:t>
            </a:r>
          </a:p>
        </p:txBody>
      </p:sp>
      <p:sp>
        <p:nvSpPr>
          <p:cNvPr id="18" name="TextBox 17"/>
          <p:cNvSpPr txBox="1"/>
          <p:nvPr/>
        </p:nvSpPr>
        <p:spPr>
          <a:xfrm>
            <a:off x="-38492" y="876830"/>
            <a:ext cx="3106782" cy="2292935"/>
          </a:xfrm>
          <a:prstGeom prst="rect">
            <a:avLst/>
          </a:prstGeom>
          <a:noFill/>
        </p:spPr>
        <p:txBody>
          <a:bodyPr wrap="square" rtlCol="0">
            <a:spAutoFit/>
          </a:bodyPr>
          <a:lstStyle/>
          <a:p>
            <a:pPr algn="just"/>
            <a:r>
              <a:rPr lang="en-GB" sz="1100" dirty="0"/>
              <a:t>In School A we strive to improve our pupils experiences of society by  ensuring pupils have weekly access to the local community, local events and experiences of the wider community. Also developing links with local groups so that they become more informed.. We have the staffing levels and skills that allow us to develop pupils self help skills, delivering language / relationship, supporting extra-curricular activities and trips such as… We support our 16+  pupils to grow and sell craft and produce Enterprise forging links with local businesses … Promoting self belief and developing Enterprising Creative Contributors of the future.</a:t>
            </a:r>
          </a:p>
        </p:txBody>
      </p:sp>
      <p:sp>
        <p:nvSpPr>
          <p:cNvPr id="20" name="TextBox 19"/>
          <p:cNvSpPr txBox="1"/>
          <p:nvPr/>
        </p:nvSpPr>
        <p:spPr>
          <a:xfrm>
            <a:off x="3489633" y="3410495"/>
            <a:ext cx="2232248" cy="2000548"/>
          </a:xfrm>
          <a:prstGeom prst="rect">
            <a:avLst/>
          </a:prstGeom>
          <a:noFill/>
        </p:spPr>
        <p:txBody>
          <a:bodyPr wrap="square" rtlCol="0">
            <a:spAutoFit/>
          </a:bodyPr>
          <a:lstStyle/>
          <a:p>
            <a:pPr algn="ctr"/>
            <a:r>
              <a:rPr lang="en-GB" sz="1600" dirty="0"/>
              <a:t>‘Successful Futures’</a:t>
            </a:r>
          </a:p>
          <a:p>
            <a:pPr algn="ctr"/>
            <a:endParaRPr lang="en-GB" sz="1100" dirty="0"/>
          </a:p>
          <a:p>
            <a:pPr algn="ctr"/>
            <a:r>
              <a:rPr lang="en-GB" sz="1100" dirty="0"/>
              <a:t>Enterprising Creative Contributors</a:t>
            </a:r>
          </a:p>
          <a:p>
            <a:pPr algn="ctr"/>
            <a:endParaRPr lang="en-GB" sz="1100" dirty="0"/>
          </a:p>
          <a:p>
            <a:pPr algn="ctr"/>
            <a:r>
              <a:rPr lang="en-GB" sz="1100" dirty="0"/>
              <a:t>Ambitious Capable Learners</a:t>
            </a:r>
          </a:p>
          <a:p>
            <a:pPr algn="ctr"/>
            <a:endParaRPr lang="en-GB" sz="1100" dirty="0"/>
          </a:p>
          <a:p>
            <a:pPr algn="ctr"/>
            <a:r>
              <a:rPr lang="en-GB" sz="1100" dirty="0"/>
              <a:t>Healthy Confident Individuals</a:t>
            </a:r>
          </a:p>
          <a:p>
            <a:pPr algn="ctr"/>
            <a:endParaRPr lang="en-GB" sz="1100" dirty="0"/>
          </a:p>
          <a:p>
            <a:pPr algn="ctr"/>
            <a:r>
              <a:rPr lang="en-GB" sz="1100" dirty="0"/>
              <a:t>Ethical Informed Citizens</a:t>
            </a:r>
          </a:p>
          <a:p>
            <a:pPr algn="ctr"/>
            <a:endParaRPr lang="en-GB" dirty="0"/>
          </a:p>
        </p:txBody>
      </p:sp>
      <p:sp>
        <p:nvSpPr>
          <p:cNvPr id="23" name="TextBox 22"/>
          <p:cNvSpPr txBox="1"/>
          <p:nvPr/>
        </p:nvSpPr>
        <p:spPr>
          <a:xfrm>
            <a:off x="-4429000" y="188640"/>
            <a:ext cx="4067944" cy="369332"/>
          </a:xfrm>
          <a:prstGeom prst="rect">
            <a:avLst/>
          </a:prstGeom>
          <a:noFill/>
        </p:spPr>
        <p:txBody>
          <a:bodyPr wrap="square" rtlCol="0">
            <a:spAutoFit/>
          </a:bodyPr>
          <a:lstStyle/>
          <a:p>
            <a:endParaRPr lang="en-GB" dirty="0"/>
          </a:p>
        </p:txBody>
      </p:sp>
      <p:sp>
        <p:nvSpPr>
          <p:cNvPr id="21" name="TextBox 20"/>
          <p:cNvSpPr txBox="1"/>
          <p:nvPr/>
        </p:nvSpPr>
        <p:spPr>
          <a:xfrm>
            <a:off x="6016558" y="4608264"/>
            <a:ext cx="3152145" cy="2339102"/>
          </a:xfrm>
          <a:prstGeom prst="rect">
            <a:avLst/>
          </a:prstGeom>
          <a:noFill/>
        </p:spPr>
        <p:txBody>
          <a:bodyPr wrap="square" rtlCol="0">
            <a:spAutoFit/>
          </a:bodyPr>
          <a:lstStyle/>
          <a:p>
            <a:pPr algn="just"/>
            <a:r>
              <a:rPr lang="en-GB" sz="1100" dirty="0"/>
              <a:t>In school A we aim to develop emotional literacy and social skills in a variety of ways.  The importance of having acceptable social skills can make the difference between being able to forge successful friendships and relationships and becoming socially excluded. Webster (2017) highlights the difficulties pupils with autism and SEBD difficulties face in mastering these skills.  We also aim to create a climate of trust and calm environment, providing activities and work aimed at students valuing themselves, involving pupils in decision making in all aspects of their learning as recommended by </a:t>
            </a:r>
            <a:r>
              <a:rPr lang="en-GB" sz="1000" dirty="0"/>
              <a:t>Rogers et al (2014)</a:t>
            </a:r>
          </a:p>
        </p:txBody>
      </p:sp>
      <p:sp>
        <p:nvSpPr>
          <p:cNvPr id="25" name="TextBox 24">
            <a:extLst>
              <a:ext uri="{FF2B5EF4-FFF2-40B4-BE49-F238E27FC236}">
                <a16:creationId xmlns:a16="http://schemas.microsoft.com/office/drawing/2014/main" id="{0C3E8349-F003-415E-A947-8E0CB38832FA}"/>
              </a:ext>
            </a:extLst>
          </p:cNvPr>
          <p:cNvSpPr txBox="1"/>
          <p:nvPr/>
        </p:nvSpPr>
        <p:spPr>
          <a:xfrm>
            <a:off x="3369904" y="5423062"/>
            <a:ext cx="2426232" cy="1384995"/>
          </a:xfrm>
          <a:prstGeom prst="rect">
            <a:avLst/>
          </a:prstGeom>
          <a:noFill/>
        </p:spPr>
        <p:txBody>
          <a:bodyPr wrap="square" rtlCol="0">
            <a:spAutoFit/>
          </a:bodyPr>
          <a:lstStyle/>
          <a:p>
            <a:r>
              <a:rPr lang="en-GB" sz="1050" dirty="0"/>
              <a:t>In their statement on the future Mencap report that the existence of negative attitudes still mean we have a long way to go in terms of a fair and fully inclusive life for disabled young people. Warnock has further developed concerns and ideas from her original 1978 report that has shaped Special Education today.</a:t>
            </a:r>
          </a:p>
        </p:txBody>
      </p:sp>
      <p:sp>
        <p:nvSpPr>
          <p:cNvPr id="26" name="TextBox 25">
            <a:extLst>
              <a:ext uri="{FF2B5EF4-FFF2-40B4-BE49-F238E27FC236}">
                <a16:creationId xmlns:a16="http://schemas.microsoft.com/office/drawing/2014/main" id="{80FC1D5C-F9A0-4CF9-B1F7-A90B68295873}"/>
              </a:ext>
            </a:extLst>
          </p:cNvPr>
          <p:cNvSpPr txBox="1"/>
          <p:nvPr/>
        </p:nvSpPr>
        <p:spPr>
          <a:xfrm>
            <a:off x="2987824" y="839322"/>
            <a:ext cx="1584176" cy="369332"/>
          </a:xfrm>
          <a:prstGeom prst="rect">
            <a:avLst/>
          </a:prstGeom>
          <a:noFill/>
        </p:spPr>
        <p:txBody>
          <a:bodyPr wrap="square" rtlCol="0">
            <a:spAutoFit/>
          </a:bodyPr>
          <a:lstStyle/>
          <a:p>
            <a:r>
              <a:rPr lang="en-GB" b="1" i="1" dirty="0"/>
              <a:t>The Past .......</a:t>
            </a:r>
          </a:p>
        </p:txBody>
      </p:sp>
      <p:sp>
        <p:nvSpPr>
          <p:cNvPr id="27" name="Rectangle 26">
            <a:extLst>
              <a:ext uri="{FF2B5EF4-FFF2-40B4-BE49-F238E27FC236}">
                <a16:creationId xmlns:a16="http://schemas.microsoft.com/office/drawing/2014/main" id="{49E681AE-3EEE-4A3C-B0B0-3E32A20A6AB6}"/>
              </a:ext>
            </a:extLst>
          </p:cNvPr>
          <p:cNvSpPr/>
          <p:nvPr/>
        </p:nvSpPr>
        <p:spPr>
          <a:xfrm>
            <a:off x="3068290" y="3190612"/>
            <a:ext cx="1790362" cy="369332"/>
          </a:xfrm>
          <a:prstGeom prst="rect">
            <a:avLst/>
          </a:prstGeom>
        </p:spPr>
        <p:txBody>
          <a:bodyPr wrap="none">
            <a:spAutoFit/>
          </a:bodyPr>
          <a:lstStyle/>
          <a:p>
            <a:r>
              <a:rPr lang="en-GB" b="1" i="1" dirty="0"/>
              <a:t>The Present .......</a:t>
            </a:r>
          </a:p>
        </p:txBody>
      </p:sp>
      <p:sp>
        <p:nvSpPr>
          <p:cNvPr id="28" name="Rectangle 27">
            <a:extLst>
              <a:ext uri="{FF2B5EF4-FFF2-40B4-BE49-F238E27FC236}">
                <a16:creationId xmlns:a16="http://schemas.microsoft.com/office/drawing/2014/main" id="{C2FED28E-70EC-435C-A027-A4A553967FA8}"/>
              </a:ext>
            </a:extLst>
          </p:cNvPr>
          <p:cNvSpPr/>
          <p:nvPr/>
        </p:nvSpPr>
        <p:spPr>
          <a:xfrm>
            <a:off x="3118848" y="5166269"/>
            <a:ext cx="1689245" cy="369332"/>
          </a:xfrm>
          <a:prstGeom prst="rect">
            <a:avLst/>
          </a:prstGeom>
        </p:spPr>
        <p:txBody>
          <a:bodyPr wrap="none">
            <a:spAutoFit/>
          </a:bodyPr>
          <a:lstStyle/>
          <a:p>
            <a:r>
              <a:rPr lang="en-GB" b="1" i="1" dirty="0"/>
              <a:t>The Future .......</a:t>
            </a:r>
          </a:p>
        </p:txBody>
      </p:sp>
      <p:pic>
        <p:nvPicPr>
          <p:cNvPr id="30" name="Picture 29">
            <a:extLst>
              <a:ext uri="{FF2B5EF4-FFF2-40B4-BE49-F238E27FC236}">
                <a16:creationId xmlns:a16="http://schemas.microsoft.com/office/drawing/2014/main" id="{3F9484C6-C66D-49BF-8DE0-4A7D6A0EC102}"/>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832" t="35609" r="5502" b="33425"/>
          <a:stretch/>
        </p:blipFill>
        <p:spPr>
          <a:xfrm>
            <a:off x="6100550" y="3762322"/>
            <a:ext cx="1495076" cy="888641"/>
          </a:xfrm>
          <a:prstGeom prst="rect">
            <a:avLst/>
          </a:prstGeom>
        </p:spPr>
      </p:pic>
      <p:cxnSp>
        <p:nvCxnSpPr>
          <p:cNvPr id="41" name="Straight Arrow Connector 40">
            <a:extLst>
              <a:ext uri="{FF2B5EF4-FFF2-40B4-BE49-F238E27FC236}">
                <a16:creationId xmlns:a16="http://schemas.microsoft.com/office/drawing/2014/main" id="{5C189869-9F99-4D84-B1E0-0FA3A1F3A740}"/>
              </a:ext>
            </a:extLst>
          </p:cNvPr>
          <p:cNvCxnSpPr>
            <a:cxnSpLocks/>
          </p:cNvCxnSpPr>
          <p:nvPr/>
        </p:nvCxnSpPr>
        <p:spPr>
          <a:xfrm flipV="1">
            <a:off x="5494740" y="3601506"/>
            <a:ext cx="521819" cy="598844"/>
          </a:xfrm>
          <a:prstGeom prst="straightConnector1">
            <a:avLst/>
          </a:prstGeom>
          <a:ln w="666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056" name="Straight Arrow Connector 2055">
            <a:extLst>
              <a:ext uri="{FF2B5EF4-FFF2-40B4-BE49-F238E27FC236}">
                <a16:creationId xmlns:a16="http://schemas.microsoft.com/office/drawing/2014/main" id="{E905EF81-D6AF-46EF-A377-44DADA561D51}"/>
              </a:ext>
            </a:extLst>
          </p:cNvPr>
          <p:cNvCxnSpPr>
            <a:cxnSpLocks/>
          </p:cNvCxnSpPr>
          <p:nvPr/>
        </p:nvCxnSpPr>
        <p:spPr>
          <a:xfrm>
            <a:off x="5323639" y="4739523"/>
            <a:ext cx="579283" cy="435537"/>
          </a:xfrm>
          <a:prstGeom prst="straightConnector1">
            <a:avLst/>
          </a:prstGeom>
          <a:ln w="698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CCB94272-E83B-4E9A-8166-519A966043FC}"/>
              </a:ext>
            </a:extLst>
          </p:cNvPr>
          <p:cNvCxnSpPr>
            <a:cxnSpLocks/>
          </p:cNvCxnSpPr>
          <p:nvPr/>
        </p:nvCxnSpPr>
        <p:spPr>
          <a:xfrm flipH="1" flipV="1">
            <a:off x="3220314" y="3638194"/>
            <a:ext cx="496490" cy="534028"/>
          </a:xfrm>
          <a:prstGeom prst="straightConnector1">
            <a:avLst/>
          </a:prstGeom>
          <a:ln w="6667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19CC0BBD-0083-443E-8089-A71CE1058F98}"/>
              </a:ext>
            </a:extLst>
          </p:cNvPr>
          <p:cNvCxnSpPr>
            <a:cxnSpLocks/>
          </p:cNvCxnSpPr>
          <p:nvPr/>
        </p:nvCxnSpPr>
        <p:spPr>
          <a:xfrm flipH="1">
            <a:off x="3194955" y="4747026"/>
            <a:ext cx="521849" cy="482340"/>
          </a:xfrm>
          <a:prstGeom prst="straightConnector1">
            <a:avLst/>
          </a:prstGeom>
          <a:ln w="698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179512" y="332656"/>
            <a:ext cx="8784976" cy="5909310"/>
          </a:xfrm>
          <a:prstGeom prst="rect">
            <a:avLst/>
          </a:prstGeom>
        </p:spPr>
        <p:txBody>
          <a:bodyPr wrap="square">
            <a:spAutoFit/>
          </a:bodyPr>
          <a:lstStyle/>
          <a:p>
            <a:r>
              <a:rPr lang="en-GB" dirty="0"/>
              <a:t>Department of Education and Science (1978) </a:t>
            </a:r>
            <a:r>
              <a:rPr lang="en-GB" i="1" dirty="0"/>
              <a:t>Special Educational Needs </a:t>
            </a:r>
            <a:r>
              <a:rPr lang="en-GB" dirty="0"/>
              <a:t>(The Warnock Report), London, HMSO</a:t>
            </a:r>
          </a:p>
          <a:p>
            <a:r>
              <a:rPr lang="en-GB" dirty="0"/>
              <a:t>Devine, A (2015) </a:t>
            </a:r>
            <a:r>
              <a:rPr lang="en-GB" i="1" dirty="0"/>
              <a:t>Literacy for Visual Learners : Teaching Children with Learning Differences to Read, Write, Communicate and Create, </a:t>
            </a:r>
            <a:r>
              <a:rPr lang="en-GB" dirty="0"/>
              <a:t>London, Jessica Kingsley Publishers</a:t>
            </a:r>
          </a:p>
          <a:p>
            <a:r>
              <a:rPr lang="en-GB" dirty="0"/>
              <a:t>Donaldson, G. (2015) </a:t>
            </a:r>
            <a:r>
              <a:rPr lang="en-GB" i="1" dirty="0"/>
              <a:t>Successful Futures, </a:t>
            </a:r>
            <a:r>
              <a:rPr lang="en-GB" dirty="0"/>
              <a:t>WAG</a:t>
            </a:r>
          </a:p>
          <a:p>
            <a:r>
              <a:rPr lang="en-GB" dirty="0"/>
              <a:t>No Author Listed (2017) </a:t>
            </a:r>
            <a:r>
              <a:rPr lang="en-GB" i="1" dirty="0"/>
              <a:t>Here I am. </a:t>
            </a:r>
            <a:r>
              <a:rPr lang="en-GB" dirty="0"/>
              <a:t>(Online) available from </a:t>
            </a:r>
            <a:r>
              <a:rPr lang="en-GB" u="sng" dirty="0">
                <a:hlinkClick r:id="rId2"/>
              </a:rPr>
              <a:t>https://www.mencap.org.uk/get-involved/campaign-mencap/here-i-am</a:t>
            </a:r>
            <a:endParaRPr lang="en-GB" dirty="0"/>
          </a:p>
          <a:p>
            <a:r>
              <a:rPr lang="en-GB" dirty="0"/>
              <a:t>Date Accessed 09.11.2017</a:t>
            </a:r>
          </a:p>
          <a:p>
            <a:r>
              <a:rPr lang="en-GB" dirty="0"/>
              <a:t>Potter, C and Whittaker, C (2011) </a:t>
            </a:r>
            <a:r>
              <a:rPr lang="en-GB" i="1" dirty="0"/>
              <a:t>Chapter 7: What does the ‘voice of the child’ mean for Children with Complex Learning and Communication Impairments?, </a:t>
            </a:r>
            <a:r>
              <a:rPr lang="en-GB" dirty="0"/>
              <a:t>in Jones, P and Walker, G (</a:t>
            </a:r>
            <a:r>
              <a:rPr lang="en-GB" dirty="0" err="1"/>
              <a:t>Eds</a:t>
            </a:r>
            <a:r>
              <a:rPr lang="en-GB" dirty="0"/>
              <a:t>) </a:t>
            </a:r>
            <a:r>
              <a:rPr lang="en-GB" i="1" dirty="0"/>
              <a:t>Children’s Rights in Practice, </a:t>
            </a:r>
            <a:r>
              <a:rPr lang="en-GB" dirty="0"/>
              <a:t>London, SAGE</a:t>
            </a:r>
          </a:p>
          <a:p>
            <a:r>
              <a:rPr lang="en-GB" dirty="0"/>
              <a:t>Rogers C, Lyon, H and </a:t>
            </a:r>
            <a:r>
              <a:rPr lang="en-GB" dirty="0" err="1"/>
              <a:t>Tausch</a:t>
            </a:r>
            <a:r>
              <a:rPr lang="en-GB" dirty="0"/>
              <a:t> R, (2014) </a:t>
            </a:r>
            <a:r>
              <a:rPr lang="en-GB" i="1" dirty="0"/>
              <a:t>On Becoming an Effective Teacher : Person Centred Teaching, </a:t>
            </a:r>
            <a:r>
              <a:rPr lang="en-GB" dirty="0"/>
              <a:t>London, Routledge</a:t>
            </a:r>
          </a:p>
          <a:p>
            <a:r>
              <a:rPr lang="en-GB" dirty="0"/>
              <a:t>School A, (2007) (2017 – Last Review) </a:t>
            </a:r>
            <a:r>
              <a:rPr lang="en-GB" i="1" dirty="0"/>
              <a:t>Inclusion Policy, </a:t>
            </a:r>
            <a:r>
              <a:rPr lang="en-GB" dirty="0"/>
              <a:t>School A</a:t>
            </a:r>
          </a:p>
          <a:p>
            <a:r>
              <a:rPr lang="en-GB" dirty="0">
                <a:hlinkClick r:id="rId3"/>
              </a:rPr>
              <a:t>http://www.legislation.gov.uk/ukpga/2010/15/pdfs/ukpga_20100015_en.pdf</a:t>
            </a:r>
            <a:r>
              <a:rPr lang="en-GB" dirty="0"/>
              <a:t>   Equalities Act 2010</a:t>
            </a:r>
          </a:p>
          <a:p>
            <a:r>
              <a:rPr lang="en-GB" dirty="0">
                <a:hlinkClick r:id="rId4"/>
              </a:rPr>
              <a:t>https://en.oxforddictionaries.com/definition/hidden curriculum</a:t>
            </a:r>
            <a:r>
              <a:rPr lang="en-GB" dirty="0"/>
              <a:t> Date Accessed 30.12.2017</a:t>
            </a:r>
          </a:p>
          <a:p>
            <a:r>
              <a:rPr lang="en-GB" dirty="0">
                <a:hlinkClick r:id="rId5"/>
              </a:rPr>
              <a:t>https://www.unicef.org/crc/files/Rights_overview.pdf</a:t>
            </a:r>
            <a:r>
              <a:rPr lang="en-GB" dirty="0"/>
              <a:t> Date Accessed 07.12.2017</a:t>
            </a:r>
          </a:p>
          <a:p>
            <a:endParaRPr lang="en-GB" dirty="0"/>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689658-72C3-4136-83A5-F3BF12ECD2A2}"/>
              </a:ext>
            </a:extLst>
          </p:cNvPr>
          <p:cNvSpPr/>
          <p:nvPr/>
        </p:nvSpPr>
        <p:spPr>
          <a:xfrm>
            <a:off x="215516" y="188640"/>
            <a:ext cx="8712968" cy="2523768"/>
          </a:xfrm>
          <a:prstGeom prst="rect">
            <a:avLst/>
          </a:prstGeom>
        </p:spPr>
        <p:txBody>
          <a:bodyPr wrap="square">
            <a:spAutoFit/>
          </a:bodyPr>
          <a:lstStyle/>
          <a:p>
            <a:r>
              <a:rPr lang="en-GB" dirty="0"/>
              <a:t>Images</a:t>
            </a:r>
          </a:p>
          <a:p>
            <a:r>
              <a:rPr lang="en-GB" sz="1400" u="sng" dirty="0">
                <a:hlinkClick r:id="rId2"/>
              </a:rPr>
              <a:t>https://www.google.co.uk/search?q=mencap+here+i+am&amp;source=lnms&amp;tbm=isch&amp;sa=X&amp;ved=0ahUKEwj78qDBsNrXAhWS-KQKHY9oDAgQ_AUICigB&amp;biw=1366&amp;bih=650#imgrc=hZ7RchsYhe_LGM:&amp;spf=1511635358972</a:t>
            </a:r>
            <a:endParaRPr lang="en-GB" sz="1400" u="sng" dirty="0"/>
          </a:p>
          <a:p>
            <a:r>
              <a:rPr lang="en-GB" sz="1400" dirty="0"/>
              <a:t>https://uk.images.search.yahoo.com/yhs/search;_ylt=AwrIRlIb2EdaFFwA1Kp3Bwx.?p=</a:t>
            </a:r>
            <a:r>
              <a:rPr lang="en-GB" sz="1400" dirty="0" err="1"/>
              <a:t>breaking+down+barriers&amp;fr</a:t>
            </a:r>
            <a:r>
              <a:rPr lang="en-GB" sz="1400" dirty="0"/>
              <a:t>=yhs-iry-fullyhosted_003&amp;fr2=</a:t>
            </a:r>
            <a:r>
              <a:rPr lang="en-GB" sz="1400" dirty="0" err="1"/>
              <a:t>piv-web&amp;hspart</a:t>
            </a:r>
            <a:r>
              <a:rPr lang="en-GB" sz="1400" dirty="0"/>
              <a:t>=</a:t>
            </a:r>
            <a:r>
              <a:rPr lang="en-GB" sz="1400" dirty="0" err="1"/>
              <a:t>iry&amp;hsimp</a:t>
            </a:r>
            <a:r>
              <a:rPr lang="en-GB" sz="1400" dirty="0"/>
              <a:t>=yhs-fullyhosted_003&amp;type=wbf_softdl4u_16_25#id=5&amp;iurl=http%3A%2F%2Ftriciamorecoaching.com%2Fwp-content%2Fuploads%2F2015%2F11%2FAdobeStock_93654395.jpeg&amp;action=click </a:t>
            </a:r>
          </a:p>
          <a:p>
            <a:r>
              <a:rPr lang="en-GB" sz="1400" dirty="0"/>
              <a:t>https://uk.images.search.yahoo.com/yhs/search;_ylt=AwrIQcrgzUxavHIAAWh3Bwx.?p=number+2&amp;fr=sfp&amp;fr2=</a:t>
            </a:r>
            <a:r>
              <a:rPr lang="en-GB" sz="1400" dirty="0" err="1"/>
              <a:t>piv-web&amp;hspart</a:t>
            </a:r>
            <a:r>
              <a:rPr lang="en-GB" sz="1400" dirty="0"/>
              <a:t>=</a:t>
            </a:r>
            <a:r>
              <a:rPr lang="en-GB" sz="1400" dirty="0" err="1"/>
              <a:t>iry&amp;hsimp</a:t>
            </a:r>
            <a:r>
              <a:rPr lang="en-GB" sz="1400" dirty="0"/>
              <a:t>=yhs-fullyhosted_003&amp;type=wbf_softdl4u_16_25#id=78&amp;iurl=http%3A%2F%2Fsweetclipart.com%2Fmultisite%2Fsweetclipart%2Ffiles%2Fnumber_2.png&amp;action=click</a:t>
            </a:r>
          </a:p>
        </p:txBody>
      </p:sp>
    </p:spTree>
    <p:extLst>
      <p:ext uri="{BB962C8B-B14F-4D97-AF65-F5344CB8AC3E}">
        <p14:creationId xmlns:p14="http://schemas.microsoft.com/office/powerpoint/2010/main" val="3604507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op 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1707</TotalTime>
  <Words>1135</Words>
  <Application>Microsoft Office PowerPoint</Application>
  <PresentationFormat>On-screen Show (4:3)</PresentationFormat>
  <Paragraphs>36</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Arial Rounded MT Bold</vt:lpstr>
      <vt:lpstr>Calibri</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peb</dc:creator>
  <cp:lastModifiedBy>Deborah Peploe</cp:lastModifiedBy>
  <cp:revision>102</cp:revision>
  <dcterms:created xsi:type="dcterms:W3CDTF">2017-11-09T06:08:12Z</dcterms:created>
  <dcterms:modified xsi:type="dcterms:W3CDTF">2018-01-07T14:59:07Z</dcterms:modified>
</cp:coreProperties>
</file>