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18"/>
  </p:notesMasterIdLst>
  <p:sldIdLst>
    <p:sldId id="356" r:id="rId2"/>
    <p:sldId id="408" r:id="rId3"/>
    <p:sldId id="426" r:id="rId4"/>
    <p:sldId id="434" r:id="rId5"/>
    <p:sldId id="435" r:id="rId6"/>
    <p:sldId id="572" r:id="rId7"/>
    <p:sldId id="573" r:id="rId8"/>
    <p:sldId id="574" r:id="rId9"/>
    <p:sldId id="575" r:id="rId10"/>
    <p:sldId id="577" r:id="rId11"/>
    <p:sldId id="578" r:id="rId12"/>
    <p:sldId id="556" r:id="rId13"/>
    <p:sldId id="579" r:id="rId14"/>
    <p:sldId id="580" r:id="rId15"/>
    <p:sldId id="559" r:id="rId16"/>
    <p:sldId id="55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56" autoAdjust="0"/>
    <p:restoredTop sz="96270" autoAdjust="0"/>
  </p:normalViewPr>
  <p:slideViewPr>
    <p:cSldViewPr>
      <p:cViewPr>
        <p:scale>
          <a:sx n="50" d="100"/>
          <a:sy n="50" d="100"/>
        </p:scale>
        <p:origin x="-132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AAF6C-4828-4954-8FDD-EEAB7E861365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8B874-871C-4033-A2C1-198621AC5B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448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mi.eng.cam.ac.uk/~cipolla/archive/Presentations/MakingPresentations.pdf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oro.open.ac.uk/41291/8/AssessingOralPresentations.pdf" TargetMode="External"/><Relationship Id="rId4" Type="http://schemas.openxmlformats.org/officeDocument/2006/relationships/hyperlink" Target="https://www.ed.ac.uk/files/atoms/files/presentation_skills_checklists_independent_study_version.pdf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http://mi.eng.cam.ac.uk/~cipolla/archive/Presentations/MakingPresentations.pdf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4"/>
              </a:rPr>
              <a:t>https://www.ed.ac.uk/files/atoms/files//presentation_skills_checklists_independent_study_version.pdf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5"/>
              </a:rPr>
              <a:t>https://oro.open.ac.uk/41291/8/AssessingOralPresentations.pdf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344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67FE8-E400-4346-AE5A-F82786457F01}" type="datetime1">
              <a:rPr lang="en-GB" smtClean="0"/>
              <a:t>28/09/2020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95F42-CCE6-4826-BB97-8441EE944217}" type="datetime1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9C23B-1D71-4D51-B9F7-C19C5F2639A7}" type="datetime1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6AC80-5846-40A8-8158-D8EF562D548F}" type="datetime1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FC8B-AA84-4008-8239-EE938337E59C}" type="datetime1">
              <a:rPr lang="en-GB" smtClean="0"/>
              <a:t>28/09/2020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C8064-4982-4484-8DC8-A0CE67E123C8}" type="datetime1">
              <a:rPr lang="en-GB" smtClean="0"/>
              <a:t>28/09/2020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01D3-1F5E-47CB-B6AA-5FC520F13BE0}" type="datetime1">
              <a:rPr lang="en-GB" smtClean="0"/>
              <a:t>28/09/2020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0403-A5B0-40EA-816C-114F893D5892}" type="datetime1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79B75-8525-41DD-84D6-9A25A1A404D7}" type="datetime1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031DC-7EFE-4737-AA1D-C9F9573BA600}" type="datetime1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B399-3E54-4084-994A-87B596FF7481}" type="datetime1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9B5C677-9E6A-4560-8648-A83F428A91A2}" type="datetime1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3568" y="2276872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atin typeface="Georgia" panose="02040502050405020303" pitchFamily="18" charset="0"/>
                <a:cs typeface="Arial" panose="020B0604020202020204" pitchFamily="34" charset="0"/>
              </a:rPr>
              <a:t>Sinological</a:t>
            </a:r>
            <a:r>
              <a:rPr lang="en-GB" sz="3600" b="1" dirty="0">
                <a:latin typeface="Georgia" panose="02040502050405020303" pitchFamily="18" charset="0"/>
                <a:cs typeface="Arial" panose="020B0604020202020204" pitchFamily="34" charset="0"/>
              </a:rPr>
              <a:t> English II </a:t>
            </a:r>
          </a:p>
        </p:txBody>
      </p:sp>
      <p:pic>
        <p:nvPicPr>
          <p:cNvPr id="1026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09957" y="4221088"/>
            <a:ext cx="447737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eorgia" panose="02040502050405020303" pitchFamily="18" charset="0"/>
              </a:rPr>
              <a:t>Module code: SICH5002</a:t>
            </a:r>
          </a:p>
          <a:p>
            <a:r>
              <a:rPr lang="en-GB" sz="2000" dirty="0">
                <a:latin typeface="Georgia" panose="02040502050405020303" pitchFamily="18" charset="0"/>
              </a:rPr>
              <a:t>Module tutor: </a:t>
            </a:r>
            <a:r>
              <a:rPr lang="en-GB" sz="2000" dirty="0" err="1">
                <a:latin typeface="Georgia" panose="02040502050405020303" pitchFamily="18" charset="0"/>
              </a:rPr>
              <a:t>Jie</a:t>
            </a:r>
            <a:r>
              <a:rPr lang="en-GB" sz="2000" dirty="0">
                <a:latin typeface="Georgia" panose="02040502050405020303" pitchFamily="18" charset="0"/>
              </a:rPr>
              <a:t> Deng</a:t>
            </a:r>
          </a:p>
          <a:p>
            <a:r>
              <a:rPr lang="en-GB" sz="2000" dirty="0">
                <a:latin typeface="Georgia" panose="02040502050405020303" pitchFamily="18" charset="0"/>
              </a:rPr>
              <a:t>Date: </a:t>
            </a:r>
            <a:r>
              <a:rPr lang="en-GB" sz="2000" dirty="0" smtClean="0">
                <a:latin typeface="Georgia" panose="02040502050405020303" pitchFamily="18" charset="0"/>
              </a:rPr>
              <a:t>28 </a:t>
            </a:r>
            <a:r>
              <a:rPr lang="en-GB" sz="2000" dirty="0">
                <a:latin typeface="Georgia" panose="02040502050405020303" pitchFamily="18" charset="0"/>
              </a:rPr>
              <a:t>September 2020</a:t>
            </a:r>
          </a:p>
          <a:p>
            <a:r>
              <a:rPr lang="en-GB" sz="2000" dirty="0">
                <a:latin typeface="Georgia" panose="02040502050405020303" pitchFamily="18" charset="0"/>
              </a:rPr>
              <a:t>Location: </a:t>
            </a:r>
            <a:r>
              <a:rPr lang="en-GB" sz="2000" dirty="0" smtClean="0">
                <a:latin typeface="Georgia" panose="02040502050405020303" pitchFamily="18" charset="0"/>
              </a:rPr>
              <a:t>Academy of Sinology UK,  </a:t>
            </a:r>
          </a:p>
          <a:p>
            <a:r>
              <a:rPr lang="en-GB" sz="2000" dirty="0" smtClean="0">
                <a:latin typeface="Georgia" panose="02040502050405020303" pitchFamily="18" charset="0"/>
              </a:rPr>
              <a:t>                  </a:t>
            </a:r>
            <a:r>
              <a:rPr lang="en-GB" sz="2000" dirty="0" err="1" smtClean="0">
                <a:latin typeface="Georgia" panose="02040502050405020303" pitchFamily="18" charset="0"/>
              </a:rPr>
              <a:t>Lampeter</a:t>
            </a:r>
            <a:r>
              <a:rPr lang="en-GB" sz="2000" dirty="0" smtClean="0">
                <a:latin typeface="Georgia" panose="02040502050405020303" pitchFamily="18" charset="0"/>
              </a:rPr>
              <a:t> campus, UWTSD </a:t>
            </a:r>
            <a:endParaRPr lang="en-GB" sz="2000" dirty="0">
              <a:latin typeface="Georgia" panose="02040502050405020303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1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</a:t>
            </a:fld>
            <a:endParaRPr lang="en-GB"/>
          </a:p>
        </p:txBody>
      </p:sp>
      <p:pic>
        <p:nvPicPr>
          <p:cNvPr id="1030" name="Picture 6" descr="F:\Xiaocong孝聰_PostcardPhoto\For Professor Yao\_MG_4681_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2"/>
            <a:ext cx="7200005" cy="4800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196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75556" y="1268760"/>
            <a:ext cx="7438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zh-CN" sz="4000" dirty="0" smtClean="0">
                <a:latin typeface="Georgia" panose="02040502050405020303" pitchFamily="18" charset="0"/>
              </a:rPr>
              <a:t>Who is Confucius?</a:t>
            </a:r>
            <a:endParaRPr lang="en-GB" altLang="zh-CN" sz="4000" i="1" dirty="0" smtClean="0">
              <a:latin typeface="Georgia" panose="02040502050405020303" pitchFamily="18" charset="0"/>
            </a:endParaRPr>
          </a:p>
        </p:txBody>
      </p:sp>
      <p:pic>
        <p:nvPicPr>
          <p:cNvPr id="7" name="Picture 2" descr="https://cdn.theatlantic.com/assets/media/img/mt/2013/12/confuciusbanner/lead_larg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5859" y="2492896"/>
            <a:ext cx="4978250" cy="3165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959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31640" y="2988768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 smtClean="0">
                <a:latin typeface="Georgia" panose="02040502050405020303" pitchFamily="18" charset="0"/>
              </a:rPr>
              <a:t>1. In the eyes of Western scholars</a:t>
            </a:r>
          </a:p>
        </p:txBody>
      </p:sp>
    </p:spTree>
    <p:extLst>
      <p:ext uri="{BB962C8B-B14F-4D97-AF65-F5344CB8AC3E}">
        <p14:creationId xmlns:p14="http://schemas.microsoft.com/office/powerpoint/2010/main" val="3511182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09514" y="1772816"/>
            <a:ext cx="65527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</a:rPr>
              <a:t>Confucius</a:t>
            </a:r>
          </a:p>
          <a:p>
            <a:pPr algn="ctr"/>
            <a:r>
              <a:rPr lang="en-US" altLang="zh-CN" sz="3200" dirty="0" err="1" smtClean="0">
                <a:latin typeface="Georgia" panose="02040502050405020303" pitchFamily="18" charset="0"/>
              </a:rPr>
              <a:t>Kongfuzi</a:t>
            </a:r>
            <a:endParaRPr lang="en-US" altLang="zh-CN" sz="32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3200" dirty="0" err="1" smtClean="0">
                <a:latin typeface="Georgia" panose="02040502050405020303" pitchFamily="18" charset="0"/>
              </a:rPr>
              <a:t>Kongzi</a:t>
            </a:r>
            <a:endParaRPr lang="en-US" altLang="zh-CN" sz="32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3200" dirty="0" err="1" smtClean="0">
                <a:latin typeface="Georgia" panose="02040502050405020303" pitchFamily="18" charset="0"/>
              </a:rPr>
              <a:t>K’ung-fu-tzu</a:t>
            </a:r>
            <a:endParaRPr lang="en-US" altLang="zh-CN" sz="32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3200" dirty="0" err="1" smtClean="0">
                <a:latin typeface="Georgia" panose="02040502050405020303" pitchFamily="18" charset="0"/>
              </a:rPr>
              <a:t>K’ung-tzu</a:t>
            </a:r>
            <a:endParaRPr lang="en-US" altLang="zh-CN" sz="32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3200" dirty="0" err="1" smtClean="0">
                <a:latin typeface="Georgia" panose="02040502050405020303" pitchFamily="18" charset="0"/>
              </a:rPr>
              <a:t>Kongqiu</a:t>
            </a:r>
            <a:endParaRPr lang="en-US" altLang="zh-CN" sz="3200" dirty="0" smtClean="0">
              <a:latin typeface="Georgia" panose="02040502050405020303" pitchFamily="18" charset="0"/>
            </a:endParaRPr>
          </a:p>
          <a:p>
            <a:pPr algn="ctr"/>
            <a:r>
              <a:rPr lang="en-US" altLang="zh-CN" sz="3200" dirty="0" err="1" smtClean="0">
                <a:latin typeface="Georgia" panose="02040502050405020303" pitchFamily="18" charset="0"/>
              </a:rPr>
              <a:t>Zhongni</a:t>
            </a:r>
            <a:endParaRPr lang="en-US" altLang="zh-CN" sz="32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085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55626" y="3068960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‘Plain and real’</a:t>
            </a:r>
          </a:p>
        </p:txBody>
      </p:sp>
    </p:spTree>
    <p:extLst>
      <p:ext uri="{BB962C8B-B14F-4D97-AF65-F5344CB8AC3E}">
        <p14:creationId xmlns:p14="http://schemas.microsoft.com/office/powerpoint/2010/main" val="1850336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35038" y="2708920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‘Human effort </a:t>
            </a:r>
          </a:p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to shape its own destiny’</a:t>
            </a:r>
          </a:p>
        </p:txBody>
      </p:sp>
    </p:spTree>
    <p:extLst>
      <p:ext uri="{BB962C8B-B14F-4D97-AF65-F5344CB8AC3E}">
        <p14:creationId xmlns:p14="http://schemas.microsoft.com/office/powerpoint/2010/main" val="184186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39602" y="2492896"/>
            <a:ext cx="65527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Teachable</a:t>
            </a:r>
          </a:p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Improvable</a:t>
            </a:r>
          </a:p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Perfectible </a:t>
            </a:r>
          </a:p>
        </p:txBody>
      </p:sp>
    </p:spTree>
    <p:extLst>
      <p:ext uri="{BB962C8B-B14F-4D97-AF65-F5344CB8AC3E}">
        <p14:creationId xmlns:p14="http://schemas.microsoft.com/office/powerpoint/2010/main" val="134932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004843" y="4755604"/>
            <a:ext cx="32730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err="1" smtClean="0">
                <a:latin typeface="Georgia" panose="02040502050405020303" pitchFamily="18" charset="0"/>
              </a:rPr>
              <a:t>Qufu</a:t>
            </a:r>
            <a:r>
              <a:rPr lang="zh-CN" altLang="en-US" sz="3200" dirty="0" smtClean="0">
                <a:latin typeface="Georgia" panose="02040502050405020303" pitchFamily="18" charset="0"/>
              </a:rPr>
              <a:t>曲阜</a:t>
            </a:r>
            <a:endParaRPr lang="en-US" altLang="zh-CN" sz="3200" dirty="0" smtClean="0">
              <a:latin typeface="Georgia" panose="02040502050405020303" pitchFamily="18" charset="0"/>
            </a:endParaRPr>
          </a:p>
        </p:txBody>
      </p:sp>
      <p:pic>
        <p:nvPicPr>
          <p:cNvPr id="2050" name="Picture 2" descr="F:\EngTutorials_LearningMaterials\Image_Qufu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016" y="2204864"/>
            <a:ext cx="2914682" cy="2331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27584" y="3047570"/>
            <a:ext cx="3790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Confucian</a:t>
            </a:r>
          </a:p>
        </p:txBody>
      </p:sp>
    </p:spTree>
    <p:extLst>
      <p:ext uri="{BB962C8B-B14F-4D97-AF65-F5344CB8AC3E}">
        <p14:creationId xmlns:p14="http://schemas.microsoft.com/office/powerpoint/2010/main" val="233787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39602" y="2750840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zh-CN" sz="3600" dirty="0">
                <a:latin typeface="Georgia" panose="02040502050405020303" pitchFamily="18" charset="0"/>
              </a:rPr>
              <a:t>an indefatigable learner </a:t>
            </a:r>
            <a:endParaRPr lang="en-GB" altLang="zh-CN" sz="3600" dirty="0" smtClean="0">
              <a:latin typeface="Georgia" panose="02040502050405020303" pitchFamily="18" charset="0"/>
            </a:endParaRPr>
          </a:p>
          <a:p>
            <a:pPr algn="ctr"/>
            <a:r>
              <a:rPr lang="en-GB" altLang="zh-CN" sz="3600" dirty="0" smtClean="0">
                <a:latin typeface="Georgia" panose="02040502050405020303" pitchFamily="18" charset="0"/>
              </a:rPr>
              <a:t>in </a:t>
            </a:r>
            <a:r>
              <a:rPr lang="en-GB" altLang="zh-CN" sz="3600" dirty="0">
                <a:latin typeface="Georgia" panose="02040502050405020303" pitchFamily="18" charset="0"/>
              </a:rPr>
              <a:t>his teens</a:t>
            </a:r>
            <a:endParaRPr lang="en-US" altLang="zh-CN" sz="36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09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115616" y="1268760"/>
            <a:ext cx="65527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zh-CN" sz="3600" dirty="0" smtClean="0">
                <a:latin typeface="Georgia" panose="02040502050405020303" pitchFamily="18" charset="0"/>
              </a:rPr>
              <a:t>Six arts (skills)</a:t>
            </a:r>
            <a:r>
              <a:rPr lang="zh-CN" altLang="en-US" sz="3600" dirty="0" smtClean="0">
                <a:latin typeface="Georgia" panose="02040502050405020303" pitchFamily="18" charset="0"/>
              </a:rPr>
              <a:t>六藝</a:t>
            </a:r>
            <a:endParaRPr lang="en-GB" altLang="zh-CN" sz="3600" dirty="0" smtClean="0">
              <a:latin typeface="Georgia" panose="02040502050405020303" pitchFamily="18" charset="0"/>
            </a:endParaRPr>
          </a:p>
          <a:p>
            <a:pPr algn="ctr"/>
            <a:endParaRPr lang="en-US" altLang="zh-CN" sz="3600" dirty="0">
              <a:latin typeface="Georgia" panose="02040502050405020303" pitchFamily="18" charset="0"/>
            </a:endParaRPr>
          </a:p>
          <a:p>
            <a:pPr marL="2571750" lvl="4" indent="-742950">
              <a:buFont typeface="+mj-lt"/>
              <a:buAutoNum type="arabicPeriod"/>
            </a:pPr>
            <a:r>
              <a:rPr lang="en-US" altLang="zh-CN" sz="3600" dirty="0">
                <a:latin typeface="Georgia" panose="02040502050405020303" pitchFamily="18" charset="0"/>
              </a:rPr>
              <a:t>r</a:t>
            </a:r>
            <a:r>
              <a:rPr lang="en-US" altLang="zh-CN" sz="3600" dirty="0" smtClean="0">
                <a:latin typeface="Georgia" panose="02040502050405020303" pitchFamily="18" charset="0"/>
              </a:rPr>
              <a:t>itual</a:t>
            </a:r>
          </a:p>
          <a:p>
            <a:pPr marL="2571750" lvl="4" indent="-742950">
              <a:buFont typeface="+mj-lt"/>
              <a:buAutoNum type="arabicPeriod"/>
            </a:pPr>
            <a:r>
              <a:rPr lang="en-US" altLang="zh-CN" sz="3600" dirty="0" smtClean="0">
                <a:latin typeface="Georgia" panose="02040502050405020303" pitchFamily="18" charset="0"/>
              </a:rPr>
              <a:t>music </a:t>
            </a:r>
          </a:p>
          <a:p>
            <a:pPr marL="2571750" lvl="4" indent="-742950">
              <a:buFont typeface="+mj-lt"/>
              <a:buAutoNum type="arabicPeriod"/>
            </a:pPr>
            <a:r>
              <a:rPr lang="en-US" altLang="zh-CN" sz="3600" dirty="0" smtClean="0">
                <a:latin typeface="Georgia" panose="02040502050405020303" pitchFamily="18" charset="0"/>
              </a:rPr>
              <a:t>archery</a:t>
            </a:r>
          </a:p>
          <a:p>
            <a:pPr marL="2571750" lvl="4" indent="-742950">
              <a:buFont typeface="+mj-lt"/>
              <a:buAutoNum type="arabicPeriod"/>
            </a:pPr>
            <a:r>
              <a:rPr lang="en-US" altLang="zh-CN" sz="3600" dirty="0" err="1">
                <a:latin typeface="Georgia" panose="02040502050405020303" pitchFamily="18" charset="0"/>
              </a:rPr>
              <a:t>c</a:t>
            </a:r>
            <a:r>
              <a:rPr lang="en-US" altLang="zh-CN" sz="3600" dirty="0" err="1" smtClean="0">
                <a:latin typeface="Georgia" panose="02040502050405020303" pitchFamily="18" charset="0"/>
              </a:rPr>
              <a:t>harioteering</a:t>
            </a:r>
            <a:endParaRPr lang="en-US" altLang="zh-CN" sz="3600" dirty="0" smtClean="0">
              <a:latin typeface="Georgia" panose="02040502050405020303" pitchFamily="18" charset="0"/>
            </a:endParaRPr>
          </a:p>
          <a:p>
            <a:pPr marL="2571750" lvl="4" indent="-742950">
              <a:buFont typeface="+mj-lt"/>
              <a:buAutoNum type="arabicPeriod"/>
            </a:pPr>
            <a:r>
              <a:rPr lang="en-US" altLang="zh-CN" sz="3600" dirty="0">
                <a:latin typeface="Georgia" panose="02040502050405020303" pitchFamily="18" charset="0"/>
              </a:rPr>
              <a:t>c</a:t>
            </a:r>
            <a:r>
              <a:rPr lang="en-US" altLang="zh-CN" sz="3600" dirty="0" smtClean="0">
                <a:latin typeface="Georgia" panose="02040502050405020303" pitchFamily="18" charset="0"/>
              </a:rPr>
              <a:t>alligraphy</a:t>
            </a:r>
          </a:p>
          <a:p>
            <a:pPr marL="2571750" lvl="4" indent="-742950">
              <a:buFont typeface="+mj-lt"/>
              <a:buAutoNum type="arabicPeriod"/>
            </a:pPr>
            <a:r>
              <a:rPr lang="en-US" altLang="zh-CN" sz="3600" dirty="0" smtClean="0">
                <a:latin typeface="Georgia" panose="02040502050405020303" pitchFamily="18" charset="0"/>
              </a:rPr>
              <a:t>arithmetic</a:t>
            </a:r>
          </a:p>
        </p:txBody>
      </p:sp>
    </p:spTree>
    <p:extLst>
      <p:ext uri="{BB962C8B-B14F-4D97-AF65-F5344CB8AC3E}">
        <p14:creationId xmlns:p14="http://schemas.microsoft.com/office/powerpoint/2010/main" val="260733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12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3499127" y="1891308"/>
            <a:ext cx="2031325" cy="3374082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TW" altLang="en-US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首創私</a:t>
            </a:r>
            <a:r>
              <a:rPr lang="zh-TW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學</a:t>
            </a:r>
            <a:endParaRPr lang="en-US" altLang="zh-TW" sz="4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4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有</a:t>
            </a:r>
            <a:r>
              <a:rPr lang="zh-TW" altLang="en-US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教無類</a:t>
            </a:r>
            <a:endParaRPr lang="en-US" altLang="zh-TW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343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39602" y="2750840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Exemplary person </a:t>
            </a:r>
            <a:endParaRPr lang="en-US" altLang="zh-CN" sz="3600" i="1" dirty="0">
              <a:latin typeface="Georgia" panose="02040502050405020303" pitchFamily="18" charset="0"/>
            </a:endParaRPr>
          </a:p>
          <a:p>
            <a:pPr algn="ctr"/>
            <a:r>
              <a:rPr lang="en-US" altLang="zh-CN" sz="3600" i="1" dirty="0" err="1">
                <a:latin typeface="Georgia" panose="02040502050405020303" pitchFamily="18" charset="0"/>
              </a:rPr>
              <a:t>j</a:t>
            </a:r>
            <a:r>
              <a:rPr lang="en-US" altLang="zh-CN" sz="3600" i="1" dirty="0" err="1" smtClean="0">
                <a:latin typeface="Georgia" panose="02040502050405020303" pitchFamily="18" charset="0"/>
              </a:rPr>
              <a:t>unzi</a:t>
            </a:r>
            <a:r>
              <a:rPr lang="en-US" altLang="zh-CN" sz="3600" i="1" dirty="0" smtClean="0">
                <a:latin typeface="Georgia" panose="02040502050405020303" pitchFamily="18" charset="0"/>
              </a:rPr>
              <a:t> </a:t>
            </a:r>
            <a:r>
              <a:rPr lang="zh-CN" altLang="en-US" sz="3600" dirty="0" smtClean="0">
                <a:latin typeface="Georgia" panose="02040502050405020303" pitchFamily="18" charset="0"/>
              </a:rPr>
              <a:t>君子</a:t>
            </a:r>
            <a:endParaRPr lang="en-US" altLang="zh-CN" sz="36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4009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39602" y="2750840"/>
            <a:ext cx="6552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</a:rPr>
              <a:t>Magistrate</a:t>
            </a:r>
            <a:endParaRPr lang="en-US" altLang="zh-CN" sz="3200" i="1" dirty="0">
              <a:latin typeface="Georgia" panose="02040502050405020303" pitchFamily="18" charset="0"/>
            </a:endParaRPr>
          </a:p>
          <a:p>
            <a:pPr algn="ctr"/>
            <a:r>
              <a:rPr lang="en-GB" altLang="zh-CN" sz="3200" dirty="0" smtClean="0">
                <a:latin typeface="Georgia" panose="02040502050405020303" pitchFamily="18" charset="0"/>
              </a:rPr>
              <a:t>Assistant minister of public works</a:t>
            </a:r>
          </a:p>
          <a:p>
            <a:pPr algn="ctr"/>
            <a:r>
              <a:rPr lang="en-GB" altLang="zh-CN" sz="3200" dirty="0" smtClean="0">
                <a:latin typeface="Georgia" panose="02040502050405020303" pitchFamily="18" charset="0"/>
              </a:rPr>
              <a:t>Minister of justice</a:t>
            </a:r>
            <a:endParaRPr lang="en-US" altLang="zh-CN" sz="32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822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15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145793" y="2015530"/>
            <a:ext cx="4924425" cy="424847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•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八佾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CN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儀封人請見。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君子之至於斯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 吾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未嘗不得見也。」從者見之。出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二三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子 何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患於喪乎？天下之無道也久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矣 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天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將以夫子為</a:t>
            </a:r>
            <a:r>
              <a:rPr lang="zh-TW" altLang="en-US" sz="36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木鐸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47666" y="1085835"/>
            <a:ext cx="612068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‘wooden tongue for a bell’</a:t>
            </a:r>
            <a:r>
              <a:rPr lang="zh-CN" altLang="en-US" sz="3400" dirty="0" smtClean="0">
                <a:latin typeface="Georgia" panose="02040502050405020303" pitchFamily="18" charset="0"/>
              </a:rPr>
              <a:t>木鐸</a:t>
            </a:r>
            <a:endParaRPr lang="en-US" altLang="zh-CN" sz="3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0394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903206" y="2935238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latin typeface="Georgia" panose="02040502050405020303" pitchFamily="18" charset="0"/>
              </a:rPr>
              <a:t>2. </a:t>
            </a:r>
            <a:r>
              <a:rPr lang="en-GB" altLang="zh-CN" sz="3600" dirty="0" smtClean="0">
                <a:latin typeface="Georgia" panose="02040502050405020303" pitchFamily="18" charset="0"/>
              </a:rPr>
              <a:t>In the eyes of Chinese scholars</a:t>
            </a:r>
            <a:endParaRPr lang="en-US" altLang="zh-CN" sz="36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280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42432</TotalTime>
  <Words>236</Words>
  <Application>Microsoft Office PowerPoint</Application>
  <PresentationFormat>On-screen Show (4:3)</PresentationFormat>
  <Paragraphs>82</Paragraphs>
  <Slides>16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Executive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孝親尊師知恩報恩</dc:creator>
  <cp:lastModifiedBy>Robbie</cp:lastModifiedBy>
  <cp:revision>472</cp:revision>
  <dcterms:created xsi:type="dcterms:W3CDTF">2016-12-03T11:57:52Z</dcterms:created>
  <dcterms:modified xsi:type="dcterms:W3CDTF">2020-09-28T19:30:26Z</dcterms:modified>
</cp:coreProperties>
</file>