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3"/>
  </p:notesMasterIdLst>
  <p:sldIdLst>
    <p:sldId id="256" r:id="rId2"/>
    <p:sldId id="270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78" r:id="rId11"/>
    <p:sldId id="279" r:id="rId12"/>
    <p:sldId id="280" r:id="rId13"/>
    <p:sldId id="281" r:id="rId14"/>
    <p:sldId id="282" r:id="rId15"/>
    <p:sldId id="283" r:id="rId16"/>
    <p:sldId id="284" r:id="rId17"/>
    <p:sldId id="285" r:id="rId18"/>
    <p:sldId id="286" r:id="rId19"/>
    <p:sldId id="287" r:id="rId20"/>
    <p:sldId id="288" r:id="rId21"/>
    <p:sldId id="289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76" d="100"/>
          <a:sy n="76" d="100"/>
        </p:scale>
        <p:origin x="51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2C01FA-C0C8-4CF6-8F48-6FE89BF8BBB4}" type="datetimeFigureOut">
              <a:rPr lang="en-GB" smtClean="0"/>
              <a:t>06/12/2023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25AA53-3ACD-4EE1-8842-995052B0A7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87995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D9C31A0-F7FF-46B7-93E3-D8B618014E20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 altLang="en-US"/>
          </a:p>
          <a:p>
            <a:pPr eaLnBrk="1" hangingPunct="1"/>
            <a:r>
              <a:rPr lang="en-US" altLang="en-US"/>
              <a:t>Example :  You read a geometry problem in a textbook.  The words are seen and the visual forms translated into meaning by the language center in the left hemisphere.  To solve the problem you have to imagine a cone shaped object.  This is accomplished by centers in the right hemisphere.  The solution is written down using language generated by the left hemisphere.</a:t>
            </a:r>
          </a:p>
          <a:p>
            <a:pPr eaLnBrk="1" hangingPunct="1"/>
            <a:endParaRPr lang="en-US" altLang="en-US"/>
          </a:p>
          <a:p>
            <a:pPr eaLnBrk="1" hangingPunct="1"/>
            <a:r>
              <a:rPr lang="en-US" altLang="en-US"/>
              <a:t>What would happen in cases like this if the callosum was damaged ?</a:t>
            </a:r>
          </a:p>
        </p:txBody>
      </p:sp>
    </p:spTree>
    <p:extLst>
      <p:ext uri="{BB962C8B-B14F-4D97-AF65-F5344CB8AC3E}">
        <p14:creationId xmlns:p14="http://schemas.microsoft.com/office/powerpoint/2010/main" val="21260571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790DB36-3DAA-4E5E-BA2F-1ABAAE1AF412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en-US" altLang="en-US"/>
              <a:t>key words: left hemisphere; right hemisphere; corpus callosum; epilepsy</a:t>
            </a:r>
          </a:p>
          <a:p>
            <a:pPr eaLnBrk="1" hangingPunct="1"/>
            <a:endParaRPr lang="en-US" altLang="en-US"/>
          </a:p>
          <a:p>
            <a:pPr eaLnBrk="1" hangingPunct="1"/>
            <a:endParaRPr lang="en-US" altLang="en-US"/>
          </a:p>
          <a:p>
            <a:pPr eaLnBrk="1" hangingPunct="1"/>
            <a:r>
              <a:rPr lang="en-US" altLang="en-US"/>
              <a:t>One method used to treat severely epileptic patients involves cutting the corpus callosum to prevent the spread of seizures across the entire brain. The video clip on this slide shows a man who has had such a surgery. Double click on video to start video clip. This clip discusses the types of information processing deficits associated with cutting the corpus callosum and shows a task often used to assess corpus callosum damage. This task is also represented in drawing form on the following slide as well.</a:t>
            </a:r>
          </a:p>
        </p:txBody>
      </p:sp>
    </p:spTree>
    <p:extLst>
      <p:ext uri="{BB962C8B-B14F-4D97-AF65-F5344CB8AC3E}">
        <p14:creationId xmlns:p14="http://schemas.microsoft.com/office/powerpoint/2010/main" val="11152986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9C3774-B310-48A8-A387-7ECBE480827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12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en-US" altLang="en-US"/>
              <a:t>key words: left hemisphere; right hemisphere; corpus callosum; epilepsy</a:t>
            </a:r>
          </a:p>
          <a:p>
            <a:pPr eaLnBrk="1" hangingPunct="1"/>
            <a:endParaRPr lang="en-US" altLang="en-US"/>
          </a:p>
          <a:p>
            <a:pPr eaLnBrk="1" hangingPunct="1"/>
            <a:r>
              <a:rPr lang="en-US" altLang="en-US"/>
              <a:t>This slide is a schematic of the task shown in the video clip on the previous slide</a:t>
            </a:r>
          </a:p>
        </p:txBody>
      </p:sp>
    </p:spTree>
    <p:extLst>
      <p:ext uri="{BB962C8B-B14F-4D97-AF65-F5344CB8AC3E}">
        <p14:creationId xmlns:p14="http://schemas.microsoft.com/office/powerpoint/2010/main" val="38310934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3EA2D-6450-4F03-B17A-2B70BD57CB37}" type="datetimeFigureOut">
              <a:rPr lang="en-GB" smtClean="0"/>
              <a:t>06/12/2023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4D836-94B5-468D-BB86-4707BECB17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7110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3EA2D-6450-4F03-B17A-2B70BD57CB37}" type="datetimeFigureOut">
              <a:rPr lang="en-GB" smtClean="0"/>
              <a:t>06/12/2023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4D836-94B5-468D-BB86-4707BECB17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00743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3EA2D-6450-4F03-B17A-2B70BD57CB37}" type="datetimeFigureOut">
              <a:rPr lang="en-GB" smtClean="0"/>
              <a:t>06/12/2023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4D836-94B5-468D-BB86-4707BECB17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62761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3EA2D-6450-4F03-B17A-2B70BD57CB37}" type="datetimeFigureOut">
              <a:rPr lang="en-GB" smtClean="0"/>
              <a:t>06/12/2023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4D836-94B5-468D-BB86-4707BECB17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03854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3EA2D-6450-4F03-B17A-2B70BD57CB37}" type="datetimeFigureOut">
              <a:rPr lang="en-GB" smtClean="0"/>
              <a:t>06/12/2023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4D836-94B5-468D-BB86-4707BECB17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47743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3EA2D-6450-4F03-B17A-2B70BD57CB37}" type="datetimeFigureOut">
              <a:rPr lang="en-GB" smtClean="0"/>
              <a:t>06/12/2023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4D836-94B5-468D-BB86-4707BECB17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89725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3EA2D-6450-4F03-B17A-2B70BD57CB37}" type="datetimeFigureOut">
              <a:rPr lang="en-GB" smtClean="0"/>
              <a:t>06/12/2023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4D836-94B5-468D-BB86-4707BECB17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58265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3EA2D-6450-4F03-B17A-2B70BD57CB37}" type="datetimeFigureOut">
              <a:rPr lang="en-GB" smtClean="0"/>
              <a:t>06/12/2023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4D836-94B5-468D-BB86-4707BECB17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3590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3EA2D-6450-4F03-B17A-2B70BD57CB37}" type="datetimeFigureOut">
              <a:rPr lang="en-GB" smtClean="0"/>
              <a:t>06/12/2023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4D836-94B5-468D-BB86-4707BECB17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07630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3EA2D-6450-4F03-B17A-2B70BD57CB37}" type="datetimeFigureOut">
              <a:rPr lang="en-GB" smtClean="0"/>
              <a:t>06/12/2023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4D836-94B5-468D-BB86-4707BECB17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3778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3EA2D-6450-4F03-B17A-2B70BD57CB37}" type="datetimeFigureOut">
              <a:rPr lang="en-GB" smtClean="0"/>
              <a:t>06/12/2023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4D836-94B5-468D-BB86-4707BECB17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06272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3EA2D-6450-4F03-B17A-2B70BD57CB37}" type="datetimeFigureOut">
              <a:rPr lang="en-GB" smtClean="0"/>
              <a:t>06/12/2023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4D836-94B5-468D-BB86-4707BECB1740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869339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3EA2D-6450-4F03-B17A-2B70BD57CB37}" type="datetimeFigureOut">
              <a:rPr lang="en-GB" smtClean="0"/>
              <a:t>06/12/2023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4D836-94B5-468D-BB86-4707BECB17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77999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3EA2D-6450-4F03-B17A-2B70BD57CB37}" type="datetimeFigureOut">
              <a:rPr lang="en-GB" smtClean="0"/>
              <a:t>06/12/2023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4D836-94B5-468D-BB86-4707BECB17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35586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3EA2D-6450-4F03-B17A-2B70BD57CB37}" type="datetimeFigureOut">
              <a:rPr lang="en-GB" smtClean="0"/>
              <a:t>06/12/2023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4D836-94B5-468D-BB86-4707BECB17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639490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3EA2D-6450-4F03-B17A-2B70BD57CB37}" type="datetimeFigureOut">
              <a:rPr lang="en-GB" smtClean="0"/>
              <a:t>06/12/2023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4D836-94B5-468D-BB86-4707BECB17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994952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3EA2D-6450-4F03-B17A-2B70BD57CB37}" type="datetimeFigureOut">
              <a:rPr lang="en-GB" smtClean="0"/>
              <a:t>06/12/2023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4D836-94B5-468D-BB86-4707BECB17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739760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609600"/>
            <a:ext cx="103632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Online Image Placeholder 3"/>
          <p:cNvSpPr>
            <a:spLocks noGrp="1"/>
          </p:cNvSpPr>
          <p:nvPr>
            <p:ph type="clipArt" sz="half" idx="2"/>
          </p:nvPr>
        </p:nvSpPr>
        <p:spPr>
          <a:xfrm>
            <a:off x="6197600" y="1981200"/>
            <a:ext cx="5080000" cy="4114800"/>
          </a:xfrm>
        </p:spPr>
        <p:txBody>
          <a:bodyPr/>
          <a:lstStyle/>
          <a:p>
            <a:pPr lvl="0"/>
            <a:endParaRPr lang="en-US" noProof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8AB65A-A8FA-404F-A189-A56A55F0469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77185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Media">
  <p:cSld name="Title, Text and Media Cli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609600"/>
            <a:ext cx="103632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Media Placeholder 3"/>
          <p:cNvSpPr>
            <a:spLocks noGrp="1"/>
          </p:cNvSpPr>
          <p:nvPr>
            <p:ph type="media" sz="half" idx="2"/>
          </p:nvPr>
        </p:nvSpPr>
        <p:spPr>
          <a:xfrm>
            <a:off x="6197600" y="1981200"/>
            <a:ext cx="5080000" cy="4114800"/>
          </a:xfrm>
        </p:spPr>
        <p:txBody>
          <a:bodyPr/>
          <a:lstStyle/>
          <a:p>
            <a:pPr lvl="0"/>
            <a:endParaRPr lang="en-US" noProof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F88158-3C2A-4AB6-963F-7E044057334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13198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2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5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4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E9F3EA2D-6450-4F03-B17A-2B70BD57CB37}" type="datetimeFigureOut">
              <a:rPr lang="en-GB" smtClean="0"/>
              <a:t>06/12/2023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A4D836-94B5-468D-BB86-4707BECB17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474647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0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D504F7-BC0C-46F8-AB1F-8D0DCE355DC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Hemispheric Organisation – Split Brain.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AC0B1E6-000E-428B-A3BF-32800F5C0D9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Dr </a:t>
            </a:r>
            <a:r>
              <a:rPr lang="en-GB"/>
              <a:t>Stuart Jones </a:t>
            </a:r>
          </a:p>
        </p:txBody>
      </p:sp>
    </p:spTree>
    <p:extLst>
      <p:ext uri="{BB962C8B-B14F-4D97-AF65-F5344CB8AC3E}">
        <p14:creationId xmlns:p14="http://schemas.microsoft.com/office/powerpoint/2010/main" val="41756250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524000" y="228600"/>
            <a:ext cx="9144000" cy="1143000"/>
          </a:xfrm>
        </p:spPr>
        <p:txBody>
          <a:bodyPr anchor="ctr">
            <a:normAutofit fontScale="90000"/>
          </a:bodyPr>
          <a:lstStyle/>
          <a:p>
            <a:pPr eaLnBrk="1" hangingPunct="1"/>
            <a:br>
              <a:rPr lang="en-US" altLang="en-US" sz="3600" dirty="0">
                <a:solidFill>
                  <a:srgbClr val="FFFF00"/>
                </a:solidFill>
              </a:rPr>
            </a:br>
            <a:r>
              <a:rPr lang="en-US" altLang="en-US" sz="3600" dirty="0">
                <a:solidFill>
                  <a:srgbClr val="FFFF00"/>
                </a:solidFill>
              </a:rPr>
              <a:t>Hemispheric Organization:</a:t>
            </a:r>
            <a:br>
              <a:rPr lang="en-US" altLang="en-US" sz="3600" dirty="0">
                <a:solidFill>
                  <a:srgbClr val="FFFF00"/>
                </a:solidFill>
              </a:rPr>
            </a:br>
            <a:r>
              <a:rPr lang="en-US" altLang="en-US" sz="3600" dirty="0">
                <a:solidFill>
                  <a:srgbClr val="FFFF00"/>
                </a:solidFill>
              </a:rPr>
              <a:t>Split Brain Patients</a:t>
            </a:r>
          </a:p>
        </p:txBody>
      </p:sp>
      <p:pic>
        <p:nvPicPr>
          <p:cNvPr id="3075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5850" y="1676401"/>
            <a:ext cx="2400300" cy="197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5" descr="Image result for hemispheres of the brai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5064" y="3649663"/>
            <a:ext cx="7381875" cy="314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859662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409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en-US"/>
          </a:p>
        </p:txBody>
      </p:sp>
      <p:pic>
        <p:nvPicPr>
          <p:cNvPr id="4100" name="Picture 2" descr="Image result for split brain 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2650" y="457200"/>
            <a:ext cx="7886700" cy="601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029080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538163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en-US">
                <a:solidFill>
                  <a:srgbClr val="FFFF00"/>
                </a:solidFill>
              </a:rPr>
              <a:t>Corpus Callosum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592263" y="1890713"/>
            <a:ext cx="4640262" cy="4114800"/>
          </a:xfrm>
        </p:spPr>
        <p:txBody>
          <a:bodyPr/>
          <a:lstStyle/>
          <a:p>
            <a:pPr eaLnBrk="1" hangingPunct="1"/>
            <a:r>
              <a:rPr lang="en-US" altLang="en-US" sz="2400">
                <a:solidFill>
                  <a:srgbClr val="FFFF00"/>
                </a:solidFill>
              </a:rPr>
              <a:t>Major (but not only) pathway between sides</a:t>
            </a:r>
          </a:p>
          <a:p>
            <a:pPr eaLnBrk="1" hangingPunct="1"/>
            <a:r>
              <a:rPr lang="en-US" altLang="en-US" sz="2400">
                <a:solidFill>
                  <a:srgbClr val="FFFF00"/>
                </a:solidFill>
              </a:rPr>
              <a:t>Connects comparable structures on each side</a:t>
            </a:r>
          </a:p>
          <a:p>
            <a:pPr eaLnBrk="1" hangingPunct="1"/>
            <a:r>
              <a:rPr lang="en-US" altLang="en-US" sz="2400">
                <a:solidFill>
                  <a:srgbClr val="FFFF00"/>
                </a:solidFill>
              </a:rPr>
              <a:t>Permits data received on one side to be  processed in both hemispheres</a:t>
            </a:r>
          </a:p>
          <a:p>
            <a:pPr eaLnBrk="1" hangingPunct="1"/>
            <a:r>
              <a:rPr lang="en-US" altLang="en-US" sz="2400">
                <a:solidFill>
                  <a:srgbClr val="FFFF00"/>
                </a:solidFill>
              </a:rPr>
              <a:t>Aids motor coordination of left and right side </a:t>
            </a:r>
          </a:p>
          <a:p>
            <a:pPr eaLnBrk="1" hangingPunct="1"/>
            <a:endParaRPr lang="en-US" altLang="en-US" sz="2400">
              <a:solidFill>
                <a:srgbClr val="FFFF00"/>
              </a:solidFill>
            </a:endParaRPr>
          </a:p>
          <a:p>
            <a:pPr eaLnBrk="1" hangingPunct="1"/>
            <a:endParaRPr lang="en-US" altLang="en-US" sz="2400">
              <a:solidFill>
                <a:srgbClr val="FFFF00"/>
              </a:solidFill>
            </a:endParaRPr>
          </a:p>
        </p:txBody>
      </p:sp>
      <p:grpSp>
        <p:nvGrpSpPr>
          <p:cNvPr id="5124" name="Group 4"/>
          <p:cNvGrpSpPr>
            <a:grpSpLocks/>
          </p:cNvGrpSpPr>
          <p:nvPr/>
        </p:nvGrpSpPr>
        <p:grpSpPr bwMode="auto">
          <a:xfrm>
            <a:off x="6115050" y="579438"/>
            <a:ext cx="4235450" cy="3302000"/>
            <a:chOff x="2724" y="1536"/>
            <a:chExt cx="2668" cy="2080"/>
          </a:xfrm>
        </p:grpSpPr>
        <p:pic>
          <p:nvPicPr>
            <p:cNvPr id="5127" name="Picture 5" descr="medialsuface.pct                                               00006F14&#10;Love Child                     B3E4B0F3: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76" y="1536"/>
              <a:ext cx="2416" cy="20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28" name="Line 6"/>
            <p:cNvSpPr>
              <a:spLocks noChangeShapeType="1"/>
            </p:cNvSpPr>
            <p:nvPr/>
          </p:nvSpPr>
          <p:spPr bwMode="auto">
            <a:xfrm flipH="1">
              <a:off x="3371" y="2155"/>
              <a:ext cx="543" cy="918"/>
            </a:xfrm>
            <a:prstGeom prst="line">
              <a:avLst/>
            </a:prstGeom>
            <a:noFill/>
            <a:ln w="28575">
              <a:solidFill>
                <a:schemeClr val="hlink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endParaRPr>
            </a:p>
          </p:txBody>
        </p:sp>
        <p:sp>
          <p:nvSpPr>
            <p:cNvPr id="5129" name="Text Box 7"/>
            <p:cNvSpPr txBox="1">
              <a:spLocks noChangeArrowheads="1"/>
            </p:cNvSpPr>
            <p:nvPr/>
          </p:nvSpPr>
          <p:spPr bwMode="auto">
            <a:xfrm>
              <a:off x="2724" y="3072"/>
              <a:ext cx="1308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1pPr>
              <a:lvl2pPr marL="37931725" indent="-37474525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9pPr>
            </a:lstStyle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MS PGothic" panose="020B0600070205080204" pitchFamily="34" charset="-128"/>
                  <a:cs typeface="+mn-cs"/>
                </a:rPr>
                <a:t>Corpus Callosum</a:t>
              </a:r>
            </a:p>
          </p:txBody>
        </p:sp>
      </p:grpSp>
      <p:pic>
        <p:nvPicPr>
          <p:cNvPr id="5126" name="Picture 10" descr="Image result for lobes of brain 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7466" y="4065588"/>
            <a:ext cx="4762500" cy="267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754107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2209800" y="152400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en-US">
                <a:solidFill>
                  <a:srgbClr val="FFFF00"/>
                </a:solidFill>
              </a:rPr>
              <a:t>Corpus Callosum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676400" y="1066800"/>
            <a:ext cx="8991600" cy="3657600"/>
          </a:xfrm>
        </p:spPr>
        <p:txBody>
          <a:bodyPr/>
          <a:lstStyle/>
          <a:p>
            <a:pPr eaLnBrk="1" hangingPunct="1"/>
            <a:r>
              <a:rPr lang="en-US" altLang="en-US" sz="3600">
                <a:solidFill>
                  <a:srgbClr val="FFFF00"/>
                </a:solidFill>
              </a:rPr>
              <a:t>What happens when the corpus callosum is cut?</a:t>
            </a:r>
          </a:p>
          <a:p>
            <a:pPr lvl="1" eaLnBrk="1" hangingPunct="1"/>
            <a:r>
              <a:rPr lang="en-US" altLang="en-US">
                <a:solidFill>
                  <a:srgbClr val="FFFF00"/>
                </a:solidFill>
              </a:rPr>
              <a:t>Sensory inputs are still crossed</a:t>
            </a:r>
          </a:p>
          <a:p>
            <a:pPr lvl="1" eaLnBrk="1" hangingPunct="1"/>
            <a:r>
              <a:rPr lang="en-US" altLang="en-US">
                <a:solidFill>
                  <a:srgbClr val="FFFF00"/>
                </a:solidFill>
              </a:rPr>
              <a:t>Motor outputs are still crossed</a:t>
            </a:r>
          </a:p>
          <a:p>
            <a:pPr lvl="1" eaLnBrk="1" hangingPunct="1"/>
            <a:r>
              <a:rPr lang="en-US" altLang="en-US">
                <a:solidFill>
                  <a:srgbClr val="FFFF00"/>
                </a:solidFill>
              </a:rPr>
              <a:t>Hemispheres can’t exchange data</a:t>
            </a:r>
          </a:p>
        </p:txBody>
      </p:sp>
      <p:pic>
        <p:nvPicPr>
          <p:cNvPr id="7172" name="Picture 6" descr="https://neuwritesd.files.wordpress.com/2015/08/corpuscallosum22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601" y="2895601"/>
            <a:ext cx="2943225" cy="341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6" descr="Image result for hemispheres of the brai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1089" y="3635145"/>
            <a:ext cx="3006725" cy="300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81414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build="p" bldLvl="3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solidFill>
                  <a:srgbClr val="FFFF00"/>
                </a:solidFill>
              </a:rPr>
              <a:t>Short-Term Complications of Split-Brain Operation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>
          <a:xfrm>
            <a:off x="1752600" y="1981200"/>
            <a:ext cx="8915400" cy="4114800"/>
          </a:xfrm>
        </p:spPr>
        <p:txBody>
          <a:bodyPr/>
          <a:lstStyle/>
          <a:p>
            <a:pPr eaLnBrk="1" hangingPunct="1"/>
            <a:r>
              <a:rPr lang="en-US" altLang="en-US">
                <a:solidFill>
                  <a:srgbClr val="FFFF00"/>
                </a:solidFill>
              </a:rPr>
              <a:t>Left hand unbuttons a shirt while the right hand buttons it.</a:t>
            </a:r>
          </a:p>
          <a:p>
            <a:pPr eaLnBrk="1" hangingPunct="1"/>
            <a:r>
              <a:rPr lang="en-US" altLang="en-US">
                <a:solidFill>
                  <a:srgbClr val="FFFF00"/>
                </a:solidFill>
              </a:rPr>
              <a:t>Left hand puts grocery store items back on the shelf after the right hand put them in the cart.</a:t>
            </a:r>
          </a:p>
          <a:p>
            <a:pPr eaLnBrk="1" hangingPunct="1"/>
            <a:r>
              <a:rPr lang="en-US" altLang="en-US">
                <a:solidFill>
                  <a:srgbClr val="FFFF00"/>
                </a:solidFill>
              </a:rPr>
              <a:t>One woman, after a stroke to her corpus callosum, complained that occasionally her left hand would fly up to her throat and try to strangle her, requiring her right hand to push it away.</a:t>
            </a:r>
          </a:p>
        </p:txBody>
      </p:sp>
      <p:pic>
        <p:nvPicPr>
          <p:cNvPr id="9220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0433" y="4245032"/>
            <a:ext cx="4673600" cy="233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776290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 build="p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3" descr="H:\Website\Videos\Aaron's revised PowerPoints\Biology\Photos &amp; Videos\Far Sid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0"/>
            <a:ext cx="53863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306659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2209800" y="0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en-US">
                <a:solidFill>
                  <a:srgbClr val="FFFF00"/>
                </a:solidFill>
              </a:rPr>
              <a:t>The ‘Split Brain’ studies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524000" y="990600"/>
            <a:ext cx="6172200" cy="4171950"/>
          </a:xfrm>
        </p:spPr>
        <p:txBody>
          <a:bodyPr/>
          <a:lstStyle/>
          <a:p>
            <a:pPr eaLnBrk="1" hangingPunct="1"/>
            <a:r>
              <a:rPr lang="en-US" altLang="en-US">
                <a:solidFill>
                  <a:srgbClr val="FFFF00"/>
                </a:solidFill>
              </a:rPr>
              <a:t>Surgery for epilepsy : cut the corpus callosum</a:t>
            </a:r>
          </a:p>
          <a:p>
            <a:pPr eaLnBrk="1" hangingPunct="1"/>
            <a:r>
              <a:rPr lang="en-US" altLang="en-US">
                <a:solidFill>
                  <a:srgbClr val="FFFF00"/>
                </a:solidFill>
              </a:rPr>
              <a:t>Roger Sperry, 1960’s</a:t>
            </a:r>
          </a:p>
          <a:p>
            <a:pPr eaLnBrk="1" hangingPunct="1"/>
            <a:r>
              <a:rPr lang="en-US" altLang="en-US">
                <a:solidFill>
                  <a:srgbClr val="FFFF00"/>
                </a:solidFill>
              </a:rPr>
              <a:t>Special apparatus</a:t>
            </a:r>
          </a:p>
          <a:p>
            <a:pPr lvl="1" eaLnBrk="1" hangingPunct="1"/>
            <a:r>
              <a:rPr lang="en-US" altLang="en-US">
                <a:solidFill>
                  <a:srgbClr val="FFFF00"/>
                </a:solidFill>
              </a:rPr>
              <a:t>picture input to just one side of brain</a:t>
            </a:r>
          </a:p>
          <a:p>
            <a:pPr lvl="1" eaLnBrk="1" hangingPunct="1"/>
            <a:r>
              <a:rPr lang="en-US" altLang="en-US">
                <a:solidFill>
                  <a:srgbClr val="FFFF00"/>
                </a:solidFill>
              </a:rPr>
              <a:t>screen blocks objects on table from view</a:t>
            </a:r>
          </a:p>
        </p:txBody>
      </p:sp>
      <p:grpSp>
        <p:nvGrpSpPr>
          <p:cNvPr id="11268" name="Group 4"/>
          <p:cNvGrpSpPr>
            <a:grpSpLocks/>
          </p:cNvGrpSpPr>
          <p:nvPr/>
        </p:nvGrpSpPr>
        <p:grpSpPr bwMode="auto">
          <a:xfrm>
            <a:off x="7388226" y="990600"/>
            <a:ext cx="3279775" cy="3695700"/>
            <a:chOff x="3312" y="1440"/>
            <a:chExt cx="2066" cy="2328"/>
          </a:xfrm>
        </p:grpSpPr>
        <p:pic>
          <p:nvPicPr>
            <p:cNvPr id="11272" name="Picture 5" descr="braintest1.pct                                                 00006F14&#10;Love Child                     B3E4B0F3: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52" y="1440"/>
              <a:ext cx="1464" cy="1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273" name="Line 6"/>
            <p:cNvSpPr>
              <a:spLocks noChangeShapeType="1"/>
            </p:cNvSpPr>
            <p:nvPr/>
          </p:nvSpPr>
          <p:spPr bwMode="auto">
            <a:xfrm flipH="1">
              <a:off x="3829" y="2838"/>
              <a:ext cx="300" cy="405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endParaRPr>
            </a:p>
          </p:txBody>
        </p:sp>
        <p:sp>
          <p:nvSpPr>
            <p:cNvPr id="11274" name="Line 7"/>
            <p:cNvSpPr>
              <a:spLocks noChangeShapeType="1"/>
            </p:cNvSpPr>
            <p:nvPr/>
          </p:nvSpPr>
          <p:spPr bwMode="auto">
            <a:xfrm>
              <a:off x="4353" y="2838"/>
              <a:ext cx="138" cy="437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endParaRPr>
            </a:p>
          </p:txBody>
        </p:sp>
        <p:sp>
          <p:nvSpPr>
            <p:cNvPr id="11275" name="Text Box 8"/>
            <p:cNvSpPr txBox="1">
              <a:spLocks noChangeArrowheads="1"/>
            </p:cNvSpPr>
            <p:nvPr/>
          </p:nvSpPr>
          <p:spPr bwMode="auto">
            <a:xfrm>
              <a:off x="4454" y="3191"/>
              <a:ext cx="924" cy="5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1pPr>
              <a:lvl2pPr marL="37931725" indent="-37474525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9pPr>
            </a:lstStyle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MS PGothic" panose="020B0600070205080204" pitchFamily="34" charset="-128"/>
                  <a:cs typeface="+mn-cs"/>
                </a:rPr>
                <a:t>Nonverbal</a:t>
              </a:r>
            </a:p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MS PGothic" panose="020B0600070205080204" pitchFamily="34" charset="-128"/>
                  <a:cs typeface="+mn-cs"/>
                </a:rPr>
                <a:t>right</a:t>
              </a:r>
            </a:p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MS PGothic" panose="020B0600070205080204" pitchFamily="34" charset="-128"/>
                  <a:cs typeface="+mn-cs"/>
                </a:rPr>
                <a:t>hemisphere</a:t>
              </a:r>
            </a:p>
          </p:txBody>
        </p:sp>
        <p:sp>
          <p:nvSpPr>
            <p:cNvPr id="11276" name="Text Box 9"/>
            <p:cNvSpPr txBox="1">
              <a:spLocks noChangeArrowheads="1"/>
            </p:cNvSpPr>
            <p:nvPr/>
          </p:nvSpPr>
          <p:spPr bwMode="auto">
            <a:xfrm>
              <a:off x="3312" y="3190"/>
              <a:ext cx="964" cy="5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1pPr>
              <a:lvl2pPr marL="37931725" indent="-37474525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MS PGothic" panose="020B0600070205080204" pitchFamily="34" charset="-128"/>
                </a:defRPr>
              </a:lvl9pPr>
            </a:lstStyle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MS PGothic" panose="020B0600070205080204" pitchFamily="34" charset="-128"/>
                  <a:cs typeface="+mn-cs"/>
                </a:rPr>
                <a:t>Verbal</a:t>
              </a:r>
            </a:p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MS PGothic" panose="020B0600070205080204" pitchFamily="34" charset="-128"/>
                  <a:cs typeface="+mn-cs"/>
                </a:rPr>
                <a:t>left</a:t>
              </a:r>
            </a:p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MS PGothic" panose="020B0600070205080204" pitchFamily="34" charset="-128"/>
                  <a:cs typeface="+mn-cs"/>
                </a:rPr>
                <a:t>hemisphere </a:t>
              </a:r>
            </a:p>
          </p:txBody>
        </p:sp>
      </p:grpSp>
      <p:pic>
        <p:nvPicPr>
          <p:cNvPr id="11269" name="Picture 10" descr="H:\Website\Videos\Aaron's revised PowerPoints\Biology\Photos &amp; Videos\12673_MyersPsy8e_fig.2.3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4181476"/>
            <a:ext cx="3138488" cy="267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8876" y="4949825"/>
            <a:ext cx="3063875" cy="186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00883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0" y="0"/>
            <a:ext cx="64770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>
                <a:solidFill>
                  <a:srgbClr val="FFFF00"/>
                </a:solidFill>
              </a:rPr>
              <a:t>Visual Fields &amp; the Split Brain Patient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524000" y="1524000"/>
            <a:ext cx="6248400" cy="4724400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lnSpc>
                <a:spcPct val="90000"/>
              </a:lnSpc>
              <a:defRPr/>
            </a:pPr>
            <a:r>
              <a:rPr lang="en-US" sz="2100" dirty="0">
                <a:solidFill>
                  <a:srgbClr val="FFFF00"/>
                </a:solidFill>
                <a:latin typeface="Verdana" panose="020B0604030504040204" pitchFamily="34" charset="0"/>
                <a:ea typeface="ＭＳ Ｐゴシック" panose="020B0600070205080204" pitchFamily="34" charset="-128"/>
              </a:rPr>
              <a:t>Information from the </a:t>
            </a:r>
            <a:r>
              <a:rPr lang="en-US" sz="2100" i="1" dirty="0">
                <a:solidFill>
                  <a:srgbClr val="FFFF00"/>
                </a:solidFill>
                <a:latin typeface="Verdana" panose="020B0604030504040204" pitchFamily="34" charset="0"/>
                <a:ea typeface="ＭＳ Ｐゴシック" panose="020B0600070205080204" pitchFamily="34" charset="-128"/>
              </a:rPr>
              <a:t>left half </a:t>
            </a:r>
            <a:r>
              <a:rPr lang="en-US" sz="2100" dirty="0">
                <a:solidFill>
                  <a:srgbClr val="FFFF00"/>
                </a:solidFill>
                <a:latin typeface="Verdana" panose="020B0604030504040204" pitchFamily="34" charset="0"/>
                <a:ea typeface="ＭＳ Ｐゴシック" panose="020B0600070205080204" pitchFamily="34" charset="-128"/>
              </a:rPr>
              <a:t>of your field of vision goes to your </a:t>
            </a:r>
            <a:r>
              <a:rPr lang="en-US" sz="2100" i="1" dirty="0">
                <a:solidFill>
                  <a:srgbClr val="FFFF00"/>
                </a:solidFill>
                <a:latin typeface="Verdana" panose="020B0604030504040204" pitchFamily="34" charset="0"/>
                <a:ea typeface="ＭＳ Ｐゴシック" panose="020B0600070205080204" pitchFamily="34" charset="-128"/>
              </a:rPr>
              <a:t>right hemisphere, </a:t>
            </a:r>
            <a:r>
              <a:rPr lang="en-US" sz="2100" dirty="0">
                <a:solidFill>
                  <a:srgbClr val="FFFF00"/>
                </a:solidFill>
                <a:latin typeface="Verdana" panose="020B0604030504040204" pitchFamily="34" charset="0"/>
                <a:ea typeface="ＭＳ Ｐゴシック" panose="020B0600070205080204" pitchFamily="34" charset="-128"/>
              </a:rPr>
              <a:t>which controls your </a:t>
            </a:r>
            <a:r>
              <a:rPr lang="en-US" sz="2100" i="1" dirty="0">
                <a:solidFill>
                  <a:srgbClr val="FFFF00"/>
                </a:solidFill>
                <a:latin typeface="Verdana" panose="020B0604030504040204" pitchFamily="34" charset="0"/>
                <a:ea typeface="ＭＳ Ｐゴシック" panose="020B0600070205080204" pitchFamily="34" charset="-128"/>
              </a:rPr>
              <a:t>left hand</a:t>
            </a:r>
            <a:r>
              <a:rPr lang="en-US" sz="2100" dirty="0">
                <a:solidFill>
                  <a:srgbClr val="FFFF00"/>
                </a:solidFill>
                <a:latin typeface="Verdana" panose="020B0604030504040204" pitchFamily="34" charset="0"/>
                <a:ea typeface="ＭＳ Ｐゴシック" panose="020B0600070205080204" pitchFamily="34" charset="-128"/>
              </a:rPr>
              <a:t>.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sz="1700" i="1" dirty="0">
                <a:solidFill>
                  <a:srgbClr val="FFFF00"/>
                </a:solidFill>
                <a:latin typeface="Verdana" panose="020B0604030504040204" pitchFamily="34" charset="0"/>
                <a:ea typeface="ＭＳ Ｐゴシック" pitchFamily="-106" charset="-128"/>
              </a:rPr>
              <a:t>Left Hand will point at PENCIL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100" dirty="0">
                <a:solidFill>
                  <a:srgbClr val="FFFF00"/>
                </a:solidFill>
                <a:latin typeface="Verdana" panose="020B0604030504040204" pitchFamily="34" charset="0"/>
                <a:ea typeface="ＭＳ Ｐゴシック" panose="020B0600070205080204" pitchFamily="34" charset="-128"/>
              </a:rPr>
              <a:t>Information from the </a:t>
            </a:r>
            <a:r>
              <a:rPr lang="en-US" sz="2100" i="1" dirty="0">
                <a:solidFill>
                  <a:srgbClr val="FFFF00"/>
                </a:solidFill>
                <a:latin typeface="Verdana" panose="020B0604030504040204" pitchFamily="34" charset="0"/>
                <a:ea typeface="ＭＳ Ｐゴシック" panose="020B0600070205080204" pitchFamily="34" charset="-128"/>
              </a:rPr>
              <a:t>right half of your visual field</a:t>
            </a:r>
            <a:r>
              <a:rPr lang="en-US" sz="2100" dirty="0">
                <a:solidFill>
                  <a:srgbClr val="FFFF00"/>
                </a:solidFill>
                <a:latin typeface="Verdana" panose="020B0604030504040204" pitchFamily="34" charset="0"/>
                <a:ea typeface="ＭＳ Ｐゴシック" panose="020B0600070205080204" pitchFamily="34" charset="-128"/>
              </a:rPr>
              <a:t> goes to your </a:t>
            </a:r>
            <a:r>
              <a:rPr lang="en-US" sz="2100" i="1" dirty="0">
                <a:solidFill>
                  <a:srgbClr val="FFFF00"/>
                </a:solidFill>
                <a:latin typeface="Verdana" panose="020B0604030504040204" pitchFamily="34" charset="0"/>
                <a:ea typeface="ＭＳ Ｐゴシック" panose="020B0600070205080204" pitchFamily="34" charset="-128"/>
              </a:rPr>
              <a:t>left hemisphere</a:t>
            </a:r>
            <a:r>
              <a:rPr lang="en-US" sz="2100" dirty="0">
                <a:solidFill>
                  <a:srgbClr val="FFFF00"/>
                </a:solidFill>
                <a:latin typeface="Verdana" panose="020B0604030504040204" pitchFamily="34" charset="0"/>
                <a:ea typeface="ＭＳ Ｐゴシック" panose="020B0600070205080204" pitchFamily="34" charset="-128"/>
              </a:rPr>
              <a:t>, which usually controls </a:t>
            </a:r>
            <a:r>
              <a:rPr lang="en-US" sz="2100" i="1" dirty="0">
                <a:solidFill>
                  <a:srgbClr val="FFFF00"/>
                </a:solidFill>
                <a:latin typeface="Verdana" panose="020B0604030504040204" pitchFamily="34" charset="0"/>
                <a:ea typeface="ＭＳ Ｐゴシック" panose="020B0600070205080204" pitchFamily="34" charset="-128"/>
              </a:rPr>
              <a:t>speech</a:t>
            </a:r>
            <a:r>
              <a:rPr lang="en-US" sz="2100" dirty="0">
                <a:solidFill>
                  <a:srgbClr val="FFFF00"/>
                </a:solidFill>
                <a:latin typeface="Verdana" panose="020B0604030504040204" pitchFamily="34" charset="0"/>
                <a:ea typeface="ＭＳ Ｐゴシック" panose="020B0600070205080204" pitchFamily="34" charset="-128"/>
              </a:rPr>
              <a:t>. 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sz="1700" i="1" dirty="0">
                <a:solidFill>
                  <a:srgbClr val="FFFF00"/>
                </a:solidFill>
                <a:latin typeface="Verdana" panose="020B0604030504040204" pitchFamily="34" charset="0"/>
                <a:ea typeface="ＭＳ Ｐゴシック" pitchFamily="-106" charset="-128"/>
              </a:rPr>
              <a:t>Person will SAY, “Apple”</a:t>
            </a:r>
          </a:p>
          <a:p>
            <a:pPr lvl="1" eaLnBrk="1" hangingPunct="1">
              <a:lnSpc>
                <a:spcPct val="90000"/>
              </a:lnSpc>
              <a:defRPr/>
            </a:pPr>
            <a:endParaRPr lang="en-US" sz="1700" i="1" dirty="0">
              <a:solidFill>
                <a:srgbClr val="FFFF00"/>
              </a:solidFill>
              <a:latin typeface="Verdana" panose="020B0604030504040204" pitchFamily="34" charset="0"/>
              <a:ea typeface="ＭＳ Ｐゴシック" pitchFamily="-106" charset="-128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US" sz="2100" dirty="0">
                <a:solidFill>
                  <a:srgbClr val="FFFF00"/>
                </a:solidFill>
                <a:latin typeface="Verdana" panose="020B0604030504040204" pitchFamily="34" charset="0"/>
                <a:ea typeface="ＭＳ Ｐゴシック" panose="020B0600070205080204" pitchFamily="34" charset="-128"/>
              </a:rPr>
              <a:t>The data received by either hemisphere are quickly transmitted to the other across the corpus callosum.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100" dirty="0">
                <a:solidFill>
                  <a:srgbClr val="FFFF00"/>
                </a:solidFill>
                <a:latin typeface="Verdana" panose="020B0604030504040204" pitchFamily="34" charset="0"/>
                <a:ea typeface="ＭＳ Ｐゴシック" panose="020B0600070205080204" pitchFamily="34" charset="-128"/>
              </a:rPr>
              <a:t>In a person with a severed corpus callosum, this information sharing does </a:t>
            </a:r>
            <a:r>
              <a:rPr lang="en-US" sz="2100" b="1" u="sng" dirty="0">
                <a:solidFill>
                  <a:srgbClr val="FFFF00"/>
                </a:solidFill>
                <a:latin typeface="Verdana" panose="020B0604030504040204" pitchFamily="34" charset="0"/>
                <a:ea typeface="ＭＳ Ｐゴシック" panose="020B0600070205080204" pitchFamily="34" charset="-128"/>
              </a:rPr>
              <a:t>not</a:t>
            </a:r>
            <a:r>
              <a:rPr lang="en-US" sz="2100" dirty="0">
                <a:solidFill>
                  <a:srgbClr val="FFFF00"/>
                </a:solidFill>
                <a:latin typeface="Verdana" panose="020B0604030504040204" pitchFamily="34" charset="0"/>
                <a:ea typeface="ＭＳ Ｐゴシック" panose="020B0600070205080204" pitchFamily="34" charset="-128"/>
              </a:rPr>
              <a:t> take place.</a:t>
            </a:r>
            <a:r>
              <a:rPr lang="en-US" sz="2000" dirty="0">
                <a:solidFill>
                  <a:srgbClr val="FFFF00"/>
                </a:solidFill>
                <a:ea typeface="ＭＳ Ｐゴシック" panose="020B0600070205080204" pitchFamily="34" charset="-128"/>
              </a:rPr>
              <a:t> </a:t>
            </a:r>
          </a:p>
          <a:p>
            <a:pPr marL="342900" lvl="1" indent="-342900">
              <a:buFontTx/>
              <a:buChar char="•"/>
              <a:defRPr/>
            </a:pPr>
            <a:r>
              <a:rPr lang="en-US" sz="1600" dirty="0">
                <a:solidFill>
                  <a:srgbClr val="FFFF00"/>
                </a:solidFill>
                <a:latin typeface="Verdana" panose="020B0604030504040204" pitchFamily="34" charset="0"/>
                <a:ea typeface="ＭＳ Ｐゴシック" pitchFamily="-106" charset="-128"/>
              </a:rPr>
              <a:t>(Note, however, that each eye receives sensory information from both the right and left visual fields.) </a:t>
            </a:r>
          </a:p>
          <a:p>
            <a:pPr eaLnBrk="1" hangingPunct="1">
              <a:lnSpc>
                <a:spcPct val="90000"/>
              </a:lnSpc>
              <a:defRPr/>
            </a:pPr>
            <a:endParaRPr lang="en-US" sz="2000" dirty="0">
              <a:solidFill>
                <a:srgbClr val="FFFF00"/>
              </a:solidFill>
              <a:ea typeface="ＭＳ Ｐゴシック" panose="020B0600070205080204" pitchFamily="34" charset="-128"/>
            </a:endParaRPr>
          </a:p>
          <a:p>
            <a:pPr eaLnBrk="1" hangingPunct="1">
              <a:lnSpc>
                <a:spcPct val="90000"/>
              </a:lnSpc>
              <a:defRPr/>
            </a:pPr>
            <a:endParaRPr lang="en-US" sz="2000" dirty="0">
              <a:solidFill>
                <a:srgbClr val="FFFF00"/>
              </a:solidFill>
              <a:ea typeface="ＭＳ Ｐゴシック" panose="020B0600070205080204" pitchFamily="34" charset="-128"/>
            </a:endParaRPr>
          </a:p>
        </p:txBody>
      </p:sp>
      <p:pic>
        <p:nvPicPr>
          <p:cNvPr id="13316" name="Picture 4" descr="H:\Website\Videos\Aaron's revised PowerPoints\Biology\Photos &amp; Videos\Split Brain.jpg"/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077201" y="0"/>
            <a:ext cx="2314575" cy="6553200"/>
          </a:xfrm>
          <a:noFill/>
        </p:spPr>
      </p:pic>
    </p:spTree>
    <p:extLst>
      <p:ext uri="{BB962C8B-B14F-4D97-AF65-F5344CB8AC3E}">
        <p14:creationId xmlns:p14="http://schemas.microsoft.com/office/powerpoint/2010/main" val="25362497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>
                <a:solidFill>
                  <a:srgbClr val="FFFF00"/>
                </a:solidFill>
              </a:rPr>
              <a:t>Split Brain Studies</a:t>
            </a:r>
          </a:p>
        </p:txBody>
      </p:sp>
      <p:pic>
        <p:nvPicPr>
          <p:cNvPr id="14339" name="Picture 4" descr="http://sambrinson.com/wp-content/uploads/2015/09/Two-mind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133600"/>
            <a:ext cx="9175750" cy="391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816098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3" descr="figure-02-23.JPG                                               0001EF07&#10;production                     B8414D3D: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1" y="914400"/>
            <a:ext cx="8378825" cy="521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Rectangle 4"/>
          <p:cNvSpPr>
            <a:spLocks noChangeArrowheads="1"/>
          </p:cNvSpPr>
          <p:nvPr/>
        </p:nvSpPr>
        <p:spPr bwMode="auto">
          <a:xfrm>
            <a:off x="4495800" y="4862513"/>
            <a:ext cx="838200" cy="6858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15364" name="Rectangle 5"/>
          <p:cNvSpPr>
            <a:spLocks noChangeArrowheads="1"/>
          </p:cNvSpPr>
          <p:nvPr/>
        </p:nvSpPr>
        <p:spPr bwMode="auto">
          <a:xfrm>
            <a:off x="4953000" y="990600"/>
            <a:ext cx="5424488" cy="50292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15365" name="Text Box 6"/>
          <p:cNvSpPr txBox="1">
            <a:spLocks noChangeArrowheads="1"/>
          </p:cNvSpPr>
          <p:nvPr/>
        </p:nvSpPr>
        <p:spPr bwMode="auto">
          <a:xfrm>
            <a:off x="5334000" y="2895600"/>
            <a:ext cx="441960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+mn-cs"/>
              </a:rPr>
              <a:t>A Hammer is Flashed in the LEFT visual field of a split brain patient. 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+mn-cs"/>
              </a:rPr>
              <a:t>When asked, “What did you see?” 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+mn-cs"/>
              </a:rPr>
              <a:t>What will they say?</a:t>
            </a:r>
          </a:p>
        </p:txBody>
      </p:sp>
    </p:spTree>
    <p:extLst>
      <p:ext uri="{BB962C8B-B14F-4D97-AF65-F5344CB8AC3E}">
        <p14:creationId xmlns:p14="http://schemas.microsoft.com/office/powerpoint/2010/main" val="12829758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3" descr="figure-02-23.JPG                                               0001EF07&#10;production                     B8414D3D: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1" y="914400"/>
            <a:ext cx="8562975" cy="533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Rectangle 4"/>
          <p:cNvSpPr>
            <a:spLocks noChangeArrowheads="1"/>
          </p:cNvSpPr>
          <p:nvPr/>
        </p:nvSpPr>
        <p:spPr bwMode="auto">
          <a:xfrm>
            <a:off x="5181600" y="914400"/>
            <a:ext cx="5029200" cy="50292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16388" name="Rectangle 5"/>
          <p:cNvSpPr>
            <a:spLocks noChangeArrowheads="1"/>
          </p:cNvSpPr>
          <p:nvPr/>
        </p:nvSpPr>
        <p:spPr bwMode="auto">
          <a:xfrm>
            <a:off x="4953000" y="3048000"/>
            <a:ext cx="1295400" cy="7620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16389" name="Rectangle 6"/>
          <p:cNvSpPr>
            <a:spLocks noChangeArrowheads="1"/>
          </p:cNvSpPr>
          <p:nvPr/>
        </p:nvSpPr>
        <p:spPr bwMode="auto">
          <a:xfrm>
            <a:off x="4572000" y="2286000"/>
            <a:ext cx="3124200" cy="24384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208064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3" descr="figure-02-23.JPG                                               0001EF07&#10;production                     B8414D3D: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1" y="762000"/>
            <a:ext cx="8685213" cy="541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Rectangle 4"/>
          <p:cNvSpPr>
            <a:spLocks noChangeArrowheads="1"/>
          </p:cNvSpPr>
          <p:nvPr/>
        </p:nvSpPr>
        <p:spPr bwMode="auto">
          <a:xfrm>
            <a:off x="7467600" y="838200"/>
            <a:ext cx="2781300" cy="46482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17412" name="Rectangle 5"/>
          <p:cNvSpPr>
            <a:spLocks noChangeArrowheads="1"/>
          </p:cNvSpPr>
          <p:nvPr/>
        </p:nvSpPr>
        <p:spPr bwMode="auto">
          <a:xfrm>
            <a:off x="6858000" y="4953000"/>
            <a:ext cx="914400" cy="6858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17413" name="Text Box 6"/>
          <p:cNvSpPr txBox="1">
            <a:spLocks noChangeArrowheads="1"/>
          </p:cNvSpPr>
          <p:nvPr/>
        </p:nvSpPr>
        <p:spPr bwMode="auto">
          <a:xfrm>
            <a:off x="7535863" y="1928813"/>
            <a:ext cx="2667000" cy="2492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+mn-cs"/>
              </a:rPr>
              <a:t>When asked to pick up the object they just saw with their LEFT hand they are able to do it. 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+mn-cs"/>
              </a:rPr>
              <a:t>Why is this?</a:t>
            </a:r>
          </a:p>
        </p:txBody>
      </p:sp>
    </p:spTree>
    <p:extLst>
      <p:ext uri="{BB962C8B-B14F-4D97-AF65-F5344CB8AC3E}">
        <p14:creationId xmlns:p14="http://schemas.microsoft.com/office/powerpoint/2010/main" val="33266945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3" descr="figure-02-23.JPG                                               0001EF07&#10;production                     B8414D3D: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914400"/>
            <a:ext cx="8318500" cy="518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Rectangle 4"/>
          <p:cNvSpPr>
            <a:spLocks noChangeArrowheads="1"/>
          </p:cNvSpPr>
          <p:nvPr/>
        </p:nvSpPr>
        <p:spPr bwMode="auto">
          <a:xfrm>
            <a:off x="1882775" y="1447800"/>
            <a:ext cx="2971800" cy="46482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18436" name="Rectangle 5"/>
          <p:cNvSpPr>
            <a:spLocks noChangeArrowheads="1"/>
          </p:cNvSpPr>
          <p:nvPr/>
        </p:nvSpPr>
        <p:spPr bwMode="auto">
          <a:xfrm>
            <a:off x="1905000" y="914400"/>
            <a:ext cx="5562600" cy="44958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18437" name="Rectangle 6"/>
          <p:cNvSpPr>
            <a:spLocks noChangeArrowheads="1"/>
          </p:cNvSpPr>
          <p:nvPr/>
        </p:nvSpPr>
        <p:spPr bwMode="auto">
          <a:xfrm>
            <a:off x="4648200" y="4876800"/>
            <a:ext cx="3276600" cy="6858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18438" name="Text Box 7"/>
          <p:cNvSpPr txBox="1">
            <a:spLocks noChangeArrowheads="1"/>
          </p:cNvSpPr>
          <p:nvPr/>
        </p:nvSpPr>
        <p:spPr bwMode="auto">
          <a:xfrm>
            <a:off x="2514600" y="2514600"/>
            <a:ext cx="457200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+mn-cs"/>
              </a:rPr>
              <a:t>An apple is shown to the split brain patient in their RIGHT visual field.  When asked, “What did you see?”  What will be their response?</a:t>
            </a:r>
          </a:p>
        </p:txBody>
      </p:sp>
    </p:spTree>
    <p:extLst>
      <p:ext uri="{BB962C8B-B14F-4D97-AF65-F5344CB8AC3E}">
        <p14:creationId xmlns:p14="http://schemas.microsoft.com/office/powerpoint/2010/main" val="15471435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3" descr="figure-02-23.JPG                                               0001EF07&#10;production                     B8414D3D: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6063" y="595314"/>
            <a:ext cx="9220201" cy="574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Rectangle 5"/>
          <p:cNvSpPr>
            <a:spLocks noChangeArrowheads="1"/>
          </p:cNvSpPr>
          <p:nvPr/>
        </p:nvSpPr>
        <p:spPr bwMode="auto">
          <a:xfrm>
            <a:off x="1600200" y="598488"/>
            <a:ext cx="6096000" cy="43545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19460" name="Rectangle 6"/>
          <p:cNvSpPr>
            <a:spLocks noChangeArrowheads="1"/>
          </p:cNvSpPr>
          <p:nvPr/>
        </p:nvSpPr>
        <p:spPr bwMode="auto">
          <a:xfrm>
            <a:off x="6705600" y="2286000"/>
            <a:ext cx="685800" cy="23622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19461" name="Text Box 7"/>
          <p:cNvSpPr txBox="1">
            <a:spLocks noChangeArrowheads="1"/>
          </p:cNvSpPr>
          <p:nvPr/>
        </p:nvSpPr>
        <p:spPr bwMode="auto">
          <a:xfrm>
            <a:off x="2819400" y="2971801"/>
            <a:ext cx="3733800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+mn-cs"/>
              </a:rPr>
              <a:t>They can say that they saw the apple.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+mn-cs"/>
              </a:rPr>
              <a:t> Why do you think this is?</a:t>
            </a:r>
          </a:p>
        </p:txBody>
      </p:sp>
      <p:sp>
        <p:nvSpPr>
          <p:cNvPr id="19462" name="Rectangle 6"/>
          <p:cNvSpPr>
            <a:spLocks noChangeArrowheads="1"/>
          </p:cNvSpPr>
          <p:nvPr/>
        </p:nvSpPr>
        <p:spPr bwMode="auto">
          <a:xfrm>
            <a:off x="1600200" y="4929189"/>
            <a:ext cx="5486400" cy="14065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888646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2209800" y="0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en-US">
                <a:solidFill>
                  <a:srgbClr val="FFFF00"/>
                </a:solidFill>
              </a:rPr>
              <a:t>Split Brain Experiments</a:t>
            </a:r>
          </a:p>
        </p:txBody>
      </p:sp>
      <p:pic>
        <p:nvPicPr>
          <p:cNvPr id="20483" name="Picture 3" descr="H:\Website\Videos\Aaron's revised PowerPoints\Biology\Photos &amp; Videos\12673_MyersPsy8e_fig.2.3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990600"/>
            <a:ext cx="8229600" cy="3938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4" name="Rectangle 4"/>
          <p:cNvSpPr>
            <a:spLocks noChangeArrowheads="1"/>
          </p:cNvSpPr>
          <p:nvPr/>
        </p:nvSpPr>
        <p:spPr bwMode="auto">
          <a:xfrm>
            <a:off x="7086600" y="990600"/>
            <a:ext cx="3200400" cy="38862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6760322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2209800" y="0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en-US">
                <a:solidFill>
                  <a:srgbClr val="FFFF00"/>
                </a:solidFill>
              </a:rPr>
              <a:t>Split Brain Experiments</a:t>
            </a:r>
          </a:p>
        </p:txBody>
      </p:sp>
      <p:pic>
        <p:nvPicPr>
          <p:cNvPr id="21507" name="Picture 3" descr="H:\Website\Videos\Aaron's revised PowerPoints\Biology\Photos &amp; Videos\12673_MyersPsy8e_fig.2.3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990600"/>
            <a:ext cx="8229600" cy="3938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8" name="Rectangle 4"/>
          <p:cNvSpPr>
            <a:spLocks noChangeArrowheads="1"/>
          </p:cNvSpPr>
          <p:nvPr/>
        </p:nvSpPr>
        <p:spPr bwMode="auto">
          <a:xfrm>
            <a:off x="7086600" y="2895600"/>
            <a:ext cx="3200400" cy="19812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1509" name="Rectangle 5"/>
          <p:cNvSpPr>
            <a:spLocks noChangeArrowheads="1"/>
          </p:cNvSpPr>
          <p:nvPr/>
        </p:nvSpPr>
        <p:spPr bwMode="auto">
          <a:xfrm>
            <a:off x="8763000" y="990600"/>
            <a:ext cx="685800" cy="3048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3726163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2209800" y="0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en-US">
                <a:solidFill>
                  <a:srgbClr val="FFFF00"/>
                </a:solidFill>
              </a:rPr>
              <a:t>Split Brain Experiments</a:t>
            </a:r>
          </a:p>
        </p:txBody>
      </p:sp>
      <p:pic>
        <p:nvPicPr>
          <p:cNvPr id="22531" name="Picture 3" descr="H:\Website\Videos\Aaron's revised PowerPoints\Biology\Photos &amp; Videos\12673_MyersPsy8e_fig.2.3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990600"/>
            <a:ext cx="8229600" cy="3938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7086600" y="2895600"/>
            <a:ext cx="3200400" cy="19812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5945340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2209800" y="0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en-US">
                <a:solidFill>
                  <a:srgbClr val="FFFF00"/>
                </a:solidFill>
              </a:rPr>
              <a:t>Split Brain Experiments</a:t>
            </a:r>
          </a:p>
        </p:txBody>
      </p:sp>
      <p:pic>
        <p:nvPicPr>
          <p:cNvPr id="23555" name="Picture 3" descr="H:\Website\Videos\Aaron's revised PowerPoints\Biology\Photos &amp; Videos\12673_MyersPsy8e_fig.2.3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990600"/>
            <a:ext cx="8229600" cy="3938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7086600" y="990600"/>
            <a:ext cx="3200400" cy="22860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3557" name="Rectangle 6"/>
          <p:cNvSpPr>
            <a:spLocks noChangeArrowheads="1"/>
          </p:cNvSpPr>
          <p:nvPr/>
        </p:nvSpPr>
        <p:spPr bwMode="auto">
          <a:xfrm>
            <a:off x="8915400" y="3124200"/>
            <a:ext cx="762000" cy="16764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3558" name="Text Box 7"/>
          <p:cNvSpPr txBox="1">
            <a:spLocks noChangeArrowheads="1"/>
          </p:cNvSpPr>
          <p:nvPr/>
        </p:nvSpPr>
        <p:spPr bwMode="auto">
          <a:xfrm>
            <a:off x="9067800" y="3733801"/>
            <a:ext cx="83820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+mn-cs"/>
              </a:rPr>
              <a:t>HE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+mn-cs"/>
              </a:rPr>
              <a:t>ART</a:t>
            </a:r>
          </a:p>
        </p:txBody>
      </p:sp>
    </p:spTree>
    <p:extLst>
      <p:ext uri="{BB962C8B-B14F-4D97-AF65-F5344CB8AC3E}">
        <p14:creationId xmlns:p14="http://schemas.microsoft.com/office/powerpoint/2010/main" val="338767688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2209800" y="0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en-US">
                <a:solidFill>
                  <a:srgbClr val="FFFF00"/>
                </a:solidFill>
              </a:rPr>
              <a:t>Split Brain Experiments</a:t>
            </a:r>
          </a:p>
        </p:txBody>
      </p:sp>
      <p:pic>
        <p:nvPicPr>
          <p:cNvPr id="24579" name="Picture 3" descr="H:\Website\Videos\Aaron's revised PowerPoints\Biology\Photos &amp; Videos\12673_MyersPsy8e_fig.2.3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990600"/>
            <a:ext cx="8229600" cy="3938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7086600" y="990600"/>
            <a:ext cx="3200400" cy="22860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4581" name="Oval 5"/>
          <p:cNvSpPr>
            <a:spLocks noChangeArrowheads="1"/>
          </p:cNvSpPr>
          <p:nvPr/>
        </p:nvSpPr>
        <p:spPr bwMode="auto">
          <a:xfrm>
            <a:off x="8991600" y="3962400"/>
            <a:ext cx="457200" cy="304800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2867427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en-US"/>
          </a:p>
        </p:txBody>
      </p:sp>
      <p:pic>
        <p:nvPicPr>
          <p:cNvPr id="2560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7264" y="0"/>
            <a:ext cx="5341937" cy="708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9784557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</TotalTime>
  <Words>651</Words>
  <Application>Microsoft Office PowerPoint</Application>
  <PresentationFormat>Widescreen</PresentationFormat>
  <Paragraphs>69</Paragraphs>
  <Slides>21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8" baseType="lpstr">
      <vt:lpstr>Arial</vt:lpstr>
      <vt:lpstr>Calibri</vt:lpstr>
      <vt:lpstr>Century Gothic</vt:lpstr>
      <vt:lpstr>Times New Roman</vt:lpstr>
      <vt:lpstr>Verdana</vt:lpstr>
      <vt:lpstr>Wingdings 3</vt:lpstr>
      <vt:lpstr>Ion</vt:lpstr>
      <vt:lpstr>Hemispheric Organisation – Split Brain. </vt:lpstr>
      <vt:lpstr> Hemispheric Organization: Split Brain Patients</vt:lpstr>
      <vt:lpstr>PowerPoint Presentation</vt:lpstr>
      <vt:lpstr>Corpus Callosum</vt:lpstr>
      <vt:lpstr>Corpus Callosum</vt:lpstr>
      <vt:lpstr>Short-Term Complications of Split-Brain Operation</vt:lpstr>
      <vt:lpstr>PowerPoint Presentation</vt:lpstr>
      <vt:lpstr>The ‘Split Brain’ studies</vt:lpstr>
      <vt:lpstr>Visual Fields &amp; the Split Brain Patient</vt:lpstr>
      <vt:lpstr>Split Brain Studies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Split Brain Experiments</vt:lpstr>
      <vt:lpstr>Split Brain Experiments</vt:lpstr>
      <vt:lpstr>Split Brain Experiments</vt:lpstr>
      <vt:lpstr>Split Brain Experiments</vt:lpstr>
      <vt:lpstr>Split Brain Experiments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Hemispheric Organisation – Split Brain. </dc:title>
  <dc:creator>Stuart Jones</dc:creator>
  <cp:lastModifiedBy>Stuart Jones</cp:lastModifiedBy>
  <cp:revision>3</cp:revision>
  <dcterms:created xsi:type="dcterms:W3CDTF">2021-11-20T15:38:04Z</dcterms:created>
  <dcterms:modified xsi:type="dcterms:W3CDTF">2023-12-06T09:03:58Z</dcterms:modified>
</cp:coreProperties>
</file>