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6" r:id="rId1"/>
  </p:sldMasterIdLst>
  <p:notesMasterIdLst>
    <p:notesMasterId r:id="rId13"/>
  </p:notesMasterIdLst>
  <p:sldIdLst>
    <p:sldId id="256" r:id="rId2"/>
    <p:sldId id="271" r:id="rId3"/>
    <p:sldId id="257" r:id="rId4"/>
    <p:sldId id="268" r:id="rId5"/>
    <p:sldId id="270" r:id="rId6"/>
    <p:sldId id="262" r:id="rId7"/>
    <p:sldId id="273" r:id="rId8"/>
    <p:sldId id="261" r:id="rId9"/>
    <p:sldId id="272" r:id="rId10"/>
    <p:sldId id="260"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71168-B03E-F446-8353-64167BADC171}" v="175" dt="2021-11-04T20:11:12.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279"/>
    <p:restoredTop sz="73731"/>
  </p:normalViewPr>
  <p:slideViewPr>
    <p:cSldViewPr snapToGrid="0" snapToObjects="1">
      <p:cViewPr varScale="1">
        <p:scale>
          <a:sx n="92" d="100"/>
          <a:sy n="92" d="100"/>
        </p:scale>
        <p:origin x="105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55AEC0-ED6B-B849-82D8-5EF98035C985}" type="doc">
      <dgm:prSet loTypeId="urn:microsoft.com/office/officeart/2005/8/layout/process1" loCatId="" qsTypeId="urn:microsoft.com/office/officeart/2005/8/quickstyle/simple1" qsCatId="simple" csTypeId="urn:microsoft.com/office/officeart/2005/8/colors/colorful5" csCatId="colorful" phldr="1"/>
      <dgm:spPr/>
    </dgm:pt>
    <dgm:pt modelId="{8CC690FE-A31C-0540-9CB1-3C1B43F2A35D}">
      <dgm:prSet phldrT="[Text]"/>
      <dgm:spPr/>
      <dgm:t>
        <a:bodyPr/>
        <a:lstStyle/>
        <a:p>
          <a:r>
            <a:rPr lang="en-GB" dirty="0"/>
            <a:t>Engage </a:t>
          </a:r>
        </a:p>
      </dgm:t>
    </dgm:pt>
    <dgm:pt modelId="{549403A9-2D5D-DC46-9065-0B5A31EE9E34}" type="parTrans" cxnId="{DF04D4E9-64C6-E644-B8CC-A09800FDCE46}">
      <dgm:prSet/>
      <dgm:spPr/>
      <dgm:t>
        <a:bodyPr/>
        <a:lstStyle/>
        <a:p>
          <a:endParaRPr lang="en-GB"/>
        </a:p>
      </dgm:t>
    </dgm:pt>
    <dgm:pt modelId="{23B48CEE-873C-5D4C-86EC-952811DAE994}" type="sibTrans" cxnId="{DF04D4E9-64C6-E644-B8CC-A09800FDCE46}">
      <dgm:prSet/>
      <dgm:spPr/>
      <dgm:t>
        <a:bodyPr/>
        <a:lstStyle/>
        <a:p>
          <a:endParaRPr lang="en-GB"/>
        </a:p>
      </dgm:t>
    </dgm:pt>
    <dgm:pt modelId="{1AF6FB90-2A38-654E-8AA4-B6B9E097FFCD}">
      <dgm:prSet phldrT="[Text]"/>
      <dgm:spPr/>
      <dgm:t>
        <a:bodyPr/>
        <a:lstStyle/>
        <a:p>
          <a:r>
            <a:rPr lang="en-GB" dirty="0"/>
            <a:t>Entertain </a:t>
          </a:r>
        </a:p>
      </dgm:t>
    </dgm:pt>
    <dgm:pt modelId="{B9B4D457-EBC3-CD49-A839-D5C1D15134D0}" type="parTrans" cxnId="{A2CDE05F-6C68-AE4A-80E9-AF4D258638B0}">
      <dgm:prSet/>
      <dgm:spPr/>
      <dgm:t>
        <a:bodyPr/>
        <a:lstStyle/>
        <a:p>
          <a:endParaRPr lang="en-GB"/>
        </a:p>
      </dgm:t>
    </dgm:pt>
    <dgm:pt modelId="{D3F94469-2ECC-2E40-9924-B586D9B4919D}" type="sibTrans" cxnId="{A2CDE05F-6C68-AE4A-80E9-AF4D258638B0}">
      <dgm:prSet/>
      <dgm:spPr/>
      <dgm:t>
        <a:bodyPr/>
        <a:lstStyle/>
        <a:p>
          <a:endParaRPr lang="en-GB"/>
        </a:p>
      </dgm:t>
    </dgm:pt>
    <dgm:pt modelId="{1C7F2830-12A4-4544-AA4D-45DA3F2678ED}">
      <dgm:prSet phldrT="[Text]"/>
      <dgm:spPr/>
      <dgm:t>
        <a:bodyPr/>
        <a:lstStyle/>
        <a:p>
          <a:r>
            <a:rPr lang="en-GB" dirty="0"/>
            <a:t>Educate </a:t>
          </a:r>
        </a:p>
      </dgm:t>
    </dgm:pt>
    <dgm:pt modelId="{8981FA6B-ADDC-1E4F-B557-015CD29D91AF}" type="parTrans" cxnId="{776E0495-0ABC-264C-A416-860B06D167B9}">
      <dgm:prSet/>
      <dgm:spPr/>
      <dgm:t>
        <a:bodyPr/>
        <a:lstStyle/>
        <a:p>
          <a:endParaRPr lang="en-GB"/>
        </a:p>
      </dgm:t>
    </dgm:pt>
    <dgm:pt modelId="{0A46016F-9D9F-104D-841C-28A144127F6A}" type="sibTrans" cxnId="{776E0495-0ABC-264C-A416-860B06D167B9}">
      <dgm:prSet/>
      <dgm:spPr/>
      <dgm:t>
        <a:bodyPr/>
        <a:lstStyle/>
        <a:p>
          <a:endParaRPr lang="en-GB"/>
        </a:p>
      </dgm:t>
    </dgm:pt>
    <dgm:pt modelId="{9A726242-8F3F-754D-AFFD-84C0D08C0CE7}">
      <dgm:prSet/>
      <dgm:spPr/>
      <dgm:t>
        <a:bodyPr/>
        <a:lstStyle/>
        <a:p>
          <a:r>
            <a:rPr lang="en-GB" dirty="0"/>
            <a:t>Empathise</a:t>
          </a:r>
        </a:p>
      </dgm:t>
    </dgm:pt>
    <dgm:pt modelId="{6D602853-40A1-714F-AF14-547176ACB843}" type="parTrans" cxnId="{3EA204F3-543C-184E-A09F-4D2BA2B04D5F}">
      <dgm:prSet/>
      <dgm:spPr/>
      <dgm:t>
        <a:bodyPr/>
        <a:lstStyle/>
        <a:p>
          <a:endParaRPr lang="en-GB"/>
        </a:p>
      </dgm:t>
    </dgm:pt>
    <dgm:pt modelId="{D5F4B139-8A8B-3D48-B94A-8A63A4DE797C}" type="sibTrans" cxnId="{3EA204F3-543C-184E-A09F-4D2BA2B04D5F}">
      <dgm:prSet/>
      <dgm:spPr/>
      <dgm:t>
        <a:bodyPr/>
        <a:lstStyle/>
        <a:p>
          <a:endParaRPr lang="en-GB"/>
        </a:p>
      </dgm:t>
    </dgm:pt>
    <dgm:pt modelId="{269FD899-AD81-3B4A-918B-FD749E93A21C}">
      <dgm:prSet/>
      <dgm:spPr/>
      <dgm:t>
        <a:bodyPr/>
        <a:lstStyle/>
        <a:p>
          <a:r>
            <a:rPr lang="en-GB" dirty="0"/>
            <a:t>Encourage</a:t>
          </a:r>
        </a:p>
      </dgm:t>
    </dgm:pt>
    <dgm:pt modelId="{B2E124E9-06A3-2746-8E1B-55B3A1FB74D4}" type="parTrans" cxnId="{F4DA4D69-5F91-7440-B351-DC93687D0CA6}">
      <dgm:prSet/>
      <dgm:spPr/>
      <dgm:t>
        <a:bodyPr/>
        <a:lstStyle/>
        <a:p>
          <a:endParaRPr lang="en-GB"/>
        </a:p>
      </dgm:t>
    </dgm:pt>
    <dgm:pt modelId="{BC8411A4-F899-C94D-8168-7C3CB11046D5}" type="sibTrans" cxnId="{F4DA4D69-5F91-7440-B351-DC93687D0CA6}">
      <dgm:prSet/>
      <dgm:spPr/>
      <dgm:t>
        <a:bodyPr/>
        <a:lstStyle/>
        <a:p>
          <a:endParaRPr lang="en-GB"/>
        </a:p>
      </dgm:t>
    </dgm:pt>
    <dgm:pt modelId="{651ABEDF-4E16-4245-A8EC-2872B6E6BEAE}" type="pres">
      <dgm:prSet presAssocID="{0855AEC0-ED6B-B849-82D8-5EF98035C985}" presName="Name0" presStyleCnt="0">
        <dgm:presLayoutVars>
          <dgm:dir/>
          <dgm:resizeHandles val="exact"/>
        </dgm:presLayoutVars>
      </dgm:prSet>
      <dgm:spPr/>
    </dgm:pt>
    <dgm:pt modelId="{0F281A75-CB0D-114E-AC95-F31C7C74845B}" type="pres">
      <dgm:prSet presAssocID="{8CC690FE-A31C-0540-9CB1-3C1B43F2A35D}" presName="node" presStyleLbl="node1" presStyleIdx="0" presStyleCnt="5" custScaleX="191096" custScaleY="287519">
        <dgm:presLayoutVars>
          <dgm:bulletEnabled val="1"/>
        </dgm:presLayoutVars>
      </dgm:prSet>
      <dgm:spPr/>
    </dgm:pt>
    <dgm:pt modelId="{8BC42BC5-3E24-8B46-AB0D-06360F6F12C1}" type="pres">
      <dgm:prSet presAssocID="{23B48CEE-873C-5D4C-86EC-952811DAE994}" presName="sibTrans" presStyleLbl="sibTrans2D1" presStyleIdx="0" presStyleCnt="4"/>
      <dgm:spPr/>
    </dgm:pt>
    <dgm:pt modelId="{867941AF-E0CA-B84B-A564-ED6A8DDC5C63}" type="pres">
      <dgm:prSet presAssocID="{23B48CEE-873C-5D4C-86EC-952811DAE994}" presName="connectorText" presStyleLbl="sibTrans2D1" presStyleIdx="0" presStyleCnt="4"/>
      <dgm:spPr/>
    </dgm:pt>
    <dgm:pt modelId="{101A6185-7006-3E43-8789-15CBC7A82E6E}" type="pres">
      <dgm:prSet presAssocID="{1AF6FB90-2A38-654E-8AA4-B6B9E097FFCD}" presName="node" presStyleLbl="node1" presStyleIdx="1" presStyleCnt="5" custScaleX="179153" custScaleY="287256">
        <dgm:presLayoutVars>
          <dgm:bulletEnabled val="1"/>
        </dgm:presLayoutVars>
      </dgm:prSet>
      <dgm:spPr/>
    </dgm:pt>
    <dgm:pt modelId="{E4AD56F6-C66A-6448-882A-0CC6AC18275F}" type="pres">
      <dgm:prSet presAssocID="{D3F94469-2ECC-2E40-9924-B586D9B4919D}" presName="sibTrans" presStyleLbl="sibTrans2D1" presStyleIdx="1" presStyleCnt="4"/>
      <dgm:spPr/>
    </dgm:pt>
    <dgm:pt modelId="{C7D5AE94-B657-4B4D-ADD8-C1F287DF8924}" type="pres">
      <dgm:prSet presAssocID="{D3F94469-2ECC-2E40-9924-B586D9B4919D}" presName="connectorText" presStyleLbl="sibTrans2D1" presStyleIdx="1" presStyleCnt="4"/>
      <dgm:spPr/>
    </dgm:pt>
    <dgm:pt modelId="{816BB403-BB4E-F844-A662-1D98E22144EA}" type="pres">
      <dgm:prSet presAssocID="{1C7F2830-12A4-4544-AA4D-45DA3F2678ED}" presName="node" presStyleLbl="node1" presStyleIdx="2" presStyleCnt="5" custScaleX="186755" custScaleY="295168">
        <dgm:presLayoutVars>
          <dgm:bulletEnabled val="1"/>
        </dgm:presLayoutVars>
      </dgm:prSet>
      <dgm:spPr/>
    </dgm:pt>
    <dgm:pt modelId="{90628935-5DA1-514D-805D-C710CE030C4E}" type="pres">
      <dgm:prSet presAssocID="{0A46016F-9D9F-104D-841C-28A144127F6A}" presName="sibTrans" presStyleLbl="sibTrans2D1" presStyleIdx="2" presStyleCnt="4"/>
      <dgm:spPr/>
    </dgm:pt>
    <dgm:pt modelId="{655BE079-AAE9-2546-AAFD-57BB434E348B}" type="pres">
      <dgm:prSet presAssocID="{0A46016F-9D9F-104D-841C-28A144127F6A}" presName="connectorText" presStyleLbl="sibTrans2D1" presStyleIdx="2" presStyleCnt="4"/>
      <dgm:spPr/>
    </dgm:pt>
    <dgm:pt modelId="{711423FC-4446-D841-8727-1274176F0690}" type="pres">
      <dgm:prSet presAssocID="{9A726242-8F3F-754D-AFFD-84C0D08C0CE7}" presName="node" presStyleLbl="node1" presStyleIdx="3" presStyleCnt="5" custScaleX="178815" custScaleY="282865">
        <dgm:presLayoutVars>
          <dgm:bulletEnabled val="1"/>
        </dgm:presLayoutVars>
      </dgm:prSet>
      <dgm:spPr/>
    </dgm:pt>
    <dgm:pt modelId="{B6871C27-5E17-EE42-8602-871A347A9549}" type="pres">
      <dgm:prSet presAssocID="{D5F4B139-8A8B-3D48-B94A-8A63A4DE797C}" presName="sibTrans" presStyleLbl="sibTrans2D1" presStyleIdx="3" presStyleCnt="4"/>
      <dgm:spPr/>
    </dgm:pt>
    <dgm:pt modelId="{8BE0FB82-A7F6-4A42-AAE8-8BFEDA9C5D05}" type="pres">
      <dgm:prSet presAssocID="{D5F4B139-8A8B-3D48-B94A-8A63A4DE797C}" presName="connectorText" presStyleLbl="sibTrans2D1" presStyleIdx="3" presStyleCnt="4"/>
      <dgm:spPr/>
    </dgm:pt>
    <dgm:pt modelId="{E16D85CA-4716-C147-938E-8B5706ED137E}" type="pres">
      <dgm:prSet presAssocID="{269FD899-AD81-3B4A-918B-FD749E93A21C}" presName="node" presStyleLbl="node1" presStyleIdx="4" presStyleCnt="5" custScaleX="181783" custScaleY="299028">
        <dgm:presLayoutVars>
          <dgm:bulletEnabled val="1"/>
        </dgm:presLayoutVars>
      </dgm:prSet>
      <dgm:spPr/>
    </dgm:pt>
  </dgm:ptLst>
  <dgm:cxnLst>
    <dgm:cxn modelId="{05F90C1D-F4AB-2E4B-9B70-77C891A60975}" type="presOf" srcId="{D5F4B139-8A8B-3D48-B94A-8A63A4DE797C}" destId="{8BE0FB82-A7F6-4A42-AAE8-8BFEDA9C5D05}" srcOrd="1" destOrd="0" presId="urn:microsoft.com/office/officeart/2005/8/layout/process1"/>
    <dgm:cxn modelId="{E8376825-4A15-A64E-947E-660875063835}" type="presOf" srcId="{D3F94469-2ECC-2E40-9924-B586D9B4919D}" destId="{E4AD56F6-C66A-6448-882A-0CC6AC18275F}" srcOrd="0" destOrd="0" presId="urn:microsoft.com/office/officeart/2005/8/layout/process1"/>
    <dgm:cxn modelId="{0AB16D31-538B-A243-A6A9-74ECDE792849}" type="presOf" srcId="{0A46016F-9D9F-104D-841C-28A144127F6A}" destId="{90628935-5DA1-514D-805D-C710CE030C4E}" srcOrd="0" destOrd="0" presId="urn:microsoft.com/office/officeart/2005/8/layout/process1"/>
    <dgm:cxn modelId="{2953DD5B-4F68-B349-AA82-B08D79406644}" type="presOf" srcId="{0A46016F-9D9F-104D-841C-28A144127F6A}" destId="{655BE079-AAE9-2546-AAFD-57BB434E348B}" srcOrd="1" destOrd="0" presId="urn:microsoft.com/office/officeart/2005/8/layout/process1"/>
    <dgm:cxn modelId="{A2CDE05F-6C68-AE4A-80E9-AF4D258638B0}" srcId="{0855AEC0-ED6B-B849-82D8-5EF98035C985}" destId="{1AF6FB90-2A38-654E-8AA4-B6B9E097FFCD}" srcOrd="1" destOrd="0" parTransId="{B9B4D457-EBC3-CD49-A839-D5C1D15134D0}" sibTransId="{D3F94469-2ECC-2E40-9924-B586D9B4919D}"/>
    <dgm:cxn modelId="{B53DA160-3E3E-3042-BAD4-3EC088D0307D}" type="presOf" srcId="{269FD899-AD81-3B4A-918B-FD749E93A21C}" destId="{E16D85CA-4716-C147-938E-8B5706ED137E}" srcOrd="0" destOrd="0" presId="urn:microsoft.com/office/officeart/2005/8/layout/process1"/>
    <dgm:cxn modelId="{32809467-95B5-A246-BA37-E72AE5889F0A}" type="presOf" srcId="{23B48CEE-873C-5D4C-86EC-952811DAE994}" destId="{8BC42BC5-3E24-8B46-AB0D-06360F6F12C1}" srcOrd="0" destOrd="0" presId="urn:microsoft.com/office/officeart/2005/8/layout/process1"/>
    <dgm:cxn modelId="{F4DA4D69-5F91-7440-B351-DC93687D0CA6}" srcId="{0855AEC0-ED6B-B849-82D8-5EF98035C985}" destId="{269FD899-AD81-3B4A-918B-FD749E93A21C}" srcOrd="4" destOrd="0" parTransId="{B2E124E9-06A3-2746-8E1B-55B3A1FB74D4}" sibTransId="{BC8411A4-F899-C94D-8168-7C3CB11046D5}"/>
    <dgm:cxn modelId="{5063814E-C142-C946-BCE4-D6EC97C7BCD0}" type="presOf" srcId="{1AF6FB90-2A38-654E-8AA4-B6B9E097FFCD}" destId="{101A6185-7006-3E43-8789-15CBC7A82E6E}" srcOrd="0" destOrd="0" presId="urn:microsoft.com/office/officeart/2005/8/layout/process1"/>
    <dgm:cxn modelId="{E6C1374F-73D2-3649-A4A1-DB73630808C4}" type="presOf" srcId="{D5F4B139-8A8B-3D48-B94A-8A63A4DE797C}" destId="{B6871C27-5E17-EE42-8602-871A347A9549}" srcOrd="0" destOrd="0" presId="urn:microsoft.com/office/officeart/2005/8/layout/process1"/>
    <dgm:cxn modelId="{776E0495-0ABC-264C-A416-860B06D167B9}" srcId="{0855AEC0-ED6B-B849-82D8-5EF98035C985}" destId="{1C7F2830-12A4-4544-AA4D-45DA3F2678ED}" srcOrd="2" destOrd="0" parTransId="{8981FA6B-ADDC-1E4F-B557-015CD29D91AF}" sibTransId="{0A46016F-9D9F-104D-841C-28A144127F6A}"/>
    <dgm:cxn modelId="{ED4BF2A4-7C92-784A-ADB7-AA80040C6C5C}" type="presOf" srcId="{D3F94469-2ECC-2E40-9924-B586D9B4919D}" destId="{C7D5AE94-B657-4B4D-ADD8-C1F287DF8924}" srcOrd="1" destOrd="0" presId="urn:microsoft.com/office/officeart/2005/8/layout/process1"/>
    <dgm:cxn modelId="{57609DA6-A955-5A44-ABCB-B952CC79DEBF}" type="presOf" srcId="{1C7F2830-12A4-4544-AA4D-45DA3F2678ED}" destId="{816BB403-BB4E-F844-A662-1D98E22144EA}" srcOrd="0" destOrd="0" presId="urn:microsoft.com/office/officeart/2005/8/layout/process1"/>
    <dgm:cxn modelId="{A19C7FAC-8BFE-8846-AF51-015B0C37AF6E}" type="presOf" srcId="{0855AEC0-ED6B-B849-82D8-5EF98035C985}" destId="{651ABEDF-4E16-4245-A8EC-2872B6E6BEAE}" srcOrd="0" destOrd="0" presId="urn:microsoft.com/office/officeart/2005/8/layout/process1"/>
    <dgm:cxn modelId="{C50350CE-7C7A-BE44-BCEA-218F6AD9951B}" type="presOf" srcId="{9A726242-8F3F-754D-AFFD-84C0D08C0CE7}" destId="{711423FC-4446-D841-8727-1274176F0690}" srcOrd="0" destOrd="0" presId="urn:microsoft.com/office/officeart/2005/8/layout/process1"/>
    <dgm:cxn modelId="{BF504CD8-F267-C94D-A065-DB6527A2837F}" type="presOf" srcId="{23B48CEE-873C-5D4C-86EC-952811DAE994}" destId="{867941AF-E0CA-B84B-A564-ED6A8DDC5C63}" srcOrd="1" destOrd="0" presId="urn:microsoft.com/office/officeart/2005/8/layout/process1"/>
    <dgm:cxn modelId="{D561E2DF-817D-684B-B300-6F32C5265E56}" type="presOf" srcId="{8CC690FE-A31C-0540-9CB1-3C1B43F2A35D}" destId="{0F281A75-CB0D-114E-AC95-F31C7C74845B}" srcOrd="0" destOrd="0" presId="urn:microsoft.com/office/officeart/2005/8/layout/process1"/>
    <dgm:cxn modelId="{DF04D4E9-64C6-E644-B8CC-A09800FDCE46}" srcId="{0855AEC0-ED6B-B849-82D8-5EF98035C985}" destId="{8CC690FE-A31C-0540-9CB1-3C1B43F2A35D}" srcOrd="0" destOrd="0" parTransId="{549403A9-2D5D-DC46-9065-0B5A31EE9E34}" sibTransId="{23B48CEE-873C-5D4C-86EC-952811DAE994}"/>
    <dgm:cxn modelId="{3EA204F3-543C-184E-A09F-4D2BA2B04D5F}" srcId="{0855AEC0-ED6B-B849-82D8-5EF98035C985}" destId="{9A726242-8F3F-754D-AFFD-84C0D08C0CE7}" srcOrd="3" destOrd="0" parTransId="{6D602853-40A1-714F-AF14-547176ACB843}" sibTransId="{D5F4B139-8A8B-3D48-B94A-8A63A4DE797C}"/>
    <dgm:cxn modelId="{FE30F80C-9737-424D-A3DA-DC0B97AEDEDA}" type="presParOf" srcId="{651ABEDF-4E16-4245-A8EC-2872B6E6BEAE}" destId="{0F281A75-CB0D-114E-AC95-F31C7C74845B}" srcOrd="0" destOrd="0" presId="urn:microsoft.com/office/officeart/2005/8/layout/process1"/>
    <dgm:cxn modelId="{A21FCB4D-84F2-0146-A981-E99ECD1FCDD2}" type="presParOf" srcId="{651ABEDF-4E16-4245-A8EC-2872B6E6BEAE}" destId="{8BC42BC5-3E24-8B46-AB0D-06360F6F12C1}" srcOrd="1" destOrd="0" presId="urn:microsoft.com/office/officeart/2005/8/layout/process1"/>
    <dgm:cxn modelId="{57A33997-1660-6144-BBE7-AA6731713703}" type="presParOf" srcId="{8BC42BC5-3E24-8B46-AB0D-06360F6F12C1}" destId="{867941AF-E0CA-B84B-A564-ED6A8DDC5C63}" srcOrd="0" destOrd="0" presId="urn:microsoft.com/office/officeart/2005/8/layout/process1"/>
    <dgm:cxn modelId="{2F7CC7C1-0CC4-D345-A8E8-DE1C47D9FF8C}" type="presParOf" srcId="{651ABEDF-4E16-4245-A8EC-2872B6E6BEAE}" destId="{101A6185-7006-3E43-8789-15CBC7A82E6E}" srcOrd="2" destOrd="0" presId="urn:microsoft.com/office/officeart/2005/8/layout/process1"/>
    <dgm:cxn modelId="{655ACE6C-3B39-6640-9661-D7D13FA5781E}" type="presParOf" srcId="{651ABEDF-4E16-4245-A8EC-2872B6E6BEAE}" destId="{E4AD56F6-C66A-6448-882A-0CC6AC18275F}" srcOrd="3" destOrd="0" presId="urn:microsoft.com/office/officeart/2005/8/layout/process1"/>
    <dgm:cxn modelId="{9C6F0B4B-6F61-434B-B576-20F96F0D2FDD}" type="presParOf" srcId="{E4AD56F6-C66A-6448-882A-0CC6AC18275F}" destId="{C7D5AE94-B657-4B4D-ADD8-C1F287DF8924}" srcOrd="0" destOrd="0" presId="urn:microsoft.com/office/officeart/2005/8/layout/process1"/>
    <dgm:cxn modelId="{20136EFE-744C-FB4E-AB7F-93EBB41E1BA7}" type="presParOf" srcId="{651ABEDF-4E16-4245-A8EC-2872B6E6BEAE}" destId="{816BB403-BB4E-F844-A662-1D98E22144EA}" srcOrd="4" destOrd="0" presId="urn:microsoft.com/office/officeart/2005/8/layout/process1"/>
    <dgm:cxn modelId="{EE016366-752C-E440-89EF-0754C359DA96}" type="presParOf" srcId="{651ABEDF-4E16-4245-A8EC-2872B6E6BEAE}" destId="{90628935-5DA1-514D-805D-C710CE030C4E}" srcOrd="5" destOrd="0" presId="urn:microsoft.com/office/officeart/2005/8/layout/process1"/>
    <dgm:cxn modelId="{0DB993CF-0E35-8B4C-9FCD-B175768AE168}" type="presParOf" srcId="{90628935-5DA1-514D-805D-C710CE030C4E}" destId="{655BE079-AAE9-2546-AAFD-57BB434E348B}" srcOrd="0" destOrd="0" presId="urn:microsoft.com/office/officeart/2005/8/layout/process1"/>
    <dgm:cxn modelId="{E50AD0E0-EB17-1543-AC8B-53A08C6C36F4}" type="presParOf" srcId="{651ABEDF-4E16-4245-A8EC-2872B6E6BEAE}" destId="{711423FC-4446-D841-8727-1274176F0690}" srcOrd="6" destOrd="0" presId="urn:microsoft.com/office/officeart/2005/8/layout/process1"/>
    <dgm:cxn modelId="{9747FC63-2A19-284A-85A1-032183A571DE}" type="presParOf" srcId="{651ABEDF-4E16-4245-A8EC-2872B6E6BEAE}" destId="{B6871C27-5E17-EE42-8602-871A347A9549}" srcOrd="7" destOrd="0" presId="urn:microsoft.com/office/officeart/2005/8/layout/process1"/>
    <dgm:cxn modelId="{A59317A7-9F96-B54E-9E5F-902A0E064464}" type="presParOf" srcId="{B6871C27-5E17-EE42-8602-871A347A9549}" destId="{8BE0FB82-A7F6-4A42-AAE8-8BFEDA9C5D05}" srcOrd="0" destOrd="0" presId="urn:microsoft.com/office/officeart/2005/8/layout/process1"/>
    <dgm:cxn modelId="{E4F7E9F3-3586-F44E-B5C0-07EF11D22EEF}" type="presParOf" srcId="{651ABEDF-4E16-4245-A8EC-2872B6E6BEAE}" destId="{E16D85CA-4716-C147-938E-8B5706ED137E}"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81A75-CB0D-114E-AC95-F31C7C74845B}">
      <dsp:nvSpPr>
        <dsp:cNvPr id="0" name=""/>
        <dsp:cNvSpPr/>
      </dsp:nvSpPr>
      <dsp:spPr>
        <a:xfrm>
          <a:off x="1636" y="1744805"/>
          <a:ext cx="2136872" cy="192905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Engage </a:t>
          </a:r>
        </a:p>
      </dsp:txBody>
      <dsp:txXfrm>
        <a:off x="58136" y="1801305"/>
        <a:ext cx="2023872" cy="1816055"/>
      </dsp:txXfrm>
    </dsp:sp>
    <dsp:sp modelId="{8BC42BC5-3E24-8B46-AB0D-06360F6F12C1}">
      <dsp:nvSpPr>
        <dsp:cNvPr id="0" name=""/>
        <dsp:cNvSpPr/>
      </dsp:nvSpPr>
      <dsp:spPr>
        <a:xfrm>
          <a:off x="2250331" y="2570674"/>
          <a:ext cx="237062" cy="27731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250331" y="2626138"/>
        <a:ext cx="165943" cy="166390"/>
      </dsp:txXfrm>
    </dsp:sp>
    <dsp:sp modelId="{101A6185-7006-3E43-8789-15CBC7A82E6E}">
      <dsp:nvSpPr>
        <dsp:cNvPr id="0" name=""/>
        <dsp:cNvSpPr/>
      </dsp:nvSpPr>
      <dsp:spPr>
        <a:xfrm>
          <a:off x="2585797" y="1745687"/>
          <a:ext cx="2003323" cy="1927291"/>
        </a:xfrm>
        <a:prstGeom prst="roundRect">
          <a:avLst>
            <a:gd name="adj" fmla="val 10000"/>
          </a:avLst>
        </a:prstGeom>
        <a:solidFill>
          <a:schemeClr val="accent5">
            <a:hueOff val="623814"/>
            <a:satOff val="-12622"/>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Entertain </a:t>
          </a:r>
        </a:p>
      </dsp:txBody>
      <dsp:txXfrm>
        <a:off x="2642245" y="1802135"/>
        <a:ext cx="1890427" cy="1814395"/>
      </dsp:txXfrm>
    </dsp:sp>
    <dsp:sp modelId="{E4AD56F6-C66A-6448-882A-0CC6AC18275F}">
      <dsp:nvSpPr>
        <dsp:cNvPr id="0" name=""/>
        <dsp:cNvSpPr/>
      </dsp:nvSpPr>
      <dsp:spPr>
        <a:xfrm>
          <a:off x="4700942" y="2570674"/>
          <a:ext cx="237062" cy="277318"/>
        </a:xfrm>
        <a:prstGeom prst="rightArrow">
          <a:avLst>
            <a:gd name="adj1" fmla="val 60000"/>
            <a:gd name="adj2" fmla="val 50000"/>
          </a:avLst>
        </a:prstGeom>
        <a:solidFill>
          <a:schemeClr val="accent5">
            <a:hueOff val="831752"/>
            <a:satOff val="-16830"/>
            <a:lumOff val="5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700942" y="2626138"/>
        <a:ext cx="165943" cy="166390"/>
      </dsp:txXfrm>
    </dsp:sp>
    <dsp:sp modelId="{816BB403-BB4E-F844-A662-1D98E22144EA}">
      <dsp:nvSpPr>
        <dsp:cNvPr id="0" name=""/>
        <dsp:cNvSpPr/>
      </dsp:nvSpPr>
      <dsp:spPr>
        <a:xfrm>
          <a:off x="5036408" y="1719145"/>
          <a:ext cx="2088330" cy="1980375"/>
        </a:xfrm>
        <a:prstGeom prst="roundRect">
          <a:avLst>
            <a:gd name="adj" fmla="val 10000"/>
          </a:avLst>
        </a:prstGeom>
        <a:solidFill>
          <a:schemeClr val="accent5">
            <a:hueOff val="1247628"/>
            <a:satOff val="-25244"/>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Educate </a:t>
          </a:r>
        </a:p>
      </dsp:txBody>
      <dsp:txXfrm>
        <a:off x="5094411" y="1777148"/>
        <a:ext cx="1972324" cy="1864369"/>
      </dsp:txXfrm>
    </dsp:sp>
    <dsp:sp modelId="{90628935-5DA1-514D-805D-C710CE030C4E}">
      <dsp:nvSpPr>
        <dsp:cNvPr id="0" name=""/>
        <dsp:cNvSpPr/>
      </dsp:nvSpPr>
      <dsp:spPr>
        <a:xfrm>
          <a:off x="7236560" y="2570674"/>
          <a:ext cx="237062" cy="277318"/>
        </a:xfrm>
        <a:prstGeom prst="rightArrow">
          <a:avLst>
            <a:gd name="adj1" fmla="val 60000"/>
            <a:gd name="adj2" fmla="val 50000"/>
          </a:avLst>
        </a:prstGeom>
        <a:solidFill>
          <a:schemeClr val="accent5">
            <a:hueOff val="1663504"/>
            <a:satOff val="-33659"/>
            <a:lumOff val="10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236560" y="2626138"/>
        <a:ext cx="165943" cy="166390"/>
      </dsp:txXfrm>
    </dsp:sp>
    <dsp:sp modelId="{711423FC-4446-D841-8727-1274176F0690}">
      <dsp:nvSpPr>
        <dsp:cNvPr id="0" name=""/>
        <dsp:cNvSpPr/>
      </dsp:nvSpPr>
      <dsp:spPr>
        <a:xfrm>
          <a:off x="7572026" y="1760418"/>
          <a:ext cx="1999544" cy="1897830"/>
        </a:xfrm>
        <a:prstGeom prst="roundRect">
          <a:avLst>
            <a:gd name="adj" fmla="val 10000"/>
          </a:avLst>
        </a:prstGeom>
        <a:solidFill>
          <a:schemeClr val="accent5">
            <a:hueOff val="1871442"/>
            <a:satOff val="-37867"/>
            <a:lumOff val="1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Empathise</a:t>
          </a:r>
        </a:p>
      </dsp:txBody>
      <dsp:txXfrm>
        <a:off x="7627612" y="1816004"/>
        <a:ext cx="1888372" cy="1786658"/>
      </dsp:txXfrm>
    </dsp:sp>
    <dsp:sp modelId="{B6871C27-5E17-EE42-8602-871A347A9549}">
      <dsp:nvSpPr>
        <dsp:cNvPr id="0" name=""/>
        <dsp:cNvSpPr/>
      </dsp:nvSpPr>
      <dsp:spPr>
        <a:xfrm>
          <a:off x="9683392" y="2570674"/>
          <a:ext cx="237062" cy="277318"/>
        </a:xfrm>
        <a:prstGeom prst="rightArrow">
          <a:avLst>
            <a:gd name="adj1" fmla="val 60000"/>
            <a:gd name="adj2" fmla="val 50000"/>
          </a:avLst>
        </a:prstGeom>
        <a:solidFill>
          <a:schemeClr val="accent5">
            <a:hueOff val="2495256"/>
            <a:satOff val="-50489"/>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9683392" y="2626138"/>
        <a:ext cx="165943" cy="166390"/>
      </dsp:txXfrm>
    </dsp:sp>
    <dsp:sp modelId="{E16D85CA-4716-C147-938E-8B5706ED137E}">
      <dsp:nvSpPr>
        <dsp:cNvPr id="0" name=""/>
        <dsp:cNvSpPr/>
      </dsp:nvSpPr>
      <dsp:spPr>
        <a:xfrm>
          <a:off x="10018858" y="1706196"/>
          <a:ext cx="2032732" cy="2006273"/>
        </a:xfrm>
        <a:prstGeom prst="roundRect">
          <a:avLst>
            <a:gd name="adj" fmla="val 10000"/>
          </a:avLst>
        </a:prstGeom>
        <a:solidFill>
          <a:schemeClr val="accent5">
            <a:hueOff val="2495256"/>
            <a:satOff val="-50489"/>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Encourage</a:t>
          </a:r>
        </a:p>
      </dsp:txBody>
      <dsp:txXfrm>
        <a:off x="10077620" y="1764958"/>
        <a:ext cx="1915208" cy="18887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1D82B-0C67-9942-B940-7C5F607194C0}" type="datetimeFigureOut">
              <a:rPr lang="en-US" smtClean="0"/>
              <a:t>11/8/2021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B3635-24C2-794E-9577-75F0E07230F3}" type="slidenum">
              <a:rPr lang="en-US" smtClean="0"/>
              <a:t>‹#›</a:t>
            </a:fld>
            <a:endParaRPr lang="en-US"/>
          </a:p>
        </p:txBody>
      </p:sp>
    </p:spTree>
    <p:extLst>
      <p:ext uri="{BB962C8B-B14F-4D97-AF65-F5344CB8AC3E}">
        <p14:creationId xmlns:p14="http://schemas.microsoft.com/office/powerpoint/2010/main" val="1566465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1</a:t>
            </a:fld>
            <a:endParaRPr lang="en-US"/>
          </a:p>
        </p:txBody>
      </p:sp>
    </p:spTree>
    <p:extLst>
      <p:ext uri="{BB962C8B-B14F-4D97-AF65-F5344CB8AC3E}">
        <p14:creationId xmlns:p14="http://schemas.microsoft.com/office/powerpoint/2010/main" val="263949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presentation I will be looking at how I can help support local businesses and help the town of Carmarthen to continue to grow and thrive. A project previously known as the LOAF project was created in order to help support local business and encourage people from the town to buy local, organic and Fair-trade produce, however the marketing campaign for this project wasn’t executed very well, my aim is to create a marketing campaign that will capture the attention of the public in Carmarthen and surrounding areas. My aims are to spread awareness about the project, support local businesses, encourage people to purchase local organic products, help support and improve the local economy and finally, to support the town with its growth in the coming years.</a:t>
            </a:r>
          </a:p>
          <a:p>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2</a:t>
            </a:fld>
            <a:endParaRPr lang="en-US"/>
          </a:p>
        </p:txBody>
      </p:sp>
    </p:spTree>
    <p:extLst>
      <p:ext uri="{BB962C8B-B14F-4D97-AF65-F5344CB8AC3E}">
        <p14:creationId xmlns:p14="http://schemas.microsoft.com/office/powerpoint/2010/main" val="3834790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thing I must consider is who my target market is, this will allow me to determine the most suitable marketing channels for me to capture their attention. With this project the target market is broad, as the aim of the Carmarthen town council is to target as many people as possible to maximise the effect that this project can have on the town. I don’t intend to target any specific age ranges, genders, or take into consideration psychographics as I want my campaign to target as many people as possible and I believe that this is a campaign that everyone can get behind. I will be targeting a wide range of age ranges, younger adults will be especially important as they are the future of the town. I will be using multiple different marketing methods that will cater for as wide a range of audience as possible, which I will cover later. </a:t>
            </a:r>
          </a:p>
          <a:p>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3</a:t>
            </a:fld>
            <a:endParaRPr lang="en-US"/>
          </a:p>
        </p:txBody>
      </p:sp>
    </p:spTree>
    <p:extLst>
      <p:ext uri="{BB962C8B-B14F-4D97-AF65-F5344CB8AC3E}">
        <p14:creationId xmlns:p14="http://schemas.microsoft.com/office/powerpoint/2010/main" val="348450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idea I have for the campaign is a loyalty card scheme. Loyalty cards have been around for years, however, I believe that they would be useful in this campaign too. I would like to create a loyalty card scheme for local businesses whereby consumers would get loyalty points for shopping at local and organic shops around Carmarthen. These points could then be redeemed to use in one of the local stores, therefore not only is it encouraging people to shop locally they also get the opportunity to make a further purchase at a local store which in turn helps support that business. By offering these incentives I hope to encourage people to use these stores not only to purchase more ethically produced products but also to help support local businesses and Carmarthen itself.</a:t>
            </a:r>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4</a:t>
            </a:fld>
            <a:endParaRPr lang="en-US"/>
          </a:p>
        </p:txBody>
      </p:sp>
    </p:spTree>
    <p:extLst>
      <p:ext uri="{BB962C8B-B14F-4D97-AF65-F5344CB8AC3E}">
        <p14:creationId xmlns:p14="http://schemas.microsoft.com/office/powerpoint/2010/main" val="3557216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next idea I have is to create a local goods store whereby local businesses can have an area within the store to display their products, the idea of this is to bring all the different local businesses together which will help them to support one another. For example, a customer may enter the store with the sole purpose of looking at or buying one product but may be enticed by another locally produced product on offer in the store. My idea is to have local businesses given allocated areas within the store so that every local business will have an opportunity to have their items or products displayed at the store. If there is too many businesses  for the size of the premises, then each businesses will be accommodated on a rotation basis. </a:t>
            </a:r>
          </a:p>
          <a:p>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5</a:t>
            </a:fld>
            <a:endParaRPr lang="en-US"/>
          </a:p>
        </p:txBody>
      </p:sp>
    </p:spTree>
    <p:extLst>
      <p:ext uri="{BB962C8B-B14F-4D97-AF65-F5344CB8AC3E}">
        <p14:creationId xmlns:p14="http://schemas.microsoft.com/office/powerpoint/2010/main" val="1726165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these ideas to flourish and reach my intended audience they will need to be marketed correctly. One of the key marketing strategies that I will be using is digital marketing. With the advancements and greater accessibility of technology, this channel has reached the forefront of many marketing campaigns worldwide. Digital marketing is a form of marketing that utilises digital and online channels in order to advertise a product or service. Digital marketing is undoubtedly at the forefront of marketing with 75% of marketing budgets being allocated to digital marketing , with an estimated £129 billion to be spent on digital marketing in the UK in 2021. </a:t>
            </a:r>
            <a:r>
              <a:rPr lang="en-GB" dirty="0">
                <a:solidFill>
                  <a:schemeClr val="tx1"/>
                </a:solidFill>
              </a:rPr>
              <a:t>Digital marketing is extremely effective as it can reach such a large and varied audience as it is greatly accessible, reaching a wide ranged audience is one of my aims therefore, I believe that digital marketing would be a great tool to use. Within digital marketing itself there are different channels that can be used, these include, social media marketing, radio adverts, television adverts, emails, adverts on websites, affiliate marketing, search engine optimisation and content marketing. </a:t>
            </a:r>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6</a:t>
            </a:fld>
            <a:endParaRPr lang="en-US"/>
          </a:p>
        </p:txBody>
      </p:sp>
    </p:spTree>
    <p:extLst>
      <p:ext uri="{BB962C8B-B14F-4D97-AF65-F5344CB8AC3E}">
        <p14:creationId xmlns:p14="http://schemas.microsoft.com/office/powerpoint/2010/main" val="1369174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Of these different channels, the one I will primarily use is social media marketing, due to the amount of people that have access to this. Statistics show that 76.9% of the Welsh population have a social media account, with 75.6% of adults aged over 60-69, 59.8% of people aged 70 plus and 99.6% of people aged between 16-29 having social media accounts in Wales. These figures highlight the sheer reach that social media and more specifically the reach it has with the younger generation thus, is my main marketing channel. Social media can be utilised in many different ways for a marketer, there are multiple different social media platforms that can be used to market my campaign, the one I will be using the most is Facebook, as this is the most commonly used social media platform and has a variety of different tools on the site for marketing purposes. When marketing using social media, I must ensure that I engage with my audience by posting regularly and posting engaging content, for example, interactive material that will get my audience involved which will help to build a connection between themselves and the campaign. This in turn will help build brand loyalty, increase customer retention and help spread awareness.</a:t>
            </a:r>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7</a:t>
            </a:fld>
            <a:endParaRPr lang="en-US"/>
          </a:p>
        </p:txBody>
      </p:sp>
    </p:spTree>
    <p:extLst>
      <p:ext uri="{BB962C8B-B14F-4D97-AF65-F5344CB8AC3E}">
        <p14:creationId xmlns:p14="http://schemas.microsoft.com/office/powerpoint/2010/main" val="3309300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social media marketing is a great channel for reaching a wide ranged audience as well as most of the older generation, to maximise my reach I have decided to use a couple of other marketing channels. The other channel I have decided to use leaflets or posters. I will target the older generation with these methods by having posters or leaflets displayed at venues used frequently by the elderly such as doctor surgeries, bingo halls, libraries and on local buses. The final marketing method I will touch upon is evangelism, evangelism is a great marketing tool as it requires little to no resources in order to use it. I hope to use evangelism to spread the word about my project and with Carmarthen being such a tight knit community, I believe evangelism will be hugely beneficial for the project, word of mouth is one of the key marketing tools to persuade other people to try a product or service as people often trust the opinions of people familiar to them. </a:t>
            </a:r>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8</a:t>
            </a:fld>
            <a:endParaRPr lang="en-US"/>
          </a:p>
        </p:txBody>
      </p:sp>
    </p:spTree>
    <p:extLst>
      <p:ext uri="{BB962C8B-B14F-4D97-AF65-F5344CB8AC3E}">
        <p14:creationId xmlns:p14="http://schemas.microsoft.com/office/powerpoint/2010/main" val="3390142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marketing it is important to consider the five Es. These are engage, entertain, educate, empathise and encourage. By following these five principles it will increase the likelihood of a successful marketing campaign. To engage with my target market, I will hold events where I will encourage local businesses to offer samples of their products which will help to capture a person’s initial interests and will help to build a relationship and trust with the consumer. In order to entertain my audience, I believe that it would be a good idea to create a video highlighting the positivity that the project will bring to Carmarthen. To educate my audience I will also highlight the positivity that the project will have on Carmarthen town and include stats highlighting how local businesses could benefit from the project, things such as footfall and revenue could be hugely increased due to my campaign. To empathise with my audience, I will find out what their needs are by creating questionnaires that will be both physical and digital, which will then allow me to gauge what the consumer would like to get out of this project and make changes accordingly. Finally, to encourage my audience to support the project I will need to have regular dialogue with the consumers as well as local businesses in Carmarthen to show that I am also invested in the project and am willing to accept criticism and advice. </a:t>
            </a:r>
          </a:p>
          <a:p>
            <a:endParaRPr lang="en-US" dirty="0"/>
          </a:p>
        </p:txBody>
      </p:sp>
      <p:sp>
        <p:nvSpPr>
          <p:cNvPr id="4" name="Slide Number Placeholder 3"/>
          <p:cNvSpPr>
            <a:spLocks noGrp="1"/>
          </p:cNvSpPr>
          <p:nvPr>
            <p:ph type="sldNum" sz="quarter" idx="5"/>
          </p:nvPr>
        </p:nvSpPr>
        <p:spPr/>
        <p:txBody>
          <a:bodyPr/>
          <a:lstStyle/>
          <a:p>
            <a:fld id="{951B3635-24C2-794E-9577-75F0E07230F3}" type="slidenum">
              <a:rPr lang="en-US" smtClean="0"/>
              <a:t>9</a:t>
            </a:fld>
            <a:endParaRPr lang="en-US"/>
          </a:p>
        </p:txBody>
      </p:sp>
    </p:spTree>
    <p:extLst>
      <p:ext uri="{BB962C8B-B14F-4D97-AF65-F5344CB8AC3E}">
        <p14:creationId xmlns:p14="http://schemas.microsoft.com/office/powerpoint/2010/main" val="4288330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the well being of future generations act? It is a law that was created in 2015 in order to make Wales a better place in all areas for our future generations. The seven goals are to make wales a more prosperous place, meaning there is no poverty, and everyone has jobs. A more resilient Wales, to be better prepared for natural disasters. A healthier Wales where everyone can see a doctor when needed. A more equal Wales, where everyone has opportunities regardless of their background. A more cohesive Wales, where communities can live happily together. A Wales with vibrant culture and thriving Welsh language and finally, a more globally responsible Wales, where we take care of the environment and others around the world. This Act ties in very well with the goals set out by Carmarthen Town Council, thus it will be important to refer to this during my marketing campaign. Thank you for listening to my presentation.</a:t>
            </a:r>
          </a:p>
        </p:txBody>
      </p:sp>
      <p:sp>
        <p:nvSpPr>
          <p:cNvPr id="4" name="Slide Number Placeholder 3"/>
          <p:cNvSpPr>
            <a:spLocks noGrp="1"/>
          </p:cNvSpPr>
          <p:nvPr>
            <p:ph type="sldNum" sz="quarter" idx="5"/>
          </p:nvPr>
        </p:nvSpPr>
        <p:spPr/>
        <p:txBody>
          <a:bodyPr/>
          <a:lstStyle/>
          <a:p>
            <a:fld id="{951B3635-24C2-794E-9577-75F0E07230F3}" type="slidenum">
              <a:rPr lang="en-US" smtClean="0"/>
              <a:t>10</a:t>
            </a:fld>
            <a:endParaRPr lang="en-US"/>
          </a:p>
        </p:txBody>
      </p:sp>
    </p:spTree>
    <p:extLst>
      <p:ext uri="{BB962C8B-B14F-4D97-AF65-F5344CB8AC3E}">
        <p14:creationId xmlns:p14="http://schemas.microsoft.com/office/powerpoint/2010/main" val="901403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99899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70790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27978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2B07E4-CDF9-4C88-A2F3-04620E58224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082836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2B07E4-CDF9-4C88-A2F3-04620E58224D}" type="datetimeFigureOut">
              <a:rPr lang="en-US" smtClean="0"/>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2185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2B07E4-CDF9-4C88-A2F3-04620E58224D}"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6245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2B07E4-CDF9-4C88-A2F3-04620E58224D}" type="datetimeFigureOut">
              <a:rPr lang="en-US" smtClean="0"/>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13820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35692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85509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2558555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1390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16054570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656342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706278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43374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942598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2B07E4-CDF9-4C88-A2F3-04620E58224D}" type="datetimeFigureOut">
              <a:rPr lang="en-US" smtClean="0"/>
              <a:pPr/>
              <a:t>11/8/2021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809980351"/>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 id="2147483858" r:id="rId12"/>
    <p:sldLayoutId id="2147483859" r:id="rId13"/>
    <p:sldLayoutId id="2147483860" r:id="rId14"/>
    <p:sldLayoutId id="2147483861" r:id="rId15"/>
    <p:sldLayoutId id="214748386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A8DC3-C0B5-CF40-A3B6-EAD1E6C3E8C3}"/>
              </a:ext>
            </a:extLst>
          </p:cNvPr>
          <p:cNvSpPr>
            <a:spLocks noGrp="1"/>
          </p:cNvSpPr>
          <p:nvPr>
            <p:ph type="ctrTitle"/>
          </p:nvPr>
        </p:nvSpPr>
        <p:spPr>
          <a:xfrm>
            <a:off x="668867" y="1678666"/>
            <a:ext cx="4088190" cy="2369093"/>
          </a:xfrm>
        </p:spPr>
        <p:txBody>
          <a:bodyPr>
            <a:normAutofit/>
          </a:bodyPr>
          <a:lstStyle/>
          <a:p>
            <a:r>
              <a:rPr lang="en-US" sz="6000" dirty="0"/>
              <a:t>Ben Rees </a:t>
            </a:r>
          </a:p>
        </p:txBody>
      </p:sp>
      <p:sp>
        <p:nvSpPr>
          <p:cNvPr id="3" name="Subtitle 2">
            <a:extLst>
              <a:ext uri="{FF2B5EF4-FFF2-40B4-BE49-F238E27FC236}">
                <a16:creationId xmlns:a16="http://schemas.microsoft.com/office/drawing/2014/main" id="{E7D2CC87-7239-2547-A6CF-52C0CF580B38}"/>
              </a:ext>
            </a:extLst>
          </p:cNvPr>
          <p:cNvSpPr>
            <a:spLocks noGrp="1"/>
          </p:cNvSpPr>
          <p:nvPr>
            <p:ph type="subTitle" idx="1"/>
          </p:nvPr>
        </p:nvSpPr>
        <p:spPr>
          <a:xfrm>
            <a:off x="677335" y="4050831"/>
            <a:ext cx="4079721" cy="1096901"/>
          </a:xfrm>
        </p:spPr>
        <p:txBody>
          <a:bodyPr>
            <a:normAutofit/>
          </a:bodyPr>
          <a:lstStyle/>
          <a:p>
            <a:r>
              <a:rPr lang="en-US" sz="2400" dirty="0"/>
              <a:t>BMSP5003</a:t>
            </a:r>
          </a:p>
          <a:p>
            <a:r>
              <a:rPr lang="en-US" sz="2400" dirty="0"/>
              <a:t>Social and ethical marketing </a:t>
            </a:r>
          </a:p>
        </p:txBody>
      </p:sp>
    </p:spTree>
    <p:extLst>
      <p:ext uri="{BB962C8B-B14F-4D97-AF65-F5344CB8AC3E}">
        <p14:creationId xmlns:p14="http://schemas.microsoft.com/office/powerpoint/2010/main" val="2856519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469F3-D381-A341-86C6-29EB20303F92}"/>
              </a:ext>
            </a:extLst>
          </p:cNvPr>
          <p:cNvSpPr>
            <a:spLocks noGrp="1"/>
          </p:cNvSpPr>
          <p:nvPr>
            <p:ph type="title"/>
          </p:nvPr>
        </p:nvSpPr>
        <p:spPr>
          <a:xfrm>
            <a:off x="677334" y="609600"/>
            <a:ext cx="8596668" cy="1320800"/>
          </a:xfrm>
        </p:spPr>
        <p:txBody>
          <a:bodyPr anchor="t">
            <a:normAutofit/>
          </a:bodyPr>
          <a:lstStyle/>
          <a:p>
            <a:r>
              <a:rPr lang="en-US" dirty="0"/>
              <a:t>Aims and objectives</a:t>
            </a:r>
          </a:p>
        </p:txBody>
      </p:sp>
      <p:sp>
        <p:nvSpPr>
          <p:cNvPr id="9" name="Content Placeholder 8">
            <a:extLst>
              <a:ext uri="{FF2B5EF4-FFF2-40B4-BE49-F238E27FC236}">
                <a16:creationId xmlns:a16="http://schemas.microsoft.com/office/drawing/2014/main" id="{06079A8A-015B-44D9-8B5D-8E0E2AA23A55}"/>
              </a:ext>
            </a:extLst>
          </p:cNvPr>
          <p:cNvSpPr>
            <a:spLocks noGrp="1"/>
          </p:cNvSpPr>
          <p:nvPr>
            <p:ph idx="1"/>
          </p:nvPr>
        </p:nvSpPr>
        <p:spPr>
          <a:xfrm>
            <a:off x="677334" y="2160589"/>
            <a:ext cx="3957349" cy="3749323"/>
          </a:xfrm>
        </p:spPr>
        <p:txBody>
          <a:bodyPr>
            <a:normAutofit/>
          </a:bodyPr>
          <a:lstStyle/>
          <a:p>
            <a:r>
              <a:rPr lang="en-US" dirty="0"/>
              <a:t>Spread awareness regarding the project </a:t>
            </a:r>
          </a:p>
          <a:p>
            <a:r>
              <a:rPr lang="en-US" dirty="0"/>
              <a:t>Support local businesses</a:t>
            </a:r>
          </a:p>
          <a:p>
            <a:r>
              <a:rPr lang="en-US" dirty="0"/>
              <a:t>Encourage people to purchase local organic produce </a:t>
            </a:r>
          </a:p>
          <a:p>
            <a:r>
              <a:rPr lang="en-US" dirty="0"/>
              <a:t>Improve the economy in Carmarthen </a:t>
            </a:r>
          </a:p>
          <a:p>
            <a:r>
              <a:rPr lang="en-US" dirty="0"/>
              <a:t>Help the town grow and improve it for the future generations</a:t>
            </a:r>
          </a:p>
          <a:p>
            <a:endParaRPr lang="en-US" dirty="0"/>
          </a:p>
          <a:p>
            <a:endParaRPr lang="en-US" dirty="0"/>
          </a:p>
        </p:txBody>
      </p:sp>
      <p:pic>
        <p:nvPicPr>
          <p:cNvPr id="5" name="Content Placeholder 4" descr="Presentation with checklist with solid fill">
            <a:extLst>
              <a:ext uri="{FF2B5EF4-FFF2-40B4-BE49-F238E27FC236}">
                <a16:creationId xmlns:a16="http://schemas.microsoft.com/office/drawing/2014/main" id="{C1E4B5D2-8343-8B45-96D0-9ECEB7591D5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82028" y="1553709"/>
            <a:ext cx="3750581" cy="3750581"/>
          </a:xfrm>
          <a:prstGeom prst="rect">
            <a:avLst/>
          </a:prstGeom>
        </p:spPr>
      </p:pic>
    </p:spTree>
    <p:extLst>
      <p:ext uri="{BB962C8B-B14F-4D97-AF65-F5344CB8AC3E}">
        <p14:creationId xmlns:p14="http://schemas.microsoft.com/office/powerpoint/2010/main" val="2502324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A6BE-A461-2E44-B9FD-888E134FA74F}"/>
              </a:ext>
            </a:extLst>
          </p:cNvPr>
          <p:cNvSpPr>
            <a:spLocks noGrp="1"/>
          </p:cNvSpPr>
          <p:nvPr>
            <p:ph type="title"/>
          </p:nvPr>
        </p:nvSpPr>
        <p:spPr/>
        <p:txBody>
          <a:bodyPr vert="horz" lIns="91440" tIns="45720" rIns="91440" bIns="45720" rtlCol="0" anchor="t">
            <a:normAutofit/>
          </a:bodyPr>
          <a:lstStyle/>
          <a:p>
            <a:r>
              <a:rPr lang="en-US" dirty="0"/>
              <a:t>Segmentation marketing </a:t>
            </a:r>
          </a:p>
        </p:txBody>
      </p:sp>
      <p:sp>
        <p:nvSpPr>
          <p:cNvPr id="8" name="TextBox 7">
            <a:extLst>
              <a:ext uri="{FF2B5EF4-FFF2-40B4-BE49-F238E27FC236}">
                <a16:creationId xmlns:a16="http://schemas.microsoft.com/office/drawing/2014/main" id="{96F8FBC8-E4B3-0C47-957C-5B12BB9DE025}"/>
              </a:ext>
            </a:extLst>
          </p:cNvPr>
          <p:cNvSpPr txBox="1"/>
          <p:nvPr/>
        </p:nvSpPr>
        <p:spPr>
          <a:xfrm>
            <a:off x="677334" y="2160589"/>
            <a:ext cx="3957349" cy="374932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2000" b="1" dirty="0">
                <a:solidFill>
                  <a:schemeClr val="tx1">
                    <a:lumMod val="75000"/>
                    <a:lumOff val="25000"/>
                  </a:schemeClr>
                </a:solidFill>
              </a:rPr>
              <a:t>Identifying my target market</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What age?</a:t>
            </a:r>
          </a:p>
          <a:p>
            <a:pPr>
              <a:spcBef>
                <a:spcPts val="1000"/>
              </a:spcBef>
              <a:buClr>
                <a:schemeClr val="accent1"/>
              </a:buClr>
              <a:buSzPct val="80000"/>
              <a:buFont typeface="Wingdings 3" charset="2"/>
              <a:buChar char=""/>
            </a:pPr>
            <a:r>
              <a:rPr lang="en-US" dirty="0">
                <a:solidFill>
                  <a:schemeClr val="tx1">
                    <a:lumMod val="75000"/>
                    <a:lumOff val="25000"/>
                  </a:schemeClr>
                </a:solidFill>
              </a:rPr>
              <a:t>Psychographics?</a:t>
            </a:r>
          </a:p>
          <a:p>
            <a:pPr>
              <a:spcBef>
                <a:spcPts val="1000"/>
              </a:spcBef>
              <a:buClr>
                <a:schemeClr val="accent1"/>
              </a:buClr>
              <a:buSzPct val="80000"/>
              <a:buFont typeface="Wingdings 3" charset="2"/>
              <a:buChar char=""/>
            </a:pPr>
            <a:r>
              <a:rPr lang="en-US" dirty="0">
                <a:solidFill>
                  <a:schemeClr val="tx1">
                    <a:lumMod val="75000"/>
                    <a:lumOff val="25000"/>
                  </a:schemeClr>
                </a:solidFill>
              </a:rPr>
              <a:t>Background?</a:t>
            </a:r>
          </a:p>
          <a:p>
            <a:pPr>
              <a:spcBef>
                <a:spcPts val="1000"/>
              </a:spcBef>
              <a:buClr>
                <a:schemeClr val="accent1"/>
              </a:buClr>
              <a:buSzPct val="80000"/>
              <a:buFont typeface="Wingdings 3" charset="2"/>
              <a:buChar char=""/>
            </a:pPr>
            <a:r>
              <a:rPr lang="en-US" dirty="0">
                <a:solidFill>
                  <a:schemeClr val="tx1">
                    <a:lumMod val="75000"/>
                    <a:lumOff val="25000"/>
                  </a:schemeClr>
                </a:solidFill>
              </a:rPr>
              <a:t>Geographic?</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pPr>
            <a:endParaRPr lang="en-US" dirty="0">
              <a:solidFill>
                <a:schemeClr val="tx1">
                  <a:lumMod val="75000"/>
                  <a:lumOff val="25000"/>
                </a:schemeClr>
              </a:solidFill>
            </a:endParaRPr>
          </a:p>
        </p:txBody>
      </p:sp>
      <p:pic>
        <p:nvPicPr>
          <p:cNvPr id="45" name="Graphic 44" descr="Bullseye">
            <a:extLst>
              <a:ext uri="{FF2B5EF4-FFF2-40B4-BE49-F238E27FC236}">
                <a16:creationId xmlns:a16="http://schemas.microsoft.com/office/drawing/2014/main" id="{60E3C105-4F1C-411B-96F9-7768C28EB3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57595" y="1086022"/>
            <a:ext cx="2342978" cy="2342978"/>
          </a:xfrm>
          <a:prstGeom prst="rect">
            <a:avLst/>
          </a:prstGeom>
        </p:spPr>
      </p:pic>
      <p:pic>
        <p:nvPicPr>
          <p:cNvPr id="4" name="Graphic 3" descr="Target Audience outline">
            <a:extLst>
              <a:ext uri="{FF2B5EF4-FFF2-40B4-BE49-F238E27FC236}">
                <a16:creationId xmlns:a16="http://schemas.microsoft.com/office/drawing/2014/main" id="{EA84D916-2F75-874B-AA8E-48D6F17D3C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86543" y="3762212"/>
            <a:ext cx="2685081" cy="2685081"/>
          </a:xfrm>
          <a:prstGeom prst="rect">
            <a:avLst/>
          </a:prstGeom>
        </p:spPr>
      </p:pic>
    </p:spTree>
    <p:extLst>
      <p:ext uri="{BB962C8B-B14F-4D97-AF65-F5344CB8AC3E}">
        <p14:creationId xmlns:p14="http://schemas.microsoft.com/office/powerpoint/2010/main" val="1532180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9">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41">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49">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White bulbs with a yellow one standing out">
            <a:extLst>
              <a:ext uri="{FF2B5EF4-FFF2-40B4-BE49-F238E27FC236}">
                <a16:creationId xmlns:a16="http://schemas.microsoft.com/office/drawing/2014/main" id="{A000C3AB-19C4-4DB8-936B-479416E897E0}"/>
              </a:ext>
            </a:extLst>
          </p:cNvPr>
          <p:cNvPicPr>
            <a:picLocks noChangeAspect="1"/>
          </p:cNvPicPr>
          <p:nvPr/>
        </p:nvPicPr>
        <p:blipFill rotWithShape="1">
          <a:blip r:embed="rId3"/>
          <a:srcRect l="19436" r="10467"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5" name="Title 34">
            <a:extLst>
              <a:ext uri="{FF2B5EF4-FFF2-40B4-BE49-F238E27FC236}">
                <a16:creationId xmlns:a16="http://schemas.microsoft.com/office/drawing/2014/main" id="{163BDCB8-F585-DC47-81B7-586B4EFF5196}"/>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MY IDEAS</a:t>
            </a:r>
            <a:br>
              <a:rPr lang="en-US" sz="4800" dirty="0"/>
            </a:br>
            <a:endParaRPr lang="en-US" sz="4800" dirty="0"/>
          </a:p>
        </p:txBody>
      </p:sp>
      <p:sp>
        <p:nvSpPr>
          <p:cNvPr id="3" name="Content Placeholder 2">
            <a:extLst>
              <a:ext uri="{FF2B5EF4-FFF2-40B4-BE49-F238E27FC236}">
                <a16:creationId xmlns:a16="http://schemas.microsoft.com/office/drawing/2014/main" id="{F5FEE55C-6F87-ED45-96B8-2B72A55C90D1}"/>
              </a:ext>
            </a:extLst>
          </p:cNvPr>
          <p:cNvSpPr>
            <a:spLocks noGrp="1"/>
          </p:cNvSpPr>
          <p:nvPr>
            <p:ph idx="1"/>
          </p:nvPr>
        </p:nvSpPr>
        <p:spPr>
          <a:xfrm>
            <a:off x="677335" y="4050831"/>
            <a:ext cx="4079721" cy="1096901"/>
          </a:xfrm>
        </p:spPr>
        <p:txBody>
          <a:bodyPr vert="horz" lIns="91440" tIns="45720" rIns="91440" bIns="45720" rtlCol="0" anchor="t">
            <a:normAutofit/>
          </a:bodyPr>
          <a:lstStyle/>
          <a:p>
            <a:pPr marL="0" indent="0" algn="r">
              <a:buNone/>
            </a:pPr>
            <a:r>
              <a:rPr lang="en-US" sz="3200" dirty="0">
                <a:solidFill>
                  <a:schemeClr val="tx1">
                    <a:lumMod val="50000"/>
                    <a:lumOff val="50000"/>
                  </a:schemeClr>
                </a:solidFill>
              </a:rPr>
              <a:t>Loyalty card scheme </a:t>
            </a:r>
          </a:p>
        </p:txBody>
      </p:sp>
      <p:cxnSp>
        <p:nvCxnSpPr>
          <p:cNvPr id="57" name="Straight Connector 5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59" name="Straight Connector 5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Graphic 3" descr="Credit card outline">
            <a:extLst>
              <a:ext uri="{FF2B5EF4-FFF2-40B4-BE49-F238E27FC236}">
                <a16:creationId xmlns:a16="http://schemas.microsoft.com/office/drawing/2014/main" id="{F5EE80DF-BED7-7148-B815-D89EDF5DF08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41483" y="3335921"/>
            <a:ext cx="3234158" cy="3234158"/>
          </a:xfrm>
          <a:prstGeom prst="rect">
            <a:avLst/>
          </a:prstGeom>
        </p:spPr>
      </p:pic>
    </p:spTree>
    <p:extLst>
      <p:ext uri="{BB962C8B-B14F-4D97-AF65-F5344CB8AC3E}">
        <p14:creationId xmlns:p14="http://schemas.microsoft.com/office/powerpoint/2010/main" val="2168743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7" name="Group 39">
            <a:extLst>
              <a:ext uri="{FF2B5EF4-FFF2-40B4-BE49-F238E27FC236}">
                <a16:creationId xmlns:a16="http://schemas.microsoft.com/office/drawing/2014/main" id="{6A761A44-A936-4382-8A16-7ED6A290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5459EE73-661E-48AA-A374-BF2B850F58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41">
              <a:extLst>
                <a:ext uri="{FF2B5EF4-FFF2-40B4-BE49-F238E27FC236}">
                  <a16:creationId xmlns:a16="http://schemas.microsoft.com/office/drawing/2014/main" id="{D653EA91-5E43-427F-B0AB-1B8A496BC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57571081-E136-40F9-B123-3A16F53BE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5">
              <a:extLst>
                <a:ext uri="{FF2B5EF4-FFF2-40B4-BE49-F238E27FC236}">
                  <a16:creationId xmlns:a16="http://schemas.microsoft.com/office/drawing/2014/main" id="{73197C11-EFC2-4F71-BEFF-B7EE3EEFF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074C7561-7217-4DBC-8C63-2BB8560D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6EB4E4EC-EA7F-4A46-9AF5-7E3E4E543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9048D13B-C50D-4EF9-AB6D-86713B7D4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8213FFC7-C869-40A9-8DBD-B311B342E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A029FB91-93F5-4D40-9014-8D5108951E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49">
              <a:extLst>
                <a:ext uri="{FF2B5EF4-FFF2-40B4-BE49-F238E27FC236}">
                  <a16:creationId xmlns:a16="http://schemas.microsoft.com/office/drawing/2014/main" id="{F6022FD2-DE49-41E6-B3BF-B113018CA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White bulbs with a yellow one standing out">
            <a:extLst>
              <a:ext uri="{FF2B5EF4-FFF2-40B4-BE49-F238E27FC236}">
                <a16:creationId xmlns:a16="http://schemas.microsoft.com/office/drawing/2014/main" id="{A000C3AB-19C4-4DB8-936B-479416E897E0}"/>
              </a:ext>
            </a:extLst>
          </p:cNvPr>
          <p:cNvPicPr>
            <a:picLocks noChangeAspect="1"/>
          </p:cNvPicPr>
          <p:nvPr/>
        </p:nvPicPr>
        <p:blipFill rotWithShape="1">
          <a:blip r:embed="rId3"/>
          <a:srcRect l="19436" r="10467"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5" name="Title 34">
            <a:extLst>
              <a:ext uri="{FF2B5EF4-FFF2-40B4-BE49-F238E27FC236}">
                <a16:creationId xmlns:a16="http://schemas.microsoft.com/office/drawing/2014/main" id="{163BDCB8-F585-DC47-81B7-586B4EFF5196}"/>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MY IDEAS</a:t>
            </a:r>
            <a:br>
              <a:rPr lang="en-US" sz="4800" dirty="0"/>
            </a:br>
            <a:endParaRPr lang="en-US" sz="4800" dirty="0"/>
          </a:p>
        </p:txBody>
      </p:sp>
      <p:sp>
        <p:nvSpPr>
          <p:cNvPr id="3" name="Content Placeholder 2">
            <a:extLst>
              <a:ext uri="{FF2B5EF4-FFF2-40B4-BE49-F238E27FC236}">
                <a16:creationId xmlns:a16="http://schemas.microsoft.com/office/drawing/2014/main" id="{F5FEE55C-6F87-ED45-96B8-2B72A55C90D1}"/>
              </a:ext>
            </a:extLst>
          </p:cNvPr>
          <p:cNvSpPr>
            <a:spLocks noGrp="1"/>
          </p:cNvSpPr>
          <p:nvPr>
            <p:ph idx="1"/>
          </p:nvPr>
        </p:nvSpPr>
        <p:spPr>
          <a:xfrm>
            <a:off x="677335" y="4050831"/>
            <a:ext cx="4079721" cy="1096901"/>
          </a:xfrm>
        </p:spPr>
        <p:txBody>
          <a:bodyPr vert="horz" lIns="91440" tIns="45720" rIns="91440" bIns="45720" rtlCol="0" anchor="t">
            <a:normAutofit/>
          </a:bodyPr>
          <a:lstStyle/>
          <a:p>
            <a:pPr marL="0" indent="0" algn="r">
              <a:buNone/>
            </a:pPr>
            <a:r>
              <a:rPr lang="en-US" sz="3200" dirty="0">
                <a:solidFill>
                  <a:schemeClr val="tx1">
                    <a:lumMod val="50000"/>
                    <a:lumOff val="50000"/>
                  </a:schemeClr>
                </a:solidFill>
              </a:rPr>
              <a:t>Local goods shop</a:t>
            </a:r>
          </a:p>
        </p:txBody>
      </p:sp>
      <p:cxnSp>
        <p:nvCxnSpPr>
          <p:cNvPr id="57" name="Straight Connector 5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59" name="Straight Connector 5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Graphic 3" descr="Store outline">
            <a:extLst>
              <a:ext uri="{FF2B5EF4-FFF2-40B4-BE49-F238E27FC236}">
                <a16:creationId xmlns:a16="http://schemas.microsoft.com/office/drawing/2014/main" id="{73667F82-1BDD-9F4C-AEB0-FF0213183F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67016" y="3092753"/>
            <a:ext cx="3259667" cy="3259667"/>
          </a:xfrm>
          <a:prstGeom prst="rect">
            <a:avLst/>
          </a:prstGeom>
        </p:spPr>
      </p:pic>
    </p:spTree>
    <p:extLst>
      <p:ext uri="{BB962C8B-B14F-4D97-AF65-F5344CB8AC3E}">
        <p14:creationId xmlns:p14="http://schemas.microsoft.com/office/powerpoint/2010/main" val="2286536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6" name="Picture 8" descr="Mercadeo">
            <a:extLst>
              <a:ext uri="{FF2B5EF4-FFF2-40B4-BE49-F238E27FC236}">
                <a16:creationId xmlns:a16="http://schemas.microsoft.com/office/drawing/2014/main" id="{CB415D48-538B-E441-8A87-376BC4DFE8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2" r="-2" b="1049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8B0ADB2-AE31-7745-B4A8-018CE02D14A3}"/>
              </a:ext>
            </a:extLst>
          </p:cNvPr>
          <p:cNvSpPr>
            <a:spLocks noGrp="1"/>
          </p:cNvSpPr>
          <p:nvPr>
            <p:ph type="title"/>
          </p:nvPr>
        </p:nvSpPr>
        <p:spPr>
          <a:xfrm>
            <a:off x="677333" y="609600"/>
            <a:ext cx="3851123" cy="1320800"/>
          </a:xfrm>
        </p:spPr>
        <p:txBody>
          <a:bodyPr>
            <a:normAutofit/>
          </a:bodyPr>
          <a:lstStyle/>
          <a:p>
            <a:r>
              <a:rPr lang="en-US" dirty="0"/>
              <a:t>Digital marketing </a:t>
            </a:r>
          </a:p>
        </p:txBody>
      </p:sp>
      <p:sp>
        <p:nvSpPr>
          <p:cNvPr id="3" name="Content Placeholder 2">
            <a:extLst>
              <a:ext uri="{FF2B5EF4-FFF2-40B4-BE49-F238E27FC236}">
                <a16:creationId xmlns:a16="http://schemas.microsoft.com/office/drawing/2014/main" id="{67712F4F-F518-4E45-B931-F44ACD712E1F}"/>
              </a:ext>
            </a:extLst>
          </p:cNvPr>
          <p:cNvSpPr>
            <a:spLocks noGrp="1"/>
          </p:cNvSpPr>
          <p:nvPr>
            <p:ph idx="1"/>
          </p:nvPr>
        </p:nvSpPr>
        <p:spPr>
          <a:xfrm>
            <a:off x="548033" y="1879601"/>
            <a:ext cx="3851122" cy="3906837"/>
          </a:xfrm>
        </p:spPr>
        <p:txBody>
          <a:bodyPr>
            <a:normAutofit/>
          </a:bodyPr>
          <a:lstStyle/>
          <a:p>
            <a:pPr marL="0" indent="0">
              <a:buNone/>
            </a:pPr>
            <a:r>
              <a:rPr lang="en-US" b="1" dirty="0"/>
              <a:t>What digital marketing methods will I use?</a:t>
            </a:r>
          </a:p>
          <a:p>
            <a:r>
              <a:rPr lang="en-US" dirty="0"/>
              <a:t>Email?</a:t>
            </a:r>
          </a:p>
          <a:p>
            <a:r>
              <a:rPr lang="en-US" dirty="0"/>
              <a:t>Social media? </a:t>
            </a:r>
          </a:p>
          <a:p>
            <a:r>
              <a:rPr lang="en-US" dirty="0"/>
              <a:t>Search engine optimisation?</a:t>
            </a:r>
          </a:p>
          <a:p>
            <a:r>
              <a:rPr lang="en-US" dirty="0"/>
              <a:t>Website?</a:t>
            </a:r>
          </a:p>
          <a:p>
            <a:r>
              <a:rPr lang="en-US" dirty="0"/>
              <a:t>Radio adverts?</a:t>
            </a:r>
          </a:p>
          <a:p>
            <a:pPr marL="0" indent="0">
              <a:buNone/>
            </a:pPr>
            <a:endParaRPr lang="en-US" b="1" dirty="0"/>
          </a:p>
          <a:p>
            <a:pPr marL="0" indent="0">
              <a:buNone/>
            </a:pPr>
            <a:endParaRPr lang="en-US" b="1" dirty="0"/>
          </a:p>
        </p:txBody>
      </p:sp>
      <p:sp>
        <p:nvSpPr>
          <p:cNvPr id="4" name="TextBox 3">
            <a:extLst>
              <a:ext uri="{FF2B5EF4-FFF2-40B4-BE49-F238E27FC236}">
                <a16:creationId xmlns:a16="http://schemas.microsoft.com/office/drawing/2014/main" id="{3C794373-13AA-5040-8EF0-482996B1FE86}"/>
              </a:ext>
            </a:extLst>
          </p:cNvPr>
          <p:cNvSpPr txBox="1"/>
          <p:nvPr/>
        </p:nvSpPr>
        <p:spPr>
          <a:xfrm>
            <a:off x="4269854" y="6180666"/>
            <a:ext cx="7922146" cy="685800"/>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Image: (Park, 2020)</a:t>
            </a:r>
            <a:endParaRPr lang="en-US" sz="1300">
              <a:solidFill>
                <a:srgbClr val="FFFFFF"/>
              </a:solidFill>
            </a:endParaRPr>
          </a:p>
          <a:p>
            <a:pPr algn="ctr">
              <a:spcAft>
                <a:spcPts val="600"/>
              </a:spcAft>
            </a:pPr>
            <a:endParaRPr lang="en-US" sz="1300">
              <a:solidFill>
                <a:srgbClr val="FFFFFF"/>
              </a:solidFill>
            </a:endParaRPr>
          </a:p>
        </p:txBody>
      </p:sp>
    </p:spTree>
    <p:extLst>
      <p:ext uri="{BB962C8B-B14F-4D97-AF65-F5344CB8AC3E}">
        <p14:creationId xmlns:p14="http://schemas.microsoft.com/office/powerpoint/2010/main" val="464565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06954-50AC-7E44-B4D8-F2D9B168E4E3}"/>
              </a:ext>
            </a:extLst>
          </p:cNvPr>
          <p:cNvSpPr>
            <a:spLocks noGrp="1"/>
          </p:cNvSpPr>
          <p:nvPr>
            <p:ph type="title"/>
          </p:nvPr>
        </p:nvSpPr>
        <p:spPr/>
        <p:txBody>
          <a:bodyPr/>
          <a:lstStyle/>
          <a:p>
            <a:r>
              <a:rPr lang="en-US" dirty="0"/>
              <a:t>Social media</a:t>
            </a:r>
          </a:p>
        </p:txBody>
      </p:sp>
      <p:sp>
        <p:nvSpPr>
          <p:cNvPr id="4" name="Rounded Rectangular Callout 3">
            <a:extLst>
              <a:ext uri="{FF2B5EF4-FFF2-40B4-BE49-F238E27FC236}">
                <a16:creationId xmlns:a16="http://schemas.microsoft.com/office/drawing/2014/main" id="{17112872-DA4A-1743-A097-D0DB04C8BB0F}"/>
              </a:ext>
            </a:extLst>
          </p:cNvPr>
          <p:cNvSpPr/>
          <p:nvPr/>
        </p:nvSpPr>
        <p:spPr>
          <a:xfrm>
            <a:off x="1219201" y="4555332"/>
            <a:ext cx="2114550" cy="1814512"/>
          </a:xfrm>
          <a:prstGeom prst="wedgeRoundRect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59.8% of adults aged 70+ use social media in Wales</a:t>
            </a:r>
          </a:p>
        </p:txBody>
      </p:sp>
      <p:sp>
        <p:nvSpPr>
          <p:cNvPr id="6" name="Rounded Rectangular Callout 5">
            <a:extLst>
              <a:ext uri="{FF2B5EF4-FFF2-40B4-BE49-F238E27FC236}">
                <a16:creationId xmlns:a16="http://schemas.microsoft.com/office/drawing/2014/main" id="{8EA298FF-3239-F84B-9355-5046E3364AF0}"/>
              </a:ext>
            </a:extLst>
          </p:cNvPr>
          <p:cNvSpPr/>
          <p:nvPr/>
        </p:nvSpPr>
        <p:spPr>
          <a:xfrm>
            <a:off x="5567362" y="1872456"/>
            <a:ext cx="2155798" cy="1843484"/>
          </a:xfrm>
          <a:prstGeom prst="wedgeRoundRectCallou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75.6% of adults aged 60-69 use social media in Wales</a:t>
            </a:r>
          </a:p>
        </p:txBody>
      </p:sp>
      <p:sp>
        <p:nvSpPr>
          <p:cNvPr id="7" name="Rounded Rectangular Callout 6">
            <a:extLst>
              <a:ext uri="{FF2B5EF4-FFF2-40B4-BE49-F238E27FC236}">
                <a16:creationId xmlns:a16="http://schemas.microsoft.com/office/drawing/2014/main" id="{7E827334-5483-DA4D-8857-4CAADB9D5CF4}"/>
              </a:ext>
            </a:extLst>
          </p:cNvPr>
          <p:cNvSpPr/>
          <p:nvPr/>
        </p:nvSpPr>
        <p:spPr>
          <a:xfrm>
            <a:off x="1219201" y="1872456"/>
            <a:ext cx="2114550" cy="1814512"/>
          </a:xfrm>
          <a:prstGeom prst="wedgeRoundRect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76.9% of Welsh population has a social media account </a:t>
            </a:r>
          </a:p>
        </p:txBody>
      </p:sp>
      <p:sp>
        <p:nvSpPr>
          <p:cNvPr id="10" name="Rounded Rectangular Callout 9">
            <a:extLst>
              <a:ext uri="{FF2B5EF4-FFF2-40B4-BE49-F238E27FC236}">
                <a16:creationId xmlns:a16="http://schemas.microsoft.com/office/drawing/2014/main" id="{1F668C31-11B0-1040-AD1F-70417453141F}"/>
              </a:ext>
            </a:extLst>
          </p:cNvPr>
          <p:cNvSpPr/>
          <p:nvPr/>
        </p:nvSpPr>
        <p:spPr>
          <a:xfrm>
            <a:off x="5608610" y="4555332"/>
            <a:ext cx="2114550" cy="1814512"/>
          </a:xfrm>
          <a:prstGeom prst="wedgeRoundRect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99.6% of young adults aged between 16 and 29 have social media accounts in Wales</a:t>
            </a:r>
          </a:p>
        </p:txBody>
      </p:sp>
      <p:sp>
        <p:nvSpPr>
          <p:cNvPr id="11" name="TextBox 10">
            <a:extLst>
              <a:ext uri="{FF2B5EF4-FFF2-40B4-BE49-F238E27FC236}">
                <a16:creationId xmlns:a16="http://schemas.microsoft.com/office/drawing/2014/main" id="{BA336AA3-20CD-D842-BF14-12FB50FC73E3}"/>
              </a:ext>
            </a:extLst>
          </p:cNvPr>
          <p:cNvSpPr txBox="1"/>
          <p:nvPr/>
        </p:nvSpPr>
        <p:spPr>
          <a:xfrm>
            <a:off x="8729663" y="5715000"/>
            <a:ext cx="2286000" cy="646331"/>
          </a:xfrm>
          <a:prstGeom prst="rect">
            <a:avLst/>
          </a:prstGeom>
          <a:noFill/>
        </p:spPr>
        <p:txBody>
          <a:bodyPr wrap="square" rtlCol="0">
            <a:spAutoFit/>
          </a:bodyPr>
          <a:lstStyle/>
          <a:p>
            <a:r>
              <a:rPr lang="en-GB" dirty="0"/>
              <a:t>Song J, Sharp CA, Davies AR (2020). </a:t>
            </a:r>
            <a:endParaRPr lang="en-US" dirty="0"/>
          </a:p>
        </p:txBody>
      </p:sp>
    </p:spTree>
    <p:extLst>
      <p:ext uri="{BB962C8B-B14F-4D97-AF65-F5344CB8AC3E}">
        <p14:creationId xmlns:p14="http://schemas.microsoft.com/office/powerpoint/2010/main" val="2440513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6F9AA-8C31-D540-B779-A15684ECE9C0}"/>
              </a:ext>
            </a:extLst>
          </p:cNvPr>
          <p:cNvSpPr>
            <a:spLocks noGrp="1"/>
          </p:cNvSpPr>
          <p:nvPr>
            <p:ph type="title"/>
          </p:nvPr>
        </p:nvSpPr>
        <p:spPr/>
        <p:txBody>
          <a:bodyPr/>
          <a:lstStyle/>
          <a:p>
            <a:r>
              <a:rPr lang="en-US" dirty="0"/>
              <a:t>My other marketing methods </a:t>
            </a:r>
          </a:p>
        </p:txBody>
      </p:sp>
      <p:sp>
        <p:nvSpPr>
          <p:cNvPr id="3" name="Content Placeholder 2">
            <a:extLst>
              <a:ext uri="{FF2B5EF4-FFF2-40B4-BE49-F238E27FC236}">
                <a16:creationId xmlns:a16="http://schemas.microsoft.com/office/drawing/2014/main" id="{7F2BCE66-1041-4D40-950F-6D280151B5AC}"/>
              </a:ext>
            </a:extLst>
          </p:cNvPr>
          <p:cNvSpPr>
            <a:spLocks noGrp="1"/>
          </p:cNvSpPr>
          <p:nvPr>
            <p:ph idx="1"/>
          </p:nvPr>
        </p:nvSpPr>
        <p:spPr>
          <a:xfrm>
            <a:off x="677334" y="2160589"/>
            <a:ext cx="8596668" cy="1725611"/>
          </a:xfrm>
        </p:spPr>
        <p:txBody>
          <a:bodyPr/>
          <a:lstStyle/>
          <a:p>
            <a:r>
              <a:rPr lang="en-US" dirty="0"/>
              <a:t>Alongside digital marketing I will also use other methods to market my ideas. These include informative posters, local events and evangelism. </a:t>
            </a:r>
          </a:p>
        </p:txBody>
      </p:sp>
      <p:pic>
        <p:nvPicPr>
          <p:cNvPr id="5" name="Graphic 4" descr="Children outline">
            <a:extLst>
              <a:ext uri="{FF2B5EF4-FFF2-40B4-BE49-F238E27FC236}">
                <a16:creationId xmlns:a16="http://schemas.microsoft.com/office/drawing/2014/main" id="{01809E29-3575-CD46-A6FD-DF7DB9FCB4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84576" y="3001736"/>
            <a:ext cx="3635202" cy="3635202"/>
          </a:xfrm>
          <a:prstGeom prst="rect">
            <a:avLst/>
          </a:prstGeom>
        </p:spPr>
      </p:pic>
      <p:pic>
        <p:nvPicPr>
          <p:cNvPr id="7" name="Graphic 6" descr="Document with solid fill">
            <a:extLst>
              <a:ext uri="{FF2B5EF4-FFF2-40B4-BE49-F238E27FC236}">
                <a16:creationId xmlns:a16="http://schemas.microsoft.com/office/drawing/2014/main" id="{661478EF-6AAC-DE4C-9614-31162FF630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77334" y="3429000"/>
            <a:ext cx="2395778" cy="2395778"/>
          </a:xfrm>
          <a:prstGeom prst="rect">
            <a:avLst/>
          </a:prstGeom>
        </p:spPr>
      </p:pic>
      <p:pic>
        <p:nvPicPr>
          <p:cNvPr id="9" name="Graphic 8" descr="Megaphone with solid fill">
            <a:extLst>
              <a:ext uri="{FF2B5EF4-FFF2-40B4-BE49-F238E27FC236}">
                <a16:creationId xmlns:a16="http://schemas.microsoft.com/office/drawing/2014/main" id="{A94EC685-C606-6840-868E-30B2D89E9E4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290447" y="3429000"/>
            <a:ext cx="2395778" cy="2395778"/>
          </a:xfrm>
          <a:prstGeom prst="rect">
            <a:avLst/>
          </a:prstGeom>
        </p:spPr>
      </p:pic>
    </p:spTree>
    <p:extLst>
      <p:ext uri="{BB962C8B-B14F-4D97-AF65-F5344CB8AC3E}">
        <p14:creationId xmlns:p14="http://schemas.microsoft.com/office/powerpoint/2010/main" val="3701440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4AFC1-71A2-904B-90E6-230CCED9D2CB}"/>
              </a:ext>
            </a:extLst>
          </p:cNvPr>
          <p:cNvSpPr>
            <a:spLocks noGrp="1"/>
          </p:cNvSpPr>
          <p:nvPr>
            <p:ph type="title"/>
          </p:nvPr>
        </p:nvSpPr>
        <p:spPr/>
        <p:txBody>
          <a:bodyPr/>
          <a:lstStyle/>
          <a:p>
            <a:r>
              <a:rPr lang="en-US" dirty="0"/>
              <a:t>The 5 E’s</a:t>
            </a:r>
          </a:p>
        </p:txBody>
      </p:sp>
      <p:graphicFrame>
        <p:nvGraphicFramePr>
          <p:cNvPr id="4" name="Diagram 3">
            <a:extLst>
              <a:ext uri="{FF2B5EF4-FFF2-40B4-BE49-F238E27FC236}">
                <a16:creationId xmlns:a16="http://schemas.microsoft.com/office/drawing/2014/main" id="{FDCAFDC2-BD21-FD4F-B115-8CD3AFBA91AD}"/>
              </a:ext>
            </a:extLst>
          </p:cNvPr>
          <p:cNvGraphicFramePr/>
          <p:nvPr>
            <p:extLst>
              <p:ext uri="{D42A27DB-BD31-4B8C-83A1-F6EECF244321}">
                <p14:modId xmlns:p14="http://schemas.microsoft.com/office/powerpoint/2010/main" val="298415176"/>
              </p:ext>
            </p:extLst>
          </p:nvPr>
        </p:nvGraphicFramePr>
        <p:xfrm>
          <a:off x="123986" y="1098998"/>
          <a:ext cx="1205322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1524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CD5E7-BC00-1845-8550-15EE12B762CA}"/>
              </a:ext>
            </a:extLst>
          </p:cNvPr>
          <p:cNvSpPr>
            <a:spLocks noGrp="1"/>
          </p:cNvSpPr>
          <p:nvPr>
            <p:ph type="title"/>
          </p:nvPr>
        </p:nvSpPr>
        <p:spPr>
          <a:xfrm>
            <a:off x="676746" y="609600"/>
            <a:ext cx="3729076" cy="1320800"/>
          </a:xfrm>
        </p:spPr>
        <p:txBody>
          <a:bodyPr anchor="ctr">
            <a:normAutofit/>
          </a:bodyPr>
          <a:lstStyle/>
          <a:p>
            <a:pPr>
              <a:lnSpc>
                <a:spcPct val="90000"/>
              </a:lnSpc>
            </a:pPr>
            <a:r>
              <a:rPr lang="en-US" sz="2800" dirty="0"/>
              <a:t>Well being of future generations act (2015)</a:t>
            </a:r>
          </a:p>
        </p:txBody>
      </p:sp>
      <p:sp>
        <p:nvSpPr>
          <p:cNvPr id="1030" name="Content Placeholder 1029">
            <a:extLst>
              <a:ext uri="{FF2B5EF4-FFF2-40B4-BE49-F238E27FC236}">
                <a16:creationId xmlns:a16="http://schemas.microsoft.com/office/drawing/2014/main" id="{89827DA8-1D42-455F-AC6A-20F972C7F7CD}"/>
              </a:ext>
            </a:extLst>
          </p:cNvPr>
          <p:cNvSpPr>
            <a:spLocks noGrp="1"/>
          </p:cNvSpPr>
          <p:nvPr>
            <p:ph idx="1"/>
          </p:nvPr>
        </p:nvSpPr>
        <p:spPr>
          <a:xfrm>
            <a:off x="5384127" y="5290308"/>
            <a:ext cx="3720916" cy="1110491"/>
          </a:xfrm>
        </p:spPr>
        <p:txBody>
          <a:bodyPr>
            <a:normAutofit/>
          </a:bodyPr>
          <a:lstStyle/>
          <a:p>
            <a:r>
              <a:rPr lang="en-GB" dirty="0"/>
              <a:t>(The Well-being of Future Generations | GOV.WALES, n.d.)</a:t>
            </a:r>
            <a:endParaRPr lang="en-US" dirty="0"/>
          </a:p>
        </p:txBody>
      </p:sp>
      <p:pic>
        <p:nvPicPr>
          <p:cNvPr id="1026" name="Picture 2" descr="The Well-being of Future Generations | GOV.WALES">
            <a:extLst>
              <a:ext uri="{FF2B5EF4-FFF2-40B4-BE49-F238E27FC236}">
                <a16:creationId xmlns:a16="http://schemas.microsoft.com/office/drawing/2014/main" id="{A8D0335F-5AB9-D548-822F-D6ACD18DE5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84806" y="457201"/>
            <a:ext cx="4602747" cy="46027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EBAA025-AD13-5442-9BC9-EE3B2CAF91DA}"/>
              </a:ext>
            </a:extLst>
          </p:cNvPr>
          <p:cNvSpPr txBox="1"/>
          <p:nvPr/>
        </p:nvSpPr>
        <p:spPr>
          <a:xfrm>
            <a:off x="644592" y="2408336"/>
            <a:ext cx="3789269" cy="923330"/>
          </a:xfrm>
          <a:prstGeom prst="rect">
            <a:avLst/>
          </a:prstGeom>
          <a:noFill/>
        </p:spPr>
        <p:txBody>
          <a:bodyPr wrap="square" rtlCol="0">
            <a:spAutoFit/>
          </a:bodyPr>
          <a:lstStyle/>
          <a:p>
            <a:pPr>
              <a:spcAft>
                <a:spcPts val="600"/>
              </a:spcAft>
            </a:pPr>
            <a:r>
              <a:rPr lang="en-US" dirty="0"/>
              <a:t>The aim of this project is to also comply with the Well being of future generations Act </a:t>
            </a:r>
          </a:p>
        </p:txBody>
      </p:sp>
    </p:spTree>
    <p:extLst>
      <p:ext uri="{BB962C8B-B14F-4D97-AF65-F5344CB8AC3E}">
        <p14:creationId xmlns:p14="http://schemas.microsoft.com/office/powerpoint/2010/main" val="4120578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B0F2C-4B54-2C42-A25D-64D533FEFC0F}"/>
              </a:ext>
            </a:extLst>
          </p:cNvPr>
          <p:cNvSpPr>
            <a:spLocks noGrp="1"/>
          </p:cNvSpPr>
          <p:nvPr>
            <p:ph type="title"/>
          </p:nvPr>
        </p:nvSpPr>
        <p:spPr>
          <a:xfrm>
            <a:off x="1333502" y="609600"/>
            <a:ext cx="8596668" cy="1320800"/>
          </a:xfrm>
        </p:spPr>
        <p:txBody>
          <a:bodyPr>
            <a:normAutofit/>
          </a:bodyPr>
          <a:lstStyle/>
          <a:p>
            <a:r>
              <a:rPr lang="en-US" dirty="0"/>
              <a:t>Bibliography</a:t>
            </a:r>
          </a:p>
        </p:txBody>
      </p:sp>
      <p:sp>
        <p:nvSpPr>
          <p:cNvPr id="3" name="Content Placeholder 2">
            <a:extLst>
              <a:ext uri="{FF2B5EF4-FFF2-40B4-BE49-F238E27FC236}">
                <a16:creationId xmlns:a16="http://schemas.microsoft.com/office/drawing/2014/main" id="{231CC521-D571-ED47-95D5-A239F61ED7AF}"/>
              </a:ext>
            </a:extLst>
          </p:cNvPr>
          <p:cNvSpPr>
            <a:spLocks noGrp="1"/>
          </p:cNvSpPr>
          <p:nvPr>
            <p:ph idx="1"/>
          </p:nvPr>
        </p:nvSpPr>
        <p:spPr>
          <a:xfrm>
            <a:off x="1333502" y="2160590"/>
            <a:ext cx="8470898" cy="4403496"/>
          </a:xfrm>
        </p:spPr>
        <p:txBody>
          <a:bodyPr>
            <a:normAutofit/>
          </a:bodyPr>
          <a:lstStyle/>
          <a:p>
            <a:r>
              <a:rPr lang="en-GB" dirty="0" err="1"/>
              <a:t>Futuregenerations.wales</a:t>
            </a:r>
            <a:r>
              <a:rPr lang="en-GB" dirty="0"/>
              <a:t>. 2015. </a:t>
            </a:r>
            <a:r>
              <a:rPr lang="en-GB" i="1" dirty="0"/>
              <a:t>Well-being of Future Generations (Wales) Act 2015 – The Future Generations Commissioner for Wales</a:t>
            </a:r>
            <a:r>
              <a:rPr lang="en-GB" dirty="0"/>
              <a:t>. [online] Available at: &lt;https://</a:t>
            </a:r>
            <a:r>
              <a:rPr lang="en-GB" dirty="0" err="1"/>
              <a:t>www.futuregenerations.wales</a:t>
            </a:r>
            <a:r>
              <a:rPr lang="en-GB" dirty="0"/>
              <a:t>/about-us/future-generations-act/&gt; [Accessed 31 October 2021].</a:t>
            </a:r>
          </a:p>
          <a:p>
            <a:r>
              <a:rPr lang="en-GB" dirty="0"/>
              <a:t>GOV.WALES. n.d. </a:t>
            </a:r>
            <a:r>
              <a:rPr lang="en-GB" i="1" dirty="0"/>
              <a:t>The Well-being of Future Generations | GOV.WALES</a:t>
            </a:r>
            <a:r>
              <a:rPr lang="en-GB" dirty="0"/>
              <a:t>. [online] Available at: &lt;https://</a:t>
            </a:r>
            <a:r>
              <a:rPr lang="en-GB" dirty="0" err="1"/>
              <a:t>gov.wales</a:t>
            </a:r>
            <a:r>
              <a:rPr lang="en-GB" dirty="0"/>
              <a:t>/well-being-of-future-generations-wales&gt; [Accessed 31 October 2021].</a:t>
            </a:r>
          </a:p>
          <a:p>
            <a:r>
              <a:rPr lang="en-GB" dirty="0"/>
              <a:t>Park, L., 2020. </a:t>
            </a:r>
            <a:r>
              <a:rPr lang="en-GB" i="1" dirty="0"/>
              <a:t>5 Fundamental Shifts That Are Shaping Search &amp; Digital Marketing</a:t>
            </a:r>
            <a:r>
              <a:rPr lang="en-GB" dirty="0"/>
              <a:t>. [online] Search Engine Journal. Available at: &lt;https://</a:t>
            </a:r>
            <a:r>
              <a:rPr lang="en-GB" dirty="0" err="1"/>
              <a:t>www.searchenginejournal.com</a:t>
            </a:r>
            <a:r>
              <a:rPr lang="en-GB" dirty="0"/>
              <a:t>/5-fundamental-shifts-that-are-shaping-search-digital-marketing/383416/&gt; [Accessed 31 October 2021].</a:t>
            </a:r>
          </a:p>
          <a:p>
            <a:r>
              <a:rPr lang="en-GB" dirty="0"/>
              <a:t>Welsh government, 2015. </a:t>
            </a:r>
            <a:r>
              <a:rPr lang="en-GB" i="1" dirty="0"/>
              <a:t>Well Being Of Future Generations Act</a:t>
            </a:r>
            <a:r>
              <a:rPr lang="en-GB" dirty="0"/>
              <a:t>. Future Generations Commissioner for Wales, p.3.</a:t>
            </a:r>
            <a:endParaRPr lang="en-US" dirty="0"/>
          </a:p>
        </p:txBody>
      </p:sp>
    </p:spTree>
    <p:extLst>
      <p:ext uri="{BB962C8B-B14F-4D97-AF65-F5344CB8AC3E}">
        <p14:creationId xmlns:p14="http://schemas.microsoft.com/office/powerpoint/2010/main" val="21451290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{E16F1220-9413-0A46-8F70-881114350045}tf10001060_mac</Template>
  <TotalTime>6945</TotalTime>
  <Words>2039</Words>
  <Application>Microsoft Office PowerPoint</Application>
  <PresentationFormat>Widescreen</PresentationFormat>
  <Paragraphs>69</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Ben Rees </vt:lpstr>
      <vt:lpstr>Aims and objectives</vt:lpstr>
      <vt:lpstr>Segmentation marketing </vt:lpstr>
      <vt:lpstr>MY IDEAS </vt:lpstr>
      <vt:lpstr>MY IDEAS </vt:lpstr>
      <vt:lpstr>Digital marketing </vt:lpstr>
      <vt:lpstr>Social media</vt:lpstr>
      <vt:lpstr>My other marketing methods </vt:lpstr>
      <vt:lpstr>The 5 E’s</vt:lpstr>
      <vt:lpstr>Well being of future generations act (2015)</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 Rees </dc:title>
  <dc:creator>Ben Rees (2003741)</dc:creator>
  <cp:lastModifiedBy>Ben Rees (2003741)</cp:lastModifiedBy>
  <cp:revision>2</cp:revision>
  <dcterms:created xsi:type="dcterms:W3CDTF">2021-10-31T16:33:08Z</dcterms:created>
  <dcterms:modified xsi:type="dcterms:W3CDTF">2021-11-08T16:22:21Z</dcterms:modified>
</cp:coreProperties>
</file>