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2" r:id="rId3"/>
    <p:sldId id="257" r:id="rId4"/>
    <p:sldId id="258" r:id="rId5"/>
    <p:sldId id="259" r:id="rId6"/>
    <p:sldId id="261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tx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chemeClr val="bg2">
              <a:lumMod val="60000"/>
              <a:lumOff val="40000"/>
              <a:alpha val="15000"/>
            </a:schemeClr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changing shape of </a:t>
            </a:r>
            <a:r>
              <a:rPr lang="en-GB" dirty="0" err="1" smtClean="0"/>
              <a:t>hrm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45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Introduction - Set the scene - tell me what you’re going to tell me.</a:t>
            </a:r>
          </a:p>
          <a:p>
            <a:r>
              <a:rPr lang="en-GB" sz="2400" dirty="0" smtClean="0"/>
              <a:t>Main Body - Answer the question set out in the brief – tell me</a:t>
            </a:r>
          </a:p>
          <a:p>
            <a:r>
              <a:rPr lang="en-GB" sz="2400" dirty="0" smtClean="0"/>
              <a:t>Conclusion – Summarise your findings – tell me (ONLY) what you told me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9202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</a:t>
            </a:r>
            <a:r>
              <a:rPr lang="en-GB" dirty="0" err="1" smtClean="0"/>
              <a:t>hrm</a:t>
            </a:r>
            <a:r>
              <a:rPr lang="en-GB" dirty="0" smtClean="0"/>
              <a:t> need to change?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External factors are driving the need for change:</a:t>
            </a:r>
          </a:p>
          <a:p>
            <a:r>
              <a:rPr lang="en-GB" sz="2400" dirty="0" smtClean="0"/>
              <a:t>Technology</a:t>
            </a:r>
          </a:p>
          <a:p>
            <a:r>
              <a:rPr lang="en-GB" sz="2400" dirty="0" smtClean="0"/>
              <a:t>Demographics</a:t>
            </a:r>
          </a:p>
          <a:p>
            <a:r>
              <a:rPr lang="en-GB" sz="2400" dirty="0" smtClean="0"/>
              <a:t>New Behaviours</a:t>
            </a:r>
          </a:p>
          <a:p>
            <a:r>
              <a:rPr lang="en-GB" sz="2400" dirty="0" smtClean="0"/>
              <a:t>Globalisation</a:t>
            </a:r>
          </a:p>
          <a:p>
            <a:r>
              <a:rPr lang="en-GB" sz="2400" dirty="0" smtClean="0"/>
              <a:t>Mobilisation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7001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Organisations are changing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Size - </a:t>
            </a:r>
            <a:r>
              <a:rPr lang="en-GB" dirty="0"/>
              <a:t>The introduction of digital technology means that many companies will get existing jobs done with fewer </a:t>
            </a:r>
            <a:r>
              <a:rPr lang="en-GB" dirty="0" smtClean="0"/>
              <a:t>people</a:t>
            </a:r>
          </a:p>
          <a:p>
            <a:r>
              <a:rPr lang="en-GB" sz="2400" dirty="0" smtClean="0"/>
              <a:t>Shape - </a:t>
            </a:r>
            <a:r>
              <a:rPr lang="en-GB" dirty="0"/>
              <a:t>Due to the increasing scarcity of higher order, critical skills and technology platforms that link talent to tasks, the internal workforce will become less important as we move towards a project-based model of organising </a:t>
            </a:r>
            <a:r>
              <a:rPr lang="en-GB" dirty="0" smtClean="0"/>
              <a:t>work</a:t>
            </a:r>
          </a:p>
          <a:p>
            <a:r>
              <a:rPr lang="en-GB" sz="2400" dirty="0" smtClean="0"/>
              <a:t>Skills - </a:t>
            </a:r>
            <a:r>
              <a:rPr lang="en-GB" dirty="0"/>
              <a:t>Predicting skills that will remain relevant in Workplace 4.0, requires consideration of how the advancement of technology will impact the human advantage; as it takes over the transactional tasks, humans will be required to differentiate not on technical excellence but on uniquely human skills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6701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HR Operating Models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736080" y="960120"/>
            <a:ext cx="4815840" cy="5248656"/>
          </a:xfrm>
        </p:spPr>
        <p:txBody>
          <a:bodyPr/>
          <a:lstStyle/>
          <a:p>
            <a:pPr marL="0" indent="0">
              <a:buNone/>
            </a:pPr>
            <a:r>
              <a:rPr lang="en-GB" i="1" dirty="0" smtClean="0"/>
              <a:t>“Organisations </a:t>
            </a:r>
            <a:r>
              <a:rPr lang="en-GB" i="1" dirty="0"/>
              <a:t>have become increasingly bigger, more complex and more global. With poor internal alignment and lack of cross-functional effectiveness, the organisation expends a lot of its energy fighting with itself. Like an octopus wearing roller skates, there is a lot of activity but little </a:t>
            </a:r>
            <a:r>
              <a:rPr lang="en-GB" i="1" dirty="0" smtClean="0"/>
              <a:t>momentum” (CIPD, 2015, p. 28).</a:t>
            </a:r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How  will HRM in organisations change shape to adjust to the changing environment and needs of the organisation?</a:t>
            </a:r>
            <a:endParaRPr lang="en-GB" dirty="0"/>
          </a:p>
        </p:txBody>
      </p:sp>
      <p:pic>
        <p:nvPicPr>
          <p:cNvPr id="1026" name="Picture 2" descr="Image result for roller skating octop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735" y="3385325"/>
            <a:ext cx="4596511" cy="2801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891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of the profession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The CIPD Map outlines the core knowledge and behaviours expected of HR.</a:t>
            </a:r>
          </a:p>
          <a:p>
            <a:endParaRPr lang="en-GB" dirty="0"/>
          </a:p>
          <a:p>
            <a:r>
              <a:rPr lang="en-GB" dirty="0" smtClean="0"/>
              <a:t>How do these align to the skills identified in your research last week?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7502" y="1719757"/>
            <a:ext cx="5112995" cy="3660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17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64" y="2299716"/>
            <a:ext cx="11375136" cy="3101983"/>
          </a:xfrm>
        </p:spPr>
        <p:txBody>
          <a:bodyPr>
            <a:noAutofit/>
          </a:bodyPr>
          <a:lstStyle/>
          <a:p>
            <a:r>
              <a:rPr lang="en-GB" sz="1200" dirty="0" smtClean="0"/>
              <a:t>Armstrong</a:t>
            </a:r>
            <a:r>
              <a:rPr lang="en-GB" sz="1200" dirty="0"/>
              <a:t>, M. &amp; Taylor, S. (2017) Armstrong's Handbook of Human Resource Management Practice. 14 ed. London: Kogan Page</a:t>
            </a:r>
            <a:r>
              <a:rPr lang="en-GB" sz="1200" dirty="0" smtClean="0"/>
              <a:t>.</a:t>
            </a:r>
            <a:endParaRPr lang="en-GB" sz="1200" dirty="0"/>
          </a:p>
          <a:p>
            <a:r>
              <a:rPr lang="en-GB" sz="1200" dirty="0" err="1"/>
              <a:t>Baczor</a:t>
            </a:r>
            <a:r>
              <a:rPr lang="en-GB" sz="1200" dirty="0"/>
              <a:t>, L., 2018. The People Profession in 2018, London: CIPD</a:t>
            </a:r>
            <a:r>
              <a:rPr lang="en-GB" sz="1200" dirty="0" smtClean="0"/>
              <a:t>.</a:t>
            </a:r>
            <a:endParaRPr lang="en-GB" sz="1200" dirty="0"/>
          </a:p>
          <a:p>
            <a:r>
              <a:rPr lang="en-GB" sz="1200" dirty="0" err="1"/>
              <a:t>Christidis</a:t>
            </a:r>
            <a:r>
              <a:rPr lang="en-GB" sz="1200" dirty="0"/>
              <a:t>, A., Kelly, S., Miller, A. &amp; Farley, P. (2017) Delivering the Workforce of the Future. Marsh &amp; McLennan Companies</a:t>
            </a:r>
            <a:r>
              <a:rPr lang="en-GB" sz="1200" dirty="0" smtClean="0"/>
              <a:t>.</a:t>
            </a:r>
            <a:endParaRPr lang="en-GB" sz="1200" dirty="0"/>
          </a:p>
          <a:p>
            <a:r>
              <a:rPr lang="en-GB" sz="1200" dirty="0"/>
              <a:t>CIPD (2017) From ‘inadequate to outstanding’: making the UK’s skills system world class. Available at: https://www.cipd.co.uk/knowledge/work/skills/uk-skills-system-report</a:t>
            </a:r>
          </a:p>
          <a:p>
            <a:pPr marL="0" indent="0">
              <a:buNone/>
            </a:pPr>
            <a:r>
              <a:rPr lang="en-GB" sz="1200" dirty="0"/>
              <a:t>[Accessed 11 December 2017</a:t>
            </a:r>
            <a:r>
              <a:rPr lang="en-GB" sz="1200" dirty="0" smtClean="0"/>
              <a:t>]</a:t>
            </a:r>
          </a:p>
          <a:p>
            <a:r>
              <a:rPr lang="en-GB" sz="1200" dirty="0" smtClean="0"/>
              <a:t>Deloitte </a:t>
            </a:r>
            <a:r>
              <a:rPr lang="en-GB" sz="1200" dirty="0"/>
              <a:t>(2019) Global Human Capital Trends. Deloitte University Press</a:t>
            </a:r>
            <a:r>
              <a:rPr lang="en-GB" sz="1200" dirty="0" smtClean="0"/>
              <a:t>.</a:t>
            </a:r>
            <a:endParaRPr lang="en-GB" sz="1200" dirty="0"/>
          </a:p>
          <a:p>
            <a:r>
              <a:rPr lang="en-GB" sz="1200" dirty="0" smtClean="0"/>
              <a:t>Deloitte </a:t>
            </a:r>
            <a:r>
              <a:rPr lang="en-GB" sz="1200" dirty="0"/>
              <a:t>(2018) Reimagining Human Resources: The future of the enterprise demands a new future of HR.  Deloitte Development LLC</a:t>
            </a:r>
            <a:r>
              <a:rPr lang="en-GB" sz="1200" dirty="0" smtClean="0"/>
              <a:t>.</a:t>
            </a:r>
            <a:endParaRPr lang="en-GB" sz="1200" dirty="0"/>
          </a:p>
          <a:p>
            <a:r>
              <a:rPr lang="en-GB" sz="1200" dirty="0"/>
              <a:t>Farnham, D. (2015) Human Resource Management in Context. 4 ed. London: Kogan Page</a:t>
            </a:r>
            <a:r>
              <a:rPr lang="en-GB" sz="1200" dirty="0" smtClean="0"/>
              <a:t>.</a:t>
            </a:r>
            <a:endParaRPr lang="en-GB" sz="1200" dirty="0"/>
          </a:p>
          <a:p>
            <a:r>
              <a:rPr lang="en-GB" sz="1200" dirty="0"/>
              <a:t>Griffiths, D. &amp; Inman, M. (2016) High Performance Workplaces: A practical approach to managing complexity and coping with change. South Wales Business Review, 6(4), pp. 18-20</a:t>
            </a:r>
            <a:r>
              <a:rPr lang="en-GB" sz="1200" dirty="0" smtClean="0"/>
              <a:t>.</a:t>
            </a:r>
            <a:endParaRPr lang="en-GB" sz="1200" dirty="0"/>
          </a:p>
          <a:p>
            <a:r>
              <a:rPr lang="en-GB" sz="1200" dirty="0"/>
              <a:t>PWC (2017) The talent challenge: Harnessing the power of human skills in the machine </a:t>
            </a:r>
            <a:r>
              <a:rPr lang="en-GB" sz="1200" dirty="0" err="1"/>
              <a:t>age.Availableat:https</a:t>
            </a:r>
            <a:r>
              <a:rPr lang="en-GB" sz="1200" dirty="0"/>
              <a:t>://www.pwc.com/gx/en/ceo-agenda/ceosurvey/2017/gx.html</a:t>
            </a:r>
          </a:p>
          <a:p>
            <a:pPr marL="0" indent="0">
              <a:buNone/>
            </a:pPr>
            <a:r>
              <a:rPr lang="en-GB" sz="1200" dirty="0"/>
              <a:t>[Accessed 04 December 2017</a:t>
            </a:r>
            <a:r>
              <a:rPr lang="en-GB" sz="1200" dirty="0" smtClean="0"/>
              <a:t>].</a:t>
            </a:r>
            <a:endParaRPr lang="en-GB" sz="1200" dirty="0"/>
          </a:p>
          <a:p>
            <a:r>
              <a:rPr lang="en-GB" sz="1200" dirty="0" err="1"/>
              <a:t>Suskind</a:t>
            </a:r>
            <a:r>
              <a:rPr lang="en-GB" sz="1200" dirty="0"/>
              <a:t>, R. &amp; </a:t>
            </a:r>
            <a:r>
              <a:rPr lang="en-GB" sz="1200" dirty="0" err="1"/>
              <a:t>Suskind</a:t>
            </a:r>
            <a:r>
              <a:rPr lang="en-GB" sz="1200" dirty="0"/>
              <a:t>, D. (2015) The Future of the Professions: How Technology Will Transform the Work of Human Experts. Oxford: Oxford University Press</a:t>
            </a:r>
            <a:r>
              <a:rPr lang="en-GB" sz="1200" dirty="0" smtClean="0"/>
              <a:t>.</a:t>
            </a:r>
            <a:endParaRPr lang="en-GB" sz="1200" dirty="0"/>
          </a:p>
          <a:p>
            <a:r>
              <a:rPr lang="en-GB" sz="1200" dirty="0"/>
              <a:t>WEF (2018) Towards a Reskilling Revolution: A Future of Jobs for All, Geneva: World Economic Forum.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17153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635D4D"/>
      </a:dk2>
      <a:lt2>
        <a:srgbClr val="D8D6BA"/>
      </a:lt2>
      <a:accent1>
        <a:srgbClr val="9CBEBD"/>
      </a:accent1>
      <a:accent2>
        <a:srgbClr val="D2CB6C"/>
      </a:accent2>
      <a:accent3>
        <a:srgbClr val="9D9A93"/>
      </a:accent3>
      <a:accent4>
        <a:srgbClr val="C89F5D"/>
      </a:accent4>
      <a:accent5>
        <a:srgbClr val="A9A57C"/>
      </a:accent5>
      <a:accent6>
        <a:srgbClr val="95A39D"/>
      </a:accent6>
      <a:hlink>
        <a:srgbClr val="D25814"/>
      </a:hlink>
      <a:folHlink>
        <a:srgbClr val="849A0A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0BDC4BB7-8AF9-46FD-8C32-AB93AC9C41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27</TotalTime>
  <Words>583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MT</vt:lpstr>
      <vt:lpstr>Parcel</vt:lpstr>
      <vt:lpstr>The changing shape of hrm</vt:lpstr>
      <vt:lpstr>Essay Structure</vt:lpstr>
      <vt:lpstr>Why does hrm need to change?</vt:lpstr>
      <vt:lpstr>Organisations are changing</vt:lpstr>
      <vt:lpstr>Changing HR Operating Models</vt:lpstr>
      <vt:lpstr>Requirements of the profession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changing shape of hrm</dc:title>
  <dc:creator>Julie Hayward</dc:creator>
  <cp:lastModifiedBy>Julie Hayward</cp:lastModifiedBy>
  <cp:revision>4</cp:revision>
  <dcterms:created xsi:type="dcterms:W3CDTF">2019-10-24T11:08:05Z</dcterms:created>
  <dcterms:modified xsi:type="dcterms:W3CDTF">2019-10-24T11:35:49Z</dcterms:modified>
</cp:coreProperties>
</file>