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C6B17-22D7-555D-A89D-B46DF81809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35528B-74F0-38D5-D30B-94DB162177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0143E-E882-0EB7-6E55-C5A0862EA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12AA9-01ED-7604-A13E-007CB538E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D0E485-C35B-076F-7B45-E00E5A920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846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36FB7-A964-CD1F-AB3B-71D21FA7C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E175D-BA41-59B5-A671-021BDCD81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AAB5F-F482-3C2E-0FCD-FCE93C493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4B98D-83BB-77E9-7916-956084B7C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C8E42-40C1-A128-04CD-808E8336E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087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96B4F-A740-724D-8E44-2A1DB1C63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DFE1F5-3E29-B3DD-06E1-E7050DEF5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14620-6D19-B66D-A587-7BE2A83F4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9F314-7569-D380-EAEA-892B92F70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3EDFE-9ACF-8507-66C4-C0B553AC0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114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4649E-F999-1605-807E-1E76FCB8E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B6AAE-13C5-BAC3-7D21-715D1B6C62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DFCB8-7BDC-3A78-2A11-ABD42D0123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8C7AF4-B36A-6CB4-9903-39BBE8565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FD420-9EB6-9855-5607-71CEE86FF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B90A1D-DFDA-7B68-B89A-76E55F8A2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000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BB236-4A1C-735F-4056-0FDDB3F38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84356-10F8-B359-7040-61D1A76F4C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357A3-D6FF-609D-11B7-26072A52A8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FEE929-CF82-81C5-08EF-B11022970C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D790ED-7EA1-424B-0753-F9DBDEA5D2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5EEFE8-732E-3163-F656-C3CD4E944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F915AB-DAD9-12E6-EF98-308C10719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B33986-AB48-2CF2-5F52-5CE9E1A3C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447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E4CEA-0B87-883B-FF0A-FDE5BC13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3C6F83-30D1-E5EC-361A-E55AE7EE1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B1D327-F6AF-1417-64CA-6FDD67943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62324A-39DD-1FC1-D85C-E5D5FB8E3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396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6A30DC-3DF4-8691-2935-8ABF5EBDE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9F09AF-6D5C-D618-B03F-6CF0E9917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93D18F-62E5-45ED-F9A4-E203019C3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17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7F379-AFC7-4735-20B1-CC0778F75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0B868-478E-3A4B-7733-85603565E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FF25EB-50B3-7D15-FF19-6442E8098D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232F64-B524-92A5-E40F-6EDDB60A3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09BAB-5E08-FD12-6AD0-405ADB5CA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7498A-653F-0CBD-4BFB-F592C7F6D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445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C318A-6A83-964F-7B17-FD246A236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A833C4-8ECE-D6DB-D65E-569CD76B0A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1E6877-8F87-9EA9-7BA1-9F0C6E9BDF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7A418B-6F47-47B9-74E6-B7B4D22EE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E2046F-3507-1383-B13F-F852166CF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8BD6E4-2705-EB26-A6B8-A2FCF4726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821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C5C85-8DBF-8118-8D23-59433B298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362893-7E89-3376-2A75-00DCD10490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90322-0AF5-762C-9901-AB095AC8A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0D07E-CBC1-D8B3-A12D-3E9BBCF23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D6894-93AC-7721-0BCA-CEC1831D3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380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4B0E9B-193A-BA8E-3C79-72CF995596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3140F-514B-CC79-ADEB-B83AC11672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F9E08-EFFC-DB23-2C84-666E46201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7BCDAF-4913-AB65-02F1-F1C961879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BFAD0-448B-AEFE-B9F7-817801F4A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44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8857B5-FE6B-CCAF-EA46-BBA7EE72E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23838-75A7-A5B1-1C0F-EEF7EFCA8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0E47A-654A-EFC8-8108-F40D19054E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91ADAD-71B7-2D4D-8431-98E1D4598467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E67EBB-1F6C-7080-37CE-0E74F47607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0ED377-8735-D810-805E-F98A27F2A2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CB242A-E0CD-674C-8CD2-AE13CF03D0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177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391454F-20FD-0E0E-B2DA-1AED3DCC5A51}"/>
              </a:ext>
            </a:extLst>
          </p:cNvPr>
          <p:cNvSpPr txBox="1"/>
          <p:nvPr/>
        </p:nvSpPr>
        <p:spPr>
          <a:xfrm>
            <a:off x="3048000" y="419090"/>
            <a:ext cx="60960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Student Name: Dominic Adam</a:t>
            </a: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Student ID: 2509010</a:t>
            </a: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dirty="0" err="1">
                <a:effectLst/>
                <a:latin typeface="Helvetica" pitchFamily="2" charset="0"/>
              </a:rPr>
              <a:t>Programme</a:t>
            </a:r>
            <a:r>
              <a:rPr lang="en-US" sz="1800" dirty="0">
                <a:effectLst/>
                <a:latin typeface="Helvetica" pitchFamily="2" charset="0"/>
              </a:rPr>
              <a:t>: Certificate of Higher Education in Business Skills for the Workplace</a:t>
            </a: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Module: Problem Solving and Decision Making</a:t>
            </a: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Module Code: LCLM4004</a:t>
            </a: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Module Leaders: Annamarie </a:t>
            </a:r>
            <a:r>
              <a:rPr lang="en-US" sz="1800" dirty="0" err="1">
                <a:effectLst/>
                <a:latin typeface="Helvetica" pitchFamily="2" charset="0"/>
              </a:rPr>
              <a:t>Dufficy</a:t>
            </a:r>
            <a:r>
              <a:rPr lang="en-US" sz="1800" dirty="0">
                <a:effectLst/>
                <a:latin typeface="Helvetica" pitchFamily="2" charset="0"/>
              </a:rPr>
              <a:t>, Anita</a:t>
            </a:r>
          </a:p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Nan</a:t>
            </a: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Assignment Title: Component 1 - Business Analysis for Basil's Bakery</a:t>
            </a: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dirty="0">
                <a:effectLst/>
                <a:latin typeface="Helvetica" pitchFamily="2" charset="0"/>
              </a:rPr>
              <a:t>Submission Deadline: 20th July 2026, 10:00 AM</a:t>
            </a:r>
          </a:p>
        </p:txBody>
      </p:sp>
    </p:spTree>
    <p:extLst>
      <p:ext uri="{BB962C8B-B14F-4D97-AF65-F5344CB8AC3E}">
        <p14:creationId xmlns:p14="http://schemas.microsoft.com/office/powerpoint/2010/main" val="732535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3FBCDB6-CB1A-C8E3-A0D0-CE729FCF99C3}"/>
              </a:ext>
            </a:extLst>
          </p:cNvPr>
          <p:cNvSpPr txBox="1"/>
          <p:nvPr/>
        </p:nvSpPr>
        <p:spPr>
          <a:xfrm>
            <a:off x="254000" y="317500"/>
            <a:ext cx="854075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Introduction &amp;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Presentation Agenda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What I Will Cover Today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+mj-lt"/>
              <a:buAutoNum type="arabicPeriod"/>
            </a:pPr>
            <a:r>
              <a:rPr lang="en-US" sz="1800" b="0" i="0" dirty="0">
                <a:effectLst/>
                <a:latin typeface="Helvetica" pitchFamily="2" charset="0"/>
              </a:rPr>
              <a:t>﻿﻿﻿Background &amp; context of Basil's Bakery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+mj-lt"/>
              <a:buAutoNum type="arabicPeriod"/>
            </a:pPr>
            <a:r>
              <a:rPr lang="en-US" sz="1800" b="0" i="0" dirty="0">
                <a:effectLst/>
                <a:latin typeface="Helvetica" pitchFamily="2" charset="0"/>
              </a:rPr>
              <a:t>﻿﻿﻿Key issues causing sales stagnation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+mj-lt"/>
              <a:buAutoNum type="arabicPeriod"/>
            </a:pPr>
            <a:r>
              <a:rPr lang="en-US" sz="1800" b="0" i="0" dirty="0">
                <a:effectLst/>
                <a:latin typeface="Helvetica" pitchFamily="2" charset="0"/>
              </a:rPr>
              <a:t>﻿﻿﻿External environment analysis (PESTEL)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+mj-lt"/>
              <a:buAutoNum type="arabicPeriod"/>
            </a:pPr>
            <a:r>
              <a:rPr lang="en-US" sz="1800" b="0" i="0" dirty="0">
                <a:effectLst/>
                <a:latin typeface="Helvetica" pitchFamily="2" charset="0"/>
              </a:rPr>
              <a:t>﻿﻿﻿Root cause analysis (Fishbone Diagram)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+mj-lt"/>
              <a:buAutoNum type="arabicPeriod"/>
            </a:pPr>
            <a:r>
              <a:rPr lang="en-US" sz="1800" b="0" i="0" dirty="0">
                <a:effectLst/>
                <a:latin typeface="Helvetica" pitchFamily="2" charset="0"/>
              </a:rPr>
              <a:t>﻿﻿﻿Summary of key findings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Case Overview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Basil's Bakery is an independent artisanal bakery in a Coventry retail park, founded in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2015. It uses high-quality organic ingredients, serving local shoppers, retail staff, and nearby office/warehouse workers.</a:t>
            </a:r>
            <a:endParaRPr lang="en-US" sz="1800" dirty="0">
              <a:effectLst/>
              <a:latin typeface="Helvetica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0A5C3E-BA6F-271C-944D-D654E1EECB35}"/>
              </a:ext>
            </a:extLst>
          </p:cNvPr>
          <p:cNvSpPr txBox="1"/>
          <p:nvPr/>
        </p:nvSpPr>
        <p:spPr>
          <a:xfrm>
            <a:off x="254000" y="4010819"/>
            <a:ext cx="6096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﻿﻿Sales grew year-on-year until 2019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﻿﻿Fell sharply during 2020 lockdowns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﻿﻿Since 2023, sales have stagnated at 25% below 2019 levels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﻿﻿Rising costs and falling footfall threaten business viability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Source: LCLM4004 May 2026 Case Study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065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33DB12E-98C2-B848-5C11-9D605735A731}"/>
              </a:ext>
            </a:extLst>
          </p:cNvPr>
          <p:cNvSpPr txBox="1"/>
          <p:nvPr/>
        </p:nvSpPr>
        <p:spPr>
          <a:xfrm>
            <a:off x="127000" y="139680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Issues Impacting Sales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Stagnation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External Challenges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﻿﻿Retail park footfall is far lower than 2019; multiple shops have closed and remain empty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﻿﻿Many loyal customers have been made redundant or now work from home 2-3 days weekly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﻿﻿Hybrid working means office/industrial staff no longer buy lunch on-site every day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endParaRPr lang="en-US" sz="1800" b="0" i="0" dirty="0">
              <a:effectLst/>
              <a:latin typeface="Helvetica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DC115B-D054-D0FE-1E62-6BBDF2BD9C2C}"/>
              </a:ext>
            </a:extLst>
          </p:cNvPr>
          <p:cNvSpPr txBox="1"/>
          <p:nvPr/>
        </p:nvSpPr>
        <p:spPr>
          <a:xfrm>
            <a:off x="5238750" y="4132997"/>
            <a:ext cx="6096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Internal &amp; Cost Pressures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﻿﻿Customers repeatedly request delivery and pre-order services, which Basil cannot provide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﻿﻿Long wait times and unanswered phone enquiries drive customers away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﻿﻿Rent, utilities, insurance, and business rates are significantly higher than pre-2020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﻿﻿Organic ingredients are more expensive, and supply volatility makes budgeting difficult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6258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E53F7BEF-638E-82F9-792E-5056CBBCADF3}"/>
              </a:ext>
            </a:extLst>
          </p:cNvPr>
          <p:cNvSpPr txBox="1"/>
          <p:nvPr/>
        </p:nvSpPr>
        <p:spPr>
          <a:xfrm>
            <a:off x="0" y="0"/>
            <a:ext cx="60960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POLITICAL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﻿﻿UK government support for independent local food businesses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﻿﻿FSA food safety &amp; hygiene regulations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﻿﻿Eligibility for retail business rate relief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ECONOMIC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﻿﻿Cost of living crisis reduces spending on premium food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﻿﻿Inflation increases rent, energy, and ingredient costs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﻿﻿Hybrid working cuts in-person retail spending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SOCIAL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﻿﻿Permanent shift to home/hybrid working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﻿﻿High demand for pre-order, delivery, click-and-collect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﻿﻿Strong preference for local, organic, sustainable products</a:t>
            </a:r>
            <a:endParaRPr lang="en-US" sz="1800" dirty="0">
              <a:effectLst/>
              <a:latin typeface="Helvetica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0E1E11-626A-2469-680F-C0AB9E7A3474}"/>
              </a:ext>
            </a:extLst>
          </p:cNvPr>
          <p:cNvSpPr txBox="1"/>
          <p:nvPr/>
        </p:nvSpPr>
        <p:spPr>
          <a:xfrm>
            <a:off x="6064250" y="2635250"/>
            <a:ext cx="612775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TECHNOLOGICAL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﻿﻿Low-cost online ordering tools (Square, Shopify)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﻿﻿Local delivery partnerships with courier apps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﻿﻿Social media to reach remote customers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ENVIRONMENTAL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﻿﻿Climate change disrupts organic crop yields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﻿﻿Consumers prefer eco-friendly sourcing &amp; packaging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LEGAL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﻿﻿GDPR rules for customer data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﻿﻿National Living Wage increases raise labour costs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﻿﻿Updated food allergen labelling requirements</a:t>
            </a:r>
            <a:endParaRPr lang="en-US" sz="1800" dirty="0">
              <a:effectLst/>
              <a:latin typeface="Helvetica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90E8DC-D0A5-5C29-627B-8E9AB4A1748B}"/>
              </a:ext>
            </a:extLst>
          </p:cNvPr>
          <p:cNvSpPr txBox="1"/>
          <p:nvPr/>
        </p:nvSpPr>
        <p:spPr>
          <a:xfrm>
            <a:off x="460375" y="6488668"/>
            <a:ext cx="6127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References: GOV.UK (2026), FSA (2025), ONS (2026)</a:t>
            </a:r>
            <a:endParaRPr lang="en-US" sz="1800" dirty="0">
              <a:effectLst/>
              <a:latin typeface="Helvetica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93D4CE-09B7-AB86-8BA2-BAD255E15C95}"/>
              </a:ext>
            </a:extLst>
          </p:cNvPr>
          <p:cNvSpPr txBox="1"/>
          <p:nvPr/>
        </p:nvSpPr>
        <p:spPr>
          <a:xfrm>
            <a:off x="6365875" y="418584"/>
            <a:ext cx="6127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PESTEL Analysis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6237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91497F1-971F-9641-255C-645076C87187}"/>
              </a:ext>
            </a:extLst>
          </p:cNvPr>
          <p:cNvSpPr txBox="1"/>
          <p:nvPr/>
        </p:nvSpPr>
        <p:spPr>
          <a:xfrm>
            <a:off x="0" y="0"/>
            <a:ext cx="609600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Fishbone Root Cause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Breakdown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Problem: Sales stagnant at 25% below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2019 levels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 External Environment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﻿﻿Fewer visitors to the retail park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﻿﻿Multiple shop closures and empty units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﻿﻿Local redundancies among loyal customers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﻿﻿Widespread hybrid working patterns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 Operations &amp; Processes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﻿﻿No pre-order or delivery service available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﻿﻿No dedicated admin support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﻿﻿Slow response to phone enquiries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﻿﻿Long waiting times during busy periods</a:t>
            </a:r>
            <a:endParaRPr lang="en-US" sz="1800" dirty="0">
              <a:effectLst/>
              <a:latin typeface="Helvetica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CCD080-B60F-B2C2-E561-24429FF28589}"/>
              </a:ext>
            </a:extLst>
          </p:cNvPr>
          <p:cNvSpPr txBox="1"/>
          <p:nvPr/>
        </p:nvSpPr>
        <p:spPr>
          <a:xfrm>
            <a:off x="5222875" y="2562999"/>
            <a:ext cx="61277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Customer Needs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﻿﻿Unmet requests for delivery from loyal customers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﻿﻿No convenient options for people working from home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﻿﻿Poor service experience drives repeat business away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Costs &amp; Resources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• Higher rent, utilities, insurance &amp;</a:t>
            </a:r>
            <a:endParaRPr lang="en-US" sz="1800" dirty="0"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en-US" sz="1800" b="0" i="0" dirty="0">
                <a:effectLst/>
                <a:latin typeface="Helvetica" pitchFamily="2" charset="0"/>
              </a:rPr>
              <a:t>business rates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﻿﻿More expensive organic ingredients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﻿﻿Unpredictable supply &amp; pricing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﻿﻿Limited budget for new tools or extra staff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Capacity &amp; Skills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﻿﻿Basil works full-time on baking/ production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﻿﻿No extra staff to manage orders or deliveries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0" i="0" dirty="0">
                <a:effectLst/>
                <a:latin typeface="Helvetica" pitchFamily="2" charset="0"/>
              </a:rPr>
              <a:t>﻿﻿Limited experience running digital ordering systems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190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Dominik Adam (2509010)</dc:creator>
  <cp:lastModifiedBy>Dominik Adam (2509010)</cp:lastModifiedBy>
  <cp:revision>1</cp:revision>
  <dcterms:created xsi:type="dcterms:W3CDTF">2026-07-19T22:22:53Z</dcterms:created>
  <dcterms:modified xsi:type="dcterms:W3CDTF">2026-07-19T22:51:26Z</dcterms:modified>
</cp:coreProperties>
</file>