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8" r:id="rId2"/>
    <p:sldId id="314" r:id="rId3"/>
    <p:sldId id="291" r:id="rId4"/>
    <p:sldId id="297" r:id="rId5"/>
    <p:sldId id="292" r:id="rId6"/>
    <p:sldId id="261" r:id="rId7"/>
    <p:sldId id="262" r:id="rId8"/>
    <p:sldId id="311" r:id="rId9"/>
    <p:sldId id="263" r:id="rId10"/>
    <p:sldId id="265" r:id="rId11"/>
    <p:sldId id="267" r:id="rId12"/>
    <p:sldId id="268" r:id="rId13"/>
    <p:sldId id="312" r:id="rId14"/>
    <p:sldId id="271" r:id="rId15"/>
    <p:sldId id="272" r:id="rId16"/>
    <p:sldId id="299" r:id="rId17"/>
    <p:sldId id="302" r:id="rId18"/>
    <p:sldId id="301" r:id="rId19"/>
    <p:sldId id="303" r:id="rId20"/>
    <p:sldId id="274" r:id="rId21"/>
    <p:sldId id="305"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0" autoAdjust="0"/>
    <p:restoredTop sz="94660"/>
  </p:normalViewPr>
  <p:slideViewPr>
    <p:cSldViewPr snapToGrid="0">
      <p:cViewPr varScale="1">
        <p:scale>
          <a:sx n="80" d="100"/>
          <a:sy n="80" d="100"/>
        </p:scale>
        <p:origin x="120" y="7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11/26/2018</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11/26/2018</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11/26/2018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11/26/2018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11/26/2018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11/26/2018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11/26/2018</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11/26/2018</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11/26/2018</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sustainabledevelopment.un.org/partnership"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youtu.be/ZM2JRuSXpDo" TargetMode="External"/><Relationship Id="rId2" Type="http://schemas.openxmlformats.org/officeDocument/2006/relationships/hyperlink" Target="https://youtu.be/QuqHJBWsPgs" TargetMode="Externa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rainforest-alliance.or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hyperlink" Target="http://www.independent.co.uk/environment" TargetMode="External"/><Relationship Id="rId2" Type="http://schemas.openxmlformats.org/officeDocument/2006/relationships/hyperlink" Target="https://www.edie.net/news/5/Costa-Coffee-cup-recycling-scheme-with-Veolia/"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costafoundation.com/" TargetMode="Externa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hyperlink" Target="https://www.marketingweek.com/2017/11/16/green-blacks-fairtrade-backlash/?cmpid=em~newsletter~breaking_news~n~n&amp;utm_medium=em&amp;utm_source=newsletter&amp;utm_campaign=breaking_news&amp;eid=4302500&amp;sid=MW0001&amp;adg=08570191-B5E7-4A45-998E-565C81E0F8E8"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hyperlink" Target="https://youtu.be/gIyIl-A2zyY?list=PLu_CKZK3SEq84bIIoasZFPDWBUcnqC_NV"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GHFnv7Ya6aE" TargetMode="External"/><Relationship Id="rId2" Type="http://schemas.openxmlformats.org/officeDocument/2006/relationships/hyperlink" Target="https://youtu.be/mdUdgwQz-T4"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Green &amp; sustainable </a:t>
            </a:r>
            <a:r>
              <a:rPr lang="en-GB" dirty="0" smtClean="0"/>
              <a:t>‘certification’</a:t>
            </a:r>
            <a:endParaRPr lang="en-GB" dirty="0"/>
          </a:p>
        </p:txBody>
      </p:sp>
    </p:spTree>
    <p:extLst>
      <p:ext uri="{BB962C8B-B14F-4D97-AF65-F5344CB8AC3E}">
        <p14:creationId xmlns:p14="http://schemas.microsoft.com/office/powerpoint/2010/main" val="1282921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3A13C74-3DCA-46CE-B431-078A79906A60}"/>
              </a:ext>
            </a:extLst>
          </p:cNvPr>
          <p:cNvSpPr>
            <a:spLocks noGrp="1"/>
          </p:cNvSpPr>
          <p:nvPr>
            <p:ph type="title"/>
          </p:nvPr>
        </p:nvSpPr>
        <p:spPr/>
        <p:txBody>
          <a:bodyPr/>
          <a:lstStyle/>
          <a:p>
            <a:r>
              <a:rPr lang="en-GB" dirty="0"/>
              <a:t>CST – certification for sustainable tourism</a:t>
            </a:r>
          </a:p>
        </p:txBody>
      </p:sp>
      <p:sp>
        <p:nvSpPr>
          <p:cNvPr id="3" name="Content Placeholder 2">
            <a:extLst>
              <a:ext uri="{FF2B5EF4-FFF2-40B4-BE49-F238E27FC236}">
                <a16:creationId xmlns="" xmlns:a16="http://schemas.microsoft.com/office/drawing/2014/main" id="{E6578794-22C3-4BA7-94DE-CD61F920251E}"/>
              </a:ext>
            </a:extLst>
          </p:cNvPr>
          <p:cNvSpPr>
            <a:spLocks noGrp="1"/>
          </p:cNvSpPr>
          <p:nvPr>
            <p:ph idx="1"/>
          </p:nvPr>
        </p:nvSpPr>
        <p:spPr/>
        <p:txBody>
          <a:bodyPr/>
          <a:lstStyle/>
          <a:p>
            <a:pPr marL="0" indent="0">
              <a:buNone/>
            </a:pPr>
            <a:r>
              <a:rPr lang="en-GB" dirty="0" smtClean="0"/>
              <a:t>The aim </a:t>
            </a:r>
            <a:r>
              <a:rPr lang="en-GB" dirty="0"/>
              <a:t>is the integration of principle elements of sustainable tourism:</a:t>
            </a:r>
          </a:p>
          <a:p>
            <a:r>
              <a:rPr lang="en-GB" dirty="0"/>
              <a:t>Good management practices</a:t>
            </a:r>
          </a:p>
          <a:p>
            <a:r>
              <a:rPr lang="en-GB" dirty="0"/>
              <a:t>Environmental impacts of services</a:t>
            </a:r>
          </a:p>
          <a:p>
            <a:r>
              <a:rPr lang="en-GB" dirty="0"/>
              <a:t>Social impacts</a:t>
            </a:r>
          </a:p>
          <a:p>
            <a:r>
              <a:rPr lang="en-GB" dirty="0"/>
              <a:t>F</a:t>
            </a:r>
            <a:r>
              <a:rPr lang="en-GB" dirty="0" smtClean="0"/>
              <a:t>our </a:t>
            </a:r>
            <a:r>
              <a:rPr lang="en-GB" dirty="0"/>
              <a:t>years of operations in Costa Rica – motivating businesses to improve the way they operate, and clients to choose sustainable tourist businesses</a:t>
            </a:r>
          </a:p>
          <a:p>
            <a:endParaRPr lang="en-GB" dirty="0"/>
          </a:p>
          <a:p>
            <a:r>
              <a:rPr lang="en-GB" dirty="0">
                <a:hlinkClick r:id="rId2"/>
              </a:rPr>
              <a:t>www.sustainabledevelopment.un.org/partnership</a:t>
            </a:r>
            <a:r>
              <a:rPr lang="en-GB" dirty="0"/>
              <a:t> </a:t>
            </a:r>
          </a:p>
        </p:txBody>
      </p:sp>
    </p:spTree>
    <p:extLst>
      <p:ext uri="{BB962C8B-B14F-4D97-AF65-F5344CB8AC3E}">
        <p14:creationId xmlns:p14="http://schemas.microsoft.com/office/powerpoint/2010/main" val="2340650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880931"/>
          </a:xfrm>
        </p:spPr>
        <p:txBody>
          <a:bodyPr/>
          <a:lstStyle/>
          <a:p>
            <a:r>
              <a:rPr lang="en-GB" dirty="0"/>
              <a:t>The Green Frog </a:t>
            </a:r>
          </a:p>
        </p:txBody>
      </p:sp>
      <p:sp>
        <p:nvSpPr>
          <p:cNvPr id="3" name="Content Placeholder 2"/>
          <p:cNvSpPr>
            <a:spLocks noGrp="1"/>
          </p:cNvSpPr>
          <p:nvPr>
            <p:ph idx="1"/>
          </p:nvPr>
        </p:nvSpPr>
        <p:spPr>
          <a:xfrm>
            <a:off x="1251678" y="1672390"/>
            <a:ext cx="10178322" cy="4391526"/>
          </a:xfrm>
        </p:spPr>
        <p:txBody>
          <a:bodyPr>
            <a:normAutofit/>
          </a:bodyPr>
          <a:lstStyle/>
          <a:p>
            <a:r>
              <a:rPr lang="en-GB" sz="2400" dirty="0"/>
              <a:t>Frogs are a symbol of environmental health and they are found on every continent except Antarctica</a:t>
            </a:r>
          </a:p>
          <a:p>
            <a:r>
              <a:rPr lang="en-GB" sz="2400" dirty="0"/>
              <a:t>The Green Frog certification seal indicates that a farm, forest, or tourism enterprise has been audited to meet standards that require environmental, social, and economic sustainability</a:t>
            </a:r>
          </a:p>
          <a:p>
            <a:r>
              <a:rPr lang="en-GB" sz="2400" dirty="0"/>
              <a:t>Thousands of products bearing the Rainforest Alliance Certified seal are found on shelves, in advertisements, and websites around the world</a:t>
            </a:r>
          </a:p>
          <a:p>
            <a:r>
              <a:rPr lang="en-GB" sz="2400" dirty="0">
                <a:hlinkClick r:id="rId2"/>
              </a:rPr>
              <a:t>https://youtu.be/QuqHJBWsPgs</a:t>
            </a:r>
            <a:r>
              <a:rPr lang="en-GB" sz="2400" dirty="0"/>
              <a:t>                             </a:t>
            </a:r>
          </a:p>
          <a:p>
            <a:r>
              <a:rPr lang="en-GB" sz="2400" dirty="0">
                <a:hlinkClick r:id="rId3"/>
              </a:rPr>
              <a:t>https://youtu.be/ZM2JRuSXpDo</a:t>
            </a:r>
            <a:endParaRPr lang="en-GB" sz="2400" dirty="0"/>
          </a:p>
          <a:p>
            <a:endParaRPr lang="en-GB" sz="2400" dirty="0"/>
          </a:p>
        </p:txBody>
      </p:sp>
      <p:pic>
        <p:nvPicPr>
          <p:cNvPr id="6" name="Picture 2" descr="Image result for green frog initiative logo">
            <a:extLst>
              <a:ext uri="{FF2B5EF4-FFF2-40B4-BE49-F238E27FC236}">
                <a16:creationId xmlns="" xmlns:a16="http://schemas.microsoft.com/office/drawing/2014/main" id="{7AC48575-37EA-42FC-95AC-32770205BF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20025" y="5042264"/>
            <a:ext cx="1895475" cy="1162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19549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rainforest alliance </a:t>
            </a:r>
          </a:p>
        </p:txBody>
      </p:sp>
      <p:sp>
        <p:nvSpPr>
          <p:cNvPr id="3" name="Content Placeholder 2"/>
          <p:cNvSpPr>
            <a:spLocks noGrp="1"/>
          </p:cNvSpPr>
          <p:nvPr>
            <p:ph idx="1"/>
          </p:nvPr>
        </p:nvSpPr>
        <p:spPr>
          <a:xfrm>
            <a:off x="1251678" y="1643975"/>
            <a:ext cx="10178322" cy="3236783"/>
          </a:xfrm>
        </p:spPr>
        <p:txBody>
          <a:bodyPr>
            <a:normAutofit/>
          </a:bodyPr>
          <a:lstStyle/>
          <a:p>
            <a:r>
              <a:rPr lang="en-GB" sz="2400" dirty="0"/>
              <a:t>The Rainforest Alliance was established in 1987 with the aim to conserve biodiversity and support local communities through sustainable tourism. The organization offers training to local tourism enterprises to equip them with the tools needed to operate sustainably, efficiently and responsibly.  There are currently around 300 people employed with Rainforest Alliance, and the NGO has so far worked with over 1 million individuals in 89 nations.</a:t>
            </a:r>
          </a:p>
          <a:p>
            <a:r>
              <a:rPr lang="en-GB" sz="2400" dirty="0">
                <a:hlinkClick r:id="rId2"/>
              </a:rPr>
              <a:t>www.rainforest-alliance.org</a:t>
            </a:r>
            <a:r>
              <a:rPr lang="en-GB" sz="2400" dirty="0"/>
              <a:t> </a:t>
            </a:r>
          </a:p>
          <a:p>
            <a:pPr marL="0" indent="0">
              <a:buNone/>
            </a:pPr>
            <a:endParaRPr lang="en-GB" sz="2400" dirty="0"/>
          </a:p>
        </p:txBody>
      </p:sp>
      <p:pic>
        <p:nvPicPr>
          <p:cNvPr id="1026" name="Picture 2" descr="Image result for green frog initiative logo">
            <a:extLst>
              <a:ext uri="{FF2B5EF4-FFF2-40B4-BE49-F238E27FC236}">
                <a16:creationId xmlns="" xmlns:a16="http://schemas.microsoft.com/office/drawing/2014/main" id="{8E6CD84D-B8F1-4BD1-8D33-DA62D48167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0025" y="5042264"/>
            <a:ext cx="1895475" cy="1162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7955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Green Your Vacation</a:t>
            </a:r>
            <a:br>
              <a:rPr lang="en-GB" dirty="0"/>
            </a:br>
            <a:endParaRPr lang="en-GB" dirty="0"/>
          </a:p>
        </p:txBody>
      </p:sp>
      <p:sp>
        <p:nvSpPr>
          <p:cNvPr id="3" name="Content Placeholder 2"/>
          <p:cNvSpPr>
            <a:spLocks noGrp="1"/>
          </p:cNvSpPr>
          <p:nvPr>
            <p:ph idx="1"/>
          </p:nvPr>
        </p:nvSpPr>
        <p:spPr>
          <a:xfrm>
            <a:off x="1251678" y="2402732"/>
            <a:ext cx="10178322" cy="3476860"/>
          </a:xfrm>
        </p:spPr>
        <p:txBody>
          <a:bodyPr>
            <a:normAutofit/>
          </a:bodyPr>
          <a:lstStyle/>
          <a:p>
            <a:pPr marL="0" indent="0" algn="ctr">
              <a:buNone/>
            </a:pPr>
            <a:r>
              <a:rPr lang="en-GB" sz="3200" i="1" dirty="0"/>
              <a:t>By choosing Rainforest Alliance Certified™ hotels and tour operators in Latin America and the Caribbean, you’ll be visiting destinations that are not only fun and beautiful, but also benefit local communities, ecosystems and wildlife</a:t>
            </a:r>
          </a:p>
        </p:txBody>
      </p:sp>
    </p:spTree>
    <p:extLst>
      <p:ext uri="{BB962C8B-B14F-4D97-AF65-F5344CB8AC3E}">
        <p14:creationId xmlns:p14="http://schemas.microsoft.com/office/powerpoint/2010/main" val="2960267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6183838" cy="1590794"/>
          </a:xfrm>
        </p:spPr>
        <p:txBody>
          <a:bodyPr>
            <a:normAutofit fontScale="90000"/>
          </a:bodyPr>
          <a:lstStyle/>
          <a:p>
            <a:r>
              <a:rPr lang="en-GB" dirty="0"/>
              <a:t>Examples of Environmental issues </a:t>
            </a:r>
          </a:p>
        </p:txBody>
      </p:sp>
      <p:sp>
        <p:nvSpPr>
          <p:cNvPr id="3" name="Content Placeholder 2"/>
          <p:cNvSpPr>
            <a:spLocks noGrp="1"/>
          </p:cNvSpPr>
          <p:nvPr>
            <p:ph idx="1"/>
          </p:nvPr>
        </p:nvSpPr>
        <p:spPr/>
        <p:txBody>
          <a:bodyPr/>
          <a:lstStyle/>
          <a:p>
            <a:r>
              <a:rPr lang="en-GB" sz="2400" dirty="0"/>
              <a:t>Costa’s Mission </a:t>
            </a:r>
          </a:p>
          <a:p>
            <a:r>
              <a:rPr lang="en-GB" sz="2400" dirty="0"/>
              <a:t>Great Taste Without the Waste!</a:t>
            </a:r>
          </a:p>
          <a:p>
            <a:pPr algn="ctr" fontAlgn="base"/>
            <a:endParaRPr lang="en-GB" sz="2800" dirty="0"/>
          </a:p>
          <a:p>
            <a:pPr algn="ctr" fontAlgn="base"/>
            <a:r>
              <a:rPr lang="en-GB" sz="2800" dirty="0"/>
              <a:t>“We want our coffee to leave a lasting impression on you, not our environment. That's why we do everything we possibly can to use sustainable and recyclable products and equipment”</a:t>
            </a:r>
            <a:r>
              <a:rPr lang="en-GB" dirty="0"/>
              <a:t/>
            </a:r>
            <a:br>
              <a:rPr lang="en-GB" dirty="0"/>
            </a:br>
            <a:endParaRPr lang="en-GB" dirty="0"/>
          </a:p>
        </p:txBody>
      </p:sp>
      <p:pic>
        <p:nvPicPr>
          <p:cNvPr id="4" name="Picture 4" descr="Image result for costa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95285" y="768708"/>
            <a:ext cx="3734715" cy="23419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0443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The costa cup</a:t>
            </a:r>
          </a:p>
        </p:txBody>
      </p:sp>
      <p:sp>
        <p:nvSpPr>
          <p:cNvPr id="4" name="Text Placeholder 3"/>
          <p:cNvSpPr>
            <a:spLocks noGrp="1"/>
          </p:cNvSpPr>
          <p:nvPr>
            <p:ph type="body" sz="half" idx="2"/>
          </p:nvPr>
        </p:nvSpPr>
        <p:spPr>
          <a:xfrm>
            <a:off x="8337883" y="1741336"/>
            <a:ext cx="3092117" cy="4892928"/>
          </a:xfrm>
        </p:spPr>
        <p:txBody>
          <a:bodyPr>
            <a:normAutofit/>
          </a:bodyPr>
          <a:lstStyle/>
          <a:p>
            <a:r>
              <a:rPr lang="en-GB" sz="2000" dirty="0"/>
              <a:t>Costa are truly passionate about our iconic takeaway cup. </a:t>
            </a:r>
          </a:p>
          <a:p>
            <a:r>
              <a:rPr lang="en-GB" sz="2000" dirty="0"/>
              <a:t>Paper cups come from card made of sustainable wood pulp from forests in northern Europe. </a:t>
            </a:r>
          </a:p>
          <a:p>
            <a:r>
              <a:rPr lang="en-GB" sz="2000" dirty="0"/>
              <a:t>Cups are recyclable and are working hard to ensure more are recovered and recycled</a:t>
            </a:r>
          </a:p>
        </p:txBody>
      </p:sp>
      <p:pic>
        <p:nvPicPr>
          <p:cNvPr id="3074" name="Picture 2" descr="http://www.costa.co.uk/media/402511/london_0323.png"/>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14252" r="14252"/>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5594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15584" y="843148"/>
            <a:ext cx="10178322" cy="5415148"/>
          </a:xfrm>
        </p:spPr>
        <p:txBody>
          <a:bodyPr>
            <a:normAutofit/>
          </a:bodyPr>
          <a:lstStyle/>
          <a:p>
            <a:pPr marL="0" indent="0">
              <a:buNone/>
            </a:pPr>
            <a:r>
              <a:rPr lang="en-GB" sz="2800" dirty="0"/>
              <a:t>But recycling ‘disposable’ coffee cups requires additional effort….</a:t>
            </a:r>
          </a:p>
          <a:p>
            <a:pPr marL="0" indent="0">
              <a:buNone/>
            </a:pPr>
            <a:endParaRPr lang="en-GB" sz="2800" dirty="0"/>
          </a:p>
          <a:p>
            <a:pPr marL="0" indent="0" fontAlgn="base">
              <a:buNone/>
            </a:pPr>
            <a:r>
              <a:rPr lang="en-GB" sz="2800" dirty="0">
                <a:hlinkClick r:id="rId2"/>
              </a:rPr>
              <a:t>https://www.edie.net/news/5/Costa-Coffee-cup-recycling-scheme-with-Veolia/</a:t>
            </a:r>
            <a:r>
              <a:rPr lang="en-GB" sz="2800" dirty="0"/>
              <a:t> </a:t>
            </a:r>
            <a:br>
              <a:rPr lang="en-GB" sz="2800" dirty="0"/>
            </a:br>
            <a:endParaRPr lang="en-GB" sz="2800" dirty="0"/>
          </a:p>
          <a:p>
            <a:r>
              <a:rPr lang="en-GB" sz="2800" dirty="0"/>
              <a:t>UK throws away 2.5 billion disposable coffee cups every year</a:t>
            </a:r>
          </a:p>
          <a:p>
            <a:r>
              <a:rPr lang="en-GB" sz="2800" dirty="0"/>
              <a:t>Less than 1 per cent are recycled</a:t>
            </a:r>
          </a:p>
          <a:p>
            <a:r>
              <a:rPr lang="en-GB" sz="2800" dirty="0"/>
              <a:t>Half a million cups are littered every day</a:t>
            </a:r>
          </a:p>
          <a:p>
            <a:r>
              <a:rPr lang="en-GB" sz="2800" dirty="0" smtClean="0">
                <a:hlinkClick r:id="rId3"/>
              </a:rPr>
              <a:t>www.independent.co.uk/environment</a:t>
            </a:r>
            <a:r>
              <a:rPr lang="en-GB" sz="2800" dirty="0" smtClean="0"/>
              <a:t> </a:t>
            </a:r>
            <a:r>
              <a:rPr lang="en-GB" sz="2800" dirty="0"/>
              <a:t>5 January 2018 accessed 22/09/18</a:t>
            </a:r>
          </a:p>
          <a:p>
            <a:pPr marL="0" indent="0" fontAlgn="base">
              <a:buNone/>
            </a:pPr>
            <a:endParaRPr lang="en-GB" dirty="0"/>
          </a:p>
        </p:txBody>
      </p:sp>
    </p:spTree>
    <p:extLst>
      <p:ext uri="{BB962C8B-B14F-4D97-AF65-F5344CB8AC3E}">
        <p14:creationId xmlns:p14="http://schemas.microsoft.com/office/powerpoint/2010/main" val="3486460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The machine </a:t>
            </a:r>
          </a:p>
        </p:txBody>
      </p:sp>
      <p:sp>
        <p:nvSpPr>
          <p:cNvPr id="4" name="Text Placeholder 3"/>
          <p:cNvSpPr>
            <a:spLocks noGrp="1"/>
          </p:cNvSpPr>
          <p:nvPr>
            <p:ph type="body" sz="half" idx="2"/>
          </p:nvPr>
        </p:nvSpPr>
        <p:spPr>
          <a:xfrm>
            <a:off x="8337883" y="1653869"/>
            <a:ext cx="3092117" cy="5067943"/>
          </a:xfrm>
        </p:spPr>
        <p:txBody>
          <a:bodyPr>
            <a:noAutofit/>
          </a:bodyPr>
          <a:lstStyle/>
          <a:p>
            <a:r>
              <a:rPr lang="en-GB" sz="1800" dirty="0"/>
              <a:t>The smart coffee machines go to sleep when they’re not needed, which helps towards reducing our carbon emissions. </a:t>
            </a:r>
          </a:p>
          <a:p>
            <a:r>
              <a:rPr lang="en-GB" sz="1800" dirty="0"/>
              <a:t>Costa also recycle all of their coffee sacks into carpet underlay. </a:t>
            </a:r>
          </a:p>
          <a:p>
            <a:r>
              <a:rPr lang="en-GB" sz="1800" dirty="0"/>
              <a:t>In 2012 this was made official when our team was given the first international environmental accreditation for any Coffee Roastery</a:t>
            </a:r>
          </a:p>
        </p:txBody>
      </p:sp>
      <p:pic>
        <p:nvPicPr>
          <p:cNvPr id="4098" name="Picture 2" descr="http://www.costa.co.uk/media/110639/EnvironmentImage2.jpg"/>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7684" r="768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9627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recycling</a:t>
            </a:r>
          </a:p>
        </p:txBody>
      </p:sp>
      <p:sp>
        <p:nvSpPr>
          <p:cNvPr id="4" name="Text Placeholder 3"/>
          <p:cNvSpPr>
            <a:spLocks noGrp="1"/>
          </p:cNvSpPr>
          <p:nvPr>
            <p:ph type="body" sz="half" idx="2"/>
          </p:nvPr>
        </p:nvSpPr>
        <p:spPr>
          <a:xfrm>
            <a:off x="8337883" y="1741336"/>
            <a:ext cx="3092117" cy="4455184"/>
          </a:xfrm>
        </p:spPr>
        <p:txBody>
          <a:bodyPr>
            <a:normAutofit lnSpcReduction="10000"/>
          </a:bodyPr>
          <a:lstStyle/>
          <a:p>
            <a:r>
              <a:rPr lang="en-GB" sz="1800" dirty="0"/>
              <a:t>Their roastery is one of the greenest in the world with year on year carbon reduction</a:t>
            </a:r>
            <a:br>
              <a:rPr lang="en-GB" sz="1800" dirty="0"/>
            </a:br>
            <a:r>
              <a:rPr lang="en-GB" sz="1800" dirty="0"/>
              <a:t/>
            </a:r>
            <a:br>
              <a:rPr lang="en-GB" sz="1800" dirty="0"/>
            </a:br>
            <a:r>
              <a:rPr lang="en-GB" sz="1800" dirty="0"/>
              <a:t>Last year they diverted over seven thousand tonnes of waste and increased in-store recycling. </a:t>
            </a:r>
          </a:p>
          <a:p>
            <a:r>
              <a:rPr lang="en-GB" sz="1800" dirty="0"/>
              <a:t>Recycled over three tonnes of unwanted uniforms using their existing delivery lorries to pick up bags of clothes from most of their Costa stores.</a:t>
            </a:r>
          </a:p>
        </p:txBody>
      </p:sp>
      <p:pic>
        <p:nvPicPr>
          <p:cNvPr id="5122" name="Picture 2" descr="http://www.costa.co.uk/media/110636/EnvironmentImage3.jpg"/>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12653" r="12653"/>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94239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idx="1"/>
          </p:nvPr>
        </p:nvSpPr>
        <p:spPr/>
      </p:sp>
      <p:sp>
        <p:nvSpPr>
          <p:cNvPr id="3" name="Title 2"/>
          <p:cNvSpPr>
            <a:spLocks noGrp="1"/>
          </p:cNvSpPr>
          <p:nvPr>
            <p:ph type="title"/>
          </p:nvPr>
        </p:nvSpPr>
        <p:spPr>
          <a:xfrm>
            <a:off x="8337883" y="145916"/>
            <a:ext cx="3092117" cy="865761"/>
          </a:xfrm>
        </p:spPr>
        <p:txBody>
          <a:bodyPr/>
          <a:lstStyle/>
          <a:p>
            <a:r>
              <a:rPr lang="en-GB" dirty="0"/>
              <a:t>From Cow to Cup !</a:t>
            </a:r>
          </a:p>
        </p:txBody>
      </p:sp>
      <p:sp>
        <p:nvSpPr>
          <p:cNvPr id="4" name="Text Placeholder 3"/>
          <p:cNvSpPr>
            <a:spLocks noGrp="1"/>
          </p:cNvSpPr>
          <p:nvPr>
            <p:ph type="body" sz="half" idx="2"/>
          </p:nvPr>
        </p:nvSpPr>
        <p:spPr>
          <a:xfrm>
            <a:off x="8544239" y="1125977"/>
            <a:ext cx="3092117" cy="3803211"/>
          </a:xfrm>
        </p:spPr>
        <p:txBody>
          <a:bodyPr>
            <a:noAutofit/>
          </a:bodyPr>
          <a:lstStyle/>
          <a:p>
            <a:r>
              <a:rPr lang="en-GB" sz="1500" dirty="0"/>
              <a:t>95% of Costa  drinks requiring milk, it is essential that Costa offer high quality milk while supporting the British Dairy industry and safeguarding future British milk supplies. </a:t>
            </a:r>
          </a:p>
          <a:p>
            <a:r>
              <a:rPr lang="en-GB" sz="1500" dirty="0"/>
              <a:t>All farms are Red Tractor Assured meaning the animal welfare of our dairy cows is protected and the farms they live on are always safe and operates in an environmentally responsible and sustainable way. </a:t>
            </a:r>
            <a:br>
              <a:rPr lang="en-GB" sz="1500" dirty="0"/>
            </a:br>
            <a:endParaRPr lang="en-GB" dirty="0"/>
          </a:p>
        </p:txBody>
      </p:sp>
      <p:pic>
        <p:nvPicPr>
          <p:cNvPr id="7172" name="Picture 4" descr="http://www.costa.co.uk/media/112623/farmer_Final_FINAL_USETHISON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3464" y="0"/>
            <a:ext cx="7355585"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43215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37883" y="457200"/>
            <a:ext cx="3092117" cy="768485"/>
          </a:xfrm>
        </p:spPr>
        <p:txBody>
          <a:bodyPr/>
          <a:lstStyle/>
          <a:p>
            <a:r>
              <a:rPr lang="en-GB" dirty="0"/>
              <a:t>Costa foundation </a:t>
            </a:r>
          </a:p>
        </p:txBody>
      </p:sp>
      <p:sp>
        <p:nvSpPr>
          <p:cNvPr id="4" name="Text Placeholder 3"/>
          <p:cNvSpPr>
            <a:spLocks noGrp="1"/>
          </p:cNvSpPr>
          <p:nvPr>
            <p:ph type="body" sz="half" idx="2"/>
          </p:nvPr>
        </p:nvSpPr>
        <p:spPr>
          <a:xfrm>
            <a:off x="8337883" y="1332689"/>
            <a:ext cx="3092117" cy="5321029"/>
          </a:xfrm>
        </p:spPr>
        <p:txBody>
          <a:bodyPr>
            <a:normAutofit fontScale="92500" lnSpcReduction="10000"/>
          </a:bodyPr>
          <a:lstStyle/>
          <a:p>
            <a:pPr fontAlgn="base"/>
            <a:r>
              <a:rPr lang="en-GB" dirty="0"/>
              <a:t>The Costa Foundation is an independent charity that aims to relieve poverty in coffee-growing communities. </a:t>
            </a:r>
          </a:p>
          <a:p>
            <a:pPr fontAlgn="base"/>
            <a:r>
              <a:rPr lang="en-GB" dirty="0"/>
              <a:t>Its mission is to improve the life chances of boys and girls by providing them with the opportunity for a quality education. Foundation schools deliver both academic and extracurricular programs that enhance health, gender equality and environmental awareness.</a:t>
            </a:r>
          </a:p>
          <a:p>
            <a:pPr fontAlgn="base"/>
            <a:r>
              <a:rPr lang="en-GB" dirty="0"/>
              <a:t>In the same month that the Costa Foundation opened two new schools in remote coffee growing regions of Ethiopia, the charity has launched its own independent website, </a:t>
            </a:r>
          </a:p>
          <a:p>
            <a:pPr fontAlgn="base"/>
            <a:r>
              <a:rPr lang="en-GB" b="1" dirty="0">
                <a:hlinkClick r:id="rId2"/>
              </a:rPr>
              <a:t>www.costafoundation.com</a:t>
            </a:r>
            <a:endParaRPr lang="en-GB" dirty="0"/>
          </a:p>
          <a:p>
            <a:endParaRPr lang="en-GB" dirty="0"/>
          </a:p>
        </p:txBody>
      </p:sp>
      <p:pic>
        <p:nvPicPr>
          <p:cNvPr id="8194" name="Picture 2" descr="http://www.costa.co.uk/media/110591/FoundationHeader.jpg"/>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27769" r="27769"/>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77432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23867" y="1323475"/>
            <a:ext cx="10178322" cy="3593591"/>
          </a:xfrm>
        </p:spPr>
        <p:txBody>
          <a:bodyPr>
            <a:normAutofit fontScale="92500" lnSpcReduction="20000"/>
          </a:bodyPr>
          <a:lstStyle/>
          <a:p>
            <a:pPr marL="0" indent="0">
              <a:buNone/>
            </a:pPr>
            <a:r>
              <a:rPr lang="en-GB" sz="2800" b="1" i="1" dirty="0"/>
              <a:t>Another example</a:t>
            </a:r>
            <a:r>
              <a:rPr lang="en-GB" sz="2800" b="1" dirty="0"/>
              <a:t>:</a:t>
            </a:r>
          </a:p>
          <a:p>
            <a:pPr marL="0" indent="0">
              <a:buNone/>
            </a:pPr>
            <a:r>
              <a:rPr lang="en-GB" sz="2800" b="1" dirty="0"/>
              <a:t>Green &amp; Black’s chocolate …</a:t>
            </a:r>
          </a:p>
          <a:p>
            <a:r>
              <a:rPr lang="en-GB" sz="2800" b="1" dirty="0"/>
              <a:t>new ‘velvet’ range is not Fairtrade accredited or organic</a:t>
            </a:r>
          </a:p>
          <a:p>
            <a:r>
              <a:rPr lang="en-GB" sz="2800" b="1" dirty="0"/>
              <a:t>on the Fairtrade backlash: ‘We have nothing to hide’</a:t>
            </a:r>
          </a:p>
          <a:p>
            <a:r>
              <a:rPr lang="en-GB" sz="2800" b="1" dirty="0"/>
              <a:t>Will use their own ‘Cocoa Life’ initiative</a:t>
            </a:r>
          </a:p>
          <a:p>
            <a:r>
              <a:rPr lang="en-GB" sz="1700" dirty="0">
                <a:hlinkClick r:id="rId2"/>
              </a:rPr>
              <a:t>https://www.marketingweek.com/2017/11/16/green-blacks-fairtrade-backlash/?cmpid=em~newsletter~breaking_news~n~n&amp;utm_medium=em&amp;utm_source=newsletter&amp;utm_campaign=breaking_news&amp;eid=4302500&amp;sid=MW0001&amp;adg=08570191-B5E7-4A45-998E-565C81E0F8E8</a:t>
            </a:r>
            <a:r>
              <a:rPr lang="en-GB" sz="1700" dirty="0"/>
              <a:t> </a:t>
            </a:r>
          </a:p>
          <a:p>
            <a:r>
              <a:rPr lang="en-GB" sz="2800" b="1" dirty="0"/>
              <a:t>Make your own mind up!</a:t>
            </a:r>
          </a:p>
        </p:txBody>
      </p:sp>
    </p:spTree>
    <p:extLst>
      <p:ext uri="{BB962C8B-B14F-4D97-AF65-F5344CB8AC3E}">
        <p14:creationId xmlns:p14="http://schemas.microsoft.com/office/powerpoint/2010/main" val="888613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 calcmode="lin" valueType="num">
                                      <p:cBhvr additive="base">
                                        <p:cTn id="23"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502625" y="-12420086"/>
            <a:ext cx="37730867" cy="29643931"/>
          </a:xfrm>
        </p:spPr>
        <p:txBody>
          <a:bodyPr/>
          <a:lstStyle/>
          <a:p>
            <a:endParaRPr lang="en-GB" dirty="0"/>
          </a:p>
        </p:txBody>
      </p:sp>
      <p:sp>
        <p:nvSpPr>
          <p:cNvPr id="3" name="Subtitle 2"/>
          <p:cNvSpPr>
            <a:spLocks noGrp="1"/>
          </p:cNvSpPr>
          <p:nvPr>
            <p:ph type="subTitle" idx="1"/>
          </p:nvPr>
        </p:nvSpPr>
        <p:spPr/>
        <p:txBody>
          <a:bodyPr/>
          <a:lstStyle/>
          <a:p>
            <a:endParaRPr lang="en-GB"/>
          </a:p>
        </p:txBody>
      </p:sp>
      <p:pic>
        <p:nvPicPr>
          <p:cNvPr id="7170" name="Picture 2" descr="Image result for marriott green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011" y="416689"/>
            <a:ext cx="11377914" cy="6111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7483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Marriott’s </a:t>
            </a:r>
            <a:r>
              <a:rPr lang="en-GB"/>
              <a:t>core values</a:t>
            </a:r>
          </a:p>
        </p:txBody>
      </p:sp>
      <p:sp>
        <p:nvSpPr>
          <p:cNvPr id="3" name="Content Placeholder 2"/>
          <p:cNvSpPr>
            <a:spLocks noGrp="1"/>
          </p:cNvSpPr>
          <p:nvPr>
            <p:ph idx="1"/>
          </p:nvPr>
        </p:nvSpPr>
        <p:spPr>
          <a:xfrm>
            <a:off x="1251678" y="2286001"/>
            <a:ext cx="10178322" cy="3168315"/>
          </a:xfrm>
        </p:spPr>
        <p:txBody>
          <a:bodyPr/>
          <a:lstStyle/>
          <a:p>
            <a:r>
              <a:rPr lang="en-GB" sz="2400" dirty="0"/>
              <a:t>Background to Marriott Hotels:</a:t>
            </a:r>
            <a:endParaRPr lang="en-GB" sz="2400" dirty="0">
              <a:hlinkClick r:id="rId2"/>
            </a:endParaRPr>
          </a:p>
          <a:p>
            <a:r>
              <a:rPr lang="en-GB" sz="2400" dirty="0">
                <a:hlinkClick r:id="rId2"/>
              </a:rPr>
              <a:t>Https://youtu.be/gIyIl-A2zyY?list=PLu_CKZK3SEq84bIIoasZFPDWBUcnqC_NV</a:t>
            </a:r>
            <a:endParaRPr lang="en-GB" sz="2400" dirty="0"/>
          </a:p>
          <a:p>
            <a:r>
              <a:rPr lang="en-GB" sz="2400" dirty="0"/>
              <a:t>Corporate environmental responsibility:</a:t>
            </a:r>
          </a:p>
          <a:p>
            <a:r>
              <a:rPr lang="en-GB" sz="2400" dirty="0">
                <a:hlinkClick r:id="rId2"/>
              </a:rPr>
              <a:t>http://www.marriott.com/corporate-social-responsibility/corporate-environmental-responsibility.mi </a:t>
            </a:r>
          </a:p>
          <a:p>
            <a:pPr marL="0" indent="0">
              <a:buNone/>
            </a:pPr>
            <a:endParaRPr lang="en-GB" dirty="0">
              <a:hlinkClick r:id="rId2"/>
            </a:endParaRPr>
          </a:p>
          <a:p>
            <a:pPr marL="0" indent="0">
              <a:buNone/>
            </a:pPr>
            <a:endParaRPr lang="en-GB" dirty="0"/>
          </a:p>
        </p:txBody>
      </p:sp>
    </p:spTree>
    <p:extLst>
      <p:ext uri="{BB962C8B-B14F-4D97-AF65-F5344CB8AC3E}">
        <p14:creationId xmlns:p14="http://schemas.microsoft.com/office/powerpoint/2010/main" val="1829975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98834"/>
            <a:ext cx="10178322" cy="894945"/>
          </a:xfrm>
        </p:spPr>
        <p:txBody>
          <a:bodyPr/>
          <a:lstStyle/>
          <a:p>
            <a:r>
              <a:rPr lang="en-GB" dirty="0"/>
              <a:t>Marriott Core Values </a:t>
            </a:r>
          </a:p>
        </p:txBody>
      </p:sp>
      <p:sp>
        <p:nvSpPr>
          <p:cNvPr id="3" name="Content Placeholder 2"/>
          <p:cNvSpPr>
            <a:spLocks noGrp="1"/>
          </p:cNvSpPr>
          <p:nvPr>
            <p:ph idx="1"/>
          </p:nvPr>
        </p:nvSpPr>
        <p:spPr>
          <a:xfrm>
            <a:off x="1251678" y="1556426"/>
            <a:ext cx="10178322" cy="5301573"/>
          </a:xfrm>
        </p:spPr>
        <p:txBody>
          <a:bodyPr>
            <a:normAutofit/>
          </a:bodyPr>
          <a:lstStyle/>
          <a:p>
            <a:r>
              <a:rPr lang="en-GB" dirty="0"/>
              <a:t>Putting people first – giving them opportunity </a:t>
            </a:r>
          </a:p>
          <a:p>
            <a:r>
              <a:rPr lang="en-GB" dirty="0"/>
              <a:t>In the DNA of the company to provide a good product for the customer </a:t>
            </a:r>
          </a:p>
          <a:p>
            <a:r>
              <a:rPr lang="en-GB" dirty="0"/>
              <a:t>Asking the Why? Where are we falling down and how can they fix it ?</a:t>
            </a:r>
          </a:p>
          <a:p>
            <a:r>
              <a:rPr lang="en-GB" dirty="0"/>
              <a:t>Success is never final – always looking for a better way to do things </a:t>
            </a:r>
          </a:p>
          <a:p>
            <a:r>
              <a:rPr lang="en-GB" dirty="0"/>
              <a:t>Marriott are change makers- always looking over the hill for the next opportunity</a:t>
            </a:r>
          </a:p>
          <a:p>
            <a:r>
              <a:rPr lang="en-GB" dirty="0"/>
              <a:t>Diverse customer base and a product that is universally appealing </a:t>
            </a:r>
          </a:p>
          <a:p>
            <a:r>
              <a:rPr lang="en-GB" dirty="0"/>
              <a:t>“Not too old to be Cool”!</a:t>
            </a:r>
          </a:p>
          <a:p>
            <a:r>
              <a:rPr lang="en-GB" dirty="0"/>
              <a:t>Integrity of the product – obeying the law and acting with honesty and integrity </a:t>
            </a:r>
          </a:p>
          <a:p>
            <a:r>
              <a:rPr lang="en-GB" dirty="0"/>
              <a:t>Investing in the community as the community gives back “Big Time”!</a:t>
            </a:r>
          </a:p>
        </p:txBody>
      </p:sp>
    </p:spTree>
    <p:extLst>
      <p:ext uri="{BB962C8B-B14F-4D97-AF65-F5344CB8AC3E}">
        <p14:creationId xmlns:p14="http://schemas.microsoft.com/office/powerpoint/2010/main" val="14105969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marriott's spirit to serve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8962" y="613458"/>
            <a:ext cx="9919504" cy="57781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7406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Image result for marriott's spirit to serve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8962" y="439839"/>
            <a:ext cx="9793251" cy="533156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 xmlns:a16="http://schemas.microsoft.com/office/drawing/2014/main" id="{29803FDF-844D-4FD3-9FE0-4BA36E15D660}"/>
              </a:ext>
            </a:extLst>
          </p:cNvPr>
          <p:cNvSpPr txBox="1"/>
          <p:nvPr/>
        </p:nvSpPr>
        <p:spPr>
          <a:xfrm>
            <a:off x="2125684" y="6048829"/>
            <a:ext cx="5268686" cy="369332"/>
          </a:xfrm>
          <a:prstGeom prst="rect">
            <a:avLst/>
          </a:prstGeom>
          <a:noFill/>
        </p:spPr>
        <p:txBody>
          <a:bodyPr wrap="none" rtlCol="0">
            <a:spAutoFit/>
          </a:bodyPr>
          <a:lstStyle/>
          <a:p>
            <a:r>
              <a:rPr lang="en-GB" dirty="0"/>
              <a:t>More recently - Serve 360 Marriott (November 2017)</a:t>
            </a:r>
          </a:p>
        </p:txBody>
      </p:sp>
    </p:spTree>
    <p:extLst>
      <p:ext uri="{BB962C8B-B14F-4D97-AF65-F5344CB8AC3E}">
        <p14:creationId xmlns:p14="http://schemas.microsoft.com/office/powerpoint/2010/main" val="25920827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Marriott Gives back </a:t>
            </a:r>
          </a:p>
        </p:txBody>
      </p:sp>
      <p:sp>
        <p:nvSpPr>
          <p:cNvPr id="3" name="Content Placeholder 2"/>
          <p:cNvSpPr>
            <a:spLocks noGrp="1"/>
          </p:cNvSpPr>
          <p:nvPr>
            <p:ph idx="1"/>
          </p:nvPr>
        </p:nvSpPr>
        <p:spPr>
          <a:xfrm>
            <a:off x="1251678" y="1352145"/>
            <a:ext cx="10178322" cy="5301574"/>
          </a:xfrm>
        </p:spPr>
        <p:txBody>
          <a:bodyPr/>
          <a:lstStyle/>
          <a:p>
            <a:r>
              <a:rPr lang="en-GB" sz="2400" dirty="0"/>
              <a:t>Marriott one of the pioneers in the lodging industry in changing their ways to become more sustainable </a:t>
            </a:r>
          </a:p>
          <a:p>
            <a:r>
              <a:rPr lang="en-GB" sz="2400" dirty="0"/>
              <a:t>Marriott has very high impacts all over the world with their corporate social and environmental responsibilities </a:t>
            </a:r>
          </a:p>
          <a:p>
            <a:r>
              <a:rPr lang="en-GB" sz="2400" dirty="0"/>
              <a:t>Marriott generously gives back to all the communities where they conduct business</a:t>
            </a:r>
          </a:p>
          <a:p>
            <a:r>
              <a:rPr lang="en-GB" sz="2400" dirty="0"/>
              <a:t>For the past 8 years Marriott has helped preserve the amazon rainforest and thanks to their support 96% of the Juma rainforest has been preserved </a:t>
            </a:r>
          </a:p>
          <a:p>
            <a:endParaRPr lang="en-GB" dirty="0"/>
          </a:p>
        </p:txBody>
      </p:sp>
    </p:spTree>
    <p:extLst>
      <p:ext uri="{BB962C8B-B14F-4D97-AF65-F5344CB8AC3E}">
        <p14:creationId xmlns:p14="http://schemas.microsoft.com/office/powerpoint/2010/main" val="13382344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9133" y="959901"/>
            <a:ext cx="10178322" cy="1001247"/>
          </a:xfrm>
        </p:spPr>
        <p:txBody>
          <a:bodyPr/>
          <a:lstStyle/>
          <a:p>
            <a:r>
              <a:rPr lang="en-GB" dirty="0"/>
              <a:t>Marriott initiatives:</a:t>
            </a:r>
          </a:p>
        </p:txBody>
      </p:sp>
      <p:sp>
        <p:nvSpPr>
          <p:cNvPr id="3" name="Content Placeholder 2"/>
          <p:cNvSpPr>
            <a:spLocks noGrp="1"/>
          </p:cNvSpPr>
          <p:nvPr>
            <p:ph idx="1"/>
          </p:nvPr>
        </p:nvSpPr>
        <p:spPr>
          <a:xfrm>
            <a:off x="986589" y="2286002"/>
            <a:ext cx="10443411" cy="1739734"/>
          </a:xfrm>
        </p:spPr>
        <p:txBody>
          <a:bodyPr>
            <a:normAutofit/>
          </a:bodyPr>
          <a:lstStyle/>
          <a:p>
            <a:r>
              <a:rPr lang="en-GB" sz="2800" dirty="0">
                <a:hlinkClick r:id="rId2"/>
              </a:rPr>
              <a:t>https://youtu.be/mdUdgwQz-T4</a:t>
            </a:r>
            <a:r>
              <a:rPr lang="en-GB" sz="2800" dirty="0"/>
              <a:t>  - Marriott </a:t>
            </a:r>
            <a:r>
              <a:rPr lang="en-GB" sz="2800" dirty="0" err="1"/>
              <a:t>Ecoevents</a:t>
            </a:r>
            <a:endParaRPr lang="en-GB" sz="2800" dirty="0"/>
          </a:p>
          <a:p>
            <a:r>
              <a:rPr lang="en-GB" sz="2800" dirty="0">
                <a:hlinkClick r:id="rId3"/>
              </a:rPr>
              <a:t>https://youtu.be/GHFnv7Ya6aE</a:t>
            </a:r>
            <a:r>
              <a:rPr lang="en-GB" sz="2800" dirty="0"/>
              <a:t> - Marriott putting heads in green beds</a:t>
            </a:r>
          </a:p>
          <a:p>
            <a:endParaRPr lang="en-GB" sz="2800" dirty="0"/>
          </a:p>
        </p:txBody>
      </p:sp>
      <p:sp>
        <p:nvSpPr>
          <p:cNvPr id="5" name="TextBox 4">
            <a:extLst>
              <a:ext uri="{FF2B5EF4-FFF2-40B4-BE49-F238E27FC236}">
                <a16:creationId xmlns="" xmlns:a16="http://schemas.microsoft.com/office/drawing/2014/main" id="{D710B45B-5CA1-4809-A48E-501698CF21CB}"/>
              </a:ext>
            </a:extLst>
          </p:cNvPr>
          <p:cNvSpPr txBox="1"/>
          <p:nvPr/>
        </p:nvSpPr>
        <p:spPr>
          <a:xfrm>
            <a:off x="1119133" y="3841070"/>
            <a:ext cx="9984296"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a:t>Serve 360 Marriott – November 2017</a:t>
            </a:r>
          </a:p>
          <a:p>
            <a:pPr marL="457200" indent="-457200">
              <a:buFont typeface="Arial" panose="020B0604020202020204" pitchFamily="34" charset="0"/>
              <a:buChar char="•"/>
            </a:pPr>
            <a:r>
              <a:rPr lang="en-GB" sz="2800" dirty="0"/>
              <a:t>CDP – carbon disclosure project.  A UK based organisation that supports companies and cities to identify and disclose their environmental impact, especially greenhouse gases</a:t>
            </a:r>
          </a:p>
          <a:p>
            <a:pPr marL="457200" indent="-457200">
              <a:buFont typeface="Arial" panose="020B0604020202020204" pitchFamily="34" charset="0"/>
              <a:buChar char="•"/>
            </a:pPr>
            <a:r>
              <a:rPr lang="en-GB" sz="2800" dirty="0"/>
              <a:t>CSR – corporate social responsibility. Marriott 2025 Sustainability &amp; Social Impact Goals</a:t>
            </a:r>
          </a:p>
        </p:txBody>
      </p:sp>
    </p:spTree>
    <p:extLst>
      <p:ext uri="{BB962C8B-B14F-4D97-AF65-F5344CB8AC3E}">
        <p14:creationId xmlns:p14="http://schemas.microsoft.com/office/powerpoint/2010/main" val="42300502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result for trip advisors green leader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7998" y="511949"/>
            <a:ext cx="6096000" cy="380726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400449" y="4896426"/>
            <a:ext cx="4844374" cy="17217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1800+ Marriott Hotels have earned the Trip Advisor’s Green Leaders Badge </a:t>
            </a:r>
          </a:p>
        </p:txBody>
      </p:sp>
      <p:sp>
        <p:nvSpPr>
          <p:cNvPr id="3" name="Rectangle 2"/>
          <p:cNvSpPr/>
          <p:nvPr/>
        </p:nvSpPr>
        <p:spPr>
          <a:xfrm>
            <a:off x="3947172" y="3661428"/>
            <a:ext cx="4297651" cy="369332"/>
          </a:xfrm>
          <a:prstGeom prst="rect">
            <a:avLst/>
          </a:prstGeom>
        </p:spPr>
        <p:txBody>
          <a:bodyPr wrap="none">
            <a:spAutoFit/>
          </a:bodyPr>
          <a:lstStyle/>
          <a:p>
            <a:r>
              <a:rPr lang="en-GB" dirty="0"/>
              <a:t>https://www.tripadvisor.co.uk/GreenLeaders</a:t>
            </a:r>
          </a:p>
        </p:txBody>
      </p:sp>
    </p:spTree>
    <p:extLst>
      <p:ext uri="{BB962C8B-B14F-4D97-AF65-F5344CB8AC3E}">
        <p14:creationId xmlns:p14="http://schemas.microsoft.com/office/powerpoint/2010/main" val="2387388172"/>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171312"/>
      </a:dk2>
      <a:lt2>
        <a:srgbClr val="F7F0DF"/>
      </a:lt2>
      <a:accent1>
        <a:srgbClr val="53AE6E"/>
      </a:accent1>
      <a:accent2>
        <a:srgbClr val="326267"/>
      </a:accent2>
      <a:accent3>
        <a:srgbClr val="C5C34A"/>
      </a:accent3>
      <a:accent4>
        <a:srgbClr val="BF6546"/>
      </a:accent4>
      <a:accent5>
        <a:srgbClr val="81B5A8"/>
      </a:accent5>
      <a:accent6>
        <a:srgbClr val="636455"/>
      </a:accent6>
      <a:hlink>
        <a:srgbClr val="81B5A8"/>
      </a:hlink>
      <a:folHlink>
        <a:srgbClr val="936888"/>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A1A3E1F0-B5EF-49C5-810A-B1B32AEDDC80}"/>
    </a:ext>
  </a:extLst>
</a:theme>
</file>

<file path=docProps/app.xml><?xml version="1.0" encoding="utf-8"?>
<Properties xmlns="http://schemas.openxmlformats.org/officeDocument/2006/extended-properties" xmlns:vt="http://schemas.openxmlformats.org/officeDocument/2006/docPropsVTypes">
  <Template>TM10001106[[fn=Badge]]</Template>
  <TotalTime>1008</TotalTime>
  <Words>793</Words>
  <Application>Microsoft Office PowerPoint</Application>
  <PresentationFormat>Widescreen</PresentationFormat>
  <Paragraphs>87</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Gill Sans MT</vt:lpstr>
      <vt:lpstr>Impact</vt:lpstr>
      <vt:lpstr>Badge</vt:lpstr>
      <vt:lpstr>Green &amp; sustainable ‘certification’</vt:lpstr>
      <vt:lpstr>CST – certification for sustainable tourism</vt:lpstr>
      <vt:lpstr>The Green Frog </vt:lpstr>
      <vt:lpstr>The rainforest alliance </vt:lpstr>
      <vt:lpstr>Green Your Vacation </vt:lpstr>
      <vt:lpstr>Examples of Environmental issues </vt:lpstr>
      <vt:lpstr>The costa cup</vt:lpstr>
      <vt:lpstr>PowerPoint Presentation</vt:lpstr>
      <vt:lpstr>The machine </vt:lpstr>
      <vt:lpstr>recycling</vt:lpstr>
      <vt:lpstr>From Cow to Cup !</vt:lpstr>
      <vt:lpstr>Costa foundation </vt:lpstr>
      <vt:lpstr>PowerPoint Presentation</vt:lpstr>
      <vt:lpstr>PowerPoint Presentation</vt:lpstr>
      <vt:lpstr>Marriott’s core values</vt:lpstr>
      <vt:lpstr>Marriott Core Values </vt:lpstr>
      <vt:lpstr>PowerPoint Presentation</vt:lpstr>
      <vt:lpstr>PowerPoint Presentation</vt:lpstr>
      <vt:lpstr>Marriott Gives back </vt:lpstr>
      <vt:lpstr>Marriott initiatives: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Tourism  7</dc:title>
  <dc:creator>Samantha Birdsell</dc:creator>
  <cp:lastModifiedBy>Huw Thomas (Business &amp; Management)</cp:lastModifiedBy>
  <cp:revision>52</cp:revision>
  <dcterms:created xsi:type="dcterms:W3CDTF">2017-03-20T21:16:17Z</dcterms:created>
  <dcterms:modified xsi:type="dcterms:W3CDTF">2018-11-26T08:58:18Z</dcterms:modified>
</cp:coreProperties>
</file>