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72" r:id="rId4"/>
    <p:sldId id="273" r:id="rId5"/>
    <p:sldId id="275" r:id="rId6"/>
    <p:sldId id="277" r:id="rId7"/>
    <p:sldId id="278" r:id="rId8"/>
    <p:sldId id="279" r:id="rId9"/>
    <p:sldId id="281" r:id="rId10"/>
    <p:sldId id="282" r:id="rId11"/>
    <p:sldId id="280" r:id="rId12"/>
    <p:sldId id="257" r:id="rId13"/>
    <p:sldId id="259" r:id="rId14"/>
    <p:sldId id="263" r:id="rId15"/>
    <p:sldId id="283" r:id="rId16"/>
    <p:sldId id="284" r:id="rId17"/>
    <p:sldId id="285" r:id="rId18"/>
    <p:sldId id="286" r:id="rId19"/>
    <p:sldId id="289" r:id="rId20"/>
    <p:sldId id="276"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5" d="100"/>
          <a:sy n="75" d="100"/>
        </p:scale>
        <p:origin x="-120" y="-48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printerSettings" Target="printerSettings/printerSettings1.bin"/><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846B47F3-F360-4894-8951-BAA41DB94215}" type="datetimeFigureOut">
              <a:rPr lang="en-GB" smtClean="0"/>
              <a:t>31/01/19</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C15BC65F-210F-4DBE-952E-1B32AD5F6F60}"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B47F3-F360-4894-8951-BAA41DB94215}" type="datetimeFigureOut">
              <a:rPr lang="en-GB" smtClean="0"/>
              <a:t>31/01/19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B47F3-F360-4894-8951-BAA41DB94215}" type="datetimeFigureOut">
              <a:rPr lang="en-GB" smtClean="0"/>
              <a:t>31/01/19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846B47F3-F360-4894-8951-BAA41DB94215}" type="datetimeFigureOut">
              <a:rPr lang="en-GB" smtClean="0"/>
              <a:t>31/01/19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5BC65F-210F-4DBE-952E-1B32AD5F6F60}"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B47F3-F360-4894-8951-BAA41DB94215}" type="datetimeFigureOut">
              <a:rPr lang="en-GB" smtClean="0"/>
              <a:t>31/01/19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46B47F3-F360-4894-8951-BAA41DB94215}" type="datetimeFigureOut">
              <a:rPr lang="en-GB" smtClean="0"/>
              <a:t>31/01/19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B47F3-F360-4894-8951-BAA41DB94215}" type="datetimeFigureOut">
              <a:rPr lang="en-GB" smtClean="0"/>
              <a:t>31/01/19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46B47F3-F360-4894-8951-BAA41DB94215}" type="datetimeFigureOut">
              <a:rPr lang="en-GB" smtClean="0"/>
              <a:t>31/01/19</a:t>
            </a:fld>
            <a:endParaRPr lang="en-GB"/>
          </a:p>
        </p:txBody>
      </p:sp>
      <p:sp>
        <p:nvSpPr>
          <p:cNvPr id="7" name="Slide Number Placeholder 6"/>
          <p:cNvSpPr>
            <a:spLocks noGrp="1"/>
          </p:cNvSpPr>
          <p:nvPr>
            <p:ph type="sldNum" sz="quarter" idx="12"/>
          </p:nvPr>
        </p:nvSpPr>
        <p:spPr/>
        <p:txBody>
          <a:bodyPr/>
          <a:lstStyle/>
          <a:p>
            <a:fld id="{C15BC65F-210F-4DBE-952E-1B32AD5F6F60}"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B47F3-F360-4894-8951-BAA41DB94215}" type="datetimeFigureOut">
              <a:rPr lang="en-GB" smtClean="0"/>
              <a:t>31/01/19</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B47F3-F360-4894-8951-BAA41DB94215}" type="datetimeFigureOut">
              <a:rPr lang="en-GB" smtClean="0"/>
              <a:t>31/01/19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B47F3-F360-4894-8951-BAA41DB94215}" type="datetimeFigureOut">
              <a:rPr lang="en-GB" smtClean="0"/>
              <a:t>31/01/19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846B47F3-F360-4894-8951-BAA41DB94215}" type="datetimeFigureOut">
              <a:rPr lang="en-GB" smtClean="0"/>
              <a:t>31/01/19</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C15BC65F-210F-4DBE-952E-1B32AD5F6F6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4" Type="http://schemas.openxmlformats.org/officeDocument/2006/relationships/image" Target="../media/image9.jpg"/><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 Id="rId3"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4" Type="http://schemas.openxmlformats.org/officeDocument/2006/relationships/image" Target="../media/image17.jpeg"/><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uni-marburg.de/religionswissenschaft/journal/disk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33365" y="2348880"/>
            <a:ext cx="3313355" cy="1296144"/>
          </a:xfrm>
        </p:spPr>
        <p:txBody>
          <a:bodyPr>
            <a:normAutofit/>
          </a:bodyPr>
          <a:lstStyle/>
          <a:p>
            <a:r>
              <a:rPr lang="en-GB" dirty="0" smtClean="0"/>
              <a:t>Paganism</a:t>
            </a:r>
            <a:endParaRPr lang="en-GB" dirty="0"/>
          </a:p>
        </p:txBody>
      </p:sp>
      <p:sp>
        <p:nvSpPr>
          <p:cNvPr id="4" name="TextBox 3"/>
          <p:cNvSpPr txBox="1"/>
          <p:nvPr/>
        </p:nvSpPr>
        <p:spPr>
          <a:xfrm>
            <a:off x="6132998" y="1497042"/>
            <a:ext cx="184666" cy="369332"/>
          </a:xfrm>
          <a:prstGeom prst="rect">
            <a:avLst/>
          </a:prstGeom>
          <a:noFill/>
        </p:spPr>
        <p:txBody>
          <a:bodyPr wrap="none" rtlCol="0">
            <a:spAutoFit/>
          </a:bodyPr>
          <a:lstStyle/>
          <a:p>
            <a:endParaRPr lang="en-US" dirty="0"/>
          </a:p>
        </p:txBody>
      </p:sp>
      <p:pic>
        <p:nvPicPr>
          <p:cNvPr id="5" name="Picture 4" descr="witch.jpe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40152" y="4077072"/>
            <a:ext cx="1850504" cy="1381710"/>
          </a:xfrm>
          <a:prstGeom prst="rect">
            <a:avLst/>
          </a:prstGeom>
        </p:spPr>
      </p:pic>
      <p:sp>
        <p:nvSpPr>
          <p:cNvPr id="6" name="Rectangle 5"/>
          <p:cNvSpPr/>
          <p:nvPr/>
        </p:nvSpPr>
        <p:spPr>
          <a:xfrm>
            <a:off x="179512" y="4149080"/>
            <a:ext cx="4824535" cy="1656184"/>
          </a:xfrm>
          <a:prstGeom prst="rect">
            <a:avLst/>
          </a:prstGeom>
          <a:noFill/>
        </p:spPr>
        <p:txBody>
          <a:bodyPr wrap="none" lIns="91440" tIns="45720" rIns="91440" bIns="45720">
            <a:prstTxWarp prst="textArchDown">
              <a:avLst>
                <a:gd name="adj" fmla="val 100779"/>
              </a:avLst>
            </a:prstTxWarp>
            <a:spAutoFit/>
          </a:bodyPr>
          <a:lstStyle/>
          <a:p>
            <a:pPr algn="ctr"/>
            <a:r>
              <a:rPr lang="en-GB" sz="2400" b="1" dirty="0" smtClean="0">
                <a:solidFill>
                  <a:srgbClr val="400040"/>
                </a:solidFill>
              </a:rPr>
              <a:t>An </a:t>
            </a:r>
            <a:r>
              <a:rPr lang="en-GB" sz="2400" b="1" dirty="0">
                <a:solidFill>
                  <a:srgbClr val="400040"/>
                </a:solidFill>
              </a:rPr>
              <a:t>it harm none, do what ye </a:t>
            </a:r>
            <a:r>
              <a:rPr lang="en-GB" sz="2400" b="1" dirty="0" smtClean="0">
                <a:solidFill>
                  <a:srgbClr val="400040"/>
                </a:solidFill>
              </a:rPr>
              <a:t>will</a:t>
            </a:r>
          </a:p>
          <a:p>
            <a:pPr algn="ctr"/>
            <a:endParaRPr lang="en-GB" sz="1600" b="1" cap="none" spc="0" dirty="0">
              <a:ln w="12700">
                <a:solidFill>
                  <a:schemeClr val="tx2">
                    <a:satMod val="155000"/>
                  </a:schemeClr>
                </a:solidFill>
                <a:prstDash val="solid"/>
              </a:ln>
              <a:solidFill>
                <a:schemeClr val="tx1">
                  <a:lumMod val="60000"/>
                  <a:lumOff val="40000"/>
                </a:schemeClr>
              </a:solidFill>
              <a:effectLst>
                <a:outerShdw blurRad="41275" dist="20320" dir="1800000" algn="tl" rotWithShape="0">
                  <a:srgbClr val="000000">
                    <a:alpha val="40000"/>
                  </a:srgbClr>
                </a:outerShdw>
              </a:effectLst>
            </a:endParaRPr>
          </a:p>
          <a:p>
            <a:pPr algn="ctr"/>
            <a:endParaRPr lang="en-GB"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1043799518"/>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solidFill>
                  <a:schemeClr val="accent1">
                    <a:lumMod val="50000"/>
                  </a:schemeClr>
                </a:solidFill>
                <a:latin typeface="Trebuchet MS"/>
                <a:ea typeface="ＭＳ 明朝"/>
                <a:cs typeface="Times New Roman"/>
              </a:rPr>
              <a:t>ALEISTER CROWLEY (1875-1947)</a:t>
            </a:r>
            <a:r>
              <a:rPr lang="en-GB" sz="2800" dirty="0">
                <a:solidFill>
                  <a:schemeClr val="accent1">
                    <a:lumMod val="50000"/>
                  </a:schemeClr>
                </a:solidFill>
                <a:latin typeface="Cambria"/>
                <a:ea typeface="ＭＳ 明朝"/>
                <a:cs typeface="Times New Roman"/>
              </a:rPr>
              <a:t/>
            </a:r>
            <a:br>
              <a:rPr lang="en-GB" sz="2800" dirty="0">
                <a:solidFill>
                  <a:schemeClr val="accent1">
                    <a:lumMod val="50000"/>
                  </a:schemeClr>
                </a:solidFill>
                <a:latin typeface="Cambria"/>
                <a:ea typeface="ＭＳ 明朝"/>
                <a:cs typeface="Times New Roman"/>
              </a:rPr>
            </a:br>
            <a:endParaRPr lang="en-US" sz="2800" dirty="0">
              <a:solidFill>
                <a:schemeClr val="accent1">
                  <a:lumMod val="50000"/>
                </a:schemeClr>
              </a:solidFill>
            </a:endParaRPr>
          </a:p>
        </p:txBody>
      </p:sp>
      <p:sp>
        <p:nvSpPr>
          <p:cNvPr id="3" name="Content Placeholder 2"/>
          <p:cNvSpPr>
            <a:spLocks noGrp="1"/>
          </p:cNvSpPr>
          <p:nvPr>
            <p:ph idx="1"/>
          </p:nvPr>
        </p:nvSpPr>
        <p:spPr>
          <a:xfrm>
            <a:off x="611561" y="1700808"/>
            <a:ext cx="5040559" cy="4824536"/>
          </a:xfrm>
        </p:spPr>
        <p:txBody>
          <a:bodyPr>
            <a:normAutofit fontScale="62500" lnSpcReduction="20000"/>
          </a:bodyPr>
          <a:lstStyle/>
          <a:p>
            <a:r>
              <a:rPr lang="en-GB" dirty="0">
                <a:solidFill>
                  <a:srgbClr val="8F5201"/>
                </a:solidFill>
              </a:rPr>
              <a:t>Controversial magician and occultist. </a:t>
            </a:r>
          </a:p>
          <a:p>
            <a:pPr marL="68580" indent="0">
              <a:buNone/>
            </a:pPr>
            <a:endParaRPr lang="en-GB" dirty="0">
              <a:solidFill>
                <a:srgbClr val="8F5201"/>
              </a:solidFill>
            </a:endParaRPr>
          </a:p>
          <a:p>
            <a:r>
              <a:rPr lang="en-GB" dirty="0">
                <a:solidFill>
                  <a:srgbClr val="8F5201"/>
                </a:solidFill>
              </a:rPr>
              <a:t>‘</a:t>
            </a:r>
            <a:r>
              <a:rPr lang="en-GB" dirty="0" err="1">
                <a:solidFill>
                  <a:srgbClr val="8F5201"/>
                </a:solidFill>
              </a:rPr>
              <a:t>Magick</a:t>
            </a:r>
            <a:r>
              <a:rPr lang="en-GB" dirty="0">
                <a:solidFill>
                  <a:srgbClr val="8F5201"/>
                </a:solidFill>
              </a:rPr>
              <a:t>’ with a ‘k’.  </a:t>
            </a:r>
          </a:p>
          <a:p>
            <a:pPr marL="68580" indent="0">
              <a:buNone/>
            </a:pPr>
            <a:endParaRPr lang="en-GB" dirty="0">
              <a:solidFill>
                <a:srgbClr val="8F5201"/>
              </a:solidFill>
            </a:endParaRPr>
          </a:p>
          <a:p>
            <a:r>
              <a:rPr lang="en-GB" dirty="0">
                <a:solidFill>
                  <a:srgbClr val="8F5201"/>
                </a:solidFill>
              </a:rPr>
              <a:t> </a:t>
            </a:r>
            <a:r>
              <a:rPr lang="en-GB" dirty="0" err="1">
                <a:solidFill>
                  <a:srgbClr val="8F5201"/>
                </a:solidFill>
              </a:rPr>
              <a:t>Magick</a:t>
            </a:r>
            <a:r>
              <a:rPr lang="en-GB" dirty="0">
                <a:solidFill>
                  <a:srgbClr val="8F5201"/>
                </a:solidFill>
              </a:rPr>
              <a:t> is the ‘science and art of causing change to occur in conformity with will’ (Urban, 2015, 161).  </a:t>
            </a:r>
          </a:p>
          <a:p>
            <a:pPr marL="68580" indent="0">
              <a:buNone/>
            </a:pPr>
            <a:endParaRPr lang="en-GB" dirty="0">
              <a:solidFill>
                <a:srgbClr val="8F5201"/>
              </a:solidFill>
            </a:endParaRPr>
          </a:p>
          <a:p>
            <a:r>
              <a:rPr lang="en-GB" dirty="0">
                <a:solidFill>
                  <a:srgbClr val="8F5201"/>
                </a:solidFill>
              </a:rPr>
              <a:t>Urban: Magic ‘…is a science in the sense that it works by natural laws and can be tested and replicated; and it is an art in the sense that it involves a great deal of beauty, art, symbolism, and theatrical performance’.</a:t>
            </a:r>
          </a:p>
          <a:p>
            <a:pPr marL="68580" indent="0">
              <a:buNone/>
            </a:pPr>
            <a:endParaRPr lang="en-GB" dirty="0">
              <a:solidFill>
                <a:srgbClr val="8F5201"/>
              </a:solidFill>
            </a:endParaRPr>
          </a:p>
          <a:p>
            <a:r>
              <a:rPr lang="en-GB" dirty="0" err="1">
                <a:solidFill>
                  <a:srgbClr val="8F5201"/>
                </a:solidFill>
              </a:rPr>
              <a:t>Vivianne</a:t>
            </a:r>
            <a:r>
              <a:rPr lang="en-GB" dirty="0">
                <a:solidFill>
                  <a:srgbClr val="8F5201"/>
                </a:solidFill>
              </a:rPr>
              <a:t> Crowley is quoted as saying ‘The time is just ripe for a natural religion. People like rites and ceremonies and they are tired of hypothetical gods.  Insist on the real benefits of the sun, the Mother-Force and </a:t>
            </a:r>
            <a:r>
              <a:rPr lang="en-GB" dirty="0" err="1">
                <a:solidFill>
                  <a:srgbClr val="8F5201"/>
                </a:solidFill>
              </a:rPr>
              <a:t>Father’Force</a:t>
            </a:r>
            <a:r>
              <a:rPr lang="en-GB" dirty="0">
                <a:solidFill>
                  <a:srgbClr val="8F5201"/>
                </a:solidFill>
              </a:rPr>
              <a:t> and so on…Let the religion be Joy…In short, be the founder of a new and greater Pagan cult’ (Symonds in Urban, 2015, 161)</a:t>
            </a:r>
          </a:p>
          <a:p>
            <a:endParaRPr lang="en-US" dirty="0"/>
          </a:p>
        </p:txBody>
      </p:sp>
      <p:pic>
        <p:nvPicPr>
          <p:cNvPr id="5" name="Picture 4" descr="Aleister_Crowley.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2049422"/>
            <a:ext cx="3358726" cy="4684866"/>
          </a:xfrm>
          <a:prstGeom prst="rect">
            <a:avLst/>
          </a:prstGeom>
        </p:spPr>
      </p:pic>
    </p:spTree>
    <p:extLst>
      <p:ext uri="{BB962C8B-B14F-4D97-AF65-F5344CB8AC3E}">
        <p14:creationId xmlns:p14="http://schemas.microsoft.com/office/powerpoint/2010/main" val="1891815584"/>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692696"/>
            <a:ext cx="7024744" cy="864096"/>
          </a:xfrm>
        </p:spPr>
        <p:txBody>
          <a:bodyPr>
            <a:normAutofit fontScale="90000"/>
          </a:bodyPr>
          <a:lstStyle/>
          <a:p>
            <a:r>
              <a:rPr lang="en-GB" sz="2800" dirty="0" smtClean="0">
                <a:solidFill>
                  <a:srgbClr val="8F5201"/>
                </a:solidFill>
                <a:latin typeface="Trebuchet MS"/>
                <a:ea typeface="ＭＳ 明朝"/>
                <a:cs typeface="Times New Roman"/>
              </a:rPr>
              <a:t/>
            </a:r>
            <a:br>
              <a:rPr lang="en-GB" sz="2800" dirty="0" smtClean="0">
                <a:solidFill>
                  <a:srgbClr val="8F5201"/>
                </a:solidFill>
                <a:latin typeface="Trebuchet MS"/>
                <a:ea typeface="ＭＳ 明朝"/>
                <a:cs typeface="Times New Roman"/>
              </a:rPr>
            </a:br>
            <a:r>
              <a:rPr lang="en-GB" sz="2800" dirty="0">
                <a:solidFill>
                  <a:srgbClr val="8F5201"/>
                </a:solidFill>
                <a:latin typeface="Trebuchet MS"/>
                <a:ea typeface="ＭＳ 明朝"/>
                <a:cs typeface="Times New Roman"/>
              </a:rPr>
              <a:t/>
            </a:r>
            <a:br>
              <a:rPr lang="en-GB" sz="2800" dirty="0">
                <a:solidFill>
                  <a:srgbClr val="8F5201"/>
                </a:solidFill>
                <a:latin typeface="Trebuchet MS"/>
                <a:ea typeface="ＭＳ 明朝"/>
                <a:cs typeface="Times New Roman"/>
              </a:rPr>
            </a:br>
            <a:r>
              <a:rPr lang="en-GB" sz="2800" dirty="0" smtClean="0">
                <a:solidFill>
                  <a:srgbClr val="8F5201"/>
                </a:solidFill>
                <a:latin typeface="Trebuchet MS"/>
                <a:ea typeface="ＭＳ 明朝"/>
                <a:cs typeface="Times New Roman"/>
              </a:rPr>
              <a:t>GERALD </a:t>
            </a:r>
            <a:r>
              <a:rPr lang="en-GB" sz="2800" dirty="0">
                <a:solidFill>
                  <a:srgbClr val="8F5201"/>
                </a:solidFill>
                <a:latin typeface="Trebuchet MS"/>
                <a:ea typeface="ＭＳ 明朝"/>
                <a:cs typeface="Times New Roman"/>
              </a:rPr>
              <a:t>GARDNER (1884-1964)</a:t>
            </a:r>
            <a:r>
              <a:rPr lang="en-GB" sz="2800" dirty="0">
                <a:solidFill>
                  <a:srgbClr val="8F5201"/>
                </a:solidFill>
                <a:latin typeface="Cambria"/>
                <a:ea typeface="ＭＳ 明朝"/>
                <a:cs typeface="Times New Roman"/>
              </a:rPr>
              <a:t/>
            </a:r>
            <a:br>
              <a:rPr lang="en-GB" sz="2800" dirty="0">
                <a:solidFill>
                  <a:srgbClr val="8F5201"/>
                </a:solidFill>
                <a:latin typeface="Cambria"/>
                <a:ea typeface="ＭＳ 明朝"/>
                <a:cs typeface="Times New Roman"/>
              </a:rPr>
            </a:br>
            <a:endParaRPr lang="en-US" sz="2800" dirty="0">
              <a:solidFill>
                <a:srgbClr val="8F5201"/>
              </a:solidFill>
            </a:endParaRPr>
          </a:p>
        </p:txBody>
      </p:sp>
      <p:sp>
        <p:nvSpPr>
          <p:cNvPr id="3" name="Content Placeholder 2"/>
          <p:cNvSpPr>
            <a:spLocks noGrp="1"/>
          </p:cNvSpPr>
          <p:nvPr>
            <p:ph idx="1"/>
          </p:nvPr>
        </p:nvSpPr>
        <p:spPr>
          <a:xfrm>
            <a:off x="539553" y="1268760"/>
            <a:ext cx="5832648" cy="5040560"/>
          </a:xfrm>
        </p:spPr>
        <p:txBody>
          <a:bodyPr/>
          <a:lstStyle/>
          <a:p>
            <a:r>
              <a:rPr lang="en-GB" dirty="0"/>
              <a:t>Most significant figure in modern paganism, specifically Wicca.  </a:t>
            </a:r>
          </a:p>
          <a:p>
            <a:r>
              <a:rPr lang="en-GB" dirty="0"/>
              <a:t>Claimed to have been initiated into a coven of witches that had survived secretly from the Stone Age.  </a:t>
            </a:r>
          </a:p>
          <a:p>
            <a:r>
              <a:rPr lang="en-GB" dirty="0"/>
              <a:t>The main deity was the Goddess or Great Mother and her male counterpart was the God or Horned God.  </a:t>
            </a:r>
          </a:p>
          <a:p>
            <a:pPr marL="68580" indent="0">
              <a:buNone/>
            </a:pPr>
            <a:endParaRPr lang="en-US" dirty="0"/>
          </a:p>
        </p:txBody>
      </p:sp>
      <p:pic>
        <p:nvPicPr>
          <p:cNvPr id="4" name="Picture 3" descr="gardne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6216" y="3284984"/>
            <a:ext cx="1939280" cy="2908920"/>
          </a:xfrm>
          <a:prstGeom prst="rect">
            <a:avLst/>
          </a:prstGeom>
        </p:spPr>
      </p:pic>
    </p:spTree>
    <p:extLst>
      <p:ext uri="{BB962C8B-B14F-4D97-AF65-F5344CB8AC3E}">
        <p14:creationId xmlns:p14="http://schemas.microsoft.com/office/powerpoint/2010/main" val="2298377121"/>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476672"/>
            <a:ext cx="5184575" cy="6192688"/>
          </a:xfrm>
        </p:spPr>
        <p:txBody>
          <a:bodyPr>
            <a:normAutofit fontScale="85000" lnSpcReduction="20000"/>
          </a:bodyPr>
          <a:lstStyle/>
          <a:p>
            <a:pPr>
              <a:spcAft>
                <a:spcPts val="0"/>
              </a:spcAft>
            </a:pPr>
            <a:r>
              <a:rPr lang="en-GB" i="1" dirty="0">
                <a:solidFill>
                  <a:srgbClr val="8F5201"/>
                </a:solidFill>
                <a:latin typeface="+mj-lt"/>
                <a:ea typeface="ＭＳ 明朝"/>
                <a:cs typeface="Times New Roman"/>
              </a:rPr>
              <a:t>Book of Shadows</a:t>
            </a:r>
            <a:r>
              <a:rPr lang="en-GB" dirty="0">
                <a:solidFill>
                  <a:srgbClr val="8F5201"/>
                </a:solidFill>
                <a:latin typeface="+mj-lt"/>
                <a:ea typeface="ＭＳ 明朝"/>
                <a:cs typeface="Times New Roman"/>
              </a:rPr>
              <a:t> – manual of Wiccan rituals.  </a:t>
            </a:r>
          </a:p>
          <a:p>
            <a:pPr>
              <a:spcAft>
                <a:spcPts val="0"/>
              </a:spcAft>
            </a:pPr>
            <a:r>
              <a:rPr lang="en-GB" dirty="0">
                <a:solidFill>
                  <a:srgbClr val="8F5201"/>
                </a:solidFill>
                <a:latin typeface="+mj-lt"/>
                <a:ea typeface="ＭＳ 明朝"/>
                <a:cs typeface="Times New Roman"/>
              </a:rPr>
              <a:t>Urban (2015, 165) ‘what matters is that the tradition exists now and is meaningful for people today, regardless of its precise historical origins.  Indeed, even if it didn’t exist in the ancient past, it needs to be invented today in order to protect the earth from widespread environmental devastation’</a:t>
            </a:r>
            <a:r>
              <a:rPr lang="en-GB" dirty="0" smtClean="0">
                <a:solidFill>
                  <a:srgbClr val="8F5201"/>
                </a:solidFill>
                <a:latin typeface="+mj-lt"/>
                <a:ea typeface="ＭＳ 明朝"/>
                <a:cs typeface="Times New Roman"/>
              </a:rPr>
              <a:t>.</a:t>
            </a:r>
          </a:p>
          <a:p>
            <a:pPr>
              <a:spcAft>
                <a:spcPts val="0"/>
              </a:spcAft>
            </a:pPr>
            <a:r>
              <a:rPr lang="en-GB" dirty="0" err="1" smtClean="0">
                <a:solidFill>
                  <a:srgbClr val="8F5201"/>
                </a:solidFill>
                <a:latin typeface="+mj-lt"/>
                <a:ea typeface="ＭＳ 明朝"/>
                <a:cs typeface="Times New Roman"/>
              </a:rPr>
              <a:t>Gardnerian</a:t>
            </a:r>
            <a:r>
              <a:rPr lang="en-GB" dirty="0" smtClean="0">
                <a:solidFill>
                  <a:srgbClr val="8F5201"/>
                </a:solidFill>
                <a:latin typeface="+mj-lt"/>
                <a:ea typeface="ＭＳ 明朝"/>
                <a:cs typeface="Times New Roman"/>
              </a:rPr>
              <a:t> </a:t>
            </a:r>
            <a:r>
              <a:rPr lang="en-GB" dirty="0">
                <a:solidFill>
                  <a:srgbClr val="8F5201"/>
                </a:solidFill>
                <a:latin typeface="+mj-lt"/>
                <a:ea typeface="ＭＳ 明朝"/>
                <a:cs typeface="Times New Roman"/>
              </a:rPr>
              <a:t>Wicca or British Traditional Wicca.  </a:t>
            </a:r>
          </a:p>
          <a:p>
            <a:pPr>
              <a:spcAft>
                <a:spcPts val="0"/>
              </a:spcAft>
            </a:pPr>
            <a:r>
              <a:rPr lang="en-GB" dirty="0">
                <a:solidFill>
                  <a:srgbClr val="8F5201"/>
                </a:solidFill>
                <a:latin typeface="+mj-lt"/>
                <a:ea typeface="ＭＳ 明朝"/>
                <a:cs typeface="Times New Roman"/>
              </a:rPr>
              <a:t>Triple Goddess – Maiden, Mother, Crone identified with the 3 phases of the moon – waxing, full and waning (Urban, 2015, 166).  The male deity is seen as the Horned God and sun</a:t>
            </a:r>
            <a:r>
              <a:rPr lang="en-GB" dirty="0" smtClean="0">
                <a:solidFill>
                  <a:srgbClr val="8F5201"/>
                </a:solidFill>
                <a:latin typeface="+mj-lt"/>
                <a:ea typeface="ＭＳ 明朝"/>
                <a:cs typeface="Times New Roman"/>
              </a:rPr>
              <a:t>.</a:t>
            </a:r>
          </a:p>
          <a:p>
            <a:pPr>
              <a:spcAft>
                <a:spcPts val="0"/>
              </a:spcAft>
            </a:pPr>
            <a:r>
              <a:rPr lang="en-GB" dirty="0">
                <a:solidFill>
                  <a:srgbClr val="8F5201"/>
                </a:solidFill>
                <a:latin typeface="+mj-lt"/>
              </a:rPr>
              <a:t>Church and School of Wicca, </a:t>
            </a:r>
            <a:r>
              <a:rPr lang="en-GB" dirty="0" smtClean="0">
                <a:solidFill>
                  <a:srgbClr val="8F5201"/>
                </a:solidFill>
                <a:latin typeface="+mj-lt"/>
              </a:rPr>
              <a:t>believes </a:t>
            </a:r>
            <a:r>
              <a:rPr lang="en-GB" dirty="0">
                <a:solidFill>
                  <a:srgbClr val="8F5201"/>
                </a:solidFill>
                <a:latin typeface="+mj-lt"/>
              </a:rPr>
              <a:t>in only one deity – The God-</a:t>
            </a:r>
            <a:r>
              <a:rPr lang="en-GB" dirty="0" err="1">
                <a:solidFill>
                  <a:srgbClr val="8F5201"/>
                </a:solidFill>
                <a:latin typeface="+mj-lt"/>
              </a:rPr>
              <a:t>ess</a:t>
            </a:r>
            <a:r>
              <a:rPr lang="en-GB" dirty="0">
                <a:solidFill>
                  <a:srgbClr val="8F5201"/>
                </a:solidFill>
                <a:latin typeface="+mj-lt"/>
              </a:rPr>
              <a:t>’ that ‘includes but transcends both male and female aspects of the divine’ </a:t>
            </a:r>
            <a:r>
              <a:rPr lang="en-GB" dirty="0" smtClean="0">
                <a:solidFill>
                  <a:srgbClr val="8F5201"/>
                </a:solidFill>
                <a:latin typeface="+mj-lt"/>
              </a:rPr>
              <a:t>(Urban, 2015</a:t>
            </a:r>
            <a:r>
              <a:rPr lang="en-GB" dirty="0">
                <a:solidFill>
                  <a:srgbClr val="8F5201"/>
                </a:solidFill>
                <a:latin typeface="+mj-lt"/>
              </a:rPr>
              <a:t>, 166). </a:t>
            </a:r>
            <a:endParaRPr lang="en-GB" dirty="0">
              <a:solidFill>
                <a:srgbClr val="8F5201"/>
              </a:solidFill>
              <a:latin typeface="+mj-lt"/>
              <a:ea typeface="ＭＳ 明朝"/>
              <a:cs typeface="Times New Roman"/>
            </a:endParaRPr>
          </a:p>
          <a:p>
            <a:endParaRPr lang="en-US" dirty="0"/>
          </a:p>
        </p:txBody>
      </p:sp>
      <p:pic>
        <p:nvPicPr>
          <p:cNvPr id="4" name="Picture 3" descr="maiden__mother__crone_by_archsee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63671" y="1268760"/>
            <a:ext cx="3475883" cy="2952328"/>
          </a:xfrm>
          <a:prstGeom prst="rect">
            <a:avLst/>
          </a:prstGeom>
        </p:spPr>
      </p:pic>
    </p:spTree>
    <p:extLst>
      <p:ext uri="{BB962C8B-B14F-4D97-AF65-F5344CB8AC3E}">
        <p14:creationId xmlns:p14="http://schemas.microsoft.com/office/powerpoint/2010/main" val="149186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673144"/>
          </a:xfrm>
        </p:spPr>
        <p:txBody>
          <a:bodyPr>
            <a:normAutofit fontScale="90000"/>
          </a:bodyPr>
          <a:lstStyle/>
          <a:p>
            <a:r>
              <a:rPr lang="en-GB" sz="2400" dirty="0">
                <a:solidFill>
                  <a:schemeClr val="accent1">
                    <a:lumMod val="50000"/>
                  </a:schemeClr>
                </a:solidFill>
                <a:latin typeface="Trebuchet MS"/>
                <a:ea typeface="ＭＳ 明朝"/>
                <a:cs typeface="Times New Roman"/>
              </a:rPr>
              <a:t>MARGARET MURRAY (1863-1963)</a:t>
            </a:r>
            <a:r>
              <a:rPr lang="en-GB" sz="2400" dirty="0">
                <a:solidFill>
                  <a:schemeClr val="accent1">
                    <a:lumMod val="50000"/>
                  </a:schemeClr>
                </a:solidFill>
                <a:latin typeface="Cambria"/>
                <a:ea typeface="ＭＳ 明朝"/>
                <a:cs typeface="Times New Roman"/>
              </a:rPr>
              <a:t/>
            </a:r>
            <a:br>
              <a:rPr lang="en-GB" sz="2400" dirty="0">
                <a:solidFill>
                  <a:schemeClr val="accent1">
                    <a:lumMod val="50000"/>
                  </a:schemeClr>
                </a:solidFill>
                <a:latin typeface="Cambria"/>
                <a:ea typeface="ＭＳ 明朝"/>
                <a:cs typeface="Times New Roman"/>
              </a:rPr>
            </a:br>
            <a:endParaRPr lang="en-US" sz="2400" dirty="0">
              <a:solidFill>
                <a:schemeClr val="accent1">
                  <a:lumMod val="50000"/>
                </a:schemeClr>
              </a:solidFill>
            </a:endParaRPr>
          </a:p>
        </p:txBody>
      </p:sp>
      <p:sp>
        <p:nvSpPr>
          <p:cNvPr id="3" name="Content Placeholder 2"/>
          <p:cNvSpPr>
            <a:spLocks noGrp="1"/>
          </p:cNvSpPr>
          <p:nvPr>
            <p:ph idx="1"/>
          </p:nvPr>
        </p:nvSpPr>
        <p:spPr>
          <a:xfrm>
            <a:off x="539552" y="1412776"/>
            <a:ext cx="7281257" cy="4419853"/>
          </a:xfrm>
        </p:spPr>
        <p:txBody>
          <a:bodyPr/>
          <a:lstStyle/>
          <a:p>
            <a:r>
              <a:rPr lang="en-GB" dirty="0" smtClean="0"/>
              <a:t>1921 - </a:t>
            </a:r>
            <a:r>
              <a:rPr lang="en-GB" i="1" dirty="0" smtClean="0"/>
              <a:t>The </a:t>
            </a:r>
            <a:r>
              <a:rPr lang="en-GB" i="1" dirty="0"/>
              <a:t>Witch Cult in Western Europe. </a:t>
            </a:r>
            <a:endParaRPr lang="en-US" dirty="0"/>
          </a:p>
        </p:txBody>
      </p:sp>
      <p:pic>
        <p:nvPicPr>
          <p:cNvPr id="4" name="Picture 3" descr="murra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2060848"/>
            <a:ext cx="2540000" cy="3759200"/>
          </a:xfrm>
          <a:prstGeom prst="rect">
            <a:avLst/>
          </a:prstGeom>
        </p:spPr>
      </p:pic>
    </p:spTree>
    <p:extLst>
      <p:ext uri="{BB962C8B-B14F-4D97-AF65-F5344CB8AC3E}">
        <p14:creationId xmlns:p14="http://schemas.microsoft.com/office/powerpoint/2010/main" val="474748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3" y="908720"/>
            <a:ext cx="4464496" cy="5688632"/>
          </a:xfrm>
        </p:spPr>
        <p:txBody>
          <a:bodyPr>
            <a:normAutofit lnSpcReduction="10000"/>
          </a:bodyPr>
          <a:lstStyle/>
          <a:p>
            <a:pPr marL="68580" indent="0">
              <a:buNone/>
            </a:pPr>
            <a:r>
              <a:rPr lang="en-US" dirty="0" smtClean="0">
                <a:solidFill>
                  <a:srgbClr val="8F5201"/>
                </a:solidFill>
              </a:rPr>
              <a:t>Urban (2015) notes dozens of Pagan festivals in the US and 1000s of </a:t>
            </a:r>
            <a:r>
              <a:rPr lang="en-US" dirty="0" err="1" smtClean="0">
                <a:solidFill>
                  <a:srgbClr val="8F5201"/>
                </a:solidFill>
              </a:rPr>
              <a:t>neopagan</a:t>
            </a:r>
            <a:r>
              <a:rPr lang="en-US" dirty="0" smtClean="0">
                <a:solidFill>
                  <a:srgbClr val="8F5201"/>
                </a:solidFill>
              </a:rPr>
              <a:t> groups: </a:t>
            </a:r>
          </a:p>
          <a:p>
            <a:r>
              <a:rPr lang="en-US" dirty="0" smtClean="0">
                <a:solidFill>
                  <a:srgbClr val="8F5201"/>
                </a:solidFill>
              </a:rPr>
              <a:t>Wicca</a:t>
            </a:r>
          </a:p>
          <a:p>
            <a:r>
              <a:rPr lang="en-US" dirty="0" smtClean="0">
                <a:solidFill>
                  <a:srgbClr val="8F5201"/>
                </a:solidFill>
              </a:rPr>
              <a:t>Druidic groups (ancient European </a:t>
            </a:r>
            <a:r>
              <a:rPr lang="en-US" dirty="0" err="1" smtClean="0">
                <a:solidFill>
                  <a:srgbClr val="8F5201"/>
                </a:solidFill>
              </a:rPr>
              <a:t>druidry</a:t>
            </a:r>
            <a:r>
              <a:rPr lang="en-US" dirty="0" smtClean="0">
                <a:solidFill>
                  <a:srgbClr val="8F5201"/>
                </a:solidFill>
              </a:rPr>
              <a:t>)</a:t>
            </a:r>
          </a:p>
          <a:p>
            <a:r>
              <a:rPr lang="en-US" dirty="0" err="1" smtClean="0">
                <a:solidFill>
                  <a:srgbClr val="8F5201"/>
                </a:solidFill>
              </a:rPr>
              <a:t>Dianic</a:t>
            </a:r>
            <a:r>
              <a:rPr lang="en-US" dirty="0" smtClean="0">
                <a:solidFill>
                  <a:srgbClr val="8F5201"/>
                </a:solidFill>
              </a:rPr>
              <a:t> (goddess)</a:t>
            </a:r>
          </a:p>
          <a:p>
            <a:r>
              <a:rPr lang="en-US" dirty="0" smtClean="0">
                <a:solidFill>
                  <a:srgbClr val="8F5201"/>
                </a:solidFill>
              </a:rPr>
              <a:t>Heathen (Germanic traditions)</a:t>
            </a:r>
          </a:p>
          <a:p>
            <a:r>
              <a:rPr lang="en-US" dirty="0" smtClean="0">
                <a:solidFill>
                  <a:srgbClr val="8F5201"/>
                </a:solidFill>
              </a:rPr>
              <a:t>Church of All Worlds (Gaia/earth goddess)</a:t>
            </a:r>
          </a:p>
          <a:p>
            <a:r>
              <a:rPr lang="en-US" dirty="0" smtClean="0">
                <a:solidFill>
                  <a:srgbClr val="8F5201"/>
                </a:solidFill>
              </a:rPr>
              <a:t>Radical Faeries</a:t>
            </a:r>
          </a:p>
          <a:p>
            <a:r>
              <a:rPr lang="en-US" dirty="0" smtClean="0">
                <a:solidFill>
                  <a:srgbClr val="8F5201"/>
                </a:solidFill>
              </a:rPr>
              <a:t>Solitary practitioners</a:t>
            </a:r>
          </a:p>
          <a:p>
            <a:endParaRPr lang="en-US" dirty="0"/>
          </a:p>
        </p:txBody>
      </p:sp>
      <p:pic>
        <p:nvPicPr>
          <p:cNvPr id="5" name="Picture 4" descr="ozfrontpage.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16016" y="188640"/>
            <a:ext cx="2801112" cy="2157984"/>
          </a:xfrm>
          <a:prstGeom prst="rect">
            <a:avLst/>
          </a:prstGeom>
        </p:spPr>
      </p:pic>
      <p:pic>
        <p:nvPicPr>
          <p:cNvPr id="6" name="Picture 5" descr="radical.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5976" y="4293096"/>
            <a:ext cx="3059832" cy="2039888"/>
          </a:xfrm>
          <a:prstGeom prst="rect">
            <a:avLst/>
          </a:prstGeom>
        </p:spPr>
      </p:pic>
      <p:pic>
        <p:nvPicPr>
          <p:cNvPr id="7" name="Picture 6" descr="radical 2.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6216" y="2060848"/>
            <a:ext cx="2771800" cy="2078850"/>
          </a:xfrm>
          <a:prstGeom prst="rect">
            <a:avLst/>
          </a:prstGeom>
        </p:spPr>
      </p:pic>
    </p:spTree>
    <p:extLst>
      <p:ext uri="{BB962C8B-B14F-4D97-AF65-F5344CB8AC3E}">
        <p14:creationId xmlns:p14="http://schemas.microsoft.com/office/powerpoint/2010/main" val="4041680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484784"/>
            <a:ext cx="6777317" cy="4347845"/>
          </a:xfrm>
        </p:spPr>
        <p:txBody>
          <a:bodyPr>
            <a:normAutofit fontScale="92500" lnSpcReduction="10000"/>
          </a:bodyPr>
          <a:lstStyle/>
          <a:p>
            <a:pPr marL="68580" indent="0">
              <a:buNone/>
            </a:pPr>
            <a:r>
              <a:rPr lang="en-US" dirty="0" smtClean="0">
                <a:solidFill>
                  <a:srgbClr val="8F5201"/>
                </a:solidFill>
              </a:rPr>
              <a:t>Urban (2015, 158-9) differences but similarities:</a:t>
            </a:r>
          </a:p>
          <a:p>
            <a:pPr lvl="0"/>
            <a:r>
              <a:rPr lang="en-GB" dirty="0">
                <a:solidFill>
                  <a:srgbClr val="8F5201"/>
                </a:solidFill>
              </a:rPr>
              <a:t>They look back to a pre-Christian world – to recover it or draw inspiration from it.</a:t>
            </a:r>
          </a:p>
          <a:p>
            <a:pPr lvl="0"/>
            <a:r>
              <a:rPr lang="en-GB" dirty="0">
                <a:solidFill>
                  <a:srgbClr val="8F5201"/>
                </a:solidFill>
              </a:rPr>
              <a:t>They are loosely organised with less rigid boundaries and more flexible communities than NRMs.</a:t>
            </a:r>
          </a:p>
          <a:p>
            <a:pPr lvl="0"/>
            <a:r>
              <a:rPr lang="en-GB" dirty="0">
                <a:solidFill>
                  <a:srgbClr val="8F5201"/>
                </a:solidFill>
              </a:rPr>
              <a:t>They are practice-oriented – ritual and magic not beliefs.  Empowering as no priest to stand </a:t>
            </a:r>
            <a:r>
              <a:rPr lang="en-GB" dirty="0" err="1">
                <a:solidFill>
                  <a:srgbClr val="8F5201"/>
                </a:solidFill>
              </a:rPr>
              <a:t>inbetween</a:t>
            </a:r>
            <a:r>
              <a:rPr lang="en-GB" dirty="0">
                <a:solidFill>
                  <a:srgbClr val="8F5201"/>
                </a:solidFill>
              </a:rPr>
              <a:t>.  There may be many differences, in beliefs and in different gods, but most are focused on orthopraxy not orthodoxy.</a:t>
            </a:r>
          </a:p>
          <a:p>
            <a:pPr lvl="0"/>
            <a:r>
              <a:rPr lang="en-GB" dirty="0">
                <a:solidFill>
                  <a:srgbClr val="8F5201"/>
                </a:solidFill>
              </a:rPr>
              <a:t>Equality between the sexes and environmentalism.  </a:t>
            </a:r>
          </a:p>
          <a:p>
            <a:endParaRPr lang="en-US" dirty="0"/>
          </a:p>
        </p:txBody>
      </p:sp>
    </p:spTree>
    <p:extLst>
      <p:ext uri="{BB962C8B-B14F-4D97-AF65-F5344CB8AC3E}">
        <p14:creationId xmlns:p14="http://schemas.microsoft.com/office/powerpoint/2010/main" val="4270392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04664"/>
            <a:ext cx="7024744" cy="936104"/>
          </a:xfrm>
        </p:spPr>
        <p:txBody>
          <a:bodyPr>
            <a:normAutofit fontScale="90000"/>
          </a:bodyPr>
          <a:lstStyle/>
          <a:p>
            <a:r>
              <a:rPr lang="en-GB" sz="2800" dirty="0" smtClean="0">
                <a:solidFill>
                  <a:srgbClr val="8F5201"/>
                </a:solidFill>
                <a:latin typeface="Trebuchet MS"/>
                <a:ea typeface="ＭＳ 明朝"/>
                <a:cs typeface="Times New Roman"/>
              </a:rPr>
              <a:t>CALENDAR</a:t>
            </a:r>
            <a:r>
              <a:rPr lang="en-GB" sz="2800" dirty="0">
                <a:solidFill>
                  <a:srgbClr val="8F5201"/>
                </a:solidFill>
                <a:latin typeface="Cambria"/>
                <a:ea typeface="ＭＳ 明朝"/>
                <a:cs typeface="Times New Roman"/>
              </a:rPr>
              <a:t/>
            </a:r>
            <a:br>
              <a:rPr lang="en-GB" sz="2800" dirty="0">
                <a:solidFill>
                  <a:srgbClr val="8F5201"/>
                </a:solidFill>
                <a:latin typeface="Cambria"/>
                <a:ea typeface="ＭＳ 明朝"/>
                <a:cs typeface="Times New Roman"/>
              </a:rPr>
            </a:br>
            <a:r>
              <a:rPr lang="en-GB" sz="2800" dirty="0" smtClean="0">
                <a:solidFill>
                  <a:srgbClr val="8F5201"/>
                </a:solidFill>
                <a:latin typeface="Cambria"/>
                <a:ea typeface="ＭＳ 明朝"/>
                <a:cs typeface="Times New Roman"/>
              </a:rPr>
              <a:t> - wheel of the year</a:t>
            </a:r>
            <a:endParaRPr lang="en-US" sz="2800" dirty="0">
              <a:solidFill>
                <a:srgbClr val="8F5201"/>
              </a:solidFill>
            </a:endParaRPr>
          </a:p>
        </p:txBody>
      </p:sp>
      <p:sp>
        <p:nvSpPr>
          <p:cNvPr id="3" name="Content Placeholder 2"/>
          <p:cNvSpPr>
            <a:spLocks noGrp="1"/>
          </p:cNvSpPr>
          <p:nvPr>
            <p:ph idx="1"/>
          </p:nvPr>
        </p:nvSpPr>
        <p:spPr>
          <a:xfrm>
            <a:off x="539553" y="1340768"/>
            <a:ext cx="4752528" cy="5112568"/>
          </a:xfrm>
        </p:spPr>
        <p:txBody>
          <a:bodyPr>
            <a:normAutofit fontScale="77500" lnSpcReduction="20000"/>
          </a:bodyPr>
          <a:lstStyle/>
          <a:p>
            <a:pPr marL="68580" indent="0">
              <a:spcAft>
                <a:spcPts val="0"/>
              </a:spcAft>
              <a:buNone/>
            </a:pPr>
            <a:r>
              <a:rPr lang="en-GB" dirty="0">
                <a:solidFill>
                  <a:srgbClr val="8F5201"/>
                </a:solidFill>
                <a:latin typeface="Trebuchet MS"/>
                <a:ea typeface="ＭＳ 明朝"/>
                <a:cs typeface="Times New Roman"/>
              </a:rPr>
              <a:t>2 solstices, 2 equinoxes and 4 midpoints.  Names vary, but the 8 festivals (</a:t>
            </a:r>
            <a:r>
              <a:rPr lang="en-GB" dirty="0" err="1">
                <a:solidFill>
                  <a:srgbClr val="8F5201"/>
                </a:solidFill>
                <a:latin typeface="Trebuchet MS"/>
                <a:ea typeface="ＭＳ 明朝"/>
                <a:cs typeface="Times New Roman"/>
              </a:rPr>
              <a:t>shabbats</a:t>
            </a:r>
            <a:r>
              <a:rPr lang="en-GB" dirty="0">
                <a:solidFill>
                  <a:srgbClr val="8F5201"/>
                </a:solidFill>
                <a:latin typeface="Trebuchet MS"/>
                <a:ea typeface="ＭＳ 明朝"/>
                <a:cs typeface="Times New Roman"/>
              </a:rPr>
              <a:t>) are (Urban, 2015, 167):</a:t>
            </a:r>
            <a:endParaRPr lang="en-GB" dirty="0">
              <a:solidFill>
                <a:srgbClr val="8F5201"/>
              </a:solidFill>
              <a:latin typeface="Cambria"/>
              <a:ea typeface="ＭＳ 明朝"/>
              <a:cs typeface="Times New Roman"/>
            </a:endParaRPr>
          </a:p>
          <a:p>
            <a:pPr lvl="0" indent="-342900">
              <a:buFont typeface="+mj-lt"/>
              <a:buAutoNum type="arabicPeriod"/>
            </a:pPr>
            <a:r>
              <a:rPr lang="en-GB" dirty="0">
                <a:solidFill>
                  <a:srgbClr val="8F5201"/>
                </a:solidFill>
                <a:latin typeface="Trebuchet MS"/>
                <a:ea typeface="ＭＳ 明朝"/>
                <a:cs typeface="Times New Roman"/>
              </a:rPr>
              <a:t>Midwinter or Yule, late December (end of the shortening of daylight)</a:t>
            </a:r>
            <a:endParaRPr lang="en-GB" dirty="0">
              <a:solidFill>
                <a:srgbClr val="8F5201"/>
              </a:solidFill>
              <a:latin typeface="Cambria"/>
              <a:ea typeface="ＭＳ 明朝"/>
              <a:cs typeface="Times New Roman"/>
            </a:endParaRPr>
          </a:p>
          <a:p>
            <a:pPr lvl="0" indent="-342900">
              <a:buFont typeface="+mj-lt"/>
              <a:buAutoNum type="arabicPeriod"/>
            </a:pPr>
            <a:r>
              <a:rPr lang="en-GB" dirty="0" err="1">
                <a:solidFill>
                  <a:srgbClr val="8F5201"/>
                </a:solidFill>
                <a:latin typeface="Trebuchet MS"/>
                <a:ea typeface="ＭＳ 明朝"/>
                <a:cs typeface="Times New Roman"/>
              </a:rPr>
              <a:t>Imbolc</a:t>
            </a:r>
            <a:r>
              <a:rPr lang="en-GB" dirty="0">
                <a:solidFill>
                  <a:srgbClr val="8F5201"/>
                </a:solidFill>
                <a:latin typeface="Trebuchet MS"/>
                <a:ea typeface="ＭＳ 明朝"/>
                <a:cs typeface="Times New Roman"/>
              </a:rPr>
              <a:t> – </a:t>
            </a:r>
            <a:r>
              <a:rPr lang="en-GB" dirty="0" err="1">
                <a:solidFill>
                  <a:srgbClr val="8F5201"/>
                </a:solidFill>
                <a:latin typeface="Trebuchet MS"/>
                <a:ea typeface="ＭＳ 明朝"/>
                <a:cs typeface="Times New Roman"/>
              </a:rPr>
              <a:t>srat</a:t>
            </a:r>
            <a:r>
              <a:rPr lang="en-GB" dirty="0">
                <a:solidFill>
                  <a:srgbClr val="8F5201"/>
                </a:solidFill>
                <a:latin typeface="Trebuchet MS"/>
                <a:ea typeface="ＭＳ 明朝"/>
                <a:cs typeface="Times New Roman"/>
              </a:rPr>
              <a:t> of </a:t>
            </a:r>
            <a:r>
              <a:rPr lang="en-GB" dirty="0" err="1">
                <a:solidFill>
                  <a:srgbClr val="8F5201"/>
                </a:solidFill>
                <a:latin typeface="Trebuchet MS"/>
                <a:ea typeface="ＭＳ 明朝"/>
                <a:cs typeface="Times New Roman"/>
              </a:rPr>
              <a:t>srping</a:t>
            </a:r>
            <a:endParaRPr lang="en-GB" dirty="0">
              <a:solidFill>
                <a:srgbClr val="8F5201"/>
              </a:solidFill>
              <a:latin typeface="Cambria"/>
              <a:ea typeface="ＭＳ 明朝"/>
              <a:cs typeface="Times New Roman"/>
            </a:endParaRPr>
          </a:p>
          <a:p>
            <a:pPr lvl="0" indent="-342900">
              <a:buFont typeface="+mj-lt"/>
              <a:buAutoNum type="arabicPeriod"/>
            </a:pPr>
            <a:r>
              <a:rPr lang="en-GB" dirty="0" err="1">
                <a:solidFill>
                  <a:srgbClr val="8F5201"/>
                </a:solidFill>
                <a:latin typeface="Trebuchet MS"/>
                <a:ea typeface="ＭＳ 明朝"/>
                <a:cs typeface="Times New Roman"/>
              </a:rPr>
              <a:t>Ostara</a:t>
            </a:r>
            <a:r>
              <a:rPr lang="en-GB" dirty="0">
                <a:solidFill>
                  <a:srgbClr val="8F5201"/>
                </a:solidFill>
                <a:latin typeface="Trebuchet MS"/>
                <a:ea typeface="ＭＳ 明朝"/>
                <a:cs typeface="Times New Roman"/>
              </a:rPr>
              <a:t> or the vernal equinox (Easter), nature reawakening, nights no longer than days</a:t>
            </a:r>
            <a:endParaRPr lang="en-GB" dirty="0">
              <a:solidFill>
                <a:srgbClr val="8F5201"/>
              </a:solidFill>
              <a:latin typeface="Cambria"/>
              <a:ea typeface="ＭＳ 明朝"/>
              <a:cs typeface="Times New Roman"/>
            </a:endParaRPr>
          </a:p>
          <a:p>
            <a:pPr lvl="0" indent="-342900">
              <a:buFont typeface="+mj-lt"/>
              <a:buAutoNum type="arabicPeriod"/>
            </a:pPr>
            <a:r>
              <a:rPr lang="en-GB" dirty="0">
                <a:solidFill>
                  <a:srgbClr val="8F5201"/>
                </a:solidFill>
                <a:latin typeface="Trebuchet MS"/>
                <a:ea typeface="ＭＳ 明朝"/>
                <a:cs typeface="Times New Roman"/>
              </a:rPr>
              <a:t>Beltane or May Day, spring to summer.</a:t>
            </a:r>
            <a:endParaRPr lang="en-GB" dirty="0">
              <a:solidFill>
                <a:srgbClr val="8F5201"/>
              </a:solidFill>
              <a:latin typeface="Cambria"/>
              <a:ea typeface="ＭＳ 明朝"/>
              <a:cs typeface="Times New Roman"/>
            </a:endParaRPr>
          </a:p>
          <a:p>
            <a:pPr lvl="0" indent="-342900">
              <a:buFont typeface="+mj-lt"/>
              <a:buAutoNum type="arabicPeriod"/>
            </a:pPr>
            <a:r>
              <a:rPr lang="en-GB" dirty="0">
                <a:solidFill>
                  <a:srgbClr val="8F5201"/>
                </a:solidFill>
                <a:latin typeface="Trebuchet MS"/>
                <a:ea typeface="ＭＳ 明朝"/>
                <a:cs typeface="Times New Roman"/>
              </a:rPr>
              <a:t>Midsummer or </a:t>
            </a:r>
            <a:r>
              <a:rPr lang="en-GB" dirty="0" err="1">
                <a:solidFill>
                  <a:srgbClr val="8F5201"/>
                </a:solidFill>
                <a:latin typeface="Trebuchet MS"/>
                <a:ea typeface="ＭＳ 明朝"/>
                <a:cs typeface="Times New Roman"/>
              </a:rPr>
              <a:t>Litha</a:t>
            </a:r>
            <a:r>
              <a:rPr lang="en-GB" dirty="0">
                <a:solidFill>
                  <a:srgbClr val="8F5201"/>
                </a:solidFill>
                <a:latin typeface="Trebuchet MS"/>
                <a:ea typeface="ＭＳ 明朝"/>
                <a:cs typeface="Times New Roman"/>
              </a:rPr>
              <a:t>,  - height of summer, summer </a:t>
            </a:r>
            <a:r>
              <a:rPr lang="en-GB" dirty="0" err="1">
                <a:solidFill>
                  <a:srgbClr val="8F5201"/>
                </a:solidFill>
                <a:latin typeface="Trebuchet MS"/>
                <a:ea typeface="ＭＳ 明朝"/>
                <a:cs typeface="Times New Roman"/>
              </a:rPr>
              <a:t>solstace</a:t>
            </a:r>
            <a:endParaRPr lang="en-GB" dirty="0">
              <a:solidFill>
                <a:srgbClr val="8F5201"/>
              </a:solidFill>
              <a:latin typeface="Cambria"/>
              <a:ea typeface="ＭＳ 明朝"/>
              <a:cs typeface="Times New Roman"/>
            </a:endParaRPr>
          </a:p>
          <a:p>
            <a:pPr lvl="0" indent="-342900">
              <a:buFont typeface="+mj-lt"/>
              <a:buAutoNum type="arabicPeriod"/>
            </a:pPr>
            <a:r>
              <a:rPr lang="en-GB" dirty="0">
                <a:solidFill>
                  <a:srgbClr val="8F5201"/>
                </a:solidFill>
                <a:latin typeface="Trebuchet MS"/>
                <a:ea typeface="ＭＳ 明朝"/>
                <a:cs typeface="Times New Roman"/>
              </a:rPr>
              <a:t>Lammas or </a:t>
            </a:r>
            <a:r>
              <a:rPr lang="en-GB" dirty="0" err="1">
                <a:solidFill>
                  <a:srgbClr val="8F5201"/>
                </a:solidFill>
                <a:latin typeface="Trebuchet MS"/>
                <a:ea typeface="ＭＳ 明朝"/>
                <a:cs typeface="Times New Roman"/>
              </a:rPr>
              <a:t>Lugnasadh</a:t>
            </a:r>
            <a:r>
              <a:rPr lang="en-GB" dirty="0">
                <a:solidFill>
                  <a:srgbClr val="8F5201"/>
                </a:solidFill>
                <a:latin typeface="Trebuchet MS"/>
                <a:ea typeface="ＭＳ 明朝"/>
                <a:cs typeface="Times New Roman"/>
              </a:rPr>
              <a:t>, harvest at end of summer</a:t>
            </a:r>
            <a:endParaRPr lang="en-GB" dirty="0">
              <a:solidFill>
                <a:srgbClr val="8F5201"/>
              </a:solidFill>
              <a:latin typeface="Cambria"/>
              <a:ea typeface="ＭＳ 明朝"/>
              <a:cs typeface="Times New Roman"/>
            </a:endParaRPr>
          </a:p>
          <a:p>
            <a:pPr lvl="0" indent="-342900">
              <a:buFont typeface="+mj-lt"/>
              <a:buAutoNum type="arabicPeriod"/>
            </a:pPr>
            <a:r>
              <a:rPr lang="en-GB" dirty="0">
                <a:solidFill>
                  <a:srgbClr val="8F5201"/>
                </a:solidFill>
                <a:latin typeface="Trebuchet MS"/>
                <a:ea typeface="ＭＳ 明朝"/>
                <a:cs typeface="Times New Roman"/>
              </a:rPr>
              <a:t>Autumn equinox, or </a:t>
            </a:r>
            <a:r>
              <a:rPr lang="en-GB" dirty="0" err="1">
                <a:solidFill>
                  <a:srgbClr val="8F5201"/>
                </a:solidFill>
                <a:latin typeface="Trebuchet MS"/>
                <a:ea typeface="ＭＳ 明朝"/>
                <a:cs typeface="Times New Roman"/>
              </a:rPr>
              <a:t>Mabon</a:t>
            </a:r>
            <a:r>
              <a:rPr lang="en-GB" dirty="0">
                <a:solidFill>
                  <a:srgbClr val="8F5201"/>
                </a:solidFill>
                <a:latin typeface="Trebuchet MS"/>
                <a:ea typeface="ＭＳ 明朝"/>
                <a:cs typeface="Times New Roman"/>
              </a:rPr>
              <a:t>, harvest festival (days and nights equal)</a:t>
            </a:r>
            <a:endParaRPr lang="en-GB" dirty="0">
              <a:solidFill>
                <a:srgbClr val="8F5201"/>
              </a:solidFill>
              <a:latin typeface="Cambria"/>
              <a:ea typeface="ＭＳ 明朝"/>
              <a:cs typeface="Times New Roman"/>
            </a:endParaRPr>
          </a:p>
          <a:p>
            <a:pPr lvl="0" indent="-342900">
              <a:buFont typeface="+mj-lt"/>
              <a:buAutoNum type="arabicPeriod"/>
            </a:pPr>
            <a:r>
              <a:rPr lang="en-GB" dirty="0" err="1">
                <a:solidFill>
                  <a:srgbClr val="8F5201"/>
                </a:solidFill>
                <a:latin typeface="Trebuchet MS"/>
                <a:ea typeface="ＭＳ 明朝"/>
                <a:cs typeface="Times New Roman"/>
              </a:rPr>
              <a:t>Samhain</a:t>
            </a:r>
            <a:r>
              <a:rPr lang="en-GB" dirty="0">
                <a:solidFill>
                  <a:srgbClr val="8F5201"/>
                </a:solidFill>
                <a:latin typeface="Trebuchet MS"/>
                <a:ea typeface="ＭＳ 明朝"/>
                <a:cs typeface="Times New Roman"/>
              </a:rPr>
              <a:t> or Halloween, end of the year, respect to deceased ancestors.  </a:t>
            </a:r>
            <a:endParaRPr lang="en-GB" dirty="0">
              <a:solidFill>
                <a:srgbClr val="8F5201"/>
              </a:solidFill>
              <a:latin typeface="Cambria"/>
              <a:ea typeface="ＭＳ 明朝"/>
              <a:cs typeface="Times New Roman"/>
            </a:endParaRPr>
          </a:p>
          <a:p>
            <a:endParaRPr lang="en-US" dirty="0"/>
          </a:p>
        </p:txBody>
      </p:sp>
      <p:pic>
        <p:nvPicPr>
          <p:cNvPr id="4" name="Content Placeholder 3" descr="Wheel-of-the-Year.jpg"/>
          <p:cNvPicPr>
            <a:picLocks noChangeAspect="1"/>
          </p:cNvPicPr>
          <p:nvPr/>
        </p:nvPicPr>
        <p:blipFill>
          <a:blip r:embed="rId2">
            <a:extLst>
              <a:ext uri="{28A0092B-C50C-407E-A947-70E740481C1C}">
                <a14:useLocalDpi xmlns:a14="http://schemas.microsoft.com/office/drawing/2010/main" val="0"/>
              </a:ext>
            </a:extLst>
          </a:blip>
          <a:srcRect l="-41248" r="-41248"/>
          <a:stretch>
            <a:fillRect/>
          </a:stretch>
        </p:blipFill>
        <p:spPr>
          <a:xfrm>
            <a:off x="4067944" y="1988840"/>
            <a:ext cx="6250702" cy="3240360"/>
          </a:xfrm>
          <a:prstGeom prst="rect">
            <a:avLst/>
          </a:prstGeom>
        </p:spPr>
      </p:pic>
    </p:spTree>
    <p:extLst>
      <p:ext uri="{BB962C8B-B14F-4D97-AF65-F5344CB8AC3E}">
        <p14:creationId xmlns:p14="http://schemas.microsoft.com/office/powerpoint/2010/main" val="417522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8F5201"/>
                </a:solidFill>
              </a:rPr>
              <a:t>Wheel of the Year</a:t>
            </a:r>
            <a:endParaRPr lang="en-US" dirty="0">
              <a:solidFill>
                <a:srgbClr val="8F5201"/>
              </a:solidFill>
            </a:endParaRPr>
          </a:p>
        </p:txBody>
      </p:sp>
      <p:pic>
        <p:nvPicPr>
          <p:cNvPr id="4" name="Content Placeholder 3" descr="the_wheel_of_the_year_by_trish2.jpg"/>
          <p:cNvPicPr>
            <a:picLocks noGrp="1" noChangeAspect="1"/>
          </p:cNvPicPr>
          <p:nvPr>
            <p:ph idx="1"/>
          </p:nvPr>
        </p:nvPicPr>
        <p:blipFill>
          <a:blip r:embed="rId2">
            <a:extLst>
              <a:ext uri="{28A0092B-C50C-407E-A947-70E740481C1C}">
                <a14:useLocalDpi xmlns:a14="http://schemas.microsoft.com/office/drawing/2010/main" val="0"/>
              </a:ext>
            </a:extLst>
          </a:blip>
          <a:srcRect l="-74974" r="-74974"/>
          <a:stretch>
            <a:fillRect/>
          </a:stretch>
        </p:blipFill>
        <p:spPr>
          <a:xfrm>
            <a:off x="1042988" y="2324100"/>
            <a:ext cx="6777037" cy="3508375"/>
          </a:xfrm>
        </p:spPr>
      </p:pic>
    </p:spTree>
    <p:extLst>
      <p:ext uri="{BB962C8B-B14F-4D97-AF65-F5344CB8AC3E}">
        <p14:creationId xmlns:p14="http://schemas.microsoft.com/office/powerpoint/2010/main" val="3703217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8F5201"/>
                </a:solidFill>
              </a:rPr>
              <a:t>Pentacle</a:t>
            </a:r>
            <a:endParaRPr lang="en-US" dirty="0">
              <a:solidFill>
                <a:srgbClr val="8F5201"/>
              </a:solidFill>
            </a:endParaRPr>
          </a:p>
        </p:txBody>
      </p:sp>
      <p:pic>
        <p:nvPicPr>
          <p:cNvPr id="8" name="Content Placeholder 7" descr="Pentacle.jpg"/>
          <p:cNvPicPr>
            <a:picLocks noGrp="1" noChangeAspect="1"/>
          </p:cNvPicPr>
          <p:nvPr>
            <p:ph idx="1"/>
          </p:nvPr>
        </p:nvPicPr>
        <p:blipFill>
          <a:blip r:embed="rId2">
            <a:extLst>
              <a:ext uri="{28A0092B-C50C-407E-A947-70E740481C1C}">
                <a14:useLocalDpi xmlns:a14="http://schemas.microsoft.com/office/drawing/2010/main" val="0"/>
              </a:ext>
            </a:extLst>
          </a:blip>
          <a:srcRect l="-46571" r="-46571"/>
          <a:stretch>
            <a:fillRect/>
          </a:stretch>
        </p:blipFill>
        <p:spPr/>
      </p:pic>
    </p:spTree>
    <p:extLst>
      <p:ext uri="{BB962C8B-B14F-4D97-AF65-F5344CB8AC3E}">
        <p14:creationId xmlns:p14="http://schemas.microsoft.com/office/powerpoint/2010/main" val="472039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529128"/>
          </a:xfrm>
        </p:spPr>
        <p:txBody>
          <a:bodyPr>
            <a:normAutofit fontScale="90000"/>
          </a:bodyPr>
          <a:lstStyle/>
          <a:p>
            <a:r>
              <a:rPr lang="en-US" dirty="0" smtClean="0">
                <a:solidFill>
                  <a:srgbClr val="8F5201"/>
                </a:solidFill>
              </a:rPr>
              <a:t>Ritual</a:t>
            </a:r>
            <a:endParaRPr lang="en-US" dirty="0">
              <a:solidFill>
                <a:srgbClr val="8F5201"/>
              </a:solidFill>
            </a:endParaRPr>
          </a:p>
        </p:txBody>
      </p:sp>
      <p:sp>
        <p:nvSpPr>
          <p:cNvPr id="3" name="Content Placeholder 2"/>
          <p:cNvSpPr>
            <a:spLocks noGrp="1"/>
          </p:cNvSpPr>
          <p:nvPr>
            <p:ph idx="1"/>
          </p:nvPr>
        </p:nvSpPr>
        <p:spPr>
          <a:xfrm>
            <a:off x="539552" y="1484784"/>
            <a:ext cx="3960440" cy="4896544"/>
          </a:xfrm>
        </p:spPr>
        <p:txBody>
          <a:bodyPr>
            <a:normAutofit fontScale="92500" lnSpcReduction="10000"/>
          </a:bodyPr>
          <a:lstStyle/>
          <a:p>
            <a:pPr marL="68580" indent="0">
              <a:buNone/>
            </a:pPr>
            <a:r>
              <a:rPr lang="en-GB" dirty="0" smtClean="0">
                <a:solidFill>
                  <a:srgbClr val="8F5201"/>
                </a:solidFill>
              </a:rPr>
              <a:t>Ritual </a:t>
            </a:r>
            <a:r>
              <a:rPr lang="en-GB" dirty="0">
                <a:solidFill>
                  <a:srgbClr val="8F5201"/>
                </a:solidFill>
              </a:rPr>
              <a:t>- to honour a deity, celebrate a season or harness spiritual energy (Urban, 167-8)</a:t>
            </a:r>
            <a:r>
              <a:rPr lang="en-GB" dirty="0" smtClean="0">
                <a:solidFill>
                  <a:srgbClr val="8F5201"/>
                </a:solidFill>
              </a:rPr>
              <a:t>:</a:t>
            </a:r>
            <a:endParaRPr lang="en-GB" dirty="0">
              <a:solidFill>
                <a:srgbClr val="8F5201"/>
              </a:solidFill>
            </a:endParaRPr>
          </a:p>
          <a:p>
            <a:r>
              <a:rPr lang="en-GB" dirty="0">
                <a:solidFill>
                  <a:srgbClr val="8F5201"/>
                </a:solidFill>
              </a:rPr>
              <a:t>Cast a circle (sacred space)</a:t>
            </a:r>
          </a:p>
          <a:p>
            <a:r>
              <a:rPr lang="en-GB" dirty="0">
                <a:solidFill>
                  <a:srgbClr val="8F5201"/>
                </a:solidFill>
              </a:rPr>
              <a:t>Implements representing the elements – water, air, fire, earth</a:t>
            </a:r>
          </a:p>
          <a:p>
            <a:r>
              <a:rPr lang="en-GB" dirty="0">
                <a:solidFill>
                  <a:srgbClr val="8F5201"/>
                </a:solidFill>
              </a:rPr>
              <a:t>Deity is invoked</a:t>
            </a:r>
          </a:p>
          <a:p>
            <a:r>
              <a:rPr lang="en-GB" dirty="0">
                <a:solidFill>
                  <a:srgbClr val="8F5201"/>
                </a:solidFill>
              </a:rPr>
              <a:t>Spiritual energy from </a:t>
            </a:r>
            <a:r>
              <a:rPr lang="en-GB" dirty="0" smtClean="0">
                <a:solidFill>
                  <a:srgbClr val="8F5201"/>
                </a:solidFill>
              </a:rPr>
              <a:t>the </a:t>
            </a:r>
            <a:r>
              <a:rPr lang="en-GB" dirty="0">
                <a:solidFill>
                  <a:srgbClr val="8F5201"/>
                </a:solidFill>
              </a:rPr>
              <a:t>group and the deity is harnessed and directed at a goal </a:t>
            </a:r>
          </a:p>
          <a:p>
            <a:endParaRPr lang="en-US" dirty="0"/>
          </a:p>
        </p:txBody>
      </p:sp>
      <p:pic>
        <p:nvPicPr>
          <p:cNvPr id="4" name="Picture 3" descr="casting circl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4168" y="4221088"/>
            <a:ext cx="2771800" cy="2078850"/>
          </a:xfrm>
          <a:prstGeom prst="rect">
            <a:avLst/>
          </a:prstGeom>
        </p:spPr>
      </p:pic>
      <p:pic>
        <p:nvPicPr>
          <p:cNvPr id="6" name="Picture 5" descr="casting 2.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332656"/>
            <a:ext cx="4364608" cy="3491686"/>
          </a:xfrm>
          <a:prstGeom prst="rect">
            <a:avLst/>
          </a:prstGeom>
        </p:spPr>
      </p:pic>
    </p:spTree>
    <p:extLst>
      <p:ext uri="{BB962C8B-B14F-4D97-AF65-F5344CB8AC3E}">
        <p14:creationId xmlns:p14="http://schemas.microsoft.com/office/powerpoint/2010/main" val="2467560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241096"/>
          </a:xfrm>
        </p:spPr>
        <p:txBody>
          <a:bodyPr>
            <a:normAutofit fontScale="90000"/>
          </a:bodyPr>
          <a:lstStyle/>
          <a:p>
            <a:endParaRPr lang="en-GB" dirty="0"/>
          </a:p>
        </p:txBody>
      </p:sp>
      <p:sp>
        <p:nvSpPr>
          <p:cNvPr id="3" name="Content Placeholder 2"/>
          <p:cNvSpPr>
            <a:spLocks noGrp="1"/>
          </p:cNvSpPr>
          <p:nvPr>
            <p:ph idx="1"/>
          </p:nvPr>
        </p:nvSpPr>
        <p:spPr>
          <a:xfrm>
            <a:off x="1043492" y="1412776"/>
            <a:ext cx="6777317" cy="4419853"/>
          </a:xfrm>
        </p:spPr>
        <p:txBody>
          <a:bodyPr>
            <a:normAutofit fontScale="92500" lnSpcReduction="10000"/>
          </a:bodyPr>
          <a:lstStyle/>
          <a:p>
            <a:pPr marL="68580" indent="0">
              <a:buNone/>
            </a:pPr>
            <a:r>
              <a:rPr lang="en-GB" dirty="0">
                <a:solidFill>
                  <a:srgbClr val="8F5201"/>
                </a:solidFill>
              </a:rPr>
              <a:t>Partridge </a:t>
            </a:r>
            <a:r>
              <a:rPr lang="en-GB" dirty="0" smtClean="0">
                <a:solidFill>
                  <a:srgbClr val="8F5201"/>
                </a:solidFill>
              </a:rPr>
              <a:t>(2004, 83) gives </a:t>
            </a:r>
            <a:r>
              <a:rPr lang="en-GB" dirty="0">
                <a:solidFill>
                  <a:srgbClr val="8F5201"/>
                </a:solidFill>
              </a:rPr>
              <a:t>a number of reasons for the current interest in Paganism </a:t>
            </a:r>
            <a:r>
              <a:rPr lang="en-GB" dirty="0" smtClean="0">
                <a:solidFill>
                  <a:srgbClr val="8F5201"/>
                </a:solidFill>
              </a:rPr>
              <a:t>:</a:t>
            </a:r>
            <a:endParaRPr lang="en-GB" dirty="0">
              <a:solidFill>
                <a:srgbClr val="8F5201"/>
              </a:solidFill>
            </a:endParaRPr>
          </a:p>
          <a:p>
            <a:pPr marL="68580" indent="0">
              <a:buNone/>
            </a:pPr>
            <a:endParaRPr lang="en-GB" dirty="0">
              <a:solidFill>
                <a:srgbClr val="8F5201"/>
              </a:solidFill>
            </a:endParaRPr>
          </a:p>
          <a:p>
            <a:pPr lvl="0"/>
            <a:r>
              <a:rPr lang="en-GB" dirty="0">
                <a:solidFill>
                  <a:srgbClr val="8F5201"/>
                </a:solidFill>
              </a:rPr>
              <a:t>It </a:t>
            </a:r>
            <a:r>
              <a:rPr lang="en-GB" dirty="0" smtClean="0">
                <a:solidFill>
                  <a:srgbClr val="8F5201"/>
                </a:solidFill>
              </a:rPr>
              <a:t>stands against masculine </a:t>
            </a:r>
            <a:r>
              <a:rPr lang="en-GB" dirty="0">
                <a:solidFill>
                  <a:srgbClr val="8F5201"/>
                </a:solidFill>
              </a:rPr>
              <a:t>images of power and authority</a:t>
            </a:r>
          </a:p>
          <a:p>
            <a:pPr lvl="0"/>
            <a:r>
              <a:rPr lang="en-GB" dirty="0">
                <a:solidFill>
                  <a:srgbClr val="8F5201"/>
                </a:solidFill>
              </a:rPr>
              <a:t>It is feminist.  Eco-feminism.  </a:t>
            </a:r>
          </a:p>
          <a:p>
            <a:pPr lvl="0"/>
            <a:r>
              <a:rPr lang="en-GB" dirty="0">
                <a:solidFill>
                  <a:srgbClr val="8F5201"/>
                </a:solidFill>
              </a:rPr>
              <a:t>It is non-dogmatic.</a:t>
            </a:r>
          </a:p>
          <a:p>
            <a:pPr lvl="0"/>
            <a:r>
              <a:rPr lang="en-GB" dirty="0">
                <a:solidFill>
                  <a:srgbClr val="8F5201"/>
                </a:solidFill>
              </a:rPr>
              <a:t>Influence by and itself influences music, literature, films and even computer games.  </a:t>
            </a:r>
          </a:p>
          <a:p>
            <a:pPr lvl="0"/>
            <a:r>
              <a:rPr lang="en-GB" dirty="0">
                <a:solidFill>
                  <a:srgbClr val="8F5201"/>
                </a:solidFill>
              </a:rPr>
              <a:t>Ancient ideas are perennial.</a:t>
            </a:r>
          </a:p>
          <a:p>
            <a:pPr lvl="0"/>
            <a:r>
              <a:rPr lang="en-GB" dirty="0" smtClean="0">
                <a:solidFill>
                  <a:srgbClr val="8F5201"/>
                </a:solidFill>
              </a:rPr>
              <a:t>It sees humanity </a:t>
            </a:r>
            <a:r>
              <a:rPr lang="en-GB" dirty="0">
                <a:solidFill>
                  <a:srgbClr val="8F5201"/>
                </a:solidFill>
              </a:rPr>
              <a:t>as part of a bigger picture; a whole.  </a:t>
            </a:r>
          </a:p>
        </p:txBody>
      </p:sp>
    </p:spTree>
    <p:extLst>
      <p:ext uri="{BB962C8B-B14F-4D97-AF65-F5344CB8AC3E}">
        <p14:creationId xmlns:p14="http://schemas.microsoft.com/office/powerpoint/2010/main" val="3176474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169088"/>
          </a:xfrm>
        </p:spPr>
        <p:txBody>
          <a:bodyPr>
            <a:normAutofit fontScale="90000"/>
          </a:bodyPr>
          <a:lstStyle/>
          <a:p>
            <a:endParaRPr lang="en-GB" dirty="0"/>
          </a:p>
        </p:txBody>
      </p:sp>
      <p:sp>
        <p:nvSpPr>
          <p:cNvPr id="3" name="Content Placeholder 2"/>
          <p:cNvSpPr>
            <a:spLocks noGrp="1"/>
          </p:cNvSpPr>
          <p:nvPr>
            <p:ph idx="1"/>
          </p:nvPr>
        </p:nvSpPr>
        <p:spPr>
          <a:xfrm>
            <a:off x="1043492" y="1412776"/>
            <a:ext cx="6777317" cy="4419853"/>
          </a:xfrm>
        </p:spPr>
        <p:txBody>
          <a:bodyPr>
            <a:normAutofit fontScale="77500" lnSpcReduction="20000"/>
          </a:bodyPr>
          <a:lstStyle/>
          <a:p>
            <a:pPr marL="68580" indent="0">
              <a:buNone/>
            </a:pPr>
            <a:r>
              <a:rPr lang="en-GB" dirty="0">
                <a:solidFill>
                  <a:srgbClr val="8F5201"/>
                </a:solidFill>
              </a:rPr>
              <a:t>Marion Bowman </a:t>
            </a:r>
            <a:r>
              <a:rPr lang="en-GB" dirty="0" smtClean="0">
                <a:solidFill>
                  <a:srgbClr val="8F5201"/>
                </a:solidFill>
              </a:rPr>
              <a:t>(2000) says</a:t>
            </a:r>
            <a:endParaRPr lang="en-GB" dirty="0">
              <a:solidFill>
                <a:srgbClr val="8F5201"/>
              </a:solidFill>
            </a:endParaRPr>
          </a:p>
          <a:p>
            <a:pPr marL="68580" indent="0">
              <a:buNone/>
            </a:pPr>
            <a:r>
              <a:rPr lang="en-GB" dirty="0">
                <a:solidFill>
                  <a:srgbClr val="8F5201"/>
                </a:solidFill>
              </a:rPr>
              <a:t> </a:t>
            </a:r>
          </a:p>
          <a:p>
            <a:r>
              <a:rPr lang="en-GB" sz="2600" dirty="0">
                <a:solidFill>
                  <a:srgbClr val="8F5201"/>
                </a:solidFill>
              </a:rPr>
              <a:t>Paganism is not one religion or spiritual path but a family of traditions, with assorted and idiosyncratic members. Thus what pagans consider natural and how they interact with nature is, like paganism itself, immensely varied. There is, after all, no single 'identikit' pagan. Contemporary pagans might be anarchic, left wing, liberal, conservative, monarchist, right wing, apolitical; individualistic, communistic, tribal, egalitarian, authoritarian, hierarchical; gender-aware, sexist; pacifist, militaristic; universalist, fundamentalist; smoker, non-smoker, 'stimulant' user, drinker, abstainer; vegan, vegetarian, semi-vegetarian (meat is murder, fish is justifiable </a:t>
            </a:r>
            <a:r>
              <a:rPr lang="en-GB" sz="2600" dirty="0" err="1">
                <a:solidFill>
                  <a:srgbClr val="8F5201"/>
                </a:solidFill>
              </a:rPr>
              <a:t>piscicide</a:t>
            </a:r>
            <a:r>
              <a:rPr lang="en-GB" sz="2600" dirty="0">
                <a:solidFill>
                  <a:srgbClr val="8F5201"/>
                </a:solidFill>
              </a:rPr>
              <a:t>), organic/compassionate farming carnivorous, omnivorous</a:t>
            </a:r>
            <a:r>
              <a:rPr lang="en-GB" sz="2600" dirty="0" smtClean="0">
                <a:solidFill>
                  <a:srgbClr val="8F5201"/>
                </a:solidFill>
              </a:rPr>
              <a:t>.</a:t>
            </a:r>
          </a:p>
          <a:p>
            <a:endParaRPr lang="en-GB" dirty="0"/>
          </a:p>
          <a:p>
            <a:endParaRPr lang="en-GB" dirty="0"/>
          </a:p>
        </p:txBody>
      </p:sp>
    </p:spTree>
    <p:extLst>
      <p:ext uri="{BB962C8B-B14F-4D97-AF65-F5344CB8AC3E}">
        <p14:creationId xmlns:p14="http://schemas.microsoft.com/office/powerpoint/2010/main" val="3521567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628800"/>
            <a:ext cx="6777317" cy="4203829"/>
          </a:xfrm>
        </p:spPr>
        <p:txBody>
          <a:bodyPr>
            <a:normAutofit fontScale="92500" lnSpcReduction="20000"/>
          </a:bodyPr>
          <a:lstStyle/>
          <a:p>
            <a:r>
              <a:rPr lang="en-GB" dirty="0" err="1">
                <a:solidFill>
                  <a:srgbClr val="8F5201"/>
                </a:solidFill>
              </a:rPr>
              <a:t>Vivianne</a:t>
            </a:r>
            <a:r>
              <a:rPr lang="en-GB" dirty="0">
                <a:solidFill>
                  <a:srgbClr val="8F5201"/>
                </a:solidFill>
              </a:rPr>
              <a:t> Crowley </a:t>
            </a:r>
            <a:r>
              <a:rPr lang="en-GB" dirty="0" smtClean="0">
                <a:solidFill>
                  <a:srgbClr val="8F5201"/>
                </a:solidFill>
              </a:rPr>
              <a:t>(1994, 51) explains </a:t>
            </a:r>
            <a:r>
              <a:rPr lang="en-GB" dirty="0">
                <a:solidFill>
                  <a:srgbClr val="8F5201"/>
                </a:solidFill>
              </a:rPr>
              <a:t>that ‘In recent years, Paganism has been undergoing a revival in the Western world.  This has been part of a wide spiritual movement which has sought to find religious and spiritual answers outside and beyond the established religions’. And “The Pagan religions are undergoing an unprecedented revival as we enter the Aquarian Age…[it] roots us to the past…we must seek not only the knowledge of the future, but also the wisdom of our ancestors, those treasures of the intellect and spirit which have been preserved from the past.  These will light our way through the darkness of the future”.  </a:t>
            </a:r>
          </a:p>
          <a:p>
            <a:endParaRPr lang="en-GB" dirty="0"/>
          </a:p>
        </p:txBody>
      </p:sp>
    </p:spTree>
    <p:extLst>
      <p:ext uri="{BB962C8B-B14F-4D97-AF65-F5344CB8AC3E}">
        <p14:creationId xmlns:p14="http://schemas.microsoft.com/office/powerpoint/2010/main" val="1747025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p:txBody>
          <a:bodyPr/>
          <a:lstStyle/>
          <a:p>
            <a:r>
              <a:rPr lang="en-GB" dirty="0" smtClean="0"/>
              <a:t>Shamanism</a:t>
            </a:r>
            <a:endParaRPr lang="en-GB" dirty="0"/>
          </a:p>
        </p:txBody>
      </p:sp>
      <p:sp>
        <p:nvSpPr>
          <p:cNvPr id="18435" name="Rectangle 3"/>
          <p:cNvSpPr>
            <a:spLocks noGrp="1" noRot="1" noChangeArrowheads="1"/>
          </p:cNvSpPr>
          <p:nvPr>
            <p:ph type="body" idx="1"/>
          </p:nvPr>
        </p:nvSpPr>
        <p:spPr/>
        <p:txBody>
          <a:bodyPr/>
          <a:lstStyle/>
          <a:p>
            <a:pPr marL="68580" indent="0">
              <a:buNone/>
            </a:pPr>
            <a:endParaRPr lang="en-US" dirty="0"/>
          </a:p>
        </p:txBody>
      </p:sp>
      <p:pic>
        <p:nvPicPr>
          <p:cNvPr id="18436" name="Picture 4" descr="shaman pic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2996952"/>
            <a:ext cx="1524000" cy="2959100"/>
          </a:xfrm>
          <a:prstGeom prst="rect">
            <a:avLst/>
          </a:prstGeom>
          <a:noFill/>
          <a:extLst>
            <a:ext uri="{909E8E84-426E-40dd-AFC4-6F175D3DCCD1}">
              <a14:hiddenFill xmlns:a14="http://schemas.microsoft.com/office/drawing/2010/main">
                <a:solidFill>
                  <a:srgbClr val="FFFFFF"/>
                </a:solidFill>
              </a14:hiddenFill>
            </a:ext>
          </a:extLst>
        </p:spPr>
      </p:pic>
      <p:pic>
        <p:nvPicPr>
          <p:cNvPr id="18437" name="Picture 5" descr="shaman pic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216" y="2708920"/>
            <a:ext cx="15875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SW w_Drum &amp; Vis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3212976"/>
            <a:ext cx="304800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02597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2051" name="Rectangle 3"/>
          <p:cNvSpPr>
            <a:spLocks noGrp="1" noChangeArrowheads="1"/>
          </p:cNvSpPr>
          <p:nvPr>
            <p:ph idx="1"/>
          </p:nvPr>
        </p:nvSpPr>
        <p:spPr/>
        <p:txBody>
          <a:bodyPr>
            <a:normAutofit fontScale="92500" lnSpcReduction="10000"/>
          </a:bodyPr>
          <a:lstStyle/>
          <a:p>
            <a:pPr algn="l">
              <a:lnSpc>
                <a:spcPct val="80000"/>
              </a:lnSpc>
            </a:pPr>
            <a:r>
              <a:rPr lang="en-GB" sz="2000" dirty="0">
                <a:solidFill>
                  <a:srgbClr val="8F5201"/>
                </a:solidFill>
              </a:rPr>
              <a:t>Shamanism is taught in the postmodern West through workshops, books and recordings. Harvey </a:t>
            </a:r>
            <a:r>
              <a:rPr lang="en-GB" sz="2000" dirty="0" smtClean="0">
                <a:solidFill>
                  <a:srgbClr val="8F5201"/>
                </a:solidFill>
              </a:rPr>
              <a:t>(1997, 107) says </a:t>
            </a:r>
            <a:r>
              <a:rPr lang="en-GB" sz="2000" dirty="0">
                <a:solidFill>
                  <a:srgbClr val="8F5201"/>
                </a:solidFill>
              </a:rPr>
              <a:t>that 'shamanism ' is now a 'hardworking word'.  He says </a:t>
            </a:r>
          </a:p>
          <a:p>
            <a:pPr algn="l">
              <a:lnSpc>
                <a:spcPct val="80000"/>
              </a:lnSpc>
            </a:pPr>
            <a:endParaRPr lang="en-GB" sz="2000" dirty="0">
              <a:solidFill>
                <a:srgbClr val="8F5201"/>
              </a:solidFill>
            </a:endParaRPr>
          </a:p>
          <a:p>
            <a:pPr algn="l">
              <a:lnSpc>
                <a:spcPct val="80000"/>
              </a:lnSpc>
            </a:pPr>
            <a:r>
              <a:rPr lang="en-GB" sz="2000" dirty="0">
                <a:solidFill>
                  <a:srgbClr val="8F5201"/>
                </a:solidFill>
              </a:rPr>
              <a:t>a pedant might insist that the word can only mean whatever it meant to its original users...Anthropologists might argue about its applicability to similar ...techniques, beliefs, traditional knowledge and authority in other cultures.  They [the pedant] might also question its applicability of the activities of New Agers, Pagans or therapists in America, Britain and elsewhere.  Meanwhile, however, there are people who consider themselves to be shamans or to be doing shamanic things</a:t>
            </a:r>
            <a:r>
              <a:rPr lang="en-GB" sz="2000" dirty="0" smtClean="0">
                <a:solidFill>
                  <a:srgbClr val="8F5201"/>
                </a:solidFill>
              </a:rPr>
              <a:t>.</a:t>
            </a:r>
            <a:r>
              <a:rPr lang="en-GB" sz="2000" dirty="0">
                <a:solidFill>
                  <a:srgbClr val="8F5201"/>
                </a:solidFill>
              </a:rPr>
              <a:t/>
            </a:r>
            <a:br>
              <a:rPr lang="en-GB" sz="2000" dirty="0">
                <a:solidFill>
                  <a:srgbClr val="8F5201"/>
                </a:solidFill>
              </a:rPr>
            </a:br>
            <a:endParaRPr lang="en-GB" sz="1200" dirty="0">
              <a:solidFill>
                <a:srgbClr val="8F5201"/>
              </a:solidFill>
              <a:hlinkClick r:id="" action="ppaction://noaction"/>
            </a:endParaRPr>
          </a:p>
        </p:txBody>
      </p:sp>
    </p:spTree>
    <p:extLst>
      <p:ext uri="{BB962C8B-B14F-4D97-AF65-F5344CB8AC3E}">
        <p14:creationId xmlns:p14="http://schemas.microsoft.com/office/powerpoint/2010/main" val="2761391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Rot="1" noChangeArrowheads="1"/>
          </p:cNvSpPr>
          <p:nvPr>
            <p:ph type="title"/>
          </p:nvPr>
        </p:nvSpPr>
        <p:spPr/>
        <p:txBody>
          <a:bodyPr/>
          <a:lstStyle/>
          <a:p>
            <a:endParaRPr lang="en-US"/>
          </a:p>
        </p:txBody>
      </p:sp>
      <p:sp>
        <p:nvSpPr>
          <p:cNvPr id="3075" name="Rectangle 3"/>
          <p:cNvSpPr>
            <a:spLocks noGrp="1" noRot="1" noChangeArrowheads="1"/>
          </p:cNvSpPr>
          <p:nvPr>
            <p:ph type="body" idx="1"/>
          </p:nvPr>
        </p:nvSpPr>
        <p:spPr/>
        <p:txBody>
          <a:bodyPr>
            <a:normAutofit fontScale="85000" lnSpcReduction="20000"/>
          </a:bodyPr>
          <a:lstStyle/>
          <a:p>
            <a:pPr>
              <a:lnSpc>
                <a:spcPct val="90000"/>
              </a:lnSpc>
            </a:pPr>
            <a:r>
              <a:rPr lang="en-GB" sz="2800" dirty="0">
                <a:solidFill>
                  <a:srgbClr val="8F5201"/>
                </a:solidFill>
              </a:rPr>
              <a:t>The practice of 'urban shamanism' has appeared as a means by which modern urban dwellers can rediscover the sanctity of nature and tap into the energy of the universal life force, which underlies and interconnects all forms of animate and inanimate existence.  </a:t>
            </a:r>
          </a:p>
          <a:p>
            <a:pPr>
              <a:lnSpc>
                <a:spcPct val="90000"/>
              </a:lnSpc>
            </a:pPr>
            <a:r>
              <a:rPr lang="en-GB" sz="2800" dirty="0">
                <a:solidFill>
                  <a:srgbClr val="8F5201"/>
                </a:solidFill>
              </a:rPr>
              <a:t>Shamanism has been appropriated from societies (rarely if ever given or exported by them), distilled into a set of techniques and re-contextualised for modern urban </a:t>
            </a:r>
            <a:r>
              <a:rPr lang="en-GB" sz="2800" dirty="0" smtClean="0">
                <a:solidFill>
                  <a:srgbClr val="8F5201"/>
                </a:solidFill>
              </a:rPr>
              <a:t>societies (Harvey, 1997, 108).</a:t>
            </a:r>
            <a:endParaRPr lang="en-GB" sz="2800" dirty="0">
              <a:solidFill>
                <a:srgbClr val="8F5201"/>
              </a:solidFill>
            </a:endParaRPr>
          </a:p>
        </p:txBody>
      </p:sp>
    </p:spTree>
    <p:extLst>
      <p:ext uri="{BB962C8B-B14F-4D97-AF65-F5344CB8AC3E}">
        <p14:creationId xmlns:p14="http://schemas.microsoft.com/office/powerpoint/2010/main" val="3656241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endParaRPr lang="en-US"/>
          </a:p>
        </p:txBody>
      </p:sp>
      <p:sp>
        <p:nvSpPr>
          <p:cNvPr id="4099" name="Rectangle 3"/>
          <p:cNvSpPr>
            <a:spLocks noGrp="1" noRot="1" noChangeArrowheads="1"/>
          </p:cNvSpPr>
          <p:nvPr>
            <p:ph type="body" idx="1"/>
          </p:nvPr>
        </p:nvSpPr>
        <p:spPr/>
        <p:txBody>
          <a:bodyPr>
            <a:normAutofit fontScale="92500" lnSpcReduction="20000"/>
          </a:bodyPr>
          <a:lstStyle/>
          <a:p>
            <a:pPr>
              <a:lnSpc>
                <a:spcPct val="80000"/>
              </a:lnSpc>
            </a:pPr>
            <a:r>
              <a:rPr lang="en-GB" sz="2800" dirty="0" smtClean="0">
                <a:solidFill>
                  <a:srgbClr val="8F5201"/>
                </a:solidFill>
              </a:rPr>
              <a:t>Harvey</a:t>
            </a:r>
            <a:r>
              <a:rPr lang="ja-JP" altLang="en-GB" sz="2800" dirty="0" smtClean="0">
                <a:solidFill>
                  <a:srgbClr val="8F5201"/>
                </a:solidFill>
                <a:latin typeface="Arial"/>
              </a:rPr>
              <a:t>’</a:t>
            </a:r>
            <a:r>
              <a:rPr lang="en-GB" sz="2800" dirty="0" smtClean="0">
                <a:solidFill>
                  <a:srgbClr val="8F5201"/>
                </a:solidFill>
              </a:rPr>
              <a:t>s (1997, 122ff) equation </a:t>
            </a:r>
            <a:r>
              <a:rPr lang="en-GB" sz="2800" dirty="0">
                <a:solidFill>
                  <a:srgbClr val="8F5201"/>
                </a:solidFill>
              </a:rPr>
              <a:t>of Shamanism with drugs, raves and clubs in the postmodern world is interesting.  He says that from 1970s new shamanic movements have risen in USA and Europe.  They combine the drug legacy of the 1960s with a growing interest in non-western religion, environmental movements, self-help and self-realisation groups.  Shamanism offers considerable scope for personal creativity. </a:t>
            </a:r>
          </a:p>
          <a:p>
            <a:pPr>
              <a:lnSpc>
                <a:spcPct val="80000"/>
              </a:lnSpc>
            </a:pPr>
            <a:r>
              <a:rPr lang="ja-JP" altLang="en-GB" sz="2800" dirty="0">
                <a:solidFill>
                  <a:srgbClr val="8F5201"/>
                </a:solidFill>
                <a:latin typeface="Arial"/>
              </a:rPr>
              <a:t>‘</a:t>
            </a:r>
            <a:r>
              <a:rPr lang="en-GB" sz="2800" dirty="0" err="1">
                <a:solidFill>
                  <a:srgbClr val="8F5201"/>
                </a:solidFill>
              </a:rPr>
              <a:t>Technoshamans</a:t>
            </a:r>
            <a:r>
              <a:rPr lang="en-GB" sz="2800" dirty="0">
                <a:solidFill>
                  <a:srgbClr val="8F5201"/>
                </a:solidFill>
              </a:rPr>
              <a:t>' in </a:t>
            </a:r>
            <a:r>
              <a:rPr lang="en-GB" sz="2800" dirty="0" err="1">
                <a:solidFill>
                  <a:srgbClr val="8F5201"/>
                </a:solidFill>
              </a:rPr>
              <a:t>Cyberia</a:t>
            </a:r>
            <a:r>
              <a:rPr lang="en-GB" sz="2800" dirty="0">
                <a:solidFill>
                  <a:srgbClr val="8F5201"/>
                </a:solidFill>
              </a:rPr>
              <a:t>,  </a:t>
            </a:r>
          </a:p>
          <a:p>
            <a:pPr>
              <a:lnSpc>
                <a:spcPct val="80000"/>
              </a:lnSpc>
              <a:buFont typeface="Arial" charset="0"/>
              <a:buNone/>
            </a:pPr>
            <a:endParaRPr lang="en-GB" sz="2800" dirty="0"/>
          </a:p>
        </p:txBody>
      </p:sp>
    </p:spTree>
    <p:extLst>
      <p:ext uri="{BB962C8B-B14F-4D97-AF65-F5344CB8AC3E}">
        <p14:creationId xmlns:p14="http://schemas.microsoft.com/office/powerpoint/2010/main" val="2426051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Rot="1" noChangeArrowheads="1"/>
          </p:cNvSpPr>
          <p:nvPr>
            <p:ph type="body" idx="1"/>
          </p:nvPr>
        </p:nvSpPr>
        <p:spPr>
          <a:xfrm>
            <a:off x="1043492" y="548680"/>
            <a:ext cx="6777317" cy="5283949"/>
          </a:xfrm>
        </p:spPr>
        <p:txBody>
          <a:bodyPr>
            <a:normAutofit/>
          </a:bodyPr>
          <a:lstStyle/>
          <a:p>
            <a:pPr>
              <a:lnSpc>
                <a:spcPct val="80000"/>
              </a:lnSpc>
            </a:pPr>
            <a:r>
              <a:rPr lang="en-GB" sz="2400" dirty="0">
                <a:solidFill>
                  <a:srgbClr val="8F5201"/>
                </a:solidFill>
              </a:rPr>
              <a:t>Michael </a:t>
            </a:r>
            <a:r>
              <a:rPr lang="en-GB" sz="2400" dirty="0" err="1">
                <a:solidFill>
                  <a:srgbClr val="8F5201"/>
                </a:solidFill>
              </a:rPr>
              <a:t>Harner</a:t>
            </a:r>
            <a:r>
              <a:rPr lang="en-GB" sz="2400" dirty="0">
                <a:solidFill>
                  <a:srgbClr val="8F5201"/>
                </a:solidFill>
              </a:rPr>
              <a:t> - The Foundation for Shamanic Studies (FSS). </a:t>
            </a:r>
            <a:r>
              <a:rPr lang="ja-JP" altLang="en-GB" sz="2400" dirty="0">
                <a:solidFill>
                  <a:srgbClr val="8F5201"/>
                </a:solidFill>
                <a:latin typeface="Arial"/>
              </a:rPr>
              <a:t>“</a:t>
            </a:r>
            <a:r>
              <a:rPr lang="en-GB" sz="2400" dirty="0">
                <a:solidFill>
                  <a:srgbClr val="8F5201"/>
                </a:solidFill>
              </a:rPr>
              <a:t>To Preserve and Revive Indigenous Shamanism</a:t>
            </a:r>
            <a:r>
              <a:rPr lang="ja-JP" altLang="en-GB" sz="2400" dirty="0">
                <a:solidFill>
                  <a:srgbClr val="8F5201"/>
                </a:solidFill>
                <a:latin typeface="Arial"/>
              </a:rPr>
              <a:t>”</a:t>
            </a:r>
            <a:r>
              <a:rPr lang="en-GB" sz="2400" dirty="0">
                <a:solidFill>
                  <a:srgbClr val="8F5201"/>
                </a:solidFill>
              </a:rPr>
              <a:t>.  </a:t>
            </a:r>
          </a:p>
          <a:p>
            <a:pPr>
              <a:lnSpc>
                <a:spcPct val="80000"/>
              </a:lnSpc>
            </a:pPr>
            <a:r>
              <a:rPr lang="en-GB" sz="2400" dirty="0" err="1">
                <a:solidFill>
                  <a:srgbClr val="8F5201"/>
                </a:solidFill>
              </a:rPr>
              <a:t>Harner</a:t>
            </a:r>
            <a:r>
              <a:rPr lang="en-GB" sz="2400" dirty="0">
                <a:solidFill>
                  <a:srgbClr val="8F5201"/>
                </a:solidFill>
              </a:rPr>
              <a:t> and his team want not only to apply Shamanism in a western postmodern context, but also to ensure that the tradition in its indigenous areas is not lost.  The Foundation states: </a:t>
            </a:r>
            <a:r>
              <a:rPr lang="ja-JP" altLang="en-GB" sz="2400" dirty="0">
                <a:solidFill>
                  <a:srgbClr val="8F5201"/>
                </a:solidFill>
                <a:latin typeface="Arial"/>
              </a:rPr>
              <a:t>“</a:t>
            </a:r>
            <a:r>
              <a:rPr lang="en-GB" sz="2400" dirty="0">
                <a:solidFill>
                  <a:srgbClr val="8F5201"/>
                </a:solidFill>
              </a:rPr>
              <a:t>The FSS has a network of specialists in shamanism throughout the world to help save indigenous shamanic knowledge in imminent danger of being lost. The FSS also responds </a:t>
            </a:r>
            <a:r>
              <a:rPr lang="en-GB" sz="2400" u="sng" dirty="0">
                <a:solidFill>
                  <a:srgbClr val="8F5201"/>
                </a:solidFill>
              </a:rPr>
              <a:t>to requests</a:t>
            </a:r>
            <a:r>
              <a:rPr lang="en-GB" sz="2400" dirty="0">
                <a:solidFill>
                  <a:srgbClr val="8F5201"/>
                </a:solidFill>
              </a:rPr>
              <a:t> from native peoples to help revive and maintain their own shamanic traditions</a:t>
            </a:r>
            <a:r>
              <a:rPr lang="ja-JP" altLang="en-GB" sz="2400" dirty="0">
                <a:solidFill>
                  <a:srgbClr val="8F5201"/>
                </a:solidFill>
                <a:latin typeface="Arial"/>
              </a:rPr>
              <a:t>”</a:t>
            </a:r>
            <a:r>
              <a:rPr lang="en-GB" sz="2400" dirty="0">
                <a:solidFill>
                  <a:srgbClr val="8F5201"/>
                </a:solidFill>
              </a:rPr>
              <a:t> [my emphasis].</a:t>
            </a:r>
          </a:p>
          <a:p>
            <a:pPr marL="68580" indent="0">
              <a:lnSpc>
                <a:spcPct val="80000"/>
              </a:lnSpc>
              <a:buNone/>
            </a:pPr>
            <a:r>
              <a:rPr lang="en-GB" sz="2400" dirty="0" err="1" smtClean="0">
                <a:solidFill>
                  <a:srgbClr val="8F5201"/>
                </a:solidFill>
              </a:rPr>
              <a:t>www.shamanism.org</a:t>
            </a:r>
            <a:r>
              <a:rPr lang="en-GB" sz="2400" dirty="0">
                <a:solidFill>
                  <a:srgbClr val="8F5201"/>
                </a:solidFill>
              </a:rPr>
              <a:t>/</a:t>
            </a:r>
            <a:r>
              <a:rPr lang="en-GB" sz="2400" dirty="0" err="1">
                <a:solidFill>
                  <a:srgbClr val="8F5201"/>
                </a:solidFill>
              </a:rPr>
              <a:t>fssinfo</a:t>
            </a:r>
            <a:r>
              <a:rPr lang="en-GB" sz="2400" dirty="0">
                <a:solidFill>
                  <a:srgbClr val="8F5201"/>
                </a:solidFill>
              </a:rPr>
              <a:t>/</a:t>
            </a:r>
            <a:r>
              <a:rPr lang="en-GB" sz="2400" dirty="0" err="1">
                <a:solidFill>
                  <a:srgbClr val="8F5201"/>
                </a:solidFill>
              </a:rPr>
              <a:t>fsswork.html</a:t>
            </a:r>
            <a:r>
              <a:rPr lang="en-GB" sz="2400" dirty="0">
                <a:solidFill>
                  <a:srgbClr val="8F5201"/>
                </a:solidFill>
              </a:rPr>
              <a:t> </a:t>
            </a:r>
          </a:p>
        </p:txBody>
      </p:sp>
    </p:spTree>
    <p:extLst>
      <p:ext uri="{BB962C8B-B14F-4D97-AF65-F5344CB8AC3E}">
        <p14:creationId xmlns:p14="http://schemas.microsoft.com/office/powerpoint/2010/main" val="118423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476672"/>
            <a:ext cx="7024744" cy="1152128"/>
          </a:xfrm>
        </p:spPr>
        <p:txBody>
          <a:bodyPr>
            <a:normAutofit/>
          </a:bodyPr>
          <a:lstStyle/>
          <a:p>
            <a:r>
              <a:rPr lang="en-US" sz="1400" dirty="0" smtClean="0"/>
              <a:t>Bibliography</a:t>
            </a:r>
            <a:endParaRPr lang="en-US" sz="1400" dirty="0"/>
          </a:p>
        </p:txBody>
      </p:sp>
      <p:sp>
        <p:nvSpPr>
          <p:cNvPr id="3" name="Content Placeholder 2"/>
          <p:cNvSpPr>
            <a:spLocks noGrp="1"/>
          </p:cNvSpPr>
          <p:nvPr>
            <p:ph idx="1"/>
          </p:nvPr>
        </p:nvSpPr>
        <p:spPr>
          <a:xfrm>
            <a:off x="1043492" y="1916832"/>
            <a:ext cx="6777317" cy="3915797"/>
          </a:xfrm>
        </p:spPr>
        <p:txBody>
          <a:bodyPr>
            <a:normAutofit fontScale="47500" lnSpcReduction="20000"/>
          </a:bodyPr>
          <a:lstStyle/>
          <a:p>
            <a:r>
              <a:rPr lang="en-GB" dirty="0">
                <a:solidFill>
                  <a:srgbClr val="8F5201"/>
                </a:solidFill>
              </a:rPr>
              <a:t>Barrett, David V  (2001) Sects, ‘Cults’ and Alternative Religions, London, </a:t>
            </a:r>
            <a:r>
              <a:rPr lang="en-GB" dirty="0" err="1">
                <a:solidFill>
                  <a:srgbClr val="8F5201"/>
                </a:solidFill>
              </a:rPr>
              <a:t>Cassell</a:t>
            </a:r>
            <a:r>
              <a:rPr lang="en-GB" dirty="0">
                <a:solidFill>
                  <a:srgbClr val="8F5201"/>
                </a:solidFill>
              </a:rPr>
              <a:t>.</a:t>
            </a:r>
          </a:p>
          <a:p>
            <a:r>
              <a:rPr lang="en-US" dirty="0">
                <a:solidFill>
                  <a:srgbClr val="8F5201"/>
                </a:solidFill>
              </a:rPr>
              <a:t>Bowman, Marion “Nature, the Natural and Pagan Identity”, DISKUS </a:t>
            </a:r>
            <a:r>
              <a:rPr lang="en-US" dirty="0" err="1">
                <a:solidFill>
                  <a:srgbClr val="8F5201"/>
                </a:solidFill>
              </a:rPr>
              <a:t>Vol</a:t>
            </a:r>
            <a:r>
              <a:rPr lang="en-US" dirty="0">
                <a:solidFill>
                  <a:srgbClr val="8F5201"/>
                </a:solidFill>
              </a:rPr>
              <a:t> 6 (2000) </a:t>
            </a:r>
            <a:r>
              <a:rPr lang="en-US" u="sng" dirty="0">
                <a:solidFill>
                  <a:srgbClr val="8F5201"/>
                </a:solidFill>
                <a:hlinkClick r:id="rId2"/>
              </a:rPr>
              <a:t>http://www.uni-marburg.de/religionswissenschaft/journal/diskus</a:t>
            </a:r>
            <a:r>
              <a:rPr lang="en-GB" dirty="0">
                <a:solidFill>
                  <a:srgbClr val="8F5201"/>
                </a:solidFill>
              </a:rPr>
              <a:t> </a:t>
            </a:r>
          </a:p>
          <a:p>
            <a:r>
              <a:rPr lang="en-GB" dirty="0">
                <a:solidFill>
                  <a:srgbClr val="8F5201"/>
                </a:solidFill>
              </a:rPr>
              <a:t>Crowley, </a:t>
            </a:r>
            <a:r>
              <a:rPr lang="en-GB" dirty="0" err="1">
                <a:solidFill>
                  <a:srgbClr val="8F5201"/>
                </a:solidFill>
              </a:rPr>
              <a:t>Vivianne</a:t>
            </a:r>
            <a:r>
              <a:rPr lang="en-GB" dirty="0">
                <a:solidFill>
                  <a:srgbClr val="8F5201"/>
                </a:solidFill>
              </a:rPr>
              <a:t> (1994) </a:t>
            </a:r>
            <a:r>
              <a:rPr lang="en-GB" i="1" dirty="0">
                <a:solidFill>
                  <a:srgbClr val="8F5201"/>
                </a:solidFill>
              </a:rPr>
              <a:t>Phoenix from the Flame, Pagan Spirituality in the Western World</a:t>
            </a:r>
            <a:r>
              <a:rPr lang="en-GB" dirty="0">
                <a:solidFill>
                  <a:srgbClr val="8F5201"/>
                </a:solidFill>
              </a:rPr>
              <a:t>, London, </a:t>
            </a:r>
            <a:r>
              <a:rPr lang="en-GB" dirty="0" err="1">
                <a:solidFill>
                  <a:srgbClr val="8F5201"/>
                </a:solidFill>
              </a:rPr>
              <a:t>Thorsons</a:t>
            </a:r>
            <a:r>
              <a:rPr lang="en-GB" dirty="0">
                <a:solidFill>
                  <a:srgbClr val="8F5201"/>
                </a:solidFill>
              </a:rPr>
              <a:t>.</a:t>
            </a:r>
          </a:p>
          <a:p>
            <a:r>
              <a:rPr lang="en-GB" dirty="0">
                <a:solidFill>
                  <a:srgbClr val="8F5201"/>
                </a:solidFill>
              </a:rPr>
              <a:t>Harvey, Graham (1997) </a:t>
            </a:r>
            <a:r>
              <a:rPr lang="en-GB" i="1" dirty="0">
                <a:solidFill>
                  <a:srgbClr val="8F5201"/>
                </a:solidFill>
              </a:rPr>
              <a:t>Listening People, Speaking Earth</a:t>
            </a:r>
            <a:r>
              <a:rPr lang="en-GB" dirty="0">
                <a:solidFill>
                  <a:srgbClr val="8F5201"/>
                </a:solidFill>
              </a:rPr>
              <a:t>, Hurst and Co Ltd, </a:t>
            </a:r>
          </a:p>
          <a:p>
            <a:r>
              <a:rPr lang="en-GB" dirty="0">
                <a:solidFill>
                  <a:srgbClr val="8F5201"/>
                </a:solidFill>
              </a:rPr>
              <a:t>House of the Goddess leaflet, quoted in Barrett, David V (2001) </a:t>
            </a:r>
            <a:r>
              <a:rPr lang="en-GB" i="1" dirty="0">
                <a:solidFill>
                  <a:srgbClr val="8F5201"/>
                </a:solidFill>
              </a:rPr>
              <a:t>Sects, ‘Cults’ and Alternative Religions</a:t>
            </a:r>
            <a:r>
              <a:rPr lang="en-GB" dirty="0">
                <a:solidFill>
                  <a:srgbClr val="8F5201"/>
                </a:solidFill>
              </a:rPr>
              <a:t>, London, </a:t>
            </a:r>
            <a:r>
              <a:rPr lang="en-GB" dirty="0" err="1">
                <a:solidFill>
                  <a:srgbClr val="8F5201"/>
                </a:solidFill>
              </a:rPr>
              <a:t>Cassell</a:t>
            </a:r>
            <a:r>
              <a:rPr lang="en-GB" dirty="0">
                <a:solidFill>
                  <a:srgbClr val="8F5201"/>
                </a:solidFill>
              </a:rPr>
              <a:t>.  </a:t>
            </a:r>
          </a:p>
          <a:p>
            <a:r>
              <a:rPr lang="en-GB" dirty="0" smtClean="0">
                <a:solidFill>
                  <a:srgbClr val="8F5201"/>
                </a:solidFill>
              </a:rPr>
              <a:t>Hunt</a:t>
            </a:r>
            <a:r>
              <a:rPr lang="en-GB" dirty="0">
                <a:solidFill>
                  <a:srgbClr val="8F5201"/>
                </a:solidFill>
              </a:rPr>
              <a:t>, Stephen (2002) </a:t>
            </a:r>
            <a:r>
              <a:rPr lang="en-GB" i="1" dirty="0">
                <a:solidFill>
                  <a:srgbClr val="8F5201"/>
                </a:solidFill>
              </a:rPr>
              <a:t>Religion in Western Society</a:t>
            </a:r>
            <a:r>
              <a:rPr lang="en-GB" dirty="0">
                <a:solidFill>
                  <a:srgbClr val="8F5201"/>
                </a:solidFill>
              </a:rPr>
              <a:t>, Basingstoke, Palgrave.</a:t>
            </a:r>
          </a:p>
          <a:p>
            <a:r>
              <a:rPr lang="en-GB" dirty="0">
                <a:solidFill>
                  <a:srgbClr val="8F5201"/>
                </a:solidFill>
              </a:rPr>
              <a:t>Partridge, Christopher  ‘Paganism’ in Partridge, C </a:t>
            </a:r>
            <a:r>
              <a:rPr lang="en-GB" dirty="0" err="1">
                <a:solidFill>
                  <a:srgbClr val="8F5201"/>
                </a:solidFill>
              </a:rPr>
              <a:t>ed</a:t>
            </a:r>
            <a:r>
              <a:rPr lang="en-GB" dirty="0">
                <a:solidFill>
                  <a:srgbClr val="8F5201"/>
                </a:solidFill>
              </a:rPr>
              <a:t>, (2002) </a:t>
            </a:r>
            <a:r>
              <a:rPr lang="en-GB" i="1" dirty="0">
                <a:solidFill>
                  <a:srgbClr val="8F5201"/>
                </a:solidFill>
              </a:rPr>
              <a:t>Dictionary of Contemporary Religion in the Western World</a:t>
            </a:r>
            <a:r>
              <a:rPr lang="en-GB" dirty="0">
                <a:solidFill>
                  <a:srgbClr val="8F5201"/>
                </a:solidFill>
              </a:rPr>
              <a:t>, Leicester, Intervarsity Press.  Partridge, Christopher (2004) </a:t>
            </a:r>
            <a:r>
              <a:rPr lang="en-GB" i="1" dirty="0">
                <a:solidFill>
                  <a:srgbClr val="8F5201"/>
                </a:solidFill>
              </a:rPr>
              <a:t>The Re-Enchantment of the </a:t>
            </a:r>
            <a:r>
              <a:rPr lang="en-GB" dirty="0">
                <a:solidFill>
                  <a:srgbClr val="8F5201"/>
                </a:solidFill>
              </a:rPr>
              <a:t>West, </a:t>
            </a:r>
            <a:r>
              <a:rPr lang="en-GB" dirty="0" err="1">
                <a:solidFill>
                  <a:srgbClr val="8F5201"/>
                </a:solidFill>
              </a:rPr>
              <a:t>vol</a:t>
            </a:r>
            <a:r>
              <a:rPr lang="en-GB" dirty="0">
                <a:solidFill>
                  <a:srgbClr val="8F5201"/>
                </a:solidFill>
              </a:rPr>
              <a:t> 1, London, T&amp;T Clark.</a:t>
            </a:r>
          </a:p>
          <a:p>
            <a:r>
              <a:rPr lang="en-GB" dirty="0">
                <a:solidFill>
                  <a:srgbClr val="8F5201"/>
                </a:solidFill>
              </a:rPr>
              <a:t>Pearson, J (1998) “Assumed Affinity: Wicca and the New Age”, in </a:t>
            </a:r>
            <a:r>
              <a:rPr lang="en-GB" i="1" dirty="0">
                <a:solidFill>
                  <a:srgbClr val="8F5201"/>
                </a:solidFill>
              </a:rPr>
              <a:t>Nature Religion </a:t>
            </a:r>
            <a:r>
              <a:rPr lang="en-GB" dirty="0">
                <a:solidFill>
                  <a:srgbClr val="8F5201"/>
                </a:solidFill>
              </a:rPr>
              <a:t>Prince, R and Riches, D (2000) </a:t>
            </a:r>
            <a:r>
              <a:rPr lang="en-GB" i="1" dirty="0">
                <a:solidFill>
                  <a:srgbClr val="8F5201"/>
                </a:solidFill>
              </a:rPr>
              <a:t>The New Age in Glastonbury</a:t>
            </a:r>
            <a:r>
              <a:rPr lang="en-GB" dirty="0">
                <a:solidFill>
                  <a:srgbClr val="8F5201"/>
                </a:solidFill>
              </a:rPr>
              <a:t>, Oxford, </a:t>
            </a:r>
            <a:r>
              <a:rPr lang="en-GB" dirty="0" err="1">
                <a:solidFill>
                  <a:srgbClr val="8F5201"/>
                </a:solidFill>
              </a:rPr>
              <a:t>Berghahn</a:t>
            </a:r>
            <a:r>
              <a:rPr lang="en-GB" dirty="0">
                <a:solidFill>
                  <a:srgbClr val="8F5201"/>
                </a:solidFill>
              </a:rPr>
              <a:t> Books.  </a:t>
            </a:r>
          </a:p>
          <a:p>
            <a:r>
              <a:rPr lang="en-GB" i="1" dirty="0">
                <a:solidFill>
                  <a:srgbClr val="8F5201"/>
                </a:solidFill>
              </a:rPr>
              <a:t>Today</a:t>
            </a:r>
            <a:r>
              <a:rPr lang="en-GB" dirty="0">
                <a:solidFill>
                  <a:srgbClr val="8F5201"/>
                </a:solidFill>
              </a:rPr>
              <a:t>, J Pearson et al, </a:t>
            </a:r>
            <a:r>
              <a:rPr lang="en-GB" dirty="0" err="1">
                <a:solidFill>
                  <a:srgbClr val="8F5201"/>
                </a:solidFill>
              </a:rPr>
              <a:t>eds</a:t>
            </a:r>
            <a:r>
              <a:rPr lang="en-GB" dirty="0">
                <a:solidFill>
                  <a:srgbClr val="8F5201"/>
                </a:solidFill>
              </a:rPr>
              <a:t>, Edinburgh, Edinburgh University Press.  </a:t>
            </a:r>
          </a:p>
          <a:p>
            <a:r>
              <a:rPr lang="en-GB" dirty="0">
                <a:solidFill>
                  <a:srgbClr val="8F5201"/>
                </a:solidFill>
              </a:rPr>
              <a:t>Sutcliffe, S (2003) </a:t>
            </a:r>
            <a:r>
              <a:rPr lang="en-GB" i="1" dirty="0">
                <a:solidFill>
                  <a:srgbClr val="8F5201"/>
                </a:solidFill>
              </a:rPr>
              <a:t>Children of the New Age</a:t>
            </a:r>
            <a:r>
              <a:rPr lang="en-GB" dirty="0">
                <a:solidFill>
                  <a:srgbClr val="8F5201"/>
                </a:solidFill>
              </a:rPr>
              <a:t>, London, </a:t>
            </a:r>
            <a:r>
              <a:rPr lang="en-GB" dirty="0" err="1">
                <a:solidFill>
                  <a:srgbClr val="8F5201"/>
                </a:solidFill>
              </a:rPr>
              <a:t>Routledge</a:t>
            </a:r>
            <a:r>
              <a:rPr lang="en-GB" dirty="0">
                <a:solidFill>
                  <a:srgbClr val="8F5201"/>
                </a:solidFill>
              </a:rPr>
              <a:t>.</a:t>
            </a:r>
          </a:p>
          <a:p>
            <a:r>
              <a:rPr lang="en-GB" dirty="0">
                <a:solidFill>
                  <a:srgbClr val="8F5201"/>
                </a:solidFill>
              </a:rPr>
              <a:t>Symonds, John (1952) </a:t>
            </a:r>
            <a:r>
              <a:rPr lang="en-GB" i="1" dirty="0">
                <a:solidFill>
                  <a:srgbClr val="8F5201"/>
                </a:solidFill>
              </a:rPr>
              <a:t>The Great Beast: The Life of </a:t>
            </a:r>
            <a:r>
              <a:rPr lang="en-GB" i="1" dirty="0" err="1">
                <a:solidFill>
                  <a:srgbClr val="8F5201"/>
                </a:solidFill>
              </a:rPr>
              <a:t>Aleister</a:t>
            </a:r>
            <a:r>
              <a:rPr lang="en-GB" i="1" dirty="0">
                <a:solidFill>
                  <a:srgbClr val="8F5201"/>
                </a:solidFill>
              </a:rPr>
              <a:t> Crowley</a:t>
            </a:r>
            <a:r>
              <a:rPr lang="en-GB" dirty="0">
                <a:solidFill>
                  <a:srgbClr val="8F5201"/>
                </a:solidFill>
              </a:rPr>
              <a:t>, New York: Roy.  </a:t>
            </a:r>
          </a:p>
          <a:p>
            <a:r>
              <a:rPr lang="en-GB" dirty="0">
                <a:solidFill>
                  <a:srgbClr val="8F5201"/>
                </a:solidFill>
              </a:rPr>
              <a:t>Urban, Hugh B (2015) </a:t>
            </a:r>
            <a:r>
              <a:rPr lang="en-GB" i="1" dirty="0">
                <a:solidFill>
                  <a:srgbClr val="8F5201"/>
                </a:solidFill>
              </a:rPr>
              <a:t>New Age, </a:t>
            </a:r>
            <a:r>
              <a:rPr lang="en-GB" i="1" dirty="0" err="1">
                <a:solidFill>
                  <a:srgbClr val="8F5201"/>
                </a:solidFill>
              </a:rPr>
              <a:t>Neopagan</a:t>
            </a:r>
            <a:r>
              <a:rPr lang="en-GB" i="1" dirty="0">
                <a:solidFill>
                  <a:srgbClr val="8F5201"/>
                </a:solidFill>
              </a:rPr>
              <a:t>, and New Religious Movements: Alternative Spirituality in Contemporary America</a:t>
            </a:r>
            <a:r>
              <a:rPr lang="en-GB" dirty="0">
                <a:solidFill>
                  <a:srgbClr val="8F5201"/>
                </a:solidFill>
              </a:rPr>
              <a:t>: California: University of California Press.  </a:t>
            </a:r>
          </a:p>
          <a:p>
            <a:r>
              <a:rPr lang="en-GB" dirty="0" err="1">
                <a:solidFill>
                  <a:srgbClr val="8F5201"/>
                </a:solidFill>
              </a:rPr>
              <a:t>Valiente</a:t>
            </a:r>
            <a:r>
              <a:rPr lang="en-GB" dirty="0">
                <a:solidFill>
                  <a:srgbClr val="8F5201"/>
                </a:solidFill>
              </a:rPr>
              <a:t>, Doreen (1978) </a:t>
            </a:r>
            <a:r>
              <a:rPr lang="en-GB" i="1" dirty="0">
                <a:solidFill>
                  <a:srgbClr val="8F5201"/>
                </a:solidFill>
              </a:rPr>
              <a:t>Witchcraft for Tomorrow</a:t>
            </a:r>
            <a:r>
              <a:rPr lang="en-GB" dirty="0">
                <a:solidFill>
                  <a:srgbClr val="8F5201"/>
                </a:solidFill>
              </a:rPr>
              <a:t>, Blaine, WA: Phoenix.</a:t>
            </a:r>
          </a:p>
          <a:p>
            <a:r>
              <a:rPr lang="en-GB" dirty="0" err="1">
                <a:solidFill>
                  <a:srgbClr val="8F5201"/>
                </a:solidFill>
              </a:rPr>
              <a:t>Simes</a:t>
            </a:r>
            <a:r>
              <a:rPr lang="en-GB" dirty="0">
                <a:solidFill>
                  <a:srgbClr val="8F5201"/>
                </a:solidFill>
              </a:rPr>
              <a:t>, AC (1995) </a:t>
            </a:r>
            <a:r>
              <a:rPr lang="en-GB" i="1" dirty="0">
                <a:solidFill>
                  <a:srgbClr val="8F5201"/>
                </a:solidFill>
              </a:rPr>
              <a:t>Contemporary Paganism in the East Midlands</a:t>
            </a:r>
            <a:r>
              <a:rPr lang="en-GB" dirty="0">
                <a:solidFill>
                  <a:srgbClr val="8F5201"/>
                </a:solidFill>
              </a:rPr>
              <a:t>, PhD thesis, Nottingham University, in Kemp, D (2004) </a:t>
            </a:r>
            <a:r>
              <a:rPr lang="en-GB" i="1" dirty="0">
                <a:solidFill>
                  <a:srgbClr val="8F5201"/>
                </a:solidFill>
              </a:rPr>
              <a:t>New Age, A Guide</a:t>
            </a:r>
            <a:r>
              <a:rPr lang="en-GB" dirty="0">
                <a:solidFill>
                  <a:srgbClr val="8F5201"/>
                </a:solidFill>
              </a:rPr>
              <a:t>, Edinburgh, Edinburgh University Press</a:t>
            </a:r>
            <a:r>
              <a:rPr lang="en-GB" dirty="0" smtClean="0">
                <a:solidFill>
                  <a:srgbClr val="8F5201"/>
                </a:solidFill>
              </a:rPr>
              <a:t>.</a:t>
            </a:r>
          </a:p>
          <a:p>
            <a:r>
              <a:rPr lang="en-GB" dirty="0" err="1">
                <a:solidFill>
                  <a:srgbClr val="8F5201"/>
                </a:solidFill>
              </a:rPr>
              <a:t>Versluis</a:t>
            </a:r>
            <a:r>
              <a:rPr lang="en-GB" dirty="0">
                <a:solidFill>
                  <a:srgbClr val="8F5201"/>
                </a:solidFill>
              </a:rPr>
              <a:t>, Arthur (1997) </a:t>
            </a:r>
            <a:r>
              <a:rPr lang="en-GB" i="1" dirty="0">
                <a:solidFill>
                  <a:srgbClr val="8F5201"/>
                </a:solidFill>
              </a:rPr>
              <a:t>The Elements of Native American Traditions</a:t>
            </a:r>
            <a:r>
              <a:rPr lang="en-GB" dirty="0">
                <a:solidFill>
                  <a:srgbClr val="8F5201"/>
                </a:solidFill>
              </a:rPr>
              <a:t>, London, Element </a:t>
            </a:r>
            <a:r>
              <a:rPr lang="en-GB" dirty="0" smtClean="0">
                <a:solidFill>
                  <a:srgbClr val="8F5201"/>
                </a:solidFill>
              </a:rPr>
              <a:t>Books</a:t>
            </a:r>
          </a:p>
          <a:p>
            <a:r>
              <a:rPr lang="en-GB" dirty="0" err="1" smtClean="0">
                <a:solidFill>
                  <a:srgbClr val="8F5201"/>
                </a:solidFill>
              </a:rPr>
              <a:t>Vitebsky</a:t>
            </a:r>
            <a:r>
              <a:rPr lang="en-GB" dirty="0">
                <a:solidFill>
                  <a:srgbClr val="8F5201"/>
                </a:solidFill>
              </a:rPr>
              <a:t>, Piers (1995) </a:t>
            </a:r>
            <a:r>
              <a:rPr lang="en-GB" i="1" dirty="0">
                <a:solidFill>
                  <a:srgbClr val="8F5201"/>
                </a:solidFill>
              </a:rPr>
              <a:t>The Shaman</a:t>
            </a:r>
            <a:r>
              <a:rPr lang="en-GB" dirty="0">
                <a:solidFill>
                  <a:srgbClr val="8F5201"/>
                </a:solidFill>
              </a:rPr>
              <a:t>, London, Macmillan.</a:t>
            </a:r>
          </a:p>
          <a:p>
            <a:pPr marL="68580" indent="0">
              <a:buNone/>
            </a:pPr>
            <a:endParaRPr lang="en-US" dirty="0"/>
          </a:p>
        </p:txBody>
      </p:sp>
    </p:spTree>
    <p:extLst>
      <p:ext uri="{BB962C8B-B14F-4D97-AF65-F5344CB8AC3E}">
        <p14:creationId xmlns:p14="http://schemas.microsoft.com/office/powerpoint/2010/main" val="12354593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Custom 4">
      <a:dk1>
        <a:srgbClr val="800080"/>
      </a:dk1>
      <a:lt1>
        <a:sysClr val="window" lastClr="FFFFFF"/>
      </a:lt1>
      <a:dk2>
        <a:srgbClr val="465E9C"/>
      </a:dk2>
      <a:lt2>
        <a:srgbClr val="800080"/>
      </a:lt2>
      <a:accent1>
        <a:srgbClr val="FDA023"/>
      </a:accent1>
      <a:accent2>
        <a:srgbClr val="996633"/>
      </a:accent2>
      <a:accent3>
        <a:srgbClr val="71685C"/>
      </a:accent3>
      <a:accent4>
        <a:srgbClr val="64A73B"/>
      </a:accent4>
      <a:accent5>
        <a:srgbClr val="EB5605"/>
      </a:accent5>
      <a:accent6>
        <a:srgbClr val="B9CA1A"/>
      </a:accent6>
      <a:hlink>
        <a:srgbClr val="D83E2C"/>
      </a:hlink>
      <a:folHlink>
        <a:srgbClr val="ED7D27"/>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641</TotalTime>
  <Words>1739</Words>
  <Application>Microsoft Macintosh PowerPoint</Application>
  <PresentationFormat>On-screen Show (4:3)</PresentationFormat>
  <Paragraphs>94</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Austin</vt:lpstr>
      <vt:lpstr>Paganism</vt:lpstr>
      <vt:lpstr>ALEISTER CROWLEY (1875-1947) </vt:lpstr>
      <vt:lpstr>  GERALD GARDNER (1884-1964) </vt:lpstr>
      <vt:lpstr>PowerPoint Presentation</vt:lpstr>
      <vt:lpstr>MARGARET MURRAY (1863-1963) </vt:lpstr>
      <vt:lpstr>PowerPoint Presentation</vt:lpstr>
      <vt:lpstr>PowerPoint Presentation</vt:lpstr>
      <vt:lpstr>CALENDAR  - wheel of the year</vt:lpstr>
      <vt:lpstr>Wheel of the Year</vt:lpstr>
      <vt:lpstr>Pentacle</vt:lpstr>
      <vt:lpstr>Ritual</vt:lpstr>
      <vt:lpstr>PowerPoint Presentation</vt:lpstr>
      <vt:lpstr>PowerPoint Presentation</vt:lpstr>
      <vt:lpstr>PowerPoint Presentation</vt:lpstr>
      <vt:lpstr>Shamanism</vt:lpstr>
      <vt:lpstr>PowerPoint Presentation</vt:lpstr>
      <vt:lpstr>PowerPoint Presentation</vt:lpstr>
      <vt:lpstr>PowerPoint Presentation</vt:lpstr>
      <vt:lpstr>PowerPoint Presentation</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Age and Paganism</dc:title>
  <dc:creator>Sarah</dc:creator>
  <cp:lastModifiedBy>Sarah</cp:lastModifiedBy>
  <cp:revision>14</cp:revision>
  <dcterms:created xsi:type="dcterms:W3CDTF">2013-12-10T09:52:51Z</dcterms:created>
  <dcterms:modified xsi:type="dcterms:W3CDTF">2019-01-31T10:23:29Z</dcterms:modified>
</cp:coreProperties>
</file>