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Muli Black" panose="020B0604020202020204" charset="0"/>
      <p:regular r:id="rId8"/>
    </p:embeddedFont>
    <p:embeddedFont>
      <p:font typeface="Muli Bold" panose="020B0604020202020204" charset="0"/>
      <p:regular r:id="rId9"/>
    </p:embeddedFont>
    <p:embeddedFont>
      <p:font typeface="Muli Regular" panose="020B0604020202020204" charset="0"/>
      <p:regular r:id="rId10"/>
    </p:embeddedFont>
    <p:embeddedFont>
      <p:font typeface="Muli Regular Bold" panose="020B0604020202020204" charset="0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4" d="100"/>
          <a:sy n="64" d="100"/>
        </p:scale>
        <p:origin x="6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1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4257902"/>
            <a:ext cx="16230600" cy="2437540"/>
            <a:chOff x="0" y="0"/>
            <a:chExt cx="21640800" cy="3250054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21640800" cy="3250054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12529" y="796352"/>
              <a:ext cx="19815741" cy="17430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9900"/>
                </a:lnSpc>
              </a:pPr>
              <a:r>
                <a:rPr lang="en-US" sz="9000" b="1">
                  <a:solidFill>
                    <a:srgbClr val="1B1A1A"/>
                  </a:solidFill>
                  <a:latin typeface="Muli Black"/>
                  <a:ea typeface="Muli Black"/>
                  <a:cs typeface="Muli Black"/>
                  <a:sym typeface="Muli Black"/>
                </a:rPr>
                <a:t>BMDP7002 - REFLECTION</a:t>
              </a:r>
            </a:p>
          </p:txBody>
        </p:sp>
      </p:grpSp>
      <p:sp>
        <p:nvSpPr>
          <p:cNvPr id="5" name="AutoShape 5"/>
          <p:cNvSpPr/>
          <p:nvPr/>
        </p:nvSpPr>
        <p:spPr>
          <a:xfrm>
            <a:off x="1028700" y="1659485"/>
            <a:ext cx="5620920" cy="9589"/>
          </a:xfrm>
          <a:prstGeom prst="rect">
            <a:avLst/>
          </a:prstGeom>
          <a:solidFill>
            <a:srgbClr val="CCED00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8991875"/>
            <a:ext cx="686391" cy="266425"/>
            <a:chOff x="0" y="0"/>
            <a:chExt cx="1105903" cy="429260"/>
          </a:xfrm>
        </p:grpSpPr>
        <p:sp>
          <p:nvSpPr>
            <p:cNvPr id="7" name="Freeform 7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1B1A1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1018473"/>
            <a:ext cx="6338477" cy="333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0"/>
              </a:lnSpc>
            </a:pPr>
            <a:r>
              <a:rPr lang="en-US" sz="2000" b="1" spc="60">
                <a:solidFill>
                  <a:srgbClr val="FFFFFF"/>
                </a:solidFill>
                <a:latin typeface="Muli Regular Bold"/>
                <a:ea typeface="Muli Regular Bold"/>
                <a:cs typeface="Muli Regular Bold"/>
                <a:sym typeface="Muli Regular Bold"/>
              </a:rPr>
              <a:t>UNIVESITY OF WALES TRINITY SAINT DAVID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2056085"/>
            <a:ext cx="5620920" cy="241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80"/>
              </a:lnSpc>
            </a:pPr>
            <a:r>
              <a:rPr lang="en-US" sz="1800">
                <a:solidFill>
                  <a:srgbClr val="FFFFFF"/>
                </a:solidFill>
                <a:latin typeface="Muli Regular"/>
                <a:ea typeface="Muli Regular"/>
                <a:cs typeface="Muli Regular"/>
                <a:sym typeface="Muli Regular"/>
              </a:rPr>
              <a:t>Doctorate of Professional Practice</a:t>
            </a:r>
          </a:p>
        </p:txBody>
      </p:sp>
      <p:pic>
        <p:nvPicPr>
          <p:cNvPr id="12" name="Picture 11" descr="A yellow rectangle with a green rectangle with a blue and yellow rectangle with a green rectangle with a yellow stripe with a blue and yellow rectangle with a green border with a yellow&#10;&#10;AI-generated content may be incorrect.">
            <a:extLst>
              <a:ext uri="{FF2B5EF4-FFF2-40B4-BE49-F238E27FC236}">
                <a16:creationId xmlns:a16="http://schemas.microsoft.com/office/drawing/2014/main" id="{AAA95F8C-76A4-CAA6-5814-B231E9945F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1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7272783" cy="10287000"/>
          </a:xfrm>
          <a:custGeom>
            <a:avLst/>
            <a:gdLst/>
            <a:ahLst/>
            <a:cxnLst/>
            <a:rect l="l" t="t" r="r" b="b"/>
            <a:pathLst>
              <a:path w="7272783" h="10287000">
                <a:moveTo>
                  <a:pt x="0" y="0"/>
                </a:moveTo>
                <a:lnTo>
                  <a:pt x="7272783" y="0"/>
                </a:lnTo>
                <a:lnTo>
                  <a:pt x="727278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6017" r="-5601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572909" y="8991875"/>
            <a:ext cx="686391" cy="266425"/>
            <a:chOff x="0" y="0"/>
            <a:chExt cx="1105903" cy="429260"/>
          </a:xfrm>
        </p:grpSpPr>
        <p:sp>
          <p:nvSpPr>
            <p:cNvPr id="4" name="Freeform 4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1046936"/>
            <a:ext cx="4247284" cy="780660"/>
            <a:chOff x="0" y="0"/>
            <a:chExt cx="5663046" cy="1040880"/>
          </a:xfrm>
        </p:grpSpPr>
        <p:sp>
          <p:nvSpPr>
            <p:cNvPr id="6" name="AutoShape 6"/>
            <p:cNvSpPr/>
            <p:nvPr/>
          </p:nvSpPr>
          <p:spPr>
            <a:xfrm>
              <a:off x="0" y="0"/>
              <a:ext cx="5663046" cy="1040880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219316" y="244215"/>
              <a:ext cx="4050135" cy="581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00"/>
                </a:lnSpc>
              </a:pPr>
              <a:r>
                <a:rPr lang="en-US" sz="3000">
                  <a:solidFill>
                    <a:srgbClr val="1B1A1A"/>
                  </a:solidFill>
                  <a:latin typeface="Muli Bold"/>
                  <a:ea typeface="Muli Bold"/>
                  <a:cs typeface="Muli Bold"/>
                  <a:sym typeface="Muli Bold"/>
                </a:rPr>
                <a:t>Key takeaways: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1782" y="3636489"/>
            <a:ext cx="7831127" cy="3014022"/>
            <a:chOff x="0" y="0"/>
            <a:chExt cx="10441503" cy="4018696"/>
          </a:xfrm>
        </p:grpSpPr>
        <p:sp>
          <p:nvSpPr>
            <p:cNvPr id="9" name="AutoShape 9"/>
            <p:cNvSpPr/>
            <p:nvPr/>
          </p:nvSpPr>
          <p:spPr>
            <a:xfrm>
              <a:off x="0" y="2028398"/>
              <a:ext cx="10441503" cy="12700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66675"/>
              <a:ext cx="10441503" cy="1355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700"/>
                </a:lnSpc>
              </a:pPr>
              <a:r>
                <a:rPr lang="en-US" sz="7000" b="1">
                  <a:solidFill>
                    <a:srgbClr val="FFFFFF"/>
                  </a:solidFill>
                  <a:latin typeface="Muli Black"/>
                  <a:ea typeface="Muli Black"/>
                  <a:cs typeface="Muli Black"/>
                  <a:sym typeface="Muli Black"/>
                </a:rPr>
                <a:t>In this session: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2561371"/>
              <a:ext cx="10441503" cy="1457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Muli Regular"/>
                  <a:ea typeface="Muli Regular"/>
                  <a:cs typeface="Muli Regular"/>
                  <a:sym typeface="Muli Regular"/>
                </a:rPr>
                <a:t>How are we getting on with the report?</a:t>
              </a:r>
            </a:p>
            <a:p>
              <a:pPr marL="647700" lvl="1" indent="-323850" algn="l">
                <a:lnSpc>
                  <a:spcPts val="45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Muli Regular"/>
                  <a:ea typeface="Muli Regular"/>
                  <a:cs typeface="Muli Regular"/>
                  <a:sym typeface="Muli Regular"/>
                </a:rPr>
                <a:t>Assessment 2 - Recorded Presentation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524461" cy="10287000"/>
          </a:xfrm>
          <a:prstGeom prst="rect">
            <a:avLst/>
          </a:prstGeom>
          <a:solidFill>
            <a:srgbClr val="CCED00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80054" y="3522133"/>
            <a:ext cx="6601949" cy="3242733"/>
            <a:chOff x="0" y="0"/>
            <a:chExt cx="8802599" cy="4323645"/>
          </a:xfrm>
        </p:grpSpPr>
        <p:sp>
          <p:nvSpPr>
            <p:cNvPr id="4" name="AutoShape 4"/>
            <p:cNvSpPr/>
            <p:nvPr/>
          </p:nvSpPr>
          <p:spPr>
            <a:xfrm>
              <a:off x="0" y="4310917"/>
              <a:ext cx="8802599" cy="12728"/>
            </a:xfrm>
            <a:prstGeom prst="rect">
              <a:avLst/>
            </a:prstGeom>
            <a:solidFill>
              <a:srgbClr val="1B1A1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66675"/>
              <a:ext cx="8802599" cy="26426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700"/>
                </a:lnSpc>
              </a:pPr>
              <a:r>
                <a:rPr lang="en-US" sz="7000" b="1">
                  <a:solidFill>
                    <a:srgbClr val="1B1A1A"/>
                  </a:solidFill>
                  <a:latin typeface="Muli Black"/>
                  <a:ea typeface="Muli Black"/>
                  <a:cs typeface="Muli Black"/>
                  <a:sym typeface="Muli Black"/>
                </a:rPr>
                <a:t>Assessment 1 Report: -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233900"/>
              <a:ext cx="8802599" cy="581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300"/>
                </a:lnSpc>
              </a:pPr>
              <a:r>
                <a:rPr lang="en-US" sz="3000">
                  <a:solidFill>
                    <a:srgbClr val="1B1A1A"/>
                  </a:solidFill>
                  <a:latin typeface="Muli Bold"/>
                  <a:ea typeface="Muli Bold"/>
                  <a:cs typeface="Muli Bold"/>
                  <a:sym typeface="Muli Bold"/>
                </a:rPr>
                <a:t>How are we coming along?</a:t>
              </a:r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9899847" y="1183847"/>
            <a:ext cx="5249227" cy="10667742"/>
            <a:chOff x="0" y="0"/>
            <a:chExt cx="5001260" cy="1016381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000993" cy="10163632"/>
            </a:xfrm>
            <a:custGeom>
              <a:avLst/>
              <a:gdLst/>
              <a:ahLst/>
              <a:cxnLst/>
              <a:rect l="l" t="t" r="r" b="b"/>
              <a:pathLst>
                <a:path w="5000993" h="10163632">
                  <a:moveTo>
                    <a:pt x="0" y="0"/>
                  </a:moveTo>
                  <a:lnTo>
                    <a:pt x="5000993" y="0"/>
                  </a:lnTo>
                  <a:lnTo>
                    <a:pt x="5000993" y="10163632"/>
                  </a:lnTo>
                  <a:lnTo>
                    <a:pt x="0" y="10163632"/>
                  </a:lnTo>
                  <a:close/>
                </a:path>
              </a:pathLst>
            </a:custGeom>
            <a:blipFill>
              <a:blip r:embed="rId2"/>
              <a:stretch>
                <a:fillRect l="-45" r="-4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338760" y="288798"/>
              <a:ext cx="4330776" cy="9398000"/>
            </a:xfrm>
            <a:custGeom>
              <a:avLst/>
              <a:gdLst/>
              <a:ahLst/>
              <a:cxnLst/>
              <a:rect l="l" t="t" r="r" b="b"/>
              <a:pathLst>
                <a:path w="4330776" h="9398000">
                  <a:moveTo>
                    <a:pt x="3894366" y="9398000"/>
                  </a:moveTo>
                  <a:lnTo>
                    <a:pt x="436410" y="9398000"/>
                  </a:lnTo>
                  <a:cubicBezTo>
                    <a:pt x="195389" y="9398000"/>
                    <a:pt x="0" y="9202610"/>
                    <a:pt x="0" y="8961590"/>
                  </a:cubicBezTo>
                  <a:lnTo>
                    <a:pt x="0" y="436410"/>
                  </a:lnTo>
                  <a:cubicBezTo>
                    <a:pt x="0" y="195390"/>
                    <a:pt x="195389" y="0"/>
                    <a:pt x="436410" y="0"/>
                  </a:cubicBezTo>
                  <a:lnTo>
                    <a:pt x="861580" y="0"/>
                  </a:lnTo>
                  <a:cubicBezTo>
                    <a:pt x="902373" y="0"/>
                    <a:pt x="935444" y="33071"/>
                    <a:pt x="935444" y="73863"/>
                  </a:cubicBezTo>
                  <a:lnTo>
                    <a:pt x="935444" y="73863"/>
                  </a:lnTo>
                  <a:cubicBezTo>
                    <a:pt x="935444" y="225019"/>
                    <a:pt x="1057745" y="347688"/>
                    <a:pt x="1208913" y="348120"/>
                  </a:cubicBezTo>
                  <a:lnTo>
                    <a:pt x="3105874" y="353619"/>
                  </a:lnTo>
                  <a:cubicBezTo>
                    <a:pt x="3257651" y="354063"/>
                    <a:pt x="3380930" y="231140"/>
                    <a:pt x="3380930" y="79362"/>
                  </a:cubicBezTo>
                  <a:lnTo>
                    <a:pt x="3380930" y="73863"/>
                  </a:lnTo>
                  <a:cubicBezTo>
                    <a:pt x="3380930" y="33071"/>
                    <a:pt x="3414001" y="0"/>
                    <a:pt x="3454794" y="0"/>
                  </a:cubicBezTo>
                  <a:lnTo>
                    <a:pt x="3894366" y="0"/>
                  </a:lnTo>
                  <a:cubicBezTo>
                    <a:pt x="4135387" y="0"/>
                    <a:pt x="4330776" y="195390"/>
                    <a:pt x="4330776" y="436410"/>
                  </a:cubicBezTo>
                  <a:lnTo>
                    <a:pt x="4330776" y="8961603"/>
                  </a:lnTo>
                  <a:cubicBezTo>
                    <a:pt x="4330776" y="9202610"/>
                    <a:pt x="4135387" y="9398000"/>
                    <a:pt x="3894366" y="9398000"/>
                  </a:cubicBezTo>
                  <a:close/>
                </a:path>
              </a:pathLst>
            </a:custGeom>
            <a:blipFill>
              <a:blip r:embed="rId3"/>
              <a:stretch>
                <a:fillRect l="-11032" r="-110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572909" y="8991875"/>
            <a:ext cx="686391" cy="266425"/>
            <a:chOff x="0" y="0"/>
            <a:chExt cx="1105903" cy="429260"/>
          </a:xfrm>
        </p:grpSpPr>
        <p:sp>
          <p:nvSpPr>
            <p:cNvPr id="11" name="Freeform 11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1B1A1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1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572909" y="8991875"/>
            <a:ext cx="686391" cy="266425"/>
            <a:chOff x="0" y="0"/>
            <a:chExt cx="1105903" cy="429260"/>
          </a:xfrm>
        </p:grpSpPr>
        <p:sp>
          <p:nvSpPr>
            <p:cNvPr id="3" name="Freeform 3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9144000" y="3433348"/>
            <a:ext cx="8684165" cy="2797137"/>
            <a:chOff x="0" y="0"/>
            <a:chExt cx="11578886" cy="3729516"/>
          </a:xfrm>
        </p:grpSpPr>
        <p:sp>
          <p:nvSpPr>
            <p:cNvPr id="5" name="AutoShape 5"/>
            <p:cNvSpPr/>
            <p:nvPr/>
          </p:nvSpPr>
          <p:spPr>
            <a:xfrm>
              <a:off x="0" y="3709484"/>
              <a:ext cx="11578886" cy="20031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57150"/>
              <a:ext cx="11578886" cy="2729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378"/>
                </a:lnSpc>
              </a:pPr>
              <a:r>
                <a:rPr lang="en-US" sz="4889">
                  <a:solidFill>
                    <a:srgbClr val="FFFFFF"/>
                  </a:solidFill>
                  <a:latin typeface="Muli Bold"/>
                  <a:ea typeface="Muli Bold"/>
                  <a:cs typeface="Muli Bold"/>
                  <a:sym typeface="Muli Bold"/>
                </a:rPr>
                <a:t>A 9 minute reflective presentation of your research project</a:t>
              </a:r>
            </a:p>
          </p:txBody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1028700" y="4039751"/>
            <a:ext cx="7187426" cy="7201825"/>
            <a:chOff x="0" y="0"/>
            <a:chExt cx="10143490" cy="1016381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143351" cy="10163632"/>
            </a:xfrm>
            <a:custGeom>
              <a:avLst/>
              <a:gdLst/>
              <a:ahLst/>
              <a:cxnLst/>
              <a:rect l="l" t="t" r="r" b="b"/>
              <a:pathLst>
                <a:path w="10143351" h="10163632">
                  <a:moveTo>
                    <a:pt x="0" y="0"/>
                  </a:moveTo>
                  <a:lnTo>
                    <a:pt x="10143351" y="0"/>
                  </a:lnTo>
                  <a:lnTo>
                    <a:pt x="10143351" y="10163632"/>
                  </a:lnTo>
                  <a:lnTo>
                    <a:pt x="0" y="10163632"/>
                  </a:lnTo>
                  <a:close/>
                </a:path>
              </a:pathLst>
            </a:custGeom>
            <a:blipFill>
              <a:blip r:embed="rId2"/>
              <a:stretch>
                <a:fillRect t="-25" b="-2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9"/>
            <p:cNvSpPr/>
            <p:nvPr/>
          </p:nvSpPr>
          <p:spPr>
            <a:xfrm>
              <a:off x="3149600" y="2368550"/>
              <a:ext cx="5156200" cy="6858000"/>
            </a:xfrm>
            <a:custGeom>
              <a:avLst/>
              <a:gdLst/>
              <a:ahLst/>
              <a:cxnLst/>
              <a:rect l="l" t="t" r="r" b="b"/>
              <a:pathLst>
                <a:path w="5156200" h="6858000">
                  <a:moveTo>
                    <a:pt x="0" y="0"/>
                  </a:moveTo>
                  <a:lnTo>
                    <a:pt x="5156200" y="0"/>
                  </a:lnTo>
                  <a:lnTo>
                    <a:pt x="5156200" y="6858000"/>
                  </a:lnTo>
                  <a:lnTo>
                    <a:pt x="0" y="6858000"/>
                  </a:lnTo>
                  <a:close/>
                </a:path>
              </a:pathLst>
            </a:custGeom>
            <a:blipFill>
              <a:blip r:embed="rId3"/>
              <a:stretch>
                <a:fillRect l="-49691" r="-4969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374650" y="673100"/>
              <a:ext cx="6318250" cy="8427288"/>
            </a:xfrm>
            <a:custGeom>
              <a:avLst/>
              <a:gdLst/>
              <a:ahLst/>
              <a:cxnLst/>
              <a:rect l="l" t="t" r="r" b="b"/>
              <a:pathLst>
                <a:path w="6318250" h="8427288">
                  <a:moveTo>
                    <a:pt x="2560460" y="1417091"/>
                  </a:moveTo>
                  <a:lnTo>
                    <a:pt x="2559050" y="8427288"/>
                  </a:lnTo>
                  <a:lnTo>
                    <a:pt x="0" y="8427288"/>
                  </a:lnTo>
                  <a:lnTo>
                    <a:pt x="0" y="0"/>
                  </a:lnTo>
                  <a:lnTo>
                    <a:pt x="6318250" y="0"/>
                  </a:lnTo>
                  <a:lnTo>
                    <a:pt x="6318250" y="1098550"/>
                  </a:lnTo>
                  <a:lnTo>
                    <a:pt x="2878087" y="1099439"/>
                  </a:lnTo>
                  <a:cubicBezTo>
                    <a:pt x="2702674" y="1099490"/>
                    <a:pt x="2560498" y="1241679"/>
                    <a:pt x="2560460" y="1417091"/>
                  </a:cubicBezTo>
                  <a:close/>
                </a:path>
              </a:pathLst>
            </a:custGeom>
            <a:blipFill>
              <a:blip r:embed="rId4"/>
              <a:stretch>
                <a:fillRect l="-100615" r="-3650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8700" y="1430885"/>
            <a:ext cx="8115300" cy="993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00"/>
              </a:lnSpc>
            </a:pPr>
            <a:r>
              <a:rPr lang="en-US" sz="7000" b="1">
                <a:solidFill>
                  <a:srgbClr val="FFFFFF"/>
                </a:solidFill>
                <a:latin typeface="Muli Black"/>
                <a:ea typeface="Muli Black"/>
                <a:cs typeface="Muli Black"/>
                <a:sym typeface="Muli Black"/>
              </a:rPr>
              <a:t>Assessment 2</a:t>
            </a:r>
          </a:p>
        </p:txBody>
      </p:sp>
      <p:sp>
        <p:nvSpPr>
          <p:cNvPr id="12" name="Freeform 12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641663" y="6857800"/>
            <a:ext cx="4617451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3000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To be submitted by 23:59 on 15th August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83" r="-178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572909" y="8991875"/>
            <a:ext cx="686391" cy="266425"/>
            <a:chOff x="0" y="0"/>
            <a:chExt cx="1105903" cy="429260"/>
          </a:xfrm>
        </p:grpSpPr>
        <p:sp>
          <p:nvSpPr>
            <p:cNvPr id="4" name="Freeform 4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1B1A1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671651" y="7328349"/>
            <a:ext cx="5134096" cy="1666975"/>
            <a:chOff x="0" y="0"/>
            <a:chExt cx="6845462" cy="2222634"/>
          </a:xfrm>
        </p:grpSpPr>
        <p:sp>
          <p:nvSpPr>
            <p:cNvPr id="6" name="AutoShape 6"/>
            <p:cNvSpPr/>
            <p:nvPr/>
          </p:nvSpPr>
          <p:spPr>
            <a:xfrm>
              <a:off x="0" y="0"/>
              <a:ext cx="6845462" cy="1040880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268651" y="299248"/>
              <a:ext cx="6308160" cy="4709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50"/>
                </a:lnSpc>
              </a:pPr>
              <a:r>
                <a:rPr lang="en-US" sz="2500" b="1">
                  <a:solidFill>
                    <a:srgbClr val="1B1A1A"/>
                  </a:solidFill>
                  <a:latin typeface="Muli Regular Bold"/>
                  <a:ea typeface="Muli Regular Bold"/>
                  <a:cs typeface="Muli Regular Bold"/>
                  <a:sym typeface="Muli Regular Bold"/>
                </a:rPr>
                <a:t>Project outcomes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352049"/>
              <a:ext cx="6845462" cy="8705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en-US" sz="1800">
                  <a:solidFill>
                    <a:srgbClr val="1B1A1A"/>
                  </a:solidFill>
                  <a:latin typeface="Muli Regular"/>
                  <a:ea typeface="Muli Regular"/>
                  <a:cs typeface="Muli Regular"/>
                  <a:sym typeface="Muli Regular"/>
                </a:rPr>
                <a:t>Pros &amp; Cons of the project, additionally any “next steps”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671651" y="4024262"/>
            <a:ext cx="5134096" cy="1324075"/>
            <a:chOff x="0" y="0"/>
            <a:chExt cx="6845462" cy="1765434"/>
          </a:xfrm>
        </p:grpSpPr>
        <p:sp>
          <p:nvSpPr>
            <p:cNvPr id="10" name="AutoShape 10"/>
            <p:cNvSpPr/>
            <p:nvPr/>
          </p:nvSpPr>
          <p:spPr>
            <a:xfrm>
              <a:off x="0" y="0"/>
              <a:ext cx="6845462" cy="1040880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68651" y="299248"/>
              <a:ext cx="6308160" cy="4709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50"/>
                </a:lnSpc>
              </a:pPr>
              <a:r>
                <a:rPr lang="en-US" sz="2500" b="1">
                  <a:solidFill>
                    <a:srgbClr val="1B1A1A"/>
                  </a:solidFill>
                  <a:latin typeface="Muli Regular Bold"/>
                  <a:ea typeface="Muli Regular Bold"/>
                  <a:cs typeface="Muli Regular Bold"/>
                  <a:sym typeface="Muli Regular Bold"/>
                </a:rPr>
                <a:t> overview of project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352049"/>
              <a:ext cx="6845462" cy="4133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00"/>
                </a:lnSpc>
              </a:pPr>
              <a:r>
                <a:rPr lang="en-US" sz="1800">
                  <a:solidFill>
                    <a:srgbClr val="1B1A1A"/>
                  </a:solidFill>
                  <a:latin typeface="Muli Regular"/>
                  <a:ea typeface="Muli Regular"/>
                  <a:cs typeface="Muli Regular"/>
                  <a:sym typeface="Muli Regular"/>
                </a:rPr>
                <a:t>What &amp; why of the project idea</a:t>
              </a:r>
            </a:p>
          </p:txBody>
        </p:sp>
      </p:grpSp>
      <p:sp>
        <p:nvSpPr>
          <p:cNvPr id="13" name="AutoShape 13"/>
          <p:cNvSpPr/>
          <p:nvPr/>
        </p:nvSpPr>
        <p:spPr>
          <a:xfrm>
            <a:off x="10079825" y="4024262"/>
            <a:ext cx="5134096" cy="780660"/>
          </a:xfrm>
          <a:prstGeom prst="rect">
            <a:avLst/>
          </a:prstGeom>
          <a:solidFill>
            <a:srgbClr val="CCED00"/>
          </a:solid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0357513" y="4255842"/>
            <a:ext cx="4731120" cy="346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0"/>
              </a:lnSpc>
            </a:pPr>
            <a:r>
              <a:rPr lang="en-US" sz="2500" b="1">
                <a:solidFill>
                  <a:srgbClr val="1B1A1A"/>
                </a:solidFill>
                <a:latin typeface="Muli Regular Bold"/>
                <a:ea typeface="Muli Regular Bold"/>
                <a:cs typeface="Muli Regular Bold"/>
                <a:sym typeface="Muli Regular Bold"/>
              </a:rPr>
              <a:t>Learning</a:t>
            </a:r>
          </a:p>
        </p:txBody>
      </p:sp>
      <p:sp>
        <p:nvSpPr>
          <p:cNvPr id="15" name="Freeform 15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10156025" y="7306514"/>
            <a:ext cx="5134096" cy="774310"/>
            <a:chOff x="0" y="0"/>
            <a:chExt cx="6845462" cy="1032414"/>
          </a:xfrm>
        </p:grpSpPr>
        <p:sp>
          <p:nvSpPr>
            <p:cNvPr id="17" name="AutoShape 17"/>
            <p:cNvSpPr/>
            <p:nvPr/>
          </p:nvSpPr>
          <p:spPr>
            <a:xfrm>
              <a:off x="0" y="0"/>
              <a:ext cx="6845462" cy="1032414"/>
            </a:xfrm>
            <a:prstGeom prst="rect">
              <a:avLst/>
            </a:prstGeom>
            <a:solidFill>
              <a:srgbClr val="CCED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68651" y="299248"/>
              <a:ext cx="6308160" cy="4709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750"/>
                </a:lnSpc>
              </a:pPr>
              <a:r>
                <a:rPr lang="en-US" sz="2500" b="1">
                  <a:solidFill>
                    <a:srgbClr val="1B1A1A"/>
                  </a:solidFill>
                  <a:latin typeface="Muli Regular Bold"/>
                  <a:ea typeface="Muli Regular Bold"/>
                  <a:cs typeface="Muli Regular Bold"/>
                  <a:sym typeface="Muli Regular Bold"/>
                </a:rPr>
                <a:t>Insider Practice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0098875" y="4783087"/>
            <a:ext cx="5134096" cy="1407311"/>
            <a:chOff x="0" y="0"/>
            <a:chExt cx="1736719" cy="476053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736719" cy="476053"/>
            </a:xfrm>
            <a:custGeom>
              <a:avLst/>
              <a:gdLst/>
              <a:ahLst/>
              <a:cxnLst/>
              <a:rect l="l" t="t" r="r" b="b"/>
              <a:pathLst>
                <a:path w="1736719" h="476053">
                  <a:moveTo>
                    <a:pt x="0" y="0"/>
                  </a:moveTo>
                  <a:lnTo>
                    <a:pt x="1736719" y="0"/>
                  </a:lnTo>
                  <a:lnTo>
                    <a:pt x="1736719" y="476053"/>
                  </a:lnTo>
                  <a:lnTo>
                    <a:pt x="0" y="47605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312873" y="1379546"/>
            <a:ext cx="10104530" cy="196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00"/>
              </a:lnSpc>
            </a:pPr>
            <a:r>
              <a:rPr lang="en-US" sz="7000" b="1">
                <a:solidFill>
                  <a:srgbClr val="1B1A1A"/>
                </a:solidFill>
                <a:latin typeface="Muli Black"/>
                <a:ea typeface="Muli Black"/>
                <a:cs typeface="Muli Black"/>
                <a:sym typeface="Muli Black"/>
              </a:rPr>
              <a:t>Areas covered to include: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12873" y="7375974"/>
            <a:ext cx="1036874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5000">
                <a:solidFill>
                  <a:srgbClr val="1B1A1A"/>
                </a:solidFill>
                <a:latin typeface="Muli Bold"/>
                <a:ea typeface="Muli Bold"/>
                <a:cs typeface="Muli Bold"/>
                <a:sym typeface="Muli Bold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12873" y="4071887"/>
            <a:ext cx="1036874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5000">
                <a:solidFill>
                  <a:srgbClr val="1B1A1A"/>
                </a:solidFill>
                <a:latin typeface="Muli Bold"/>
                <a:ea typeface="Muli Bold"/>
                <a:cs typeface="Muli Bold"/>
                <a:sym typeface="Muli Bold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797247" y="4071887"/>
            <a:ext cx="1036874" cy="711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5000">
                <a:solidFill>
                  <a:srgbClr val="1B1A1A"/>
                </a:solidFill>
                <a:latin typeface="Muli Bold"/>
                <a:ea typeface="Muli Bold"/>
                <a:cs typeface="Muli Bold"/>
                <a:sym typeface="Muli Bold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97247" y="7375974"/>
            <a:ext cx="1036874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00"/>
              </a:lnSpc>
            </a:pPr>
            <a:r>
              <a:rPr lang="en-US" sz="5000">
                <a:solidFill>
                  <a:srgbClr val="1B1A1A"/>
                </a:solidFill>
                <a:latin typeface="Muli Bold"/>
                <a:ea typeface="Muli Bold"/>
                <a:cs typeface="Muli Bold"/>
                <a:sym typeface="Muli Bold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156025" y="5026393"/>
            <a:ext cx="5134096" cy="1007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1B1A1A"/>
                </a:solidFill>
                <a:latin typeface="Muli Regular"/>
                <a:ea typeface="Muli Regular"/>
                <a:cs typeface="Muli Regular"/>
                <a:sym typeface="Muli Regular"/>
              </a:rPr>
              <a:t>What did you learn about the processes involved? Areas where you perhaps struggled, what you learnt about your industry...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10156025" y="8087174"/>
            <a:ext cx="5134096" cy="1158575"/>
            <a:chOff x="0" y="0"/>
            <a:chExt cx="1736719" cy="391913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736719" cy="391913"/>
            </a:xfrm>
            <a:custGeom>
              <a:avLst/>
              <a:gdLst/>
              <a:ahLst/>
              <a:cxnLst/>
              <a:rect l="l" t="t" r="r" b="b"/>
              <a:pathLst>
                <a:path w="1736719" h="391913">
                  <a:moveTo>
                    <a:pt x="0" y="0"/>
                  </a:moveTo>
                  <a:lnTo>
                    <a:pt x="1736719" y="0"/>
                  </a:lnTo>
                  <a:lnTo>
                    <a:pt x="1736719" y="391913"/>
                  </a:lnTo>
                  <a:lnTo>
                    <a:pt x="0" y="39191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0194125" y="8330480"/>
            <a:ext cx="5134096" cy="664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1B1A1A"/>
                </a:solidFill>
                <a:latin typeface="Muli Regular"/>
                <a:ea typeface="Muli Regular"/>
                <a:cs typeface="Muli Regular"/>
                <a:sym typeface="Muli Regular"/>
              </a:rPr>
              <a:t>Includes any issues or concerns that may have been faced, being an insider researcher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9078" t="-63638" r="-190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4176423" y="2278727"/>
            <a:ext cx="8562197" cy="5729545"/>
          </a:xfrm>
          <a:prstGeom prst="rect">
            <a:avLst/>
          </a:prstGeom>
          <a:solidFill>
            <a:srgbClr val="1B1A1A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6572909" y="8991875"/>
            <a:ext cx="686391" cy="266425"/>
            <a:chOff x="0" y="0"/>
            <a:chExt cx="1105903" cy="429260"/>
          </a:xfrm>
        </p:grpSpPr>
        <p:sp>
          <p:nvSpPr>
            <p:cNvPr id="5" name="Freeform 5"/>
            <p:cNvSpPr/>
            <p:nvPr/>
          </p:nvSpPr>
          <p:spPr>
            <a:xfrm>
              <a:off x="0" y="-5080"/>
              <a:ext cx="1105903" cy="434340"/>
            </a:xfrm>
            <a:custGeom>
              <a:avLst/>
              <a:gdLst/>
              <a:ahLst/>
              <a:cxnLst/>
              <a:rect l="l" t="t" r="r" b="b"/>
              <a:pathLst>
                <a:path w="1105903" h="434340">
                  <a:moveTo>
                    <a:pt x="1088123" y="187960"/>
                  </a:moveTo>
                  <a:lnTo>
                    <a:pt x="826503" y="11430"/>
                  </a:lnTo>
                  <a:cubicBezTo>
                    <a:pt x="808723" y="0"/>
                    <a:pt x="785863" y="3810"/>
                    <a:pt x="773163" y="21590"/>
                  </a:cubicBezTo>
                  <a:cubicBezTo>
                    <a:pt x="761733" y="39370"/>
                    <a:pt x="765543" y="62230"/>
                    <a:pt x="783323" y="74930"/>
                  </a:cubicBezTo>
                  <a:lnTo>
                    <a:pt x="942073" y="181610"/>
                  </a:lnTo>
                  <a:lnTo>
                    <a:pt x="0" y="181610"/>
                  </a:lnTo>
                  <a:lnTo>
                    <a:pt x="0" y="257810"/>
                  </a:lnTo>
                  <a:lnTo>
                    <a:pt x="942073" y="257810"/>
                  </a:lnTo>
                  <a:lnTo>
                    <a:pt x="783323" y="364490"/>
                  </a:lnTo>
                  <a:cubicBezTo>
                    <a:pt x="765543" y="375920"/>
                    <a:pt x="761733" y="400050"/>
                    <a:pt x="773163" y="417830"/>
                  </a:cubicBezTo>
                  <a:cubicBezTo>
                    <a:pt x="780783" y="429260"/>
                    <a:pt x="792213" y="434340"/>
                    <a:pt x="804913" y="434340"/>
                  </a:cubicBezTo>
                  <a:cubicBezTo>
                    <a:pt x="812533" y="434340"/>
                    <a:pt x="820153" y="431800"/>
                    <a:pt x="826503" y="427990"/>
                  </a:cubicBezTo>
                  <a:lnTo>
                    <a:pt x="1089393" y="251460"/>
                  </a:lnTo>
                  <a:cubicBezTo>
                    <a:pt x="1099553" y="243840"/>
                    <a:pt x="1105903" y="232410"/>
                    <a:pt x="1105903" y="219710"/>
                  </a:cubicBezTo>
                  <a:cubicBezTo>
                    <a:pt x="1105903" y="207010"/>
                    <a:pt x="1099553" y="195580"/>
                    <a:pt x="1088123" y="18796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988892" y="2570480"/>
            <a:ext cx="6937259" cy="5193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0"/>
              </a:lnSpc>
            </a:pPr>
            <a:r>
              <a:rPr lang="en-US" sz="4700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Make it visually dynamic and impactful.</a:t>
            </a:r>
          </a:p>
          <a:p>
            <a:pPr algn="ctr">
              <a:lnSpc>
                <a:spcPts val="5170"/>
              </a:lnSpc>
            </a:pPr>
            <a:endParaRPr lang="en-US" sz="4700">
              <a:solidFill>
                <a:srgbClr val="FFFFFF"/>
              </a:solidFill>
              <a:latin typeface="Muli Bold"/>
              <a:ea typeface="Muli Bold"/>
              <a:cs typeface="Muli Bold"/>
              <a:sym typeface="Muli Bold"/>
            </a:endParaRPr>
          </a:p>
          <a:p>
            <a:pPr algn="ctr">
              <a:lnSpc>
                <a:spcPts val="5170"/>
              </a:lnSpc>
            </a:pPr>
            <a:r>
              <a:rPr lang="en-US" sz="4700">
                <a:solidFill>
                  <a:srgbClr val="FFFFFF"/>
                </a:solidFill>
                <a:latin typeface="Muli Bold"/>
                <a:ea typeface="Muli Bold"/>
                <a:cs typeface="Muli Bold"/>
                <a:sym typeface="Muli Bold"/>
              </a:rPr>
              <a:t>Record your presentation &amp; submit the link (ensure that access is given to lecturer).</a:t>
            </a:r>
          </a:p>
        </p:txBody>
      </p:sp>
      <p:sp>
        <p:nvSpPr>
          <p:cNvPr id="7" name="Freeform 7"/>
          <p:cNvSpPr/>
          <p:nvPr/>
        </p:nvSpPr>
        <p:spPr>
          <a:xfrm>
            <a:off x="15628560" y="484360"/>
            <a:ext cx="2117341" cy="2350249"/>
          </a:xfrm>
          <a:custGeom>
            <a:avLst/>
            <a:gdLst/>
            <a:ahLst/>
            <a:cxnLst/>
            <a:rect l="l" t="t" r="r" b="b"/>
            <a:pathLst>
              <a:path w="2117341" h="2350249">
                <a:moveTo>
                  <a:pt x="0" y="0"/>
                </a:moveTo>
                <a:lnTo>
                  <a:pt x="2117341" y="0"/>
                </a:lnTo>
                <a:lnTo>
                  <a:pt x="2117341" y="2350249"/>
                </a:lnTo>
                <a:lnTo>
                  <a:pt x="0" y="23502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</Words>
  <Application>Microsoft Office PowerPoint</Application>
  <PresentationFormat>Custom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Muli Black</vt:lpstr>
      <vt:lpstr>Muli Regular Bold</vt:lpstr>
      <vt:lpstr>Muli Bold</vt:lpstr>
      <vt:lpstr>Arial</vt:lpstr>
      <vt:lpstr>Calibri</vt:lpstr>
      <vt:lpstr>Muli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BMDP7002 assessment 2</dc:title>
  <cp:lastModifiedBy>Christian Felices</cp:lastModifiedBy>
  <cp:revision>2</cp:revision>
  <dcterms:created xsi:type="dcterms:W3CDTF">2006-08-16T00:00:00Z</dcterms:created>
  <dcterms:modified xsi:type="dcterms:W3CDTF">2025-07-17T09:11:00Z</dcterms:modified>
  <dc:identifier>DAGtaCAZ_Jk</dc:identifier>
</cp:coreProperties>
</file>