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66" r:id="rId6"/>
    <p:sldId id="273" r:id="rId7"/>
    <p:sldId id="257" r:id="rId8"/>
    <p:sldId id="258" r:id="rId9"/>
    <p:sldId id="314" r:id="rId10"/>
    <p:sldId id="305" r:id="rId11"/>
    <p:sldId id="260" r:id="rId12"/>
    <p:sldId id="317" r:id="rId13"/>
    <p:sldId id="274" r:id="rId14"/>
    <p:sldId id="263" r:id="rId15"/>
    <p:sldId id="264" r:id="rId16"/>
    <p:sldId id="276" r:id="rId17"/>
    <p:sldId id="261" r:id="rId18"/>
    <p:sldId id="262" r:id="rId19"/>
    <p:sldId id="277" r:id="rId20"/>
    <p:sldId id="271" r:id="rId21"/>
    <p:sldId id="259" r:id="rId22"/>
    <p:sldId id="267" r:id="rId23"/>
    <p:sldId id="278" r:id="rId24"/>
    <p:sldId id="268" r:id="rId25"/>
    <p:sldId id="304" r:id="rId26"/>
    <p:sldId id="279" r:id="rId27"/>
    <p:sldId id="281" r:id="rId28"/>
    <p:sldId id="286" r:id="rId29"/>
    <p:sldId id="319" r:id="rId30"/>
    <p:sldId id="287" r:id="rId31"/>
    <p:sldId id="288" r:id="rId32"/>
    <p:sldId id="282" r:id="rId33"/>
    <p:sldId id="293" r:id="rId34"/>
    <p:sldId id="283" r:id="rId35"/>
    <p:sldId id="302" r:id="rId36"/>
    <p:sldId id="320" r:id="rId37"/>
    <p:sldId id="321" r:id="rId38"/>
    <p:sldId id="30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Haylock" userId="2e326450-98f4-4103-a5f9-edef5b085fa5" providerId="ADAL" clId="{1AE5B56E-F85E-4C70-8FE5-2BFC9D0FE75E}"/>
    <pc:docChg chg="modSld sldOrd">
      <pc:chgData name="Jonathan Haylock" userId="2e326450-98f4-4103-a5f9-edef5b085fa5" providerId="ADAL" clId="{1AE5B56E-F85E-4C70-8FE5-2BFC9D0FE75E}" dt="2022-03-11T09:37:01.334" v="8" actId="20577"/>
      <pc:docMkLst>
        <pc:docMk/>
      </pc:docMkLst>
      <pc:sldChg chg="modSp mod">
        <pc:chgData name="Jonathan Haylock" userId="2e326450-98f4-4103-a5f9-edef5b085fa5" providerId="ADAL" clId="{1AE5B56E-F85E-4C70-8FE5-2BFC9D0FE75E}" dt="2022-03-11T09:37:01.334" v="8" actId="20577"/>
        <pc:sldMkLst>
          <pc:docMk/>
          <pc:sldMk cId="1764564558" sldId="257"/>
        </pc:sldMkLst>
        <pc:spChg chg="mod">
          <ac:chgData name="Jonathan Haylock" userId="2e326450-98f4-4103-a5f9-edef5b085fa5" providerId="ADAL" clId="{1AE5B56E-F85E-4C70-8FE5-2BFC9D0FE75E}" dt="2022-03-11T09:37:01.334" v="8" actId="20577"/>
          <ac:spMkLst>
            <pc:docMk/>
            <pc:sldMk cId="1764564558" sldId="257"/>
            <ac:spMk id="2" creationId="{00000000-0000-0000-0000-000000000000}"/>
          </ac:spMkLst>
        </pc:spChg>
      </pc:sldChg>
      <pc:sldChg chg="ord">
        <pc:chgData name="Jonathan Haylock" userId="2e326450-98f4-4103-a5f9-edef5b085fa5" providerId="ADAL" clId="{1AE5B56E-F85E-4C70-8FE5-2BFC9D0FE75E}" dt="2022-03-11T09:34:51.363" v="1"/>
        <pc:sldMkLst>
          <pc:docMk/>
          <pc:sldMk cId="3426952259" sldId="302"/>
        </pc:sldMkLst>
      </pc:sldChg>
      <pc:sldChg chg="ord">
        <pc:chgData name="Jonathan Haylock" userId="2e326450-98f4-4103-a5f9-edef5b085fa5" providerId="ADAL" clId="{1AE5B56E-F85E-4C70-8FE5-2BFC9D0FE75E}" dt="2022-03-11T09:36:45.497" v="3"/>
        <pc:sldMkLst>
          <pc:docMk/>
          <pc:sldMk cId="326893567" sldId="31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>
                <a:solidFill>
                  <a:schemeClr val="bg1"/>
                </a:solidFill>
              </a:rPr>
              <a:t>Learning Styles 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Jon Haylock 2022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learning styles all about?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03648" y="3861048"/>
            <a:ext cx="61206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One of the most popular is V-A-K </a:t>
            </a:r>
          </a:p>
          <a:p>
            <a:pPr algn="ctr"/>
            <a:r>
              <a:rPr lang="en-GB" sz="3200" dirty="0"/>
              <a:t>or its variant V-A-R-K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75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86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3059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Imagine learning a new skill….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learning style are you?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342255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-852153" y="1739870"/>
            <a:ext cx="108483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 - A - K - </a:t>
            </a:r>
            <a:r>
              <a:rPr lang="en-GB" sz="6700" dirty="0">
                <a:solidFill>
                  <a:srgbClr val="FFC000"/>
                </a:solidFill>
              </a:rPr>
              <a:t>O</a:t>
            </a:r>
            <a:r>
              <a:rPr lang="en-GB" dirty="0"/>
              <a:t> </a:t>
            </a:r>
            <a:r>
              <a:rPr lang="en-GB" sz="7300" dirty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2483768" y="155679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Olfactory</a:t>
            </a:r>
          </a:p>
        </p:txBody>
      </p:sp>
      <p:sp>
        <p:nvSpPr>
          <p:cNvPr id="10" name="Freeform 9"/>
          <p:cNvSpPr/>
          <p:nvPr/>
        </p:nvSpPr>
        <p:spPr>
          <a:xfrm>
            <a:off x="6552149" y="2636912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are not alone!!!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2699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2016 Level 2 Coaching Qualification Handbooks still refer to focusing in on individuals V-A-K learning styles  </a:t>
            </a:r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8059"/>
            <a:ext cx="8229600" cy="1143000"/>
          </a:xfrm>
        </p:spPr>
        <p:txBody>
          <a:bodyPr/>
          <a:lstStyle/>
          <a:p>
            <a:r>
              <a:rPr lang="en-GB" dirty="0"/>
              <a:t>How has this been tested?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Cat</a:t>
            </a:r>
          </a:p>
          <a:p>
            <a:r>
              <a:rPr lang="en-GB" dirty="0"/>
              <a:t>Coat</a:t>
            </a:r>
          </a:p>
          <a:p>
            <a:r>
              <a:rPr lang="en-GB" dirty="0"/>
              <a:t>House</a:t>
            </a:r>
          </a:p>
          <a:p>
            <a:r>
              <a:rPr lang="en-GB" dirty="0"/>
              <a:t>Bag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55873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222823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699818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85" y="1621650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 learning is the same regardless of how the content is presented.</a:t>
            </a:r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/>
              <a:t>But Why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39752" y="4870901"/>
            <a:ext cx="613501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why!! Its sounds so good!!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319695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Learning is stored in terms of </a:t>
            </a:r>
            <a:r>
              <a:rPr lang="en-GB" b="1" dirty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Learning is not related to a singular style of learning or method of delivery.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/>
              <a:t>Style</a:t>
            </a:r>
            <a:r>
              <a:rPr lang="en-GB" dirty="0"/>
              <a:t> is different to </a:t>
            </a:r>
            <a:r>
              <a:rPr lang="en-GB" sz="4000" b="1" dirty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332656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Chase and Simon 1973: </a:t>
            </a:r>
          </a:p>
          <a:p>
            <a:pPr marL="0" indent="0">
              <a:buNone/>
            </a:pPr>
            <a:r>
              <a:rPr lang="en-GB" dirty="0"/>
              <a:t>Found a relationship in chess players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1796317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Experienced Vs In-experienced players were able to remember the placement of chess pieces once removed.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1646" y="3418379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 when the board was set with random pieces not related to game play they could not remember the pieces because there was no context. 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5440" y="4624692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 Meaning Matters </a:t>
            </a:r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29523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was the colour of the coat in the earlier slide?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259632" y="3573016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Educators are looking for true understanding and the meaning of what is being learnt.  </a:t>
            </a:r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Where’s the risk? ……</a:t>
            </a:r>
            <a:br>
              <a:rPr lang="en-GB" dirty="0"/>
            </a:br>
            <a:r>
              <a:rPr lang="en-GB" dirty="0"/>
              <a:t>      				   Why not believe?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23728" y="1844824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1. Waste of time and resources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2956147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2. Labels 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47664" y="4067470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3. We could be limiting the learning potential of our students</a:t>
            </a:r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9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Learning theories</a:t>
            </a:r>
            <a:r>
              <a:rPr lang="en-GB" sz="2400" b="1" dirty="0"/>
              <a:t> </a:t>
            </a:r>
            <a:r>
              <a:rPr lang="en-GB" sz="2400" dirty="0"/>
              <a:t>have</a:t>
            </a:r>
            <a:r>
              <a:rPr lang="en-GB" sz="2400" b="1" dirty="0"/>
              <a:t> </a:t>
            </a:r>
            <a:r>
              <a:rPr lang="en-GB" sz="2400" dirty="0"/>
              <a:t>given us a </a:t>
            </a:r>
            <a:r>
              <a:rPr lang="en-GB" sz="2400" b="1" dirty="0"/>
              <a:t>set of tools</a:t>
            </a:r>
            <a:r>
              <a:rPr lang="en-GB" sz="2400" dirty="0"/>
              <a:t>, to help us facilitate a learning process.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29755" y="3429000"/>
            <a:ext cx="52383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what learning.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260648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9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813335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People do 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5508104" y="159023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  <p:sp>
        <p:nvSpPr>
          <p:cNvPr id="5" name="Rectangle 4"/>
          <p:cNvSpPr/>
          <p:nvPr/>
        </p:nvSpPr>
        <p:spPr>
          <a:xfrm>
            <a:off x="1619672" y="2132856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We 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5536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/>
              <a:t>E</a:t>
            </a:r>
            <a:r>
              <a:rPr lang="en-GB" sz="3200" dirty="0"/>
              <a:t>xperiential </a:t>
            </a:r>
            <a:r>
              <a:rPr lang="en-GB" dirty="0"/>
              <a:t>L</a:t>
            </a:r>
            <a:r>
              <a:rPr lang="en-GB" sz="3200" dirty="0"/>
              <a:t>earning </a:t>
            </a:r>
            <a:r>
              <a:rPr lang="en-GB" dirty="0"/>
              <a:t>T</a:t>
            </a:r>
            <a:r>
              <a:rPr lang="en-GB" sz="3200" dirty="0"/>
              <a:t>heory</a:t>
            </a:r>
            <a:br>
              <a:rPr lang="en-GB" sz="3200" dirty="0"/>
            </a:br>
            <a:r>
              <a:rPr lang="en-GB" sz="3200" dirty="0"/>
              <a:t>Kolb 1984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372" y="1268065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Unfortunately….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Kolb’s theory of pigeon holing people into learning styles has come under scrutiny and been found to not hold up that well….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5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/>
              <a:t>However….</a:t>
            </a:r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/>
              <a:t>Honey &amp; Mumford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9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learners move through over time. </a:t>
            </a:r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611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2339752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88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</a:p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961" y="0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</a:p>
          <a:p>
            <a:pPr marL="0" indent="0">
              <a:buNone/>
            </a:pPr>
            <a:r>
              <a:rPr lang="en-GB" sz="1400" dirty="0"/>
              <a:t>Coffield 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2004;84.</a:t>
            </a:r>
          </a:p>
          <a:p>
            <a:pPr marL="0" indent="0">
              <a:buNone/>
            </a:pPr>
            <a:r>
              <a:rPr lang="en-GB" sz="1400" dirty="0"/>
              <a:t>Curry 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Systems</a:t>
            </a:r>
          </a:p>
          <a:p>
            <a:pPr marL="0" indent="0">
              <a:buNone/>
            </a:pPr>
            <a:r>
              <a:rPr lang="en-GB" sz="1400" dirty="0"/>
              <a:t>Honey, P. and Mumford, A. (1986a) The Manual of Learning Styles, Peter Honey Associates. </a:t>
            </a:r>
          </a:p>
          <a:p>
            <a:pPr marL="0" indent="0">
              <a:buNone/>
            </a:pPr>
            <a:r>
              <a:rPr lang="en-GB" sz="1400" dirty="0"/>
              <a:t>Honey, P. and Mumford, A. (1986b) Learning Styles Questionnaire, Peter Honey Publications Ltd.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inventory.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</a:p>
          <a:p>
            <a:pPr marL="0" indent="0">
              <a:buNone/>
            </a:pPr>
            <a:r>
              <a:rPr lang="en-GB" sz="1400" dirty="0" err="1"/>
              <a:t>Pashler</a:t>
            </a:r>
            <a:r>
              <a:rPr lang="en-GB" sz="1400" dirty="0"/>
              <a:t> 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18165</TotalTime>
  <Words>1109</Words>
  <Application>Microsoft Office PowerPoint</Application>
  <PresentationFormat>On-screen Show (4:3)</PresentationFormat>
  <Paragraphs>102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Myriad Pro</vt:lpstr>
      <vt:lpstr>Arial</vt:lpstr>
      <vt:lpstr>Calibri</vt:lpstr>
      <vt:lpstr>Wingdings</vt:lpstr>
      <vt:lpstr>20140311PresentationUWTSDTemplate</vt:lpstr>
      <vt:lpstr>Learning Styles   Jon Haylock 2022</vt:lpstr>
      <vt:lpstr>What are learning styles all about?</vt:lpstr>
      <vt:lpstr>Learning Styles</vt:lpstr>
      <vt:lpstr>What are learning styles?</vt:lpstr>
      <vt:lpstr>V - A - K</vt:lpstr>
      <vt:lpstr>PowerPoint Presentation</vt:lpstr>
      <vt:lpstr>What learning style are you?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Unfortunately….</vt:lpstr>
      <vt:lpstr>Honey &amp; Mumford  (1986) 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118</cp:revision>
  <dcterms:created xsi:type="dcterms:W3CDTF">2015-04-14T15:21:28Z</dcterms:created>
  <dcterms:modified xsi:type="dcterms:W3CDTF">2022-03-11T09:37:06Z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