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5" r:id="rId4"/>
  </p:sldMasterIdLst>
  <p:notesMasterIdLst>
    <p:notesMasterId r:id="rId10"/>
  </p:notesMasterIdLst>
  <p:sldIdLst>
    <p:sldId id="257" r:id="rId5"/>
    <p:sldId id="264" r:id="rId6"/>
    <p:sldId id="263"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362" autoAdjust="0"/>
  </p:normalViewPr>
  <p:slideViewPr>
    <p:cSldViewPr snapToGrid="0">
      <p:cViewPr varScale="1">
        <p:scale>
          <a:sx n="43" d="100"/>
          <a:sy n="43" d="100"/>
        </p:scale>
        <p:origin x="157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BFCEE-48C2-4661-9A6D-516ED209FC0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EC962F0-37BC-4342-A3AD-9091745D1097}">
      <dgm:prSet custT="1"/>
      <dgm:spPr/>
      <dgm:t>
        <a:bodyPr/>
        <a:lstStyle/>
        <a:p>
          <a:pPr algn="ctr"/>
          <a:r>
            <a:rPr lang="en-GB" sz="1800" dirty="0"/>
            <a:t>CHD is accounting for roughly 64,000 deaths here in the United Kingdom annually,  approximately 175 deaths per day, or one death every eight minutes.  (British Heart Foundation, 2021).</a:t>
          </a:r>
          <a:endParaRPr lang="en-US" sz="1800" dirty="0"/>
        </a:p>
      </dgm:t>
    </dgm:pt>
    <dgm:pt modelId="{485E3328-9AD2-4BE5-ADB3-E552644A1C20}" type="sibTrans" cxnId="{8864EC3C-B14D-48EE-8B99-E59F460FD644}">
      <dgm:prSet/>
      <dgm:spPr/>
      <dgm:t>
        <a:bodyPr/>
        <a:lstStyle/>
        <a:p>
          <a:endParaRPr lang="en-US"/>
        </a:p>
      </dgm:t>
    </dgm:pt>
    <dgm:pt modelId="{1FC3A0AE-DFF8-40B3-83EF-921E6A44C3CD}" type="parTrans" cxnId="{8864EC3C-B14D-48EE-8B99-E59F460FD644}">
      <dgm:prSet/>
      <dgm:spPr/>
      <dgm:t>
        <a:bodyPr/>
        <a:lstStyle/>
        <a:p>
          <a:endParaRPr lang="en-US"/>
        </a:p>
      </dgm:t>
    </dgm:pt>
    <dgm:pt modelId="{573C6F0A-33FA-4EB0-BECE-F4D4E39868BD}" type="pres">
      <dgm:prSet presAssocID="{777BFCEE-48C2-4661-9A6D-516ED209FC05}" presName="linear" presStyleCnt="0">
        <dgm:presLayoutVars>
          <dgm:animLvl val="lvl"/>
          <dgm:resizeHandles val="exact"/>
        </dgm:presLayoutVars>
      </dgm:prSet>
      <dgm:spPr/>
    </dgm:pt>
    <dgm:pt modelId="{C9C62DF9-22BF-46EF-AE57-1A1BED22522F}" type="pres">
      <dgm:prSet presAssocID="{BEC962F0-37BC-4342-A3AD-9091745D1097}" presName="parentText" presStyleLbl="node1" presStyleIdx="0" presStyleCnt="1" custLinFactNeighborY="4515">
        <dgm:presLayoutVars>
          <dgm:chMax val="0"/>
          <dgm:bulletEnabled val="1"/>
        </dgm:presLayoutVars>
      </dgm:prSet>
      <dgm:spPr/>
    </dgm:pt>
  </dgm:ptLst>
  <dgm:cxnLst>
    <dgm:cxn modelId="{8864EC3C-B14D-48EE-8B99-E59F460FD644}" srcId="{777BFCEE-48C2-4661-9A6D-516ED209FC05}" destId="{BEC962F0-37BC-4342-A3AD-9091745D1097}" srcOrd="0" destOrd="0" parTransId="{1FC3A0AE-DFF8-40B3-83EF-921E6A44C3CD}" sibTransId="{485E3328-9AD2-4BE5-ADB3-E552644A1C20}"/>
    <dgm:cxn modelId="{7163D68B-6B71-4A98-B944-6B27E4F16DD1}" type="presOf" srcId="{777BFCEE-48C2-4661-9A6D-516ED209FC05}" destId="{573C6F0A-33FA-4EB0-BECE-F4D4E39868BD}" srcOrd="0" destOrd="0" presId="urn:microsoft.com/office/officeart/2005/8/layout/vList2"/>
    <dgm:cxn modelId="{84334A9C-D74C-489C-837F-99B0F25A05CE}" type="presOf" srcId="{BEC962F0-37BC-4342-A3AD-9091745D1097}" destId="{C9C62DF9-22BF-46EF-AE57-1A1BED22522F}" srcOrd="0" destOrd="0" presId="urn:microsoft.com/office/officeart/2005/8/layout/vList2"/>
    <dgm:cxn modelId="{D6F8DFAC-947E-46BA-BFC8-DF1E890ADA00}" type="presParOf" srcId="{573C6F0A-33FA-4EB0-BECE-F4D4E39868BD}" destId="{C9C62DF9-22BF-46EF-AE57-1A1BED22522F}"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2BC9C6-2D5B-41A1-932E-7C7BD2B2716D}"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AA888347-2412-4A6A-98BC-F540435AE84A}">
      <dgm:prSet phldrT="[Text]"/>
      <dgm:spPr/>
      <dgm:t>
        <a:bodyPr anchor="ctr"/>
        <a:lstStyle/>
        <a:p>
          <a:r>
            <a:rPr lang="en-GB" dirty="0">
              <a:solidFill>
                <a:schemeClr val="tx1"/>
              </a:solidFill>
            </a:rPr>
            <a:t>Diagnosis</a:t>
          </a:r>
        </a:p>
      </dgm:t>
    </dgm:pt>
    <dgm:pt modelId="{45810486-1EB4-48CA-95E6-81315EADE9B7}" type="parTrans" cxnId="{45A75F62-7693-4D13-8E3E-C3FC082DF405}">
      <dgm:prSet/>
      <dgm:spPr/>
      <dgm:t>
        <a:bodyPr/>
        <a:lstStyle/>
        <a:p>
          <a:endParaRPr lang="en-GB"/>
        </a:p>
      </dgm:t>
    </dgm:pt>
    <dgm:pt modelId="{DBBC2DEF-076C-4A0F-B82B-E4D6FE6051EC}" type="sibTrans" cxnId="{45A75F62-7693-4D13-8E3E-C3FC082DF405}">
      <dgm:prSet/>
      <dgm:spPr/>
      <dgm:t>
        <a:bodyPr/>
        <a:lstStyle/>
        <a:p>
          <a:endParaRPr lang="en-GB"/>
        </a:p>
      </dgm:t>
    </dgm:pt>
    <dgm:pt modelId="{8839D110-C24D-4E45-9CFB-EE6BF52F93CB}">
      <dgm:prSet phldrT="[Text]"/>
      <dgm:spPr/>
      <dgm:t>
        <a:bodyPr anchor="ctr"/>
        <a:lstStyle/>
        <a:p>
          <a:pPr algn="ctr">
            <a:buNone/>
          </a:pPr>
          <a:r>
            <a:rPr lang="en-GB" dirty="0"/>
            <a:t>High cholesterol</a:t>
          </a:r>
        </a:p>
        <a:p>
          <a:pPr algn="ctr">
            <a:buNone/>
          </a:pPr>
          <a:r>
            <a:rPr lang="en-GB" dirty="0"/>
            <a:t>Blood tests show high levels of cholesterol</a:t>
          </a:r>
        </a:p>
        <a:p>
          <a:pPr algn="ctr">
            <a:buNone/>
          </a:pPr>
          <a:endParaRPr lang="en-GB" dirty="0"/>
        </a:p>
      </dgm:t>
    </dgm:pt>
    <dgm:pt modelId="{2508E720-3551-4B7D-BC8B-793CF8D58F2C}" type="parTrans" cxnId="{0AE0B72A-3D88-4A0F-BD74-F8FB06D8EB22}">
      <dgm:prSet/>
      <dgm:spPr/>
      <dgm:t>
        <a:bodyPr/>
        <a:lstStyle/>
        <a:p>
          <a:endParaRPr lang="en-GB"/>
        </a:p>
      </dgm:t>
    </dgm:pt>
    <dgm:pt modelId="{ECCBCF9C-996D-41A0-97BC-9C7DCBADFCEC}" type="sibTrans" cxnId="{0AE0B72A-3D88-4A0F-BD74-F8FB06D8EB22}">
      <dgm:prSet/>
      <dgm:spPr/>
      <dgm:t>
        <a:bodyPr/>
        <a:lstStyle/>
        <a:p>
          <a:endParaRPr lang="en-GB"/>
        </a:p>
      </dgm:t>
    </dgm:pt>
    <dgm:pt modelId="{FBE3EBD0-BD0D-4D04-AD66-5E7470E5ACA2}">
      <dgm:prSet phldrT="[Text]"/>
      <dgm:spPr/>
      <dgm:t>
        <a:bodyPr/>
        <a:lstStyle/>
        <a:p>
          <a:r>
            <a:rPr lang="en-GB" dirty="0">
              <a:solidFill>
                <a:schemeClr val="tx1"/>
              </a:solidFill>
            </a:rPr>
            <a:t>Evaluation</a:t>
          </a:r>
        </a:p>
      </dgm:t>
    </dgm:pt>
    <dgm:pt modelId="{75C6DFD6-C18A-4870-886B-CB6A1B8CB8C7}" type="parTrans" cxnId="{2AFC6993-89F8-4C92-B5DE-03E252A9CB03}">
      <dgm:prSet/>
      <dgm:spPr/>
      <dgm:t>
        <a:bodyPr/>
        <a:lstStyle/>
        <a:p>
          <a:endParaRPr lang="en-GB"/>
        </a:p>
      </dgm:t>
    </dgm:pt>
    <dgm:pt modelId="{A5B81942-5E8B-4785-BCCE-DDD996858B21}" type="sibTrans" cxnId="{2AFC6993-89F8-4C92-B5DE-03E252A9CB03}">
      <dgm:prSet/>
      <dgm:spPr/>
      <dgm:t>
        <a:bodyPr/>
        <a:lstStyle/>
        <a:p>
          <a:endParaRPr lang="en-GB"/>
        </a:p>
      </dgm:t>
    </dgm:pt>
    <dgm:pt modelId="{D49D876C-E846-4ABB-9F1F-021B5DBA16F7}">
      <dgm:prSet phldrT="[Text]"/>
      <dgm:spPr/>
      <dgm:t>
        <a:bodyPr anchor="ctr"/>
        <a:lstStyle/>
        <a:p>
          <a:pPr>
            <a:buFont typeface="Arial" panose="020B0604020202020204" pitchFamily="34" charset="0"/>
            <a:buNone/>
          </a:pPr>
          <a:r>
            <a:rPr lang="en-GB" dirty="0"/>
            <a:t>Immediate lifestyle changes</a:t>
          </a:r>
        </a:p>
        <a:p>
          <a:pPr>
            <a:buFont typeface="Arial" panose="020B0604020202020204" pitchFamily="34" charset="0"/>
            <a:buNone/>
          </a:pPr>
          <a:r>
            <a:rPr lang="en-GB" dirty="0"/>
            <a:t>Blood pressure checks</a:t>
          </a:r>
        </a:p>
        <a:p>
          <a:pPr>
            <a:buFont typeface="Arial" panose="020B0604020202020204" pitchFamily="34" charset="0"/>
            <a:buNone/>
          </a:pPr>
          <a:r>
            <a:rPr lang="en-GB" dirty="0"/>
            <a:t>ECG monitoring</a:t>
          </a:r>
        </a:p>
        <a:p>
          <a:pPr>
            <a:buFont typeface="Arial" panose="020B0604020202020204" pitchFamily="34" charset="0"/>
            <a:buNone/>
          </a:pPr>
          <a:r>
            <a:rPr lang="en-GB" dirty="0"/>
            <a:t>Statin medication issued </a:t>
          </a:r>
        </a:p>
      </dgm:t>
    </dgm:pt>
    <dgm:pt modelId="{7888AEAA-5878-4A22-A948-5964D22738EF}" type="parTrans" cxnId="{0715C799-28D3-4245-A223-4EA36BF80AD7}">
      <dgm:prSet/>
      <dgm:spPr/>
      <dgm:t>
        <a:bodyPr/>
        <a:lstStyle/>
        <a:p>
          <a:endParaRPr lang="en-GB"/>
        </a:p>
      </dgm:t>
    </dgm:pt>
    <dgm:pt modelId="{D9D3214E-D739-46AC-A121-8C3FB8FDB916}" type="sibTrans" cxnId="{0715C799-28D3-4245-A223-4EA36BF80AD7}">
      <dgm:prSet/>
      <dgm:spPr/>
      <dgm:t>
        <a:bodyPr/>
        <a:lstStyle/>
        <a:p>
          <a:endParaRPr lang="en-GB"/>
        </a:p>
      </dgm:t>
    </dgm:pt>
    <dgm:pt modelId="{DD2EA799-9689-499C-B9A7-0FEB5053534C}">
      <dgm:prSet phldrT="[Text]"/>
      <dgm:spPr/>
      <dgm:t>
        <a:bodyPr/>
        <a:lstStyle/>
        <a:p>
          <a:r>
            <a:rPr lang="en-GB" dirty="0">
              <a:solidFill>
                <a:schemeClr val="tx1"/>
              </a:solidFill>
            </a:rPr>
            <a:t>Intervention</a:t>
          </a:r>
        </a:p>
      </dgm:t>
    </dgm:pt>
    <dgm:pt modelId="{52AAA4C7-FBAB-4678-8C39-F9043054E021}" type="parTrans" cxnId="{945E4487-89D0-4B2B-A6DE-A9B48F388538}">
      <dgm:prSet/>
      <dgm:spPr/>
      <dgm:t>
        <a:bodyPr/>
        <a:lstStyle/>
        <a:p>
          <a:endParaRPr lang="en-GB"/>
        </a:p>
      </dgm:t>
    </dgm:pt>
    <dgm:pt modelId="{C35AE77A-4C81-4693-AF19-E313AEAFE7F6}" type="sibTrans" cxnId="{945E4487-89D0-4B2B-A6DE-A9B48F388538}">
      <dgm:prSet/>
      <dgm:spPr/>
      <dgm:t>
        <a:bodyPr/>
        <a:lstStyle/>
        <a:p>
          <a:endParaRPr lang="en-GB"/>
        </a:p>
      </dgm:t>
    </dgm:pt>
    <dgm:pt modelId="{FD21B772-3502-4B2B-A3F8-7104156D19B0}">
      <dgm:prSet phldrT="[Text]"/>
      <dgm:spPr/>
      <dgm:t>
        <a:bodyPr/>
        <a:lstStyle/>
        <a:p>
          <a:pPr>
            <a:buFont typeface="Arial" panose="020B0604020202020204" pitchFamily="34" charset="0"/>
            <a:buChar char="•"/>
          </a:pPr>
          <a:r>
            <a:rPr lang="en-GB" dirty="0"/>
            <a:t>Assign dietitian/personal trainer</a:t>
          </a:r>
        </a:p>
        <a:p>
          <a:pPr>
            <a:buFont typeface="Arial" panose="020B0604020202020204" pitchFamily="34" charset="0"/>
            <a:buChar char="•"/>
          </a:pPr>
          <a:r>
            <a:rPr lang="en-GB" dirty="0"/>
            <a:t>Nicotine patches</a:t>
          </a:r>
        </a:p>
        <a:p>
          <a:pPr>
            <a:buFont typeface="Arial" panose="020B0604020202020204" pitchFamily="34" charset="0"/>
            <a:buChar char="•"/>
          </a:pPr>
          <a:r>
            <a:rPr lang="en-GB" dirty="0"/>
            <a:t>Regular blood pressure checks</a:t>
          </a:r>
        </a:p>
        <a:p>
          <a:pPr>
            <a:buFont typeface="Arial" panose="020B0604020202020204" pitchFamily="34" charset="0"/>
            <a:buChar char="•"/>
          </a:pPr>
          <a:r>
            <a:rPr lang="en-GB" dirty="0"/>
            <a:t>ECG monitoring</a:t>
          </a:r>
        </a:p>
        <a:p>
          <a:pPr>
            <a:buFont typeface="Arial" panose="020B0604020202020204" pitchFamily="34" charset="0"/>
            <a:buChar char="•"/>
          </a:pPr>
          <a:r>
            <a:rPr lang="en-GB" dirty="0"/>
            <a:t>Blood test</a:t>
          </a:r>
        </a:p>
        <a:p>
          <a:pPr>
            <a:buFont typeface="Arial" panose="020B0604020202020204" pitchFamily="34" charset="0"/>
            <a:buChar char="•"/>
          </a:pPr>
          <a:r>
            <a:rPr lang="en-GB" dirty="0"/>
            <a:t>Counsellor</a:t>
          </a:r>
        </a:p>
        <a:p>
          <a:pPr>
            <a:buFont typeface="Arial" panose="020B0604020202020204" pitchFamily="34" charset="0"/>
            <a:buChar char="•"/>
          </a:pPr>
          <a:r>
            <a:rPr lang="en-GB" dirty="0"/>
            <a:t>Educate patient: reduce/ reverse the damage</a:t>
          </a:r>
        </a:p>
      </dgm:t>
    </dgm:pt>
    <dgm:pt modelId="{2739D6E2-FAB6-4365-B850-8ED06B419E37}" type="parTrans" cxnId="{1BF6BCF9-0DFF-4EBC-9F02-28645C03A7D4}">
      <dgm:prSet/>
      <dgm:spPr/>
      <dgm:t>
        <a:bodyPr/>
        <a:lstStyle/>
        <a:p>
          <a:endParaRPr lang="en-GB"/>
        </a:p>
      </dgm:t>
    </dgm:pt>
    <dgm:pt modelId="{56C35086-299D-431F-B65F-4ECCA21E2587}" type="sibTrans" cxnId="{1BF6BCF9-0DFF-4EBC-9F02-28645C03A7D4}">
      <dgm:prSet/>
      <dgm:spPr/>
      <dgm:t>
        <a:bodyPr/>
        <a:lstStyle/>
        <a:p>
          <a:endParaRPr lang="en-GB"/>
        </a:p>
      </dgm:t>
    </dgm:pt>
    <dgm:pt modelId="{D837ADCE-CB04-47FD-BEBD-76715FB22D24}">
      <dgm:prSet phldrT="[Text]"/>
      <dgm:spPr/>
      <dgm:t>
        <a:bodyPr/>
        <a:lstStyle/>
        <a:p>
          <a:pPr>
            <a:buFont typeface="Arial" panose="020B0604020202020204" pitchFamily="34" charset="0"/>
            <a:buChar char="•"/>
          </a:pPr>
          <a:r>
            <a:rPr lang="en-GB" dirty="0"/>
            <a:t>Next steps</a:t>
          </a:r>
        </a:p>
      </dgm:t>
    </dgm:pt>
    <dgm:pt modelId="{FE7F7D43-6F74-4109-8FC5-AD1C71206074}" type="parTrans" cxnId="{17015EB6-D2FA-4AE8-B6C4-E1A9E555C044}">
      <dgm:prSet/>
      <dgm:spPr/>
      <dgm:t>
        <a:bodyPr/>
        <a:lstStyle/>
        <a:p>
          <a:endParaRPr lang="en-GB"/>
        </a:p>
      </dgm:t>
    </dgm:pt>
    <dgm:pt modelId="{10DEAF26-6CD8-4E5E-AE29-AA5B403A3E78}" type="sibTrans" cxnId="{17015EB6-D2FA-4AE8-B6C4-E1A9E555C044}">
      <dgm:prSet/>
      <dgm:spPr/>
      <dgm:t>
        <a:bodyPr/>
        <a:lstStyle/>
        <a:p>
          <a:endParaRPr lang="en-GB"/>
        </a:p>
      </dgm:t>
    </dgm:pt>
    <dgm:pt modelId="{7A0D711F-56A6-4964-9E6F-A60F7D8EDE25}" type="pres">
      <dgm:prSet presAssocID="{E32BC9C6-2D5B-41A1-932E-7C7BD2B2716D}" presName="Name0" presStyleCnt="0">
        <dgm:presLayoutVars>
          <dgm:dir/>
          <dgm:animLvl val="lvl"/>
          <dgm:resizeHandles val="exact"/>
        </dgm:presLayoutVars>
      </dgm:prSet>
      <dgm:spPr/>
    </dgm:pt>
    <dgm:pt modelId="{F3604600-752B-4E5B-9788-1E49C35A6994}" type="pres">
      <dgm:prSet presAssocID="{AA888347-2412-4A6A-98BC-F540435AE84A}" presName="compositeNode" presStyleCnt="0">
        <dgm:presLayoutVars>
          <dgm:bulletEnabled val="1"/>
        </dgm:presLayoutVars>
      </dgm:prSet>
      <dgm:spPr/>
    </dgm:pt>
    <dgm:pt modelId="{8D31042B-788E-4802-B9F4-A5E965CFC934}" type="pres">
      <dgm:prSet presAssocID="{AA888347-2412-4A6A-98BC-F540435AE84A}" presName="bgRect" presStyleLbl="node1" presStyleIdx="0" presStyleCnt="3" custScaleX="75986"/>
      <dgm:spPr/>
    </dgm:pt>
    <dgm:pt modelId="{1C482AE0-2FBC-419D-B605-CA7875453A8D}" type="pres">
      <dgm:prSet presAssocID="{AA888347-2412-4A6A-98BC-F540435AE84A}" presName="parentNode" presStyleLbl="node1" presStyleIdx="0" presStyleCnt="3">
        <dgm:presLayoutVars>
          <dgm:chMax val="0"/>
          <dgm:bulletEnabled val="1"/>
        </dgm:presLayoutVars>
      </dgm:prSet>
      <dgm:spPr/>
    </dgm:pt>
    <dgm:pt modelId="{5FDB0C77-7D6F-43B2-AEEA-01EC35CF4ADC}" type="pres">
      <dgm:prSet presAssocID="{AA888347-2412-4A6A-98BC-F540435AE84A}" presName="childNode" presStyleLbl="node1" presStyleIdx="0" presStyleCnt="3">
        <dgm:presLayoutVars>
          <dgm:bulletEnabled val="1"/>
        </dgm:presLayoutVars>
      </dgm:prSet>
      <dgm:spPr/>
    </dgm:pt>
    <dgm:pt modelId="{096E2FB5-682A-4478-8AFD-FDC31FDBE8B6}" type="pres">
      <dgm:prSet presAssocID="{DBBC2DEF-076C-4A0F-B82B-E4D6FE6051EC}" presName="hSp" presStyleCnt="0"/>
      <dgm:spPr/>
    </dgm:pt>
    <dgm:pt modelId="{CD7E420C-4159-4C97-BBCD-210F74D5C79F}" type="pres">
      <dgm:prSet presAssocID="{DBBC2DEF-076C-4A0F-B82B-E4D6FE6051EC}" presName="vProcSp" presStyleCnt="0"/>
      <dgm:spPr/>
    </dgm:pt>
    <dgm:pt modelId="{530D5C11-C31A-4296-9C59-CF4F82A0FDDC}" type="pres">
      <dgm:prSet presAssocID="{DBBC2DEF-076C-4A0F-B82B-E4D6FE6051EC}" presName="vSp1" presStyleCnt="0"/>
      <dgm:spPr/>
    </dgm:pt>
    <dgm:pt modelId="{406CE79C-3A8F-4256-807A-95A6B4863D6D}" type="pres">
      <dgm:prSet presAssocID="{DBBC2DEF-076C-4A0F-B82B-E4D6FE6051EC}" presName="simulatedConn" presStyleLbl="solidFgAcc1" presStyleIdx="0" presStyleCnt="2"/>
      <dgm:spPr/>
    </dgm:pt>
    <dgm:pt modelId="{3F88D938-1813-4E2C-B415-6D31D2E449B8}" type="pres">
      <dgm:prSet presAssocID="{DBBC2DEF-076C-4A0F-B82B-E4D6FE6051EC}" presName="vSp2" presStyleCnt="0"/>
      <dgm:spPr/>
    </dgm:pt>
    <dgm:pt modelId="{08374AD6-6725-42D2-826A-200D0F070D11}" type="pres">
      <dgm:prSet presAssocID="{DBBC2DEF-076C-4A0F-B82B-E4D6FE6051EC}" presName="sibTrans" presStyleCnt="0"/>
      <dgm:spPr/>
    </dgm:pt>
    <dgm:pt modelId="{5430C371-622E-4600-837F-F048D8D686B2}" type="pres">
      <dgm:prSet presAssocID="{FBE3EBD0-BD0D-4D04-AD66-5E7470E5ACA2}" presName="compositeNode" presStyleCnt="0">
        <dgm:presLayoutVars>
          <dgm:bulletEnabled val="1"/>
        </dgm:presLayoutVars>
      </dgm:prSet>
      <dgm:spPr/>
    </dgm:pt>
    <dgm:pt modelId="{CD7A1057-EEFF-4765-BF6D-8FA2ED960359}" type="pres">
      <dgm:prSet presAssocID="{FBE3EBD0-BD0D-4D04-AD66-5E7470E5ACA2}" presName="bgRect" presStyleLbl="node1" presStyleIdx="1" presStyleCnt="3"/>
      <dgm:spPr/>
    </dgm:pt>
    <dgm:pt modelId="{4159D225-5F87-403F-B63D-15B61ADFDB1B}" type="pres">
      <dgm:prSet presAssocID="{FBE3EBD0-BD0D-4D04-AD66-5E7470E5ACA2}" presName="parentNode" presStyleLbl="node1" presStyleIdx="1" presStyleCnt="3">
        <dgm:presLayoutVars>
          <dgm:chMax val="0"/>
          <dgm:bulletEnabled val="1"/>
        </dgm:presLayoutVars>
      </dgm:prSet>
      <dgm:spPr/>
    </dgm:pt>
    <dgm:pt modelId="{EFACAF67-F9CA-44B8-98C1-B664902D4D3F}" type="pres">
      <dgm:prSet presAssocID="{FBE3EBD0-BD0D-4D04-AD66-5E7470E5ACA2}" presName="childNode" presStyleLbl="node1" presStyleIdx="1" presStyleCnt="3">
        <dgm:presLayoutVars>
          <dgm:bulletEnabled val="1"/>
        </dgm:presLayoutVars>
      </dgm:prSet>
      <dgm:spPr/>
    </dgm:pt>
    <dgm:pt modelId="{5B5E993D-6FA2-491C-8B58-501A34271098}" type="pres">
      <dgm:prSet presAssocID="{A5B81942-5E8B-4785-BCCE-DDD996858B21}" presName="hSp" presStyleCnt="0"/>
      <dgm:spPr/>
    </dgm:pt>
    <dgm:pt modelId="{A9518FF3-059E-4D88-8783-30E32FA7EECF}" type="pres">
      <dgm:prSet presAssocID="{A5B81942-5E8B-4785-BCCE-DDD996858B21}" presName="vProcSp" presStyleCnt="0"/>
      <dgm:spPr/>
    </dgm:pt>
    <dgm:pt modelId="{9BF715C1-97DA-4374-BFEA-A6CCE3BF690F}" type="pres">
      <dgm:prSet presAssocID="{A5B81942-5E8B-4785-BCCE-DDD996858B21}" presName="vSp1" presStyleCnt="0"/>
      <dgm:spPr/>
    </dgm:pt>
    <dgm:pt modelId="{B6EFBA0C-3284-4F1F-A98D-3821520DECEA}" type="pres">
      <dgm:prSet presAssocID="{A5B81942-5E8B-4785-BCCE-DDD996858B21}" presName="simulatedConn" presStyleLbl="solidFgAcc1" presStyleIdx="1" presStyleCnt="2"/>
      <dgm:spPr/>
    </dgm:pt>
    <dgm:pt modelId="{FF452BDE-FF8C-4ED7-A5C6-542E36C01EE4}" type="pres">
      <dgm:prSet presAssocID="{A5B81942-5E8B-4785-BCCE-DDD996858B21}" presName="vSp2" presStyleCnt="0"/>
      <dgm:spPr/>
    </dgm:pt>
    <dgm:pt modelId="{6D8C36C4-5901-40E7-8C70-6CEB143E187C}" type="pres">
      <dgm:prSet presAssocID="{A5B81942-5E8B-4785-BCCE-DDD996858B21}" presName="sibTrans" presStyleCnt="0"/>
      <dgm:spPr/>
    </dgm:pt>
    <dgm:pt modelId="{1FBD570F-2DD6-4E44-BB27-0D8A2FCFFA1F}" type="pres">
      <dgm:prSet presAssocID="{DD2EA799-9689-499C-B9A7-0FEB5053534C}" presName="compositeNode" presStyleCnt="0">
        <dgm:presLayoutVars>
          <dgm:bulletEnabled val="1"/>
        </dgm:presLayoutVars>
      </dgm:prSet>
      <dgm:spPr/>
    </dgm:pt>
    <dgm:pt modelId="{71C1400E-C315-41FB-8948-97A6AACF707C}" type="pres">
      <dgm:prSet presAssocID="{DD2EA799-9689-499C-B9A7-0FEB5053534C}" presName="bgRect" presStyleLbl="node1" presStyleIdx="2" presStyleCnt="3"/>
      <dgm:spPr/>
    </dgm:pt>
    <dgm:pt modelId="{C9F89259-2BD5-4B18-AAA0-F320702DCBA3}" type="pres">
      <dgm:prSet presAssocID="{DD2EA799-9689-499C-B9A7-0FEB5053534C}" presName="parentNode" presStyleLbl="node1" presStyleIdx="2" presStyleCnt="3">
        <dgm:presLayoutVars>
          <dgm:chMax val="0"/>
          <dgm:bulletEnabled val="1"/>
        </dgm:presLayoutVars>
      </dgm:prSet>
      <dgm:spPr/>
    </dgm:pt>
    <dgm:pt modelId="{7BF813A4-0F5A-4AC7-BADE-33D57E4F8E63}" type="pres">
      <dgm:prSet presAssocID="{DD2EA799-9689-499C-B9A7-0FEB5053534C}" presName="childNode" presStyleLbl="node1" presStyleIdx="2" presStyleCnt="3">
        <dgm:presLayoutVars>
          <dgm:bulletEnabled val="1"/>
        </dgm:presLayoutVars>
      </dgm:prSet>
      <dgm:spPr/>
    </dgm:pt>
  </dgm:ptLst>
  <dgm:cxnLst>
    <dgm:cxn modelId="{64C1510A-250F-4692-A528-FFCF622DF45B}" type="presOf" srcId="{DD2EA799-9689-499C-B9A7-0FEB5053534C}" destId="{C9F89259-2BD5-4B18-AAA0-F320702DCBA3}" srcOrd="1" destOrd="0" presId="urn:microsoft.com/office/officeart/2005/8/layout/hProcess7"/>
    <dgm:cxn modelId="{B98D660F-77FE-4D6F-A4F4-C44336AAA571}" type="presOf" srcId="{AA888347-2412-4A6A-98BC-F540435AE84A}" destId="{1C482AE0-2FBC-419D-B605-CA7875453A8D}" srcOrd="1" destOrd="0" presId="urn:microsoft.com/office/officeart/2005/8/layout/hProcess7"/>
    <dgm:cxn modelId="{89EE6F1C-409F-45F5-BA8C-830BCCEF7986}" type="presOf" srcId="{FBE3EBD0-BD0D-4D04-AD66-5E7470E5ACA2}" destId="{CD7A1057-EEFF-4765-BF6D-8FA2ED960359}" srcOrd="0" destOrd="0" presId="urn:microsoft.com/office/officeart/2005/8/layout/hProcess7"/>
    <dgm:cxn modelId="{0AE0B72A-3D88-4A0F-BD74-F8FB06D8EB22}" srcId="{AA888347-2412-4A6A-98BC-F540435AE84A}" destId="{8839D110-C24D-4E45-9CFB-EE6BF52F93CB}" srcOrd="0" destOrd="0" parTransId="{2508E720-3551-4B7D-BC8B-793CF8D58F2C}" sibTransId="{ECCBCF9C-996D-41A0-97BC-9C7DCBADFCEC}"/>
    <dgm:cxn modelId="{7304FE2C-81A9-4112-A71C-38AE76AFA7F1}" type="presOf" srcId="{AA888347-2412-4A6A-98BC-F540435AE84A}" destId="{8D31042B-788E-4802-B9F4-A5E965CFC934}" srcOrd="0" destOrd="0" presId="urn:microsoft.com/office/officeart/2005/8/layout/hProcess7"/>
    <dgm:cxn modelId="{45A75F62-7693-4D13-8E3E-C3FC082DF405}" srcId="{E32BC9C6-2D5B-41A1-932E-7C7BD2B2716D}" destId="{AA888347-2412-4A6A-98BC-F540435AE84A}" srcOrd="0" destOrd="0" parTransId="{45810486-1EB4-48CA-95E6-81315EADE9B7}" sibTransId="{DBBC2DEF-076C-4A0F-B82B-E4D6FE6051EC}"/>
    <dgm:cxn modelId="{2C03AD4D-C6E2-490E-9F50-683B9308D627}" type="presOf" srcId="{DD2EA799-9689-499C-B9A7-0FEB5053534C}" destId="{71C1400E-C315-41FB-8948-97A6AACF707C}" srcOrd="0" destOrd="0" presId="urn:microsoft.com/office/officeart/2005/8/layout/hProcess7"/>
    <dgm:cxn modelId="{8EA3B06F-2EFE-4FD7-BA2E-59ED4A694FE1}" type="presOf" srcId="{8839D110-C24D-4E45-9CFB-EE6BF52F93CB}" destId="{5FDB0C77-7D6F-43B2-AEEA-01EC35CF4ADC}" srcOrd="0" destOrd="0" presId="urn:microsoft.com/office/officeart/2005/8/layout/hProcess7"/>
    <dgm:cxn modelId="{945E4487-89D0-4B2B-A6DE-A9B48F388538}" srcId="{E32BC9C6-2D5B-41A1-932E-7C7BD2B2716D}" destId="{DD2EA799-9689-499C-B9A7-0FEB5053534C}" srcOrd="2" destOrd="0" parTransId="{52AAA4C7-FBAB-4678-8C39-F9043054E021}" sibTransId="{C35AE77A-4C81-4693-AF19-E313AEAFE7F6}"/>
    <dgm:cxn modelId="{F3B15A8D-94F5-4CAD-BDAF-284AEC78FC7E}" type="presOf" srcId="{FBE3EBD0-BD0D-4D04-AD66-5E7470E5ACA2}" destId="{4159D225-5F87-403F-B63D-15B61ADFDB1B}" srcOrd="1" destOrd="0" presId="urn:microsoft.com/office/officeart/2005/8/layout/hProcess7"/>
    <dgm:cxn modelId="{2AFC6993-89F8-4C92-B5DE-03E252A9CB03}" srcId="{E32BC9C6-2D5B-41A1-932E-7C7BD2B2716D}" destId="{FBE3EBD0-BD0D-4D04-AD66-5E7470E5ACA2}" srcOrd="1" destOrd="0" parTransId="{75C6DFD6-C18A-4870-886B-CB6A1B8CB8C7}" sibTransId="{A5B81942-5E8B-4785-BCCE-DDD996858B21}"/>
    <dgm:cxn modelId="{0715C799-28D3-4245-A223-4EA36BF80AD7}" srcId="{FBE3EBD0-BD0D-4D04-AD66-5E7470E5ACA2}" destId="{D49D876C-E846-4ABB-9F1F-021B5DBA16F7}" srcOrd="0" destOrd="0" parTransId="{7888AEAA-5878-4A22-A948-5964D22738EF}" sibTransId="{D9D3214E-D739-46AC-A121-8C3FB8FDB916}"/>
    <dgm:cxn modelId="{391D7DA7-8F4A-496E-9B51-0FDCE87DF34D}" type="presOf" srcId="{D49D876C-E846-4ABB-9F1F-021B5DBA16F7}" destId="{EFACAF67-F9CA-44B8-98C1-B664902D4D3F}" srcOrd="0" destOrd="0" presId="urn:microsoft.com/office/officeart/2005/8/layout/hProcess7"/>
    <dgm:cxn modelId="{3024D1AE-09B8-4DF0-B4CA-3F272F3BAFB5}" type="presOf" srcId="{E32BC9C6-2D5B-41A1-932E-7C7BD2B2716D}" destId="{7A0D711F-56A6-4964-9E6F-A60F7D8EDE25}" srcOrd="0" destOrd="0" presId="urn:microsoft.com/office/officeart/2005/8/layout/hProcess7"/>
    <dgm:cxn modelId="{17015EB6-D2FA-4AE8-B6C4-E1A9E555C044}" srcId="{DD2EA799-9689-499C-B9A7-0FEB5053534C}" destId="{D837ADCE-CB04-47FD-BEBD-76715FB22D24}" srcOrd="1" destOrd="0" parTransId="{FE7F7D43-6F74-4109-8FC5-AD1C71206074}" sibTransId="{10DEAF26-6CD8-4E5E-AE29-AA5B403A3E78}"/>
    <dgm:cxn modelId="{BBEE37DF-5305-4028-8DBD-CBCB56A35F6E}" type="presOf" srcId="{FD21B772-3502-4B2B-A3F8-7104156D19B0}" destId="{7BF813A4-0F5A-4AC7-BADE-33D57E4F8E63}" srcOrd="0" destOrd="0" presId="urn:microsoft.com/office/officeart/2005/8/layout/hProcess7"/>
    <dgm:cxn modelId="{07DA2FF8-0B2A-413B-96B0-02F46FD79CA3}" type="presOf" srcId="{D837ADCE-CB04-47FD-BEBD-76715FB22D24}" destId="{7BF813A4-0F5A-4AC7-BADE-33D57E4F8E63}" srcOrd="0" destOrd="1" presId="urn:microsoft.com/office/officeart/2005/8/layout/hProcess7"/>
    <dgm:cxn modelId="{1BF6BCF9-0DFF-4EBC-9F02-28645C03A7D4}" srcId="{DD2EA799-9689-499C-B9A7-0FEB5053534C}" destId="{FD21B772-3502-4B2B-A3F8-7104156D19B0}" srcOrd="0" destOrd="0" parTransId="{2739D6E2-FAB6-4365-B850-8ED06B419E37}" sibTransId="{56C35086-299D-431F-B65F-4ECCA21E2587}"/>
    <dgm:cxn modelId="{1D05318C-A227-414B-9EE5-4693C5CDE764}" type="presParOf" srcId="{7A0D711F-56A6-4964-9E6F-A60F7D8EDE25}" destId="{F3604600-752B-4E5B-9788-1E49C35A6994}" srcOrd="0" destOrd="0" presId="urn:microsoft.com/office/officeart/2005/8/layout/hProcess7"/>
    <dgm:cxn modelId="{3B444E58-DAB9-4F1F-9E15-2E9EAB25DD3E}" type="presParOf" srcId="{F3604600-752B-4E5B-9788-1E49C35A6994}" destId="{8D31042B-788E-4802-B9F4-A5E965CFC934}" srcOrd="0" destOrd="0" presId="urn:microsoft.com/office/officeart/2005/8/layout/hProcess7"/>
    <dgm:cxn modelId="{806F3EF9-7492-48CB-B7CC-94221B831899}" type="presParOf" srcId="{F3604600-752B-4E5B-9788-1E49C35A6994}" destId="{1C482AE0-2FBC-419D-B605-CA7875453A8D}" srcOrd="1" destOrd="0" presId="urn:microsoft.com/office/officeart/2005/8/layout/hProcess7"/>
    <dgm:cxn modelId="{27525F81-E843-4008-A4BD-DCC08BB59D0E}" type="presParOf" srcId="{F3604600-752B-4E5B-9788-1E49C35A6994}" destId="{5FDB0C77-7D6F-43B2-AEEA-01EC35CF4ADC}" srcOrd="2" destOrd="0" presId="urn:microsoft.com/office/officeart/2005/8/layout/hProcess7"/>
    <dgm:cxn modelId="{5B3C73FB-2AF1-4B0C-A803-B8E67FD6BF95}" type="presParOf" srcId="{7A0D711F-56A6-4964-9E6F-A60F7D8EDE25}" destId="{096E2FB5-682A-4478-8AFD-FDC31FDBE8B6}" srcOrd="1" destOrd="0" presId="urn:microsoft.com/office/officeart/2005/8/layout/hProcess7"/>
    <dgm:cxn modelId="{EFD915FA-3705-42F6-BB29-254E7B9315C9}" type="presParOf" srcId="{7A0D711F-56A6-4964-9E6F-A60F7D8EDE25}" destId="{CD7E420C-4159-4C97-BBCD-210F74D5C79F}" srcOrd="2" destOrd="0" presId="urn:microsoft.com/office/officeart/2005/8/layout/hProcess7"/>
    <dgm:cxn modelId="{D697A466-84E7-4E0A-A830-392D8E7DBD75}" type="presParOf" srcId="{CD7E420C-4159-4C97-BBCD-210F74D5C79F}" destId="{530D5C11-C31A-4296-9C59-CF4F82A0FDDC}" srcOrd="0" destOrd="0" presId="urn:microsoft.com/office/officeart/2005/8/layout/hProcess7"/>
    <dgm:cxn modelId="{0EA60D86-4926-4523-884A-6B063291616B}" type="presParOf" srcId="{CD7E420C-4159-4C97-BBCD-210F74D5C79F}" destId="{406CE79C-3A8F-4256-807A-95A6B4863D6D}" srcOrd="1" destOrd="0" presId="urn:microsoft.com/office/officeart/2005/8/layout/hProcess7"/>
    <dgm:cxn modelId="{1C4F148E-843E-41E2-8E4B-228217A78E1D}" type="presParOf" srcId="{CD7E420C-4159-4C97-BBCD-210F74D5C79F}" destId="{3F88D938-1813-4E2C-B415-6D31D2E449B8}" srcOrd="2" destOrd="0" presId="urn:microsoft.com/office/officeart/2005/8/layout/hProcess7"/>
    <dgm:cxn modelId="{3A8AA41D-0939-4641-9B59-1AF78D2865F8}" type="presParOf" srcId="{7A0D711F-56A6-4964-9E6F-A60F7D8EDE25}" destId="{08374AD6-6725-42D2-826A-200D0F070D11}" srcOrd="3" destOrd="0" presId="urn:microsoft.com/office/officeart/2005/8/layout/hProcess7"/>
    <dgm:cxn modelId="{6B0DFFBC-7923-4CEA-8B97-53BA149394C8}" type="presParOf" srcId="{7A0D711F-56A6-4964-9E6F-A60F7D8EDE25}" destId="{5430C371-622E-4600-837F-F048D8D686B2}" srcOrd="4" destOrd="0" presId="urn:microsoft.com/office/officeart/2005/8/layout/hProcess7"/>
    <dgm:cxn modelId="{08B014A8-9C11-45A9-B4BD-63A20279DD84}" type="presParOf" srcId="{5430C371-622E-4600-837F-F048D8D686B2}" destId="{CD7A1057-EEFF-4765-BF6D-8FA2ED960359}" srcOrd="0" destOrd="0" presId="urn:microsoft.com/office/officeart/2005/8/layout/hProcess7"/>
    <dgm:cxn modelId="{A076C1F8-378A-4D50-948D-947D50079FBF}" type="presParOf" srcId="{5430C371-622E-4600-837F-F048D8D686B2}" destId="{4159D225-5F87-403F-B63D-15B61ADFDB1B}" srcOrd="1" destOrd="0" presId="urn:microsoft.com/office/officeart/2005/8/layout/hProcess7"/>
    <dgm:cxn modelId="{A1776E35-4157-45DC-B860-4A0F8653F10A}" type="presParOf" srcId="{5430C371-622E-4600-837F-F048D8D686B2}" destId="{EFACAF67-F9CA-44B8-98C1-B664902D4D3F}" srcOrd="2" destOrd="0" presId="urn:microsoft.com/office/officeart/2005/8/layout/hProcess7"/>
    <dgm:cxn modelId="{6B98A135-F05B-4834-AC46-554AABCDC40B}" type="presParOf" srcId="{7A0D711F-56A6-4964-9E6F-A60F7D8EDE25}" destId="{5B5E993D-6FA2-491C-8B58-501A34271098}" srcOrd="5" destOrd="0" presId="urn:microsoft.com/office/officeart/2005/8/layout/hProcess7"/>
    <dgm:cxn modelId="{65C45D49-E2B9-4D3C-BBF7-B9B14A24E21A}" type="presParOf" srcId="{7A0D711F-56A6-4964-9E6F-A60F7D8EDE25}" destId="{A9518FF3-059E-4D88-8783-30E32FA7EECF}" srcOrd="6" destOrd="0" presId="urn:microsoft.com/office/officeart/2005/8/layout/hProcess7"/>
    <dgm:cxn modelId="{436CB4E3-BA39-459A-A7EF-4B17CD9C53CF}" type="presParOf" srcId="{A9518FF3-059E-4D88-8783-30E32FA7EECF}" destId="{9BF715C1-97DA-4374-BFEA-A6CCE3BF690F}" srcOrd="0" destOrd="0" presId="urn:microsoft.com/office/officeart/2005/8/layout/hProcess7"/>
    <dgm:cxn modelId="{28F32868-A973-4ACB-AAB4-495C4FE629F0}" type="presParOf" srcId="{A9518FF3-059E-4D88-8783-30E32FA7EECF}" destId="{B6EFBA0C-3284-4F1F-A98D-3821520DECEA}" srcOrd="1" destOrd="0" presId="urn:microsoft.com/office/officeart/2005/8/layout/hProcess7"/>
    <dgm:cxn modelId="{3A160E31-82F3-46B5-A171-D002A095FC43}" type="presParOf" srcId="{A9518FF3-059E-4D88-8783-30E32FA7EECF}" destId="{FF452BDE-FF8C-4ED7-A5C6-542E36C01EE4}" srcOrd="2" destOrd="0" presId="urn:microsoft.com/office/officeart/2005/8/layout/hProcess7"/>
    <dgm:cxn modelId="{C12C3929-4A3F-4596-8759-F9266D5C98F2}" type="presParOf" srcId="{7A0D711F-56A6-4964-9E6F-A60F7D8EDE25}" destId="{6D8C36C4-5901-40E7-8C70-6CEB143E187C}" srcOrd="7" destOrd="0" presId="urn:microsoft.com/office/officeart/2005/8/layout/hProcess7"/>
    <dgm:cxn modelId="{D9C49268-C5D7-4864-9F92-E71C48785E5A}" type="presParOf" srcId="{7A0D711F-56A6-4964-9E6F-A60F7D8EDE25}" destId="{1FBD570F-2DD6-4E44-BB27-0D8A2FCFFA1F}" srcOrd="8" destOrd="0" presId="urn:microsoft.com/office/officeart/2005/8/layout/hProcess7"/>
    <dgm:cxn modelId="{627B4DD8-AFD3-4591-AC50-294E6FDC26CB}" type="presParOf" srcId="{1FBD570F-2DD6-4E44-BB27-0D8A2FCFFA1F}" destId="{71C1400E-C315-41FB-8948-97A6AACF707C}" srcOrd="0" destOrd="0" presId="urn:microsoft.com/office/officeart/2005/8/layout/hProcess7"/>
    <dgm:cxn modelId="{A91ADBB8-85B3-4A93-94DA-F19B3C52EBF8}" type="presParOf" srcId="{1FBD570F-2DD6-4E44-BB27-0D8A2FCFFA1F}" destId="{C9F89259-2BD5-4B18-AAA0-F320702DCBA3}" srcOrd="1" destOrd="0" presId="urn:microsoft.com/office/officeart/2005/8/layout/hProcess7"/>
    <dgm:cxn modelId="{4A236629-2F58-4B4B-98C1-E6F31B7760B3}" type="presParOf" srcId="{1FBD570F-2DD6-4E44-BB27-0D8A2FCFFA1F}" destId="{7BF813A4-0F5A-4AC7-BADE-33D57E4F8E6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62DF9-22BF-46EF-AE57-1A1BED22522F}">
      <dsp:nvSpPr>
        <dsp:cNvPr id="0" name=""/>
        <dsp:cNvSpPr/>
      </dsp:nvSpPr>
      <dsp:spPr>
        <a:xfrm>
          <a:off x="0" y="852"/>
          <a:ext cx="6173506" cy="120372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CHD is accounting for roughly 64,000 deaths here in the United Kingdom annually,  approximately 175 deaths per day, or one death every eight minutes.  (British Heart Foundation, 2021).</a:t>
          </a:r>
          <a:endParaRPr lang="en-US" sz="1800" kern="1200" dirty="0"/>
        </a:p>
      </dsp:txBody>
      <dsp:txXfrm>
        <a:off x="58761" y="59613"/>
        <a:ext cx="6055984" cy="108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1042B-788E-4802-B9F4-A5E965CFC934}">
      <dsp:nvSpPr>
        <dsp:cNvPr id="0" name=""/>
        <dsp:cNvSpPr/>
      </dsp:nvSpPr>
      <dsp:spPr>
        <a:xfrm>
          <a:off x="5267" y="0"/>
          <a:ext cx="2877535"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ctr"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Diagnosis</a:t>
          </a:r>
        </a:p>
      </dsp:txBody>
      <dsp:txXfrm rot="16200000">
        <a:off x="-1180285" y="1185553"/>
        <a:ext cx="2946613" cy="575507"/>
      </dsp:txXfrm>
    </dsp:sp>
    <dsp:sp modelId="{5FDB0C77-7D6F-43B2-AEEA-01EC35CF4ADC}">
      <dsp:nvSpPr>
        <dsp:cNvPr id="0" name=""/>
        <dsp:cNvSpPr/>
      </dsp:nvSpPr>
      <dsp:spPr>
        <a:xfrm>
          <a:off x="646705" y="0"/>
          <a:ext cx="2143763"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High cholesterol</a:t>
          </a:r>
        </a:p>
        <a:p>
          <a:pPr marL="0" lvl="0" indent="0" algn="ctr" defTabSz="844550">
            <a:lnSpc>
              <a:spcPct val="90000"/>
            </a:lnSpc>
            <a:spcBef>
              <a:spcPct val="0"/>
            </a:spcBef>
            <a:spcAft>
              <a:spcPct val="35000"/>
            </a:spcAft>
            <a:buNone/>
          </a:pPr>
          <a:r>
            <a:rPr lang="en-GB" sz="1900" kern="1200" dirty="0"/>
            <a:t>Blood tests show high levels of cholesterol</a:t>
          </a:r>
        </a:p>
        <a:p>
          <a:pPr marL="0" lvl="0" indent="0" algn="ctr" defTabSz="844550">
            <a:lnSpc>
              <a:spcPct val="90000"/>
            </a:lnSpc>
            <a:spcBef>
              <a:spcPct val="0"/>
            </a:spcBef>
            <a:spcAft>
              <a:spcPct val="35000"/>
            </a:spcAft>
            <a:buNone/>
          </a:pPr>
          <a:endParaRPr lang="en-GB" sz="1900" kern="1200" dirty="0"/>
        </a:p>
      </dsp:txBody>
      <dsp:txXfrm>
        <a:off x="646705" y="0"/>
        <a:ext cx="2143763" cy="3593431"/>
      </dsp:txXfrm>
    </dsp:sp>
    <dsp:sp modelId="{CD7A1057-EEFF-4765-BF6D-8FA2ED960359}">
      <dsp:nvSpPr>
        <dsp:cNvPr id="0" name=""/>
        <dsp:cNvSpPr/>
      </dsp:nvSpPr>
      <dsp:spPr>
        <a:xfrm>
          <a:off x="3015345" y="0"/>
          <a:ext cx="3786928"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Evaluation</a:t>
          </a:r>
        </a:p>
      </dsp:txBody>
      <dsp:txXfrm rot="16200000">
        <a:off x="1920731" y="1094613"/>
        <a:ext cx="2946613" cy="757385"/>
      </dsp:txXfrm>
    </dsp:sp>
    <dsp:sp modelId="{406CE79C-3A8F-4256-807A-95A6B4863D6D}">
      <dsp:nvSpPr>
        <dsp:cNvPr id="0" name=""/>
        <dsp:cNvSpPr/>
      </dsp:nvSpPr>
      <dsp:spPr>
        <a:xfrm rot="5400000">
          <a:off x="2770294" y="2795806"/>
          <a:ext cx="527970" cy="568039"/>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ACAF67-F9CA-44B8-98C1-B664902D4D3F}">
      <dsp:nvSpPr>
        <dsp:cNvPr id="0" name=""/>
        <dsp:cNvSpPr/>
      </dsp:nvSpPr>
      <dsp:spPr>
        <a:xfrm>
          <a:off x="3772730" y="0"/>
          <a:ext cx="2821261"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ctr"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kern="1200" dirty="0"/>
            <a:t>Immediate lifestyle changes</a:t>
          </a:r>
        </a:p>
        <a:p>
          <a:pPr marL="0" lvl="0" indent="0" algn="l" defTabSz="844550">
            <a:lnSpc>
              <a:spcPct val="90000"/>
            </a:lnSpc>
            <a:spcBef>
              <a:spcPct val="0"/>
            </a:spcBef>
            <a:spcAft>
              <a:spcPct val="35000"/>
            </a:spcAft>
            <a:buFont typeface="Arial" panose="020B0604020202020204" pitchFamily="34" charset="0"/>
            <a:buNone/>
          </a:pPr>
          <a:r>
            <a:rPr lang="en-GB" sz="1900" kern="1200" dirty="0"/>
            <a:t>Blood pressure checks</a:t>
          </a:r>
        </a:p>
        <a:p>
          <a:pPr marL="0" lvl="0" indent="0" algn="l" defTabSz="844550">
            <a:lnSpc>
              <a:spcPct val="90000"/>
            </a:lnSpc>
            <a:spcBef>
              <a:spcPct val="0"/>
            </a:spcBef>
            <a:spcAft>
              <a:spcPct val="35000"/>
            </a:spcAft>
            <a:buFont typeface="Arial" panose="020B0604020202020204" pitchFamily="34" charset="0"/>
            <a:buNone/>
          </a:pPr>
          <a:r>
            <a:rPr lang="en-GB" sz="1900" kern="1200" dirty="0"/>
            <a:t>ECG monitoring</a:t>
          </a:r>
        </a:p>
        <a:p>
          <a:pPr marL="0" lvl="0" indent="0" algn="l" defTabSz="844550">
            <a:lnSpc>
              <a:spcPct val="90000"/>
            </a:lnSpc>
            <a:spcBef>
              <a:spcPct val="0"/>
            </a:spcBef>
            <a:spcAft>
              <a:spcPct val="35000"/>
            </a:spcAft>
            <a:buFont typeface="Arial" panose="020B0604020202020204" pitchFamily="34" charset="0"/>
            <a:buNone/>
          </a:pPr>
          <a:r>
            <a:rPr lang="en-GB" sz="1900" kern="1200" dirty="0"/>
            <a:t>Statin medication issued </a:t>
          </a:r>
        </a:p>
      </dsp:txBody>
      <dsp:txXfrm>
        <a:off x="3772730" y="0"/>
        <a:ext cx="2821261" cy="3593431"/>
      </dsp:txXfrm>
    </dsp:sp>
    <dsp:sp modelId="{71C1400E-C315-41FB-8948-97A6AACF707C}">
      <dsp:nvSpPr>
        <dsp:cNvPr id="0" name=""/>
        <dsp:cNvSpPr/>
      </dsp:nvSpPr>
      <dsp:spPr>
        <a:xfrm>
          <a:off x="6934816" y="0"/>
          <a:ext cx="3786928" cy="3593431"/>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6586" rIns="151130" bIns="0" numCol="1" spcCol="1270" anchor="t" anchorCtr="0">
          <a:noAutofit/>
        </a:bodyPr>
        <a:lstStyle/>
        <a:p>
          <a:pPr marL="0" lvl="0" indent="0" algn="r" defTabSz="1511300">
            <a:lnSpc>
              <a:spcPct val="90000"/>
            </a:lnSpc>
            <a:spcBef>
              <a:spcPct val="0"/>
            </a:spcBef>
            <a:spcAft>
              <a:spcPct val="35000"/>
            </a:spcAft>
            <a:buNone/>
          </a:pPr>
          <a:r>
            <a:rPr lang="en-GB" sz="3400" kern="1200" dirty="0">
              <a:solidFill>
                <a:schemeClr val="tx1"/>
              </a:solidFill>
            </a:rPr>
            <a:t>Intervention</a:t>
          </a:r>
        </a:p>
      </dsp:txBody>
      <dsp:txXfrm rot="16200000">
        <a:off x="5840202" y="1094613"/>
        <a:ext cx="2946613" cy="757385"/>
      </dsp:txXfrm>
    </dsp:sp>
    <dsp:sp modelId="{B6EFBA0C-3284-4F1F-A98D-3821520DECEA}">
      <dsp:nvSpPr>
        <dsp:cNvPr id="0" name=""/>
        <dsp:cNvSpPr/>
      </dsp:nvSpPr>
      <dsp:spPr>
        <a:xfrm rot="5400000">
          <a:off x="6689765" y="2795806"/>
          <a:ext cx="527970" cy="568039"/>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F813A4-0F5A-4AC7-BADE-33D57E4F8E63}">
      <dsp:nvSpPr>
        <dsp:cNvPr id="0" name=""/>
        <dsp:cNvSpPr/>
      </dsp:nvSpPr>
      <dsp:spPr>
        <a:xfrm>
          <a:off x="7692201" y="0"/>
          <a:ext cx="2821261" cy="3593431"/>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kern="1200" dirty="0"/>
            <a:t>Assign dietitian/personal trainer</a:t>
          </a:r>
        </a:p>
        <a:p>
          <a:pPr marL="0" lvl="0" indent="0" algn="l" defTabSz="844550">
            <a:lnSpc>
              <a:spcPct val="90000"/>
            </a:lnSpc>
            <a:spcBef>
              <a:spcPct val="0"/>
            </a:spcBef>
            <a:spcAft>
              <a:spcPct val="35000"/>
            </a:spcAft>
            <a:buFont typeface="Arial" panose="020B0604020202020204" pitchFamily="34" charset="0"/>
            <a:buNone/>
          </a:pPr>
          <a:r>
            <a:rPr lang="en-GB" sz="1900" kern="1200" dirty="0"/>
            <a:t>Nicotine patches</a:t>
          </a:r>
        </a:p>
        <a:p>
          <a:pPr marL="0" lvl="0" indent="0" algn="l" defTabSz="844550">
            <a:lnSpc>
              <a:spcPct val="90000"/>
            </a:lnSpc>
            <a:spcBef>
              <a:spcPct val="0"/>
            </a:spcBef>
            <a:spcAft>
              <a:spcPct val="35000"/>
            </a:spcAft>
            <a:buFont typeface="Arial" panose="020B0604020202020204" pitchFamily="34" charset="0"/>
            <a:buNone/>
          </a:pPr>
          <a:r>
            <a:rPr lang="en-GB" sz="1900" kern="1200" dirty="0"/>
            <a:t>Regular blood pressure checks</a:t>
          </a:r>
        </a:p>
        <a:p>
          <a:pPr marL="0" lvl="0" indent="0" algn="l" defTabSz="844550">
            <a:lnSpc>
              <a:spcPct val="90000"/>
            </a:lnSpc>
            <a:spcBef>
              <a:spcPct val="0"/>
            </a:spcBef>
            <a:spcAft>
              <a:spcPct val="35000"/>
            </a:spcAft>
            <a:buFont typeface="Arial" panose="020B0604020202020204" pitchFamily="34" charset="0"/>
            <a:buNone/>
          </a:pPr>
          <a:r>
            <a:rPr lang="en-GB" sz="1900" kern="1200" dirty="0"/>
            <a:t>ECG monitoring</a:t>
          </a:r>
        </a:p>
        <a:p>
          <a:pPr marL="0" lvl="0" indent="0" algn="l" defTabSz="844550">
            <a:lnSpc>
              <a:spcPct val="90000"/>
            </a:lnSpc>
            <a:spcBef>
              <a:spcPct val="0"/>
            </a:spcBef>
            <a:spcAft>
              <a:spcPct val="35000"/>
            </a:spcAft>
            <a:buFont typeface="Arial" panose="020B0604020202020204" pitchFamily="34" charset="0"/>
            <a:buNone/>
          </a:pPr>
          <a:r>
            <a:rPr lang="en-GB" sz="1900" kern="1200" dirty="0"/>
            <a:t>Blood test</a:t>
          </a:r>
        </a:p>
        <a:p>
          <a:pPr marL="0" lvl="0" indent="0" algn="l" defTabSz="844550">
            <a:lnSpc>
              <a:spcPct val="90000"/>
            </a:lnSpc>
            <a:spcBef>
              <a:spcPct val="0"/>
            </a:spcBef>
            <a:spcAft>
              <a:spcPct val="35000"/>
            </a:spcAft>
            <a:buFont typeface="Arial" panose="020B0604020202020204" pitchFamily="34" charset="0"/>
            <a:buNone/>
          </a:pPr>
          <a:r>
            <a:rPr lang="en-GB" sz="1900" kern="1200" dirty="0"/>
            <a:t>Counsellor</a:t>
          </a:r>
        </a:p>
        <a:p>
          <a:pPr marL="0" lvl="0" indent="0" algn="l" defTabSz="844550">
            <a:lnSpc>
              <a:spcPct val="90000"/>
            </a:lnSpc>
            <a:spcBef>
              <a:spcPct val="0"/>
            </a:spcBef>
            <a:spcAft>
              <a:spcPct val="35000"/>
            </a:spcAft>
            <a:buFont typeface="Arial" panose="020B0604020202020204" pitchFamily="34" charset="0"/>
            <a:buNone/>
          </a:pPr>
          <a:r>
            <a:rPr lang="en-GB" sz="1900" kern="1200" dirty="0"/>
            <a:t>Educate patient: reduce/ reverse the damage</a:t>
          </a:r>
        </a:p>
        <a:p>
          <a:pPr marL="0" lvl="0" indent="0" algn="l" defTabSz="844550">
            <a:lnSpc>
              <a:spcPct val="90000"/>
            </a:lnSpc>
            <a:spcBef>
              <a:spcPct val="0"/>
            </a:spcBef>
            <a:spcAft>
              <a:spcPct val="35000"/>
            </a:spcAft>
            <a:buFont typeface="Arial" panose="020B0604020202020204" pitchFamily="34" charset="0"/>
            <a:buNone/>
          </a:pPr>
          <a:r>
            <a:rPr lang="en-GB" sz="1900" kern="1200" dirty="0"/>
            <a:t>Next steps</a:t>
          </a:r>
        </a:p>
      </dsp:txBody>
      <dsp:txXfrm>
        <a:off x="7692201" y="0"/>
        <a:ext cx="2821261" cy="3593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5T12:59:17.647"/>
    </inkml:context>
    <inkml:brush xml:id="br0">
      <inkml:brushProperty name="width" value="0.025" units="cm"/>
      <inkml:brushProperty name="height" value="0.02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5T12:59:17.992"/>
    </inkml:context>
    <inkml:brush xml:id="br0">
      <inkml:brushProperty name="width" value="0.025" units="cm"/>
      <inkml:brushProperty name="height" value="0.02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4C999-367E-4585-87AE-52B618F597DE}"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C52CFC-D9CB-4A81-8358-E18A84356036}" type="slidenum">
              <a:rPr lang="en-GB" smtClean="0"/>
              <a:t>‹#›</a:t>
            </a:fld>
            <a:endParaRPr lang="en-GB"/>
          </a:p>
        </p:txBody>
      </p:sp>
    </p:spTree>
    <p:extLst>
      <p:ext uri="{BB962C8B-B14F-4D97-AF65-F5344CB8AC3E}">
        <p14:creationId xmlns:p14="http://schemas.microsoft.com/office/powerpoint/2010/main" val="4052258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The Cardiovascular system and Coronary artery Disease.</a:t>
            </a:r>
          </a:p>
          <a:p>
            <a:r>
              <a:rPr lang="en-GB" dirty="0"/>
              <a:t>The main function of the Cardiovascular system is to deliver nutrients and highly oxygenated blood to the entire body and return low oxygenated blood back to the lungs to be replenished.</a:t>
            </a:r>
          </a:p>
          <a:p>
            <a:r>
              <a:rPr lang="en-GB" dirty="0"/>
              <a:t>It centres around the heart, an internal muscle pump that moves blood to the entire body.</a:t>
            </a:r>
          </a:p>
          <a:p>
            <a:r>
              <a:rPr lang="en-GB" dirty="0"/>
              <a:t>Its an isolated blood vessel network consisting of Arteries and Veins and Capillaries…….</a:t>
            </a:r>
          </a:p>
          <a:p>
            <a:r>
              <a:rPr lang="en-GB" dirty="0"/>
              <a:t>Artery is a vessel that carries blood away from the heart, Veins carry blood back to the heart and capillaries are smaller vessels that deliver the blood direct to all body tissues from the artery. </a:t>
            </a:r>
          </a:p>
          <a:p>
            <a:endParaRPr lang="en-GB" dirty="0"/>
          </a:p>
          <a:p>
            <a:r>
              <a:rPr lang="en-GB" dirty="0"/>
              <a:t>The cycle is completed on average 72 times a minute (average pulse rate). </a:t>
            </a:r>
          </a:p>
          <a:p>
            <a:endParaRPr lang="en-GB" dirty="0"/>
          </a:p>
          <a:p>
            <a:r>
              <a:rPr lang="en-GB" dirty="0"/>
              <a:t>This intricate journey is split into 2 circulations. Pulmonary and Systemic circulations. </a:t>
            </a:r>
          </a:p>
          <a:p>
            <a:r>
              <a:rPr lang="en-GB" dirty="0"/>
              <a:t>Systemic circulation – Is the journey that carries the blood from the left ventricle via the aorta to the entire body using the capillaries as bus stops letting off passengers( blood and nutrients) The passengers (deoxygenated blood) then return back to the terminus (heart) via the vena cava vein to the Right atrium.  Which drops the blood into the right ventricle. </a:t>
            </a:r>
          </a:p>
          <a:p>
            <a:r>
              <a:rPr lang="en-GB" dirty="0"/>
              <a:t>Pulmonary circulation – Is the removal of the deoxygenated blood from the right ventricle of the heart via the pulmonary artery into the capillaries in the lungs which reoxygenate the blood and return it back to the heart via the left atrium oxygenated to be delivered into the left ventricle. </a:t>
            </a:r>
          </a:p>
          <a:p>
            <a:endParaRPr lang="en-GB" dirty="0"/>
          </a:p>
          <a:p>
            <a:r>
              <a:rPr lang="en-GB" dirty="0"/>
              <a:t> The passenger of the circulations is imperative to our existence. It prevents injury and fights disease by pumping white blood cells. </a:t>
            </a:r>
          </a:p>
          <a:p>
            <a:endParaRPr lang="en-GB" dirty="0"/>
          </a:p>
          <a:p>
            <a:pPr algn="l"/>
            <a:r>
              <a:rPr lang="en-GB" b="0" i="0" dirty="0">
                <a:solidFill>
                  <a:srgbClr val="000000"/>
                </a:solidFill>
                <a:effectLst/>
                <a:latin typeface="Times New Roman" panose="02020603050405020304" pitchFamily="18" charset="0"/>
              </a:rPr>
              <a:t>The passenger is layered in 3 segments.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The top layer is called plasma and forms about 60% of blood. Plasma is mainly water, but it also contains many important substances such as proteins (albumin, clotting factors, antibodies, enzymes, and hormones), sugars (glucose), and fat particles.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The middle white layer is composed of white blood cells (WBCs) and platelets, and the bottom red layer is the red blood cells (RBCs). </a:t>
            </a:r>
          </a:p>
        </p:txBody>
      </p:sp>
      <p:sp>
        <p:nvSpPr>
          <p:cNvPr id="4" name="Slide Number Placeholder 3"/>
          <p:cNvSpPr>
            <a:spLocks noGrp="1"/>
          </p:cNvSpPr>
          <p:nvPr>
            <p:ph type="sldNum" sz="quarter" idx="5"/>
          </p:nvPr>
        </p:nvSpPr>
        <p:spPr/>
        <p:txBody>
          <a:bodyPr/>
          <a:lstStyle/>
          <a:p>
            <a:fld id="{60A96480-04FD-400A-A912-727141093CF2}" type="slidenum">
              <a:rPr lang="en-GB" smtClean="0"/>
              <a:t>1</a:t>
            </a:fld>
            <a:endParaRPr lang="en-GB"/>
          </a:p>
        </p:txBody>
      </p:sp>
    </p:spTree>
    <p:extLst>
      <p:ext uri="{BB962C8B-B14F-4D97-AF65-F5344CB8AC3E}">
        <p14:creationId xmlns:p14="http://schemas.microsoft.com/office/powerpoint/2010/main" val="2932810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C52CFC-D9CB-4A81-8358-E18A84356036}" type="slidenum">
              <a:rPr lang="en-GB" smtClean="0"/>
              <a:t>2</a:t>
            </a:fld>
            <a:endParaRPr lang="en-GB"/>
          </a:p>
        </p:txBody>
      </p:sp>
    </p:spTree>
    <p:extLst>
      <p:ext uri="{BB962C8B-B14F-4D97-AF65-F5344CB8AC3E}">
        <p14:creationId xmlns:p14="http://schemas.microsoft.com/office/powerpoint/2010/main" val="249387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0" dirty="0">
                <a:solidFill>
                  <a:srgbClr val="222222"/>
                </a:solidFill>
                <a:effectLst/>
                <a:latin typeface="Open Sans" panose="020B0606030504020204" pitchFamily="34" charset="0"/>
              </a:rPr>
              <a:t>Being physically inactive</a:t>
            </a:r>
            <a:r>
              <a:rPr lang="en-GB" b="0" i="0" dirty="0">
                <a:solidFill>
                  <a:srgbClr val="222222"/>
                </a:solidFill>
                <a:effectLst/>
                <a:latin typeface="Open Sans" panose="020B0606030504020204" pitchFamily="34" charset="0"/>
              </a:rPr>
              <a:t> can worsen other heart disease risk factors</a:t>
            </a:r>
          </a:p>
          <a:p>
            <a:pPr marL="0" indent="0">
              <a:buNone/>
            </a:pPr>
            <a:r>
              <a:rPr lang="en-GB" b="1" i="0" dirty="0">
                <a:solidFill>
                  <a:srgbClr val="222222"/>
                </a:solidFill>
                <a:effectLst/>
                <a:latin typeface="Open Sans" panose="020B0606030504020204" pitchFamily="34" charset="0"/>
              </a:rPr>
              <a:t>Unhealthy eating patterns</a:t>
            </a:r>
            <a:r>
              <a:rPr lang="en-GB" b="0" i="0" dirty="0">
                <a:solidFill>
                  <a:srgbClr val="222222"/>
                </a:solidFill>
                <a:effectLst/>
                <a:latin typeface="Open Sans" panose="020B0606030504020204" pitchFamily="34" charset="0"/>
              </a:rPr>
              <a:t>. (National Heart, Lung, Blood Institute, 2022)</a:t>
            </a:r>
          </a:p>
          <a:p>
            <a:pPr algn="l"/>
            <a:endParaRPr lang="en-GB" b="1" i="0" dirty="0">
              <a:solidFill>
                <a:srgbClr val="3C4245"/>
              </a:solidFill>
              <a:effectLst/>
              <a:latin typeface="Arial" panose="020B0604020202020204" pitchFamily="34" charset="0"/>
            </a:endParaRPr>
          </a:p>
          <a:p>
            <a:pPr algn="l"/>
            <a:r>
              <a:rPr lang="en-GB" b="1" i="0" dirty="0">
                <a:solidFill>
                  <a:srgbClr val="3C4245"/>
                </a:solidFill>
                <a:effectLst/>
                <a:latin typeface="Arial" panose="020B0604020202020204" pitchFamily="34" charset="0"/>
              </a:rPr>
              <a:t>Key facts</a:t>
            </a:r>
          </a:p>
          <a:p>
            <a:pPr algn="l">
              <a:buFont typeface="Arial" panose="020B0604020202020204" pitchFamily="34" charset="0"/>
              <a:buChar char="•"/>
            </a:pPr>
            <a:r>
              <a:rPr lang="en-GB" b="1" i="0" dirty="0">
                <a:solidFill>
                  <a:srgbClr val="3C4245"/>
                </a:solidFill>
                <a:effectLst/>
                <a:latin typeface="Arial" panose="020B0604020202020204" pitchFamily="34" charset="0"/>
              </a:rPr>
              <a:t>Cardiovascular diseases (CVDs) are the leading cause of death globally.</a:t>
            </a:r>
          </a:p>
          <a:p>
            <a:pPr algn="l">
              <a:buFont typeface="Arial" panose="020B0604020202020204" pitchFamily="34" charset="0"/>
              <a:buChar char="•"/>
            </a:pPr>
            <a:r>
              <a:rPr lang="en-GB" b="1" i="0" dirty="0">
                <a:solidFill>
                  <a:srgbClr val="3C4245"/>
                </a:solidFill>
                <a:effectLst/>
                <a:latin typeface="Arial" panose="020B0604020202020204" pitchFamily="34" charset="0"/>
              </a:rPr>
              <a:t>An estimated 17.9 million people died from CVDs in 2019, representing 32% of all global deaths. Of these deaths, 85% were due to heart attack and stroke.</a:t>
            </a:r>
          </a:p>
          <a:p>
            <a:pPr algn="l">
              <a:buFont typeface="Arial" panose="020B0604020202020204" pitchFamily="34" charset="0"/>
              <a:buChar char="•"/>
            </a:pPr>
            <a:r>
              <a:rPr lang="en-GB" b="1" i="0" dirty="0">
                <a:solidFill>
                  <a:srgbClr val="3C4245"/>
                </a:solidFill>
                <a:effectLst/>
                <a:latin typeface="Arial" panose="020B0604020202020204" pitchFamily="34" charset="0"/>
              </a:rPr>
              <a:t>Over three-quarters of CVD deaths take place in low- and middle-income countries.</a:t>
            </a:r>
          </a:p>
          <a:p>
            <a:pPr algn="l">
              <a:buFont typeface="Arial" panose="020B0604020202020204" pitchFamily="34" charset="0"/>
              <a:buChar char="•"/>
            </a:pPr>
            <a:r>
              <a:rPr lang="en-GB" b="1" i="0" dirty="0">
                <a:solidFill>
                  <a:srgbClr val="3C4245"/>
                </a:solidFill>
                <a:effectLst/>
                <a:latin typeface="Arial" panose="020B0604020202020204" pitchFamily="34" charset="0"/>
              </a:rPr>
              <a:t>Out of the 17 million premature deaths (under the age of 70) due to noncommunicable diseases in 2019, 38% were caused by CVDs.</a:t>
            </a:r>
          </a:p>
          <a:p>
            <a:pPr algn="l">
              <a:buFont typeface="Arial" panose="020B0604020202020204" pitchFamily="34" charset="0"/>
              <a:buChar char="•"/>
            </a:pPr>
            <a:r>
              <a:rPr lang="en-GB" b="1" i="0" dirty="0">
                <a:solidFill>
                  <a:srgbClr val="3C4245"/>
                </a:solidFill>
                <a:effectLst/>
                <a:latin typeface="Arial" panose="020B0604020202020204" pitchFamily="34" charset="0"/>
              </a:rPr>
              <a:t>Most cardiovascular diseases can be prevented by addressing behavioural risk factors such as tobacco use, unhealthy diet and obesity, physical inactivity and harmful use of alcohol.</a:t>
            </a:r>
          </a:p>
          <a:p>
            <a:pPr algn="l">
              <a:buFont typeface="Arial" panose="020B0604020202020204" pitchFamily="34" charset="0"/>
              <a:buChar char="•"/>
            </a:pPr>
            <a:r>
              <a:rPr lang="en-GB" b="1" i="0" dirty="0">
                <a:solidFill>
                  <a:srgbClr val="3C4245"/>
                </a:solidFill>
                <a:effectLst/>
                <a:latin typeface="Arial" panose="020B0604020202020204" pitchFamily="34" charset="0"/>
              </a:rPr>
              <a:t>It is important to detect cardiovascular disease as early as possible so that management with counselling and medicines can begin. ((World Health Organisation, 2017)</a:t>
            </a:r>
          </a:p>
          <a:p>
            <a:endParaRPr lang="en-GB" dirty="0"/>
          </a:p>
        </p:txBody>
      </p:sp>
      <p:sp>
        <p:nvSpPr>
          <p:cNvPr id="4" name="Slide Number Placeholder 3"/>
          <p:cNvSpPr>
            <a:spLocks noGrp="1"/>
          </p:cNvSpPr>
          <p:nvPr>
            <p:ph type="sldNum" sz="quarter" idx="5"/>
          </p:nvPr>
        </p:nvSpPr>
        <p:spPr/>
        <p:txBody>
          <a:bodyPr/>
          <a:lstStyle/>
          <a:p>
            <a:fld id="{A9C52CFC-D9CB-4A81-8358-E18A84356036}" type="slidenum">
              <a:rPr lang="en-GB" smtClean="0"/>
              <a:t>3</a:t>
            </a:fld>
            <a:endParaRPr lang="en-GB"/>
          </a:p>
        </p:txBody>
      </p:sp>
    </p:spTree>
    <p:extLst>
      <p:ext uri="{BB962C8B-B14F-4D97-AF65-F5344CB8AC3E}">
        <p14:creationId xmlns:p14="http://schemas.microsoft.com/office/powerpoint/2010/main" val="3690133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whole variety of treatments for coronary heart disease that can improve your health and help you better manage the condition. These may help to alleviate your symptoms and reduce your chance of experiencing more serious heart problems. These treatments include lifestyle adjustments, medication, surgery, counselling, and more.</a:t>
            </a:r>
          </a:p>
        </p:txBody>
      </p:sp>
      <p:sp>
        <p:nvSpPr>
          <p:cNvPr id="4" name="Slide Number Placeholder 3"/>
          <p:cNvSpPr>
            <a:spLocks noGrp="1"/>
          </p:cNvSpPr>
          <p:nvPr>
            <p:ph type="sldNum" sz="quarter" idx="5"/>
          </p:nvPr>
        </p:nvSpPr>
        <p:spPr/>
        <p:txBody>
          <a:bodyPr/>
          <a:lstStyle/>
          <a:p>
            <a:fld id="{A9C52CFC-D9CB-4A81-8358-E18A84356036}" type="slidenum">
              <a:rPr lang="en-GB" smtClean="0"/>
              <a:t>4</a:t>
            </a:fld>
            <a:endParaRPr lang="en-GB"/>
          </a:p>
        </p:txBody>
      </p:sp>
    </p:spTree>
    <p:extLst>
      <p:ext uri="{BB962C8B-B14F-4D97-AF65-F5344CB8AC3E}">
        <p14:creationId xmlns:p14="http://schemas.microsoft.com/office/powerpoint/2010/main" val="3054791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55436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26787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97972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968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40249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5701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C0BC03-C44E-4D6B-AA51-3FD0A19A9F57}" type="datetimeFigureOut">
              <a:rPr lang="en-GB" smtClean="0"/>
              <a:t>22/07/2022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D00E4D-3E1A-4EBC-A611-4D6E72C9F445}" type="slidenum">
              <a:rPr lang="en-GB" smtClean="0"/>
              <a:t>‹#›</a:t>
            </a:fld>
            <a:endParaRPr lang="en-GB"/>
          </a:p>
        </p:txBody>
      </p:sp>
    </p:spTree>
    <p:extLst>
      <p:ext uri="{BB962C8B-B14F-4D97-AF65-F5344CB8AC3E}">
        <p14:creationId xmlns:p14="http://schemas.microsoft.com/office/powerpoint/2010/main" val="416091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20487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0559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49284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32921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1236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9806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04747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6324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37529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t>7/22/2022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40980756"/>
      </p:ext>
    </p:extLst>
  </p:cSld>
  <p:clrMap bg1="lt1" tx1="dk1" bg2="lt2" tx2="dk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 id="2147484202" r:id="rId7"/>
    <p:sldLayoutId id="2147484203" r:id="rId8"/>
    <p:sldLayoutId id="2147484204" r:id="rId9"/>
    <p:sldLayoutId id="2147484205" r:id="rId10"/>
    <p:sldLayoutId id="2147484206" r:id="rId11"/>
    <p:sldLayoutId id="2147484207" r:id="rId12"/>
    <p:sldLayoutId id="2147484208" r:id="rId13"/>
    <p:sldLayoutId id="2147484209" r:id="rId14"/>
    <p:sldLayoutId id="2147484210" r:id="rId15"/>
    <p:sldLayoutId id="21474842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2.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fif"/><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hyperlink" Target="https://cks.nice.org.uk/topics/cvd-risk-assessment-management/background-information/burden-of-cv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6E2F1130-02F3-4F16-A184-565574908285}"/>
              </a:ext>
            </a:extLst>
          </p:cNvPr>
          <p:cNvSpPr txBox="1">
            <a:spLocks/>
          </p:cNvSpPr>
          <p:nvPr/>
        </p:nvSpPr>
        <p:spPr>
          <a:xfrm>
            <a:off x="6400800" y="609600"/>
            <a:ext cx="5293912" cy="889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defTabSz="457200">
              <a:spcAft>
                <a:spcPts val="600"/>
              </a:spcAft>
            </a:pPr>
            <a:r>
              <a:rPr lang="en-US" sz="3600" dirty="0"/>
              <a:t>Cardiovascular System</a:t>
            </a:r>
          </a:p>
        </p:txBody>
      </p:sp>
      <p:sp>
        <p:nvSpPr>
          <p:cNvPr id="175" name="Text Placeholder 5">
            <a:extLst>
              <a:ext uri="{FF2B5EF4-FFF2-40B4-BE49-F238E27FC236}">
                <a16:creationId xmlns:a16="http://schemas.microsoft.com/office/drawing/2014/main" id="{65DA0D02-B4A7-449F-AD1E-284C5B2F43E8}"/>
              </a:ext>
            </a:extLst>
          </p:cNvPr>
          <p:cNvSpPr txBox="1">
            <a:spLocks/>
          </p:cNvSpPr>
          <p:nvPr/>
        </p:nvSpPr>
        <p:spPr>
          <a:xfrm>
            <a:off x="6871856" y="1498600"/>
            <a:ext cx="5415134" cy="11049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sz="1400" i="1" dirty="0"/>
              <a:t>Sharette Lawrence:2017889</a:t>
            </a:r>
          </a:p>
          <a:p>
            <a:pPr defTabSz="457200">
              <a:buClr>
                <a:schemeClr val="accent1"/>
              </a:buClr>
              <a:buSzPct val="80000"/>
              <a:buFont typeface="Wingdings 3" charset="2"/>
              <a:buChar char=""/>
            </a:pPr>
            <a:r>
              <a:rPr lang="en-US" sz="1400" i="1" dirty="0"/>
              <a:t>Lecturer: </a:t>
            </a:r>
            <a:r>
              <a:rPr lang="en-US" sz="1400" dirty="0"/>
              <a:t>Muhammad Humza Saeed </a:t>
            </a:r>
          </a:p>
          <a:p>
            <a:pPr defTabSz="457200">
              <a:buClr>
                <a:schemeClr val="accent1"/>
              </a:buClr>
              <a:buSzPct val="80000"/>
              <a:buFont typeface="Wingdings 3" charset="2"/>
              <a:buChar char=""/>
            </a:pPr>
            <a:r>
              <a:rPr lang="en-US" sz="1400" dirty="0"/>
              <a:t>Module: Introduction to Physiology; Module code: BMHP5003_BIRM </a:t>
            </a:r>
            <a:endParaRPr lang="en-US" sz="1400" i="1" dirty="0"/>
          </a:p>
          <a:p>
            <a:pPr defTabSz="457200">
              <a:buClr>
                <a:schemeClr val="accent1"/>
              </a:buClr>
              <a:buSzPct val="80000"/>
              <a:buFont typeface="Wingdings 3" charset="2"/>
              <a:buChar char=""/>
            </a:pPr>
            <a:endParaRPr lang="en-US" sz="1400" i="1" dirty="0"/>
          </a:p>
        </p:txBody>
      </p:sp>
      <p:pic>
        <p:nvPicPr>
          <p:cNvPr id="30" name="Picture 29" descr="Diagram&#10;&#10;Description automatically generated">
            <a:extLst>
              <a:ext uri="{FF2B5EF4-FFF2-40B4-BE49-F238E27FC236}">
                <a16:creationId xmlns:a16="http://schemas.microsoft.com/office/drawing/2014/main" id="{564A1BC9-ACB1-994F-2F9D-326EA5F6FD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759" y="1022297"/>
            <a:ext cx="6038823" cy="4973031"/>
          </a:xfrm>
          <a:prstGeom prst="rect">
            <a:avLst/>
          </a:prstGeom>
          <a:effectLst>
            <a:softEdge rad="127000"/>
          </a:effectLst>
        </p:spPr>
      </p:pic>
      <p:grpSp>
        <p:nvGrpSpPr>
          <p:cNvPr id="4" name="Group 3">
            <a:extLst>
              <a:ext uri="{FF2B5EF4-FFF2-40B4-BE49-F238E27FC236}">
                <a16:creationId xmlns:a16="http://schemas.microsoft.com/office/drawing/2014/main" id="{0BA0B6F7-D77D-A056-6198-A5A63528D3B1}"/>
              </a:ext>
            </a:extLst>
          </p:cNvPr>
          <p:cNvGrpSpPr/>
          <p:nvPr/>
        </p:nvGrpSpPr>
        <p:grpSpPr>
          <a:xfrm>
            <a:off x="6291583" y="4343366"/>
            <a:ext cx="360" cy="360"/>
            <a:chOff x="6291583" y="4343366"/>
            <a:chExt cx="360" cy="360"/>
          </a:xfrm>
        </p:grpSpPr>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6219C118-9345-3698-A863-8AFD57CFCF64}"/>
                    </a:ext>
                  </a:extLst>
                </p14:cNvPr>
                <p14:cNvContentPartPr/>
                <p14:nvPr/>
              </p14:nvContentPartPr>
              <p14:xfrm>
                <a:off x="6291583" y="4343366"/>
                <a:ext cx="360" cy="360"/>
              </p14:xfrm>
            </p:contentPart>
          </mc:Choice>
          <mc:Fallback xmlns="">
            <p:pic>
              <p:nvPicPr>
                <p:cNvPr id="2" name="Ink 1">
                  <a:extLst>
                    <a:ext uri="{FF2B5EF4-FFF2-40B4-BE49-F238E27FC236}">
                      <a16:creationId xmlns:a16="http://schemas.microsoft.com/office/drawing/2014/main" id="{6219C118-9345-3698-A863-8AFD57CFCF64}"/>
                    </a:ext>
                  </a:extLst>
                </p:cNvPr>
                <p:cNvPicPr/>
                <p:nvPr/>
              </p:nvPicPr>
              <p:blipFill>
                <a:blip r:embed="rId5"/>
                <a:stretch>
                  <a:fillRect/>
                </a:stretch>
              </p:blipFill>
              <p:spPr>
                <a:xfrm>
                  <a:off x="6287263" y="4339046"/>
                  <a:ext cx="9000" cy="9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 name="Ink 2">
                  <a:extLst>
                    <a:ext uri="{FF2B5EF4-FFF2-40B4-BE49-F238E27FC236}">
                      <a16:creationId xmlns:a16="http://schemas.microsoft.com/office/drawing/2014/main" id="{868995A7-1799-EB71-DF0D-E0A16000BD15}"/>
                    </a:ext>
                  </a:extLst>
                </p14:cNvPr>
                <p14:cNvContentPartPr/>
                <p14:nvPr/>
              </p14:nvContentPartPr>
              <p14:xfrm>
                <a:off x="6291583" y="4343366"/>
                <a:ext cx="360" cy="360"/>
              </p14:xfrm>
            </p:contentPart>
          </mc:Choice>
          <mc:Fallback xmlns="">
            <p:pic>
              <p:nvPicPr>
                <p:cNvPr id="3" name="Ink 2">
                  <a:extLst>
                    <a:ext uri="{FF2B5EF4-FFF2-40B4-BE49-F238E27FC236}">
                      <a16:creationId xmlns:a16="http://schemas.microsoft.com/office/drawing/2014/main" id="{868995A7-1799-EB71-DF0D-E0A16000BD15}"/>
                    </a:ext>
                  </a:extLst>
                </p:cNvPr>
                <p:cNvPicPr/>
                <p:nvPr/>
              </p:nvPicPr>
              <p:blipFill>
                <a:blip r:embed="rId5"/>
                <a:stretch>
                  <a:fillRect/>
                </a:stretch>
              </p:blipFill>
              <p:spPr>
                <a:xfrm>
                  <a:off x="6287263" y="4339046"/>
                  <a:ext cx="9000" cy="9000"/>
                </a:xfrm>
                <a:prstGeom prst="rect">
                  <a:avLst/>
                </a:prstGeom>
              </p:spPr>
            </p:pic>
          </mc:Fallback>
        </mc:AlternateContent>
      </p:grpSp>
      <p:sp>
        <p:nvSpPr>
          <p:cNvPr id="32" name="TextBox 31">
            <a:extLst>
              <a:ext uri="{FF2B5EF4-FFF2-40B4-BE49-F238E27FC236}">
                <a16:creationId xmlns:a16="http://schemas.microsoft.com/office/drawing/2014/main" id="{507D841D-D2F1-4E9A-F52B-31C017D5A17E}"/>
              </a:ext>
            </a:extLst>
          </p:cNvPr>
          <p:cNvSpPr txBox="1"/>
          <p:nvPr/>
        </p:nvSpPr>
        <p:spPr>
          <a:xfrm>
            <a:off x="535900" y="5995328"/>
            <a:ext cx="6172200" cy="261610"/>
          </a:xfrm>
          <a:prstGeom prst="rect">
            <a:avLst/>
          </a:prstGeom>
          <a:noFill/>
        </p:spPr>
        <p:txBody>
          <a:bodyPr wrap="square">
            <a:spAutoFit/>
          </a:bodyPr>
          <a:lstStyle/>
          <a:p>
            <a:r>
              <a:rPr lang="en-GB" sz="1100" dirty="0"/>
              <a:t>(Institute for Quality and Efficiency in Health Care)</a:t>
            </a:r>
          </a:p>
        </p:txBody>
      </p:sp>
      <p:pic>
        <p:nvPicPr>
          <p:cNvPr id="33" name="Picture 32">
            <a:extLst>
              <a:ext uri="{FF2B5EF4-FFF2-40B4-BE49-F238E27FC236}">
                <a16:creationId xmlns:a16="http://schemas.microsoft.com/office/drawing/2014/main" id="{E0B1C491-D538-255C-921B-3FFDAA7D5728}"/>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7014724" y="2643572"/>
            <a:ext cx="2723196" cy="217484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36" name="TextBox 35">
            <a:extLst>
              <a:ext uri="{FF2B5EF4-FFF2-40B4-BE49-F238E27FC236}">
                <a16:creationId xmlns:a16="http://schemas.microsoft.com/office/drawing/2014/main" id="{B0B24306-B15A-9F89-2E83-AE2574B5AE99}"/>
              </a:ext>
            </a:extLst>
          </p:cNvPr>
          <p:cNvSpPr txBox="1"/>
          <p:nvPr/>
        </p:nvSpPr>
        <p:spPr>
          <a:xfrm>
            <a:off x="6400800" y="4872902"/>
            <a:ext cx="5538441" cy="646331"/>
          </a:xfrm>
          <a:prstGeom prst="rect">
            <a:avLst/>
          </a:prstGeom>
          <a:noFill/>
        </p:spPr>
        <p:txBody>
          <a:bodyPr wrap="square">
            <a:spAutoFit/>
          </a:bodyPr>
          <a:lstStyle/>
          <a:p>
            <a:r>
              <a:rPr lang="en-GB" sz="1800" b="0" i="0" dirty="0">
                <a:effectLst/>
                <a:latin typeface="Georgia Pro" panose="02040502050405020303" pitchFamily="18" charset="0"/>
              </a:rPr>
              <a:t>Within blood, there are 4 components. Plasma which forms about 60% of blood</a:t>
            </a:r>
            <a:endParaRPr lang="en-GB" sz="1800" dirty="0">
              <a:latin typeface="Georgia Pro" panose="02040502050405020303" pitchFamily="18" charset="0"/>
            </a:endParaRPr>
          </a:p>
        </p:txBody>
      </p:sp>
      <p:sp>
        <p:nvSpPr>
          <p:cNvPr id="38" name="TextBox 37">
            <a:extLst>
              <a:ext uri="{FF2B5EF4-FFF2-40B4-BE49-F238E27FC236}">
                <a16:creationId xmlns:a16="http://schemas.microsoft.com/office/drawing/2014/main" id="{73D69748-92A7-E800-ED23-FD71FB1EC300}"/>
              </a:ext>
            </a:extLst>
          </p:cNvPr>
          <p:cNvSpPr txBox="1"/>
          <p:nvPr/>
        </p:nvSpPr>
        <p:spPr>
          <a:xfrm>
            <a:off x="6400800" y="5519233"/>
            <a:ext cx="5293912" cy="369332"/>
          </a:xfrm>
          <a:prstGeom prst="rect">
            <a:avLst/>
          </a:prstGeom>
          <a:noFill/>
        </p:spPr>
        <p:txBody>
          <a:bodyPr wrap="square">
            <a:spAutoFit/>
          </a:bodyPr>
          <a:lstStyle/>
          <a:p>
            <a:r>
              <a:rPr lang="en-GB" sz="1800" b="0" i="0" dirty="0">
                <a:effectLst/>
                <a:latin typeface="Georgia Pro" panose="02040502050405020303" pitchFamily="18" charset="0"/>
              </a:rPr>
              <a:t>White blood cells and platelets</a:t>
            </a:r>
          </a:p>
        </p:txBody>
      </p:sp>
      <p:sp>
        <p:nvSpPr>
          <p:cNvPr id="40" name="TextBox 39">
            <a:extLst>
              <a:ext uri="{FF2B5EF4-FFF2-40B4-BE49-F238E27FC236}">
                <a16:creationId xmlns:a16="http://schemas.microsoft.com/office/drawing/2014/main" id="{E73C6590-4AAD-5C61-6152-135A690DA7F1}"/>
              </a:ext>
            </a:extLst>
          </p:cNvPr>
          <p:cNvSpPr txBox="1"/>
          <p:nvPr/>
        </p:nvSpPr>
        <p:spPr>
          <a:xfrm>
            <a:off x="6400800" y="5833480"/>
            <a:ext cx="6140450" cy="369332"/>
          </a:xfrm>
          <a:prstGeom prst="rect">
            <a:avLst/>
          </a:prstGeom>
          <a:noFill/>
        </p:spPr>
        <p:txBody>
          <a:bodyPr wrap="square">
            <a:spAutoFit/>
          </a:bodyPr>
          <a:lstStyle/>
          <a:p>
            <a:r>
              <a:rPr lang="en-GB" sz="1800" b="0" i="0" dirty="0">
                <a:effectLst/>
                <a:latin typeface="Georgia Pro" panose="02040502050405020303" pitchFamily="18" charset="0"/>
              </a:rPr>
              <a:t>Red </a:t>
            </a:r>
            <a:r>
              <a:rPr lang="en-GB" sz="1800" dirty="0">
                <a:latin typeface="Georgia Pro" panose="02040502050405020303" pitchFamily="18" charset="0"/>
              </a:rPr>
              <a:t>blood cells </a:t>
            </a:r>
            <a:r>
              <a:rPr lang="en-GB" sz="1100" dirty="0"/>
              <a:t>(Dean, 2005)</a:t>
            </a:r>
          </a:p>
        </p:txBody>
      </p:sp>
      <p:sp>
        <p:nvSpPr>
          <p:cNvPr id="16" name="TextBox 15">
            <a:extLst>
              <a:ext uri="{FF2B5EF4-FFF2-40B4-BE49-F238E27FC236}">
                <a16:creationId xmlns:a16="http://schemas.microsoft.com/office/drawing/2014/main" id="{5F2DF1F0-D887-F549-28D0-BE3017156BED}"/>
              </a:ext>
            </a:extLst>
          </p:cNvPr>
          <p:cNvSpPr txBox="1"/>
          <p:nvPr/>
        </p:nvSpPr>
        <p:spPr>
          <a:xfrm>
            <a:off x="9737920" y="4427601"/>
            <a:ext cx="2389986" cy="430887"/>
          </a:xfrm>
          <a:prstGeom prst="rect">
            <a:avLst/>
          </a:prstGeom>
          <a:noFill/>
        </p:spPr>
        <p:txBody>
          <a:bodyPr wrap="square">
            <a:spAutoFit/>
          </a:bodyPr>
          <a:lstStyle/>
          <a:p>
            <a:r>
              <a:rPr lang="en-GB" sz="1100" dirty="0"/>
              <a:t>(Schwartz and C. Lockard Conley, 2019)</a:t>
            </a:r>
          </a:p>
        </p:txBody>
      </p:sp>
    </p:spTree>
    <p:extLst>
      <p:ext uri="{BB962C8B-B14F-4D97-AF65-F5344CB8AC3E}">
        <p14:creationId xmlns:p14="http://schemas.microsoft.com/office/powerpoint/2010/main" val="400476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42" presetClass="entr" presetSubtype="0"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1000"/>
                                        <p:tgtEl>
                                          <p:spTgt spid="33"/>
                                        </p:tgtEl>
                                      </p:cBhvr>
                                    </p:animEffect>
                                    <p:anim calcmode="lin" valueType="num">
                                      <p:cBhvr>
                                        <p:cTn id="12" dur="1000" fill="hold"/>
                                        <p:tgtEl>
                                          <p:spTgt spid="33"/>
                                        </p:tgtEl>
                                        <p:attrNameLst>
                                          <p:attrName>ppt_x</p:attrName>
                                        </p:attrNameLst>
                                      </p:cBhvr>
                                      <p:tavLst>
                                        <p:tav tm="0">
                                          <p:val>
                                            <p:strVal val="#ppt_x"/>
                                          </p:val>
                                        </p:tav>
                                        <p:tav tm="100000">
                                          <p:val>
                                            <p:strVal val="#ppt_x"/>
                                          </p:val>
                                        </p:tav>
                                      </p:tavLst>
                                    </p:anim>
                                    <p:anim calcmode="lin" valueType="num">
                                      <p:cBhvr>
                                        <p:cTn id="13"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fade">
                                      <p:cBhvr>
                                        <p:cTn id="18" dur="1000"/>
                                        <p:tgtEl>
                                          <p:spTgt spid="36"/>
                                        </p:tgtEl>
                                      </p:cBhvr>
                                    </p:animEffect>
                                    <p:anim calcmode="lin" valueType="num">
                                      <p:cBhvr>
                                        <p:cTn id="19" dur="1000" fill="hold"/>
                                        <p:tgtEl>
                                          <p:spTgt spid="36"/>
                                        </p:tgtEl>
                                        <p:attrNameLst>
                                          <p:attrName>ppt_x</p:attrName>
                                        </p:attrNameLst>
                                      </p:cBhvr>
                                      <p:tavLst>
                                        <p:tav tm="0">
                                          <p:val>
                                            <p:strVal val="#ppt_x"/>
                                          </p:val>
                                        </p:tav>
                                        <p:tav tm="100000">
                                          <p:val>
                                            <p:strVal val="#ppt_x"/>
                                          </p:val>
                                        </p:tav>
                                      </p:tavLst>
                                    </p:anim>
                                    <p:anim calcmode="lin" valueType="num">
                                      <p:cBhvr>
                                        <p:cTn id="20"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8"/>
                                        </p:tgtEl>
                                        <p:attrNameLst>
                                          <p:attrName>style.visibility</p:attrName>
                                        </p:attrNameLst>
                                      </p:cBhvr>
                                      <p:to>
                                        <p:strVal val="visible"/>
                                      </p:to>
                                    </p:set>
                                    <p:animEffect transition="in" filter="fade">
                                      <p:cBhvr>
                                        <p:cTn id="25" dur="1000"/>
                                        <p:tgtEl>
                                          <p:spTgt spid="38"/>
                                        </p:tgtEl>
                                      </p:cBhvr>
                                    </p:animEffect>
                                    <p:anim calcmode="lin" valueType="num">
                                      <p:cBhvr>
                                        <p:cTn id="26" dur="1000" fill="hold"/>
                                        <p:tgtEl>
                                          <p:spTgt spid="38"/>
                                        </p:tgtEl>
                                        <p:attrNameLst>
                                          <p:attrName>ppt_x</p:attrName>
                                        </p:attrNameLst>
                                      </p:cBhvr>
                                      <p:tavLst>
                                        <p:tav tm="0">
                                          <p:val>
                                            <p:strVal val="#ppt_x"/>
                                          </p:val>
                                        </p:tav>
                                        <p:tav tm="100000">
                                          <p:val>
                                            <p:strVal val="#ppt_x"/>
                                          </p:val>
                                        </p:tav>
                                      </p:tavLst>
                                    </p:anim>
                                    <p:anim calcmode="lin" valueType="num">
                                      <p:cBhvr>
                                        <p:cTn id="27"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0"/>
                                        </p:tgtEl>
                                        <p:attrNameLst>
                                          <p:attrName>style.visibility</p:attrName>
                                        </p:attrNameLst>
                                      </p:cBhvr>
                                      <p:to>
                                        <p:strVal val="visible"/>
                                      </p:to>
                                    </p:set>
                                    <p:animEffect transition="in" filter="fade">
                                      <p:cBhvr>
                                        <p:cTn id="32" dur="1000"/>
                                        <p:tgtEl>
                                          <p:spTgt spid="40"/>
                                        </p:tgtEl>
                                      </p:cBhvr>
                                    </p:animEffect>
                                    <p:anim calcmode="lin" valueType="num">
                                      <p:cBhvr>
                                        <p:cTn id="33" dur="1000" fill="hold"/>
                                        <p:tgtEl>
                                          <p:spTgt spid="40"/>
                                        </p:tgtEl>
                                        <p:attrNameLst>
                                          <p:attrName>ppt_x</p:attrName>
                                        </p:attrNameLst>
                                      </p:cBhvr>
                                      <p:tavLst>
                                        <p:tav tm="0">
                                          <p:val>
                                            <p:strVal val="#ppt_x"/>
                                          </p:val>
                                        </p:tav>
                                        <p:tav tm="100000">
                                          <p:val>
                                            <p:strVal val="#ppt_x"/>
                                          </p:val>
                                        </p:tav>
                                      </p:tavLst>
                                    </p:anim>
                                    <p:anim calcmode="lin" valueType="num">
                                      <p:cBhvr>
                                        <p:cTn id="34"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6" grpId="0"/>
      <p:bldP spid="38" grpId="0"/>
      <p:bldP spid="4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FE7BC07-B92A-746A-91EA-648F17F2783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31969" y="890918"/>
            <a:ext cx="5399119" cy="5814681"/>
          </a:xfrm>
          <a:prstGeom prst="round2DiagRect">
            <a:avLst>
              <a:gd name="adj1" fmla="val 16667"/>
              <a:gd name="adj2" fmla="val 1003"/>
            </a:avLst>
          </a:prstGeom>
          <a:ln w="88900" cap="sq">
            <a:solidFill>
              <a:srgbClr val="92D050"/>
            </a:solidFill>
            <a:miter lim="800000"/>
          </a:ln>
          <a:effectLst/>
          <a:scene3d>
            <a:camera prst="orthographicFront">
              <a:rot lat="0" lon="0" rev="0"/>
            </a:camera>
            <a:lightRig rig="glow" dir="t">
              <a:rot lat="0" lon="0" rev="14100000"/>
            </a:lightRig>
          </a:scene3d>
          <a:sp3d prstMaterial="softEdge">
            <a:bevelT w="127000" prst="artDeco"/>
          </a:sp3d>
        </p:spPr>
      </p:pic>
      <p:sp>
        <p:nvSpPr>
          <p:cNvPr id="5" name="Title 4">
            <a:extLst>
              <a:ext uri="{FF2B5EF4-FFF2-40B4-BE49-F238E27FC236}">
                <a16:creationId xmlns:a16="http://schemas.microsoft.com/office/drawing/2014/main" id="{71B563A9-E154-F6FE-C466-8B1582304E4F}"/>
              </a:ext>
            </a:extLst>
          </p:cNvPr>
          <p:cNvSpPr>
            <a:spLocks noGrp="1"/>
          </p:cNvSpPr>
          <p:nvPr>
            <p:ph type="title"/>
          </p:nvPr>
        </p:nvSpPr>
        <p:spPr>
          <a:xfrm>
            <a:off x="-73596" y="0"/>
            <a:ext cx="12191999" cy="1320800"/>
          </a:xfrm>
        </p:spPr>
        <p:txBody>
          <a:bodyPr>
            <a:normAutofit/>
          </a:bodyPr>
          <a:lstStyle/>
          <a:p>
            <a:pPr algn="ctr"/>
            <a:r>
              <a:rPr lang="en-GB" dirty="0"/>
              <a:t>Coronary Heart Disease (CHD)</a:t>
            </a:r>
          </a:p>
        </p:txBody>
      </p:sp>
      <p:graphicFrame>
        <p:nvGraphicFramePr>
          <p:cNvPr id="23" name="Content Placeholder 5">
            <a:extLst>
              <a:ext uri="{FF2B5EF4-FFF2-40B4-BE49-F238E27FC236}">
                <a16:creationId xmlns:a16="http://schemas.microsoft.com/office/drawing/2014/main" id="{87608D55-9F20-07EA-964D-855F7F2F9A99}"/>
              </a:ext>
            </a:extLst>
          </p:cNvPr>
          <p:cNvGraphicFramePr>
            <a:graphicFrameLocks noGrp="1"/>
          </p:cNvGraphicFramePr>
          <p:nvPr>
            <p:ph idx="1"/>
            <p:extLst>
              <p:ext uri="{D42A27DB-BD31-4B8C-83A1-F6EECF244321}">
                <p14:modId xmlns:p14="http://schemas.microsoft.com/office/powerpoint/2010/main" val="3675889972"/>
              </p:ext>
            </p:extLst>
          </p:nvPr>
        </p:nvGraphicFramePr>
        <p:xfrm>
          <a:off x="5956616" y="1895835"/>
          <a:ext cx="6173506" cy="1204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19D7B1D7-F99E-B639-7504-467D1BFE44A9}"/>
              </a:ext>
            </a:extLst>
          </p:cNvPr>
          <p:cNvSpPr txBox="1"/>
          <p:nvPr/>
        </p:nvSpPr>
        <p:spPr>
          <a:xfrm flipH="1">
            <a:off x="4167603" y="6423251"/>
            <a:ext cx="1701800" cy="261610"/>
          </a:xfrm>
          <a:prstGeom prst="rect">
            <a:avLst/>
          </a:prstGeom>
          <a:noFill/>
        </p:spPr>
        <p:txBody>
          <a:bodyPr wrap="square">
            <a:spAutoFit/>
          </a:bodyPr>
          <a:lstStyle/>
          <a:p>
            <a:r>
              <a:rPr lang="en-GB" sz="1100" dirty="0"/>
              <a:t>(Cripps, 2018)</a:t>
            </a:r>
          </a:p>
        </p:txBody>
      </p:sp>
      <p:pic>
        <p:nvPicPr>
          <p:cNvPr id="4" name="Picture 3" descr="A picture containing text, clipart&#10;&#10;Description automatically generated">
            <a:extLst>
              <a:ext uri="{FF2B5EF4-FFF2-40B4-BE49-F238E27FC236}">
                <a16:creationId xmlns:a16="http://schemas.microsoft.com/office/drawing/2014/main" id="{3C7C6F74-D8C5-0C40-7821-0459FCAC5D7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096000" y="2433954"/>
            <a:ext cx="5864031" cy="4164994"/>
          </a:xfrm>
          <a:prstGeom prst="rect">
            <a:avLst/>
          </a:prstGeom>
          <a:effectLst>
            <a:softEdge rad="127000"/>
          </a:effectLst>
        </p:spPr>
      </p:pic>
      <p:grpSp>
        <p:nvGrpSpPr>
          <p:cNvPr id="15" name="Group 14">
            <a:extLst>
              <a:ext uri="{FF2B5EF4-FFF2-40B4-BE49-F238E27FC236}">
                <a16:creationId xmlns:a16="http://schemas.microsoft.com/office/drawing/2014/main" id="{6FD985A2-4646-03F3-AC79-1BEFC55DDD25}"/>
              </a:ext>
            </a:extLst>
          </p:cNvPr>
          <p:cNvGrpSpPr/>
          <p:nvPr/>
        </p:nvGrpSpPr>
        <p:grpSpPr>
          <a:xfrm>
            <a:off x="5956616" y="3352799"/>
            <a:ext cx="6173506" cy="1320800"/>
            <a:chOff x="0" y="149458"/>
            <a:chExt cx="5477931" cy="4928039"/>
          </a:xfrm>
        </p:grpSpPr>
        <p:sp>
          <p:nvSpPr>
            <p:cNvPr id="17" name="Rectangle: Rounded Corners 16">
              <a:extLst>
                <a:ext uri="{FF2B5EF4-FFF2-40B4-BE49-F238E27FC236}">
                  <a16:creationId xmlns:a16="http://schemas.microsoft.com/office/drawing/2014/main" id="{F6693E5B-C71B-E4A6-E2BC-CE2B7A3FE271}"/>
                </a:ext>
              </a:extLst>
            </p:cNvPr>
            <p:cNvSpPr/>
            <p:nvPr/>
          </p:nvSpPr>
          <p:spPr>
            <a:xfrm>
              <a:off x="0" y="149458"/>
              <a:ext cx="5477931" cy="4928039"/>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Rectangle: Rounded Corners 4">
              <a:extLst>
                <a:ext uri="{FF2B5EF4-FFF2-40B4-BE49-F238E27FC236}">
                  <a16:creationId xmlns:a16="http://schemas.microsoft.com/office/drawing/2014/main" id="{DE6C45EE-71A3-0347-0845-29556392FA39}"/>
                </a:ext>
              </a:extLst>
            </p:cNvPr>
            <p:cNvSpPr txBox="1"/>
            <p:nvPr/>
          </p:nvSpPr>
          <p:spPr>
            <a:xfrm>
              <a:off x="73445" y="149458"/>
              <a:ext cx="5237363" cy="434170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8590" tIns="148590" rIns="148590" bIns="148590" numCol="1" spcCol="1270" anchor="ctr" anchorCtr="0">
              <a:noAutofit/>
            </a:bodyPr>
            <a:lstStyle/>
            <a:p>
              <a:pPr algn="ctr" defTabSz="1733550">
                <a:lnSpc>
                  <a:spcPct val="90000"/>
                </a:lnSpc>
                <a:spcBef>
                  <a:spcPct val="0"/>
                </a:spcBef>
                <a:spcAft>
                  <a:spcPct val="35000"/>
                </a:spcAft>
              </a:pPr>
              <a:r>
                <a:rPr lang="en-GB" sz="2000" b="0" i="0" dirty="0"/>
                <a:t>Atherosclerosis is a disorder in which fatty deposits (plaques) accumulate inside an artery, causing hardening and narrowing, restricting blood flow. (NICE, 2020)</a:t>
              </a:r>
              <a:endParaRPr lang="en-US" sz="1100" dirty="0"/>
            </a:p>
          </p:txBody>
        </p:sp>
      </p:grpSp>
      <p:grpSp>
        <p:nvGrpSpPr>
          <p:cNvPr id="19" name="Group 18">
            <a:extLst>
              <a:ext uri="{FF2B5EF4-FFF2-40B4-BE49-F238E27FC236}">
                <a16:creationId xmlns:a16="http://schemas.microsoft.com/office/drawing/2014/main" id="{24B49479-438C-4C4E-1A2E-A9BF14CCD156}"/>
              </a:ext>
            </a:extLst>
          </p:cNvPr>
          <p:cNvGrpSpPr/>
          <p:nvPr/>
        </p:nvGrpSpPr>
        <p:grpSpPr>
          <a:xfrm>
            <a:off x="5944898" y="4925982"/>
            <a:ext cx="6173505" cy="1023110"/>
            <a:chOff x="34383" y="-808045"/>
            <a:chExt cx="4375800" cy="1736850"/>
          </a:xfrm>
        </p:grpSpPr>
        <p:sp>
          <p:nvSpPr>
            <p:cNvPr id="20" name="Rectangle: Rounded Corners 19">
              <a:extLst>
                <a:ext uri="{FF2B5EF4-FFF2-40B4-BE49-F238E27FC236}">
                  <a16:creationId xmlns:a16="http://schemas.microsoft.com/office/drawing/2014/main" id="{4554B18E-E380-E44A-3387-6216687D664A}"/>
                </a:ext>
              </a:extLst>
            </p:cNvPr>
            <p:cNvSpPr/>
            <p:nvPr/>
          </p:nvSpPr>
          <p:spPr>
            <a:xfrm>
              <a:off x="102834" y="-808045"/>
              <a:ext cx="4307349" cy="1673100"/>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2" name="Rectangle: Rounded Corners 4">
              <a:extLst>
                <a:ext uri="{FF2B5EF4-FFF2-40B4-BE49-F238E27FC236}">
                  <a16:creationId xmlns:a16="http://schemas.microsoft.com/office/drawing/2014/main" id="{B240A4DD-474C-47FD-3186-2154E2AF640A}"/>
                </a:ext>
              </a:extLst>
            </p:cNvPr>
            <p:cNvSpPr txBox="1"/>
            <p:nvPr/>
          </p:nvSpPr>
          <p:spPr>
            <a:xfrm>
              <a:off x="34383" y="-662621"/>
              <a:ext cx="4049422" cy="159142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algn="ctr" defTabSz="889000">
                <a:lnSpc>
                  <a:spcPct val="90000"/>
                </a:lnSpc>
                <a:spcBef>
                  <a:spcPct val="0"/>
                </a:spcBef>
                <a:spcAft>
                  <a:spcPct val="35000"/>
                </a:spcAft>
              </a:pPr>
              <a:r>
                <a:rPr lang="en-GB" sz="2000" dirty="0"/>
                <a:t>Coronary heart disease kills one in every eight men and one in every fifteen women in the United Kingdom (British Heart Foundation, 2021)</a:t>
              </a:r>
              <a:endParaRPr lang="en-US" sz="2000" kern="1200" dirty="0"/>
            </a:p>
          </p:txBody>
        </p:sp>
      </p:grpSp>
      <p:sp>
        <p:nvSpPr>
          <p:cNvPr id="25" name="TextBox 24">
            <a:extLst>
              <a:ext uri="{FF2B5EF4-FFF2-40B4-BE49-F238E27FC236}">
                <a16:creationId xmlns:a16="http://schemas.microsoft.com/office/drawing/2014/main" id="{7E60E160-5748-5903-09AF-D802DB340599}"/>
              </a:ext>
            </a:extLst>
          </p:cNvPr>
          <p:cNvSpPr txBox="1"/>
          <p:nvPr/>
        </p:nvSpPr>
        <p:spPr>
          <a:xfrm>
            <a:off x="9398000" y="6343446"/>
            <a:ext cx="2933700" cy="261610"/>
          </a:xfrm>
          <a:prstGeom prst="rect">
            <a:avLst/>
          </a:prstGeom>
          <a:noFill/>
        </p:spPr>
        <p:txBody>
          <a:bodyPr wrap="square">
            <a:spAutoFit/>
          </a:bodyPr>
          <a:lstStyle/>
          <a:p>
            <a:r>
              <a:rPr lang="en-GB" sz="1100" dirty="0">
                <a:solidFill>
                  <a:schemeClr val="bg1"/>
                </a:solidFill>
              </a:rPr>
              <a:t>(Evolving science, 2022)</a:t>
            </a:r>
          </a:p>
        </p:txBody>
      </p:sp>
    </p:spTree>
    <p:extLst>
      <p:ext uri="{BB962C8B-B14F-4D97-AF65-F5344CB8AC3E}">
        <p14:creationId xmlns:p14="http://schemas.microsoft.com/office/powerpoint/2010/main" val="161526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6" presetClass="exit" presetSubtype="21" fill="hold" nodeType="clickEffect">
                                  <p:stCondLst>
                                    <p:cond delay="0"/>
                                  </p:stCondLst>
                                  <p:childTnLst>
                                    <p:animEffect transition="out" filter="barn(inVertical)">
                                      <p:cBhvr>
                                        <p:cTn id="12" dur="7000"/>
                                        <p:tgtEl>
                                          <p:spTgt spid="4"/>
                                        </p:tgtEl>
                                      </p:cBhvr>
                                    </p:animEffect>
                                    <p:set>
                                      <p:cBhvr>
                                        <p:cTn id="13" dur="1" fill="hold">
                                          <p:stCondLst>
                                            <p:cond delay="6999"/>
                                          </p:stCondLst>
                                        </p:cTn>
                                        <p:tgtEl>
                                          <p:spTgt spid="4"/>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3"/>
                                        </p:tgtEl>
                                        <p:attrNameLst>
                                          <p:attrName>style.visibility</p:attrName>
                                        </p:attrNameLst>
                                      </p:cBhvr>
                                      <p:to>
                                        <p:strVal val="visible"/>
                                      </p:to>
                                    </p:set>
                                    <p:anim calcmode="lin" valueType="num">
                                      <p:cBhvr additive="base">
                                        <p:cTn id="18" dur="500" fill="hold"/>
                                        <p:tgtEl>
                                          <p:spTgt spid="23"/>
                                        </p:tgtEl>
                                        <p:attrNameLst>
                                          <p:attrName>ppt_x</p:attrName>
                                        </p:attrNameLst>
                                      </p:cBhvr>
                                      <p:tavLst>
                                        <p:tav tm="0">
                                          <p:val>
                                            <p:strVal val="#ppt_x"/>
                                          </p:val>
                                        </p:tav>
                                        <p:tav tm="100000">
                                          <p:val>
                                            <p:strVal val="#ppt_x"/>
                                          </p:val>
                                        </p:tav>
                                      </p:tavLst>
                                    </p:anim>
                                    <p:anim calcmode="lin" valueType="num">
                                      <p:cBhvr additive="base">
                                        <p:cTn id="1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additive="base">
                                        <p:cTn id="24" dur="500" fill="hold"/>
                                        <p:tgtEl>
                                          <p:spTgt spid="15"/>
                                        </p:tgtEl>
                                        <p:attrNameLst>
                                          <p:attrName>ppt_x</p:attrName>
                                        </p:attrNameLst>
                                      </p:cBhvr>
                                      <p:tavLst>
                                        <p:tav tm="0">
                                          <p:val>
                                            <p:strVal val="#ppt_x"/>
                                          </p:val>
                                        </p:tav>
                                        <p:tav tm="100000">
                                          <p:val>
                                            <p:strVal val="#ppt_x"/>
                                          </p:val>
                                        </p:tav>
                                      </p:tavLst>
                                    </p:anim>
                                    <p:anim calcmode="lin" valueType="num">
                                      <p:cBhvr additive="base">
                                        <p:cTn id="25"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 calcmode="lin" valueType="num">
                                      <p:cBhvr additive="base">
                                        <p:cTn id="30" dur="500" fill="hold"/>
                                        <p:tgtEl>
                                          <p:spTgt spid="19"/>
                                        </p:tgtEl>
                                        <p:attrNameLst>
                                          <p:attrName>ppt_x</p:attrName>
                                        </p:attrNameLst>
                                      </p:cBhvr>
                                      <p:tavLst>
                                        <p:tav tm="0">
                                          <p:val>
                                            <p:strVal val="#ppt_x"/>
                                          </p:val>
                                        </p:tav>
                                        <p:tav tm="100000">
                                          <p:val>
                                            <p:strVal val="#ppt_x"/>
                                          </p:val>
                                        </p:tav>
                                      </p:tavLst>
                                    </p:anim>
                                    <p:anim calcmode="lin" valueType="num">
                                      <p:cBhvr additive="base">
                                        <p:cTn id="31"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3" grpId="0">
        <p:bldAsOne/>
      </p:bldGraphic>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C2E04757-C758-46D6-45B0-3F8B6F45B702}"/>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3468" r="1" b="17608"/>
          <a:stretch/>
        </p:blipFill>
        <p:spPr>
          <a:xfrm>
            <a:off x="620086" y="610712"/>
            <a:ext cx="11055096" cy="5715000"/>
          </a:xfrm>
          <a:prstGeom prst="rect">
            <a:avLst/>
          </a:prstGeom>
          <a:ln>
            <a:noFill/>
          </a:ln>
          <a:effectLst>
            <a:softEdge rad="112500"/>
          </a:effectLst>
        </p:spPr>
      </p:pic>
      <p:sp>
        <p:nvSpPr>
          <p:cNvPr id="7" name="TextBox 6">
            <a:extLst>
              <a:ext uri="{FF2B5EF4-FFF2-40B4-BE49-F238E27FC236}">
                <a16:creationId xmlns:a16="http://schemas.microsoft.com/office/drawing/2014/main" id="{87DBB22B-4DAC-83A3-275C-FDCF528D13C2}"/>
              </a:ext>
            </a:extLst>
          </p:cNvPr>
          <p:cNvSpPr txBox="1"/>
          <p:nvPr/>
        </p:nvSpPr>
        <p:spPr>
          <a:xfrm>
            <a:off x="163246" y="1165684"/>
            <a:ext cx="2979556" cy="1862048"/>
          </a:xfrm>
          <a:prstGeom prst="rect">
            <a:avLst/>
          </a:prstGeom>
          <a:noFill/>
        </p:spPr>
        <p:txBody>
          <a:bodyPr wrap="square" rtlCol="0">
            <a:spAutoFit/>
          </a:bodyPr>
          <a:lstStyle/>
          <a:p>
            <a:pPr algn="ctr"/>
            <a:r>
              <a:rPr lang="en-GB" sz="3200" b="0" i="0" dirty="0">
                <a:effectLst/>
                <a:cs typeface="Arial" panose="020B0604020202020204" pitchFamily="34" charset="0"/>
              </a:rPr>
              <a:t>Causes of CAD</a:t>
            </a:r>
          </a:p>
          <a:p>
            <a:pPr marL="285750" indent="-285750" algn="ctr">
              <a:buFont typeface="Wingdings" panose="05000000000000000000" pitchFamily="2" charset="2"/>
              <a:buChar char="v"/>
            </a:pPr>
            <a:endParaRPr lang="en-GB" sz="1800" dirty="0">
              <a:cs typeface="Arial" panose="020B0604020202020204" pitchFamily="34" charset="0"/>
            </a:endParaRPr>
          </a:p>
          <a:p>
            <a:pPr marL="285750" indent="-285750" algn="ctr">
              <a:buFont typeface="Wingdings" panose="05000000000000000000" pitchFamily="2" charset="2"/>
              <a:buChar char="v"/>
            </a:pPr>
            <a:r>
              <a:rPr lang="en-GB" sz="1800" b="0" i="0" dirty="0">
                <a:effectLst/>
                <a:cs typeface="Arial" panose="020B0604020202020204" pitchFamily="34" charset="0"/>
              </a:rPr>
              <a:t>Smoking</a:t>
            </a:r>
          </a:p>
          <a:p>
            <a:pPr marL="285750" indent="-285750" algn="ctr">
              <a:buFont typeface="Wingdings" panose="05000000000000000000" pitchFamily="2" charset="2"/>
              <a:buChar char="v"/>
            </a:pPr>
            <a:r>
              <a:rPr lang="en-GB" sz="1800" b="0" i="0" dirty="0">
                <a:effectLst/>
                <a:cs typeface="Arial" panose="020B0604020202020204" pitchFamily="34" charset="0"/>
              </a:rPr>
              <a:t>Hypertension</a:t>
            </a:r>
          </a:p>
          <a:p>
            <a:pPr marL="285750" indent="-285750" algn="ctr">
              <a:buFont typeface="Wingdings" panose="05000000000000000000" pitchFamily="2" charset="2"/>
              <a:buChar char="v"/>
            </a:pPr>
            <a:r>
              <a:rPr lang="en-GB" dirty="0">
                <a:cs typeface="Arial" panose="020B0604020202020204" pitchFamily="34" charset="0"/>
              </a:rPr>
              <a:t>H</a:t>
            </a:r>
            <a:r>
              <a:rPr lang="en-GB" sz="1800" b="0" i="0" dirty="0">
                <a:effectLst/>
                <a:cs typeface="Arial" panose="020B0604020202020204" pitchFamily="34" charset="0"/>
              </a:rPr>
              <a:t>igh cholesterol</a:t>
            </a:r>
          </a:p>
          <a:p>
            <a:pPr algn="ctr"/>
            <a:r>
              <a:rPr lang="en-GB" sz="1100" b="0" i="0" dirty="0">
                <a:effectLst/>
                <a:cs typeface="Arial" panose="020B0604020202020204" pitchFamily="34" charset="0"/>
              </a:rPr>
              <a:t>(NHS, 2019)</a:t>
            </a:r>
          </a:p>
        </p:txBody>
      </p:sp>
      <p:sp>
        <p:nvSpPr>
          <p:cNvPr id="9" name="TextBox 8">
            <a:extLst>
              <a:ext uri="{FF2B5EF4-FFF2-40B4-BE49-F238E27FC236}">
                <a16:creationId xmlns:a16="http://schemas.microsoft.com/office/drawing/2014/main" id="{E195F7C7-4BDF-01C9-9A12-8B7AAE42CFC1}"/>
              </a:ext>
            </a:extLst>
          </p:cNvPr>
          <p:cNvSpPr txBox="1"/>
          <p:nvPr/>
        </p:nvSpPr>
        <p:spPr>
          <a:xfrm>
            <a:off x="996707" y="3814280"/>
            <a:ext cx="8744193" cy="2246769"/>
          </a:xfrm>
          <a:prstGeom prst="rect">
            <a:avLst/>
          </a:prstGeom>
          <a:noFill/>
        </p:spPr>
        <p:txBody>
          <a:bodyPr wrap="square" rtlCol="0">
            <a:spAutoFit/>
          </a:bodyPr>
          <a:lstStyle/>
          <a:p>
            <a:r>
              <a:rPr lang="en-GB" sz="3200" dirty="0">
                <a:cs typeface="Arial" panose="020B0604020202020204" pitchFamily="34" charset="0"/>
              </a:rPr>
              <a:t>Symptoms </a:t>
            </a:r>
            <a:endParaRPr lang="en-GB" sz="1800" dirty="0">
              <a:cs typeface="Arial" panose="020B0604020202020204" pitchFamily="34" charset="0"/>
            </a:endParaRPr>
          </a:p>
          <a:p>
            <a:pPr marL="285750" indent="-285750">
              <a:buFont typeface="Wingdings" panose="05000000000000000000" pitchFamily="2" charset="2"/>
              <a:buChar char="v"/>
            </a:pPr>
            <a:r>
              <a:rPr lang="en-GB" sz="1800" b="1" dirty="0">
                <a:cs typeface="Arial" panose="020B0604020202020204" pitchFamily="34" charset="0"/>
              </a:rPr>
              <a:t>Angina</a:t>
            </a:r>
            <a:r>
              <a:rPr lang="en-GB" sz="1800" dirty="0">
                <a:cs typeface="Arial" panose="020B0604020202020204" pitchFamily="34" charset="0"/>
              </a:rPr>
              <a:t> -  </a:t>
            </a:r>
            <a:r>
              <a:rPr lang="en-GB" dirty="0"/>
              <a:t>Chest pain is the most common symptom of angina.</a:t>
            </a:r>
          </a:p>
          <a:p>
            <a:r>
              <a:rPr lang="en-GB" dirty="0"/>
              <a:t>Angina causes chest pain that feels tight, dull, or heavy and can expanded to the arms, neck, jaw, or back.</a:t>
            </a:r>
          </a:p>
          <a:p>
            <a:pPr marL="285750" indent="-285750">
              <a:buFont typeface="Wingdings" panose="05000000000000000000" pitchFamily="2" charset="2"/>
              <a:buChar char="v"/>
            </a:pPr>
            <a:r>
              <a:rPr lang="en-GB" sz="1800" b="1" dirty="0">
                <a:cs typeface="Arial" panose="020B0604020202020204" pitchFamily="34" charset="0"/>
              </a:rPr>
              <a:t>Heart attack </a:t>
            </a:r>
            <a:r>
              <a:rPr lang="en-GB" sz="1800" dirty="0">
                <a:cs typeface="Arial" panose="020B0604020202020204" pitchFamily="34" charset="0"/>
              </a:rPr>
              <a:t>- </a:t>
            </a:r>
            <a:r>
              <a:rPr lang="en-GB" dirty="0"/>
              <a:t>Myocardial infarction also know as a heart attack is a serious medical emergency in which the supply of blood to the heart is suddenly cut off, usually by a blood clot. </a:t>
            </a:r>
            <a:r>
              <a:rPr lang="en-GB" sz="1100" dirty="0">
                <a:cs typeface="Arial" panose="020B0604020202020204" pitchFamily="34" charset="0"/>
              </a:rPr>
              <a:t>(NHS Choices, 2020), (NHS, 2019b) and (NHS, 2018). </a:t>
            </a:r>
          </a:p>
        </p:txBody>
      </p:sp>
      <p:sp>
        <p:nvSpPr>
          <p:cNvPr id="22" name="Rectangle 21">
            <a:extLst>
              <a:ext uri="{FF2B5EF4-FFF2-40B4-BE49-F238E27FC236}">
                <a16:creationId xmlns:a16="http://schemas.microsoft.com/office/drawing/2014/main" id="{355B206B-6937-27D1-D16B-9AEA93D82918}"/>
              </a:ext>
            </a:extLst>
          </p:cNvPr>
          <p:cNvSpPr/>
          <p:nvPr/>
        </p:nvSpPr>
        <p:spPr>
          <a:xfrm>
            <a:off x="3250729" y="288521"/>
            <a:ext cx="5075685" cy="1754326"/>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Coronary Artery</a:t>
            </a:r>
          </a:p>
          <a:p>
            <a:pPr algn="ctr"/>
            <a:r>
              <a:rPr lang="en-GB" sz="5400" dirty="0">
                <a:ln w="0"/>
                <a:effectLst>
                  <a:outerShdw blurRad="38100" dist="19050" dir="2700000" algn="tl" rotWithShape="0">
                    <a:schemeClr val="dk1">
                      <a:alpha val="40000"/>
                    </a:schemeClr>
                  </a:outerShdw>
                </a:effectLst>
              </a:rPr>
              <a:t> Disease ( CAD)</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40" name="TextBox 39">
            <a:extLst>
              <a:ext uri="{FF2B5EF4-FFF2-40B4-BE49-F238E27FC236}">
                <a16:creationId xmlns:a16="http://schemas.microsoft.com/office/drawing/2014/main" id="{292959C7-8A0E-2003-AFD0-98B8FA982385}"/>
              </a:ext>
            </a:extLst>
          </p:cNvPr>
          <p:cNvSpPr txBox="1"/>
          <p:nvPr/>
        </p:nvSpPr>
        <p:spPr>
          <a:xfrm>
            <a:off x="8965622" y="6122908"/>
            <a:ext cx="2872401" cy="261610"/>
          </a:xfrm>
          <a:prstGeom prst="rect">
            <a:avLst/>
          </a:prstGeom>
          <a:noFill/>
        </p:spPr>
        <p:txBody>
          <a:bodyPr wrap="square">
            <a:spAutoFit/>
          </a:bodyPr>
          <a:lstStyle/>
          <a:p>
            <a:r>
              <a:rPr lang="en-GB" sz="1100" dirty="0"/>
              <a:t>(National Heart, Lung, Blood institute)</a:t>
            </a:r>
          </a:p>
        </p:txBody>
      </p:sp>
      <p:sp>
        <p:nvSpPr>
          <p:cNvPr id="23" name="TextBox 22">
            <a:extLst>
              <a:ext uri="{FF2B5EF4-FFF2-40B4-BE49-F238E27FC236}">
                <a16:creationId xmlns:a16="http://schemas.microsoft.com/office/drawing/2014/main" id="{0C384E22-68AC-C408-8B2E-4657EB0D7070}"/>
              </a:ext>
            </a:extLst>
          </p:cNvPr>
          <p:cNvSpPr txBox="1"/>
          <p:nvPr/>
        </p:nvSpPr>
        <p:spPr>
          <a:xfrm>
            <a:off x="3701242" y="3006547"/>
            <a:ext cx="6292850" cy="1092607"/>
          </a:xfrm>
          <a:prstGeom prst="rect">
            <a:avLst/>
          </a:prstGeom>
          <a:noFill/>
        </p:spPr>
        <p:txBody>
          <a:bodyPr wrap="square">
            <a:spAutoFit/>
          </a:bodyPr>
          <a:lstStyle/>
          <a:p>
            <a:pPr marL="0" indent="0">
              <a:buNone/>
            </a:pPr>
            <a:r>
              <a:rPr lang="en-GB" b="1" i="0" dirty="0">
                <a:solidFill>
                  <a:srgbClr val="222222"/>
                </a:solidFill>
                <a:effectLst/>
              </a:rPr>
              <a:t>Being physically inactive</a:t>
            </a:r>
            <a:r>
              <a:rPr lang="en-GB" b="0" i="0" dirty="0">
                <a:solidFill>
                  <a:srgbClr val="222222"/>
                </a:solidFill>
                <a:effectLst/>
              </a:rPr>
              <a:t> </a:t>
            </a:r>
          </a:p>
          <a:p>
            <a:r>
              <a:rPr lang="en-GB" b="1" i="0" dirty="0">
                <a:solidFill>
                  <a:srgbClr val="222222"/>
                </a:solidFill>
                <a:effectLst/>
              </a:rPr>
              <a:t>Unhealthy eating patterns</a:t>
            </a:r>
            <a:r>
              <a:rPr lang="en-GB" dirty="0">
                <a:solidFill>
                  <a:srgbClr val="222222"/>
                </a:solidFill>
              </a:rPr>
              <a:t>. Both can worsen other heart disease risk factors</a:t>
            </a:r>
            <a:r>
              <a:rPr lang="en-GB" b="0" i="0" dirty="0">
                <a:solidFill>
                  <a:srgbClr val="222222"/>
                </a:solidFill>
                <a:effectLst/>
              </a:rPr>
              <a:t> </a:t>
            </a:r>
            <a:r>
              <a:rPr lang="en-GB" sz="1100" b="0" i="0" dirty="0">
                <a:solidFill>
                  <a:srgbClr val="222222"/>
                </a:solidFill>
                <a:effectLst/>
              </a:rPr>
              <a:t>(National Heart, Lung, Blood Institute, 2022)</a:t>
            </a:r>
          </a:p>
          <a:p>
            <a:pPr marL="0" indent="0">
              <a:buNone/>
            </a:pPr>
            <a:endParaRPr lang="en-GB" sz="1100" b="0" i="0" dirty="0">
              <a:solidFill>
                <a:srgbClr val="222222"/>
              </a:solidFill>
              <a:effectLst/>
            </a:endParaRPr>
          </a:p>
        </p:txBody>
      </p:sp>
    </p:spTree>
    <p:extLst>
      <p:ext uri="{BB962C8B-B14F-4D97-AF65-F5344CB8AC3E}">
        <p14:creationId xmlns:p14="http://schemas.microsoft.com/office/powerpoint/2010/main" val="282724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1" nodeType="click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1"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9"/>
                                        </p:tgtEl>
                                      </p:cBhvr>
                                    </p:animEffect>
                                    <p:anim calcmode="lin" valueType="num">
                                      <p:cBhvr>
                                        <p:cTn id="28" dur="1000"/>
                                        <p:tgtEl>
                                          <p:spTgt spid="9"/>
                                        </p:tgtEl>
                                        <p:attrNameLst>
                                          <p:attrName>ppt_x</p:attrName>
                                        </p:attrNameLst>
                                      </p:cBhvr>
                                      <p:tavLst>
                                        <p:tav tm="0">
                                          <p:val>
                                            <p:strVal val="ppt_x"/>
                                          </p:val>
                                        </p:tav>
                                        <p:tav tm="100000">
                                          <p:val>
                                            <p:strVal val="ppt_x"/>
                                          </p:val>
                                        </p:tav>
                                      </p:tavLst>
                                    </p:anim>
                                    <p:anim calcmode="lin" valueType="num">
                                      <p:cBhvr>
                                        <p:cTn id="29" dur="1000"/>
                                        <p:tgtEl>
                                          <p:spTgt spid="9"/>
                                        </p:tgtEl>
                                        <p:attrNameLst>
                                          <p:attrName>ppt_y</p:attrName>
                                        </p:attrNameLst>
                                      </p:cBhvr>
                                      <p:tavLst>
                                        <p:tav tm="0">
                                          <p:val>
                                            <p:strVal val="ppt_y"/>
                                          </p:val>
                                        </p:tav>
                                        <p:tav tm="100000">
                                          <p:val>
                                            <p:strVal val="ppt_y+.1"/>
                                          </p:val>
                                        </p:tav>
                                      </p:tavLst>
                                    </p:anim>
                                    <p:set>
                                      <p:cBhvr>
                                        <p:cTn id="30" dur="1" fill="hold">
                                          <p:stCondLst>
                                            <p:cond delay="9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1000"/>
                                        <p:tgtEl>
                                          <p:spTgt spid="23"/>
                                        </p:tgtEl>
                                      </p:cBhvr>
                                    </p:animEffect>
                                    <p:anim calcmode="lin" valueType="num">
                                      <p:cBhvr>
                                        <p:cTn id="36" dur="1000" fill="hold"/>
                                        <p:tgtEl>
                                          <p:spTgt spid="23"/>
                                        </p:tgtEl>
                                        <p:attrNameLst>
                                          <p:attrName>ppt_x</p:attrName>
                                        </p:attrNameLst>
                                      </p:cBhvr>
                                      <p:tavLst>
                                        <p:tav tm="0">
                                          <p:val>
                                            <p:strVal val="#ppt_x"/>
                                          </p:val>
                                        </p:tav>
                                        <p:tav tm="100000">
                                          <p:val>
                                            <p:strVal val="#ppt_x"/>
                                          </p:val>
                                        </p:tav>
                                      </p:tavLst>
                                    </p:anim>
                                    <p:anim calcmode="lin" valueType="num">
                                      <p:cBhvr>
                                        <p:cTn id="3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9" grpId="0"/>
      <p:bldP spid="9" grpId="1"/>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873D0D-458E-DE60-47E9-0B590BFC2A4A}"/>
              </a:ext>
            </a:extLst>
          </p:cNvPr>
          <p:cNvPicPr>
            <a:picLocks noChangeAspect="1"/>
          </p:cNvPicPr>
          <p:nvPr/>
        </p:nvPicPr>
        <p:blipFill rotWithShape="1">
          <a:blip r:embed="rId3">
            <a:extLst>
              <a:ext uri="{28A0092B-C50C-407E-A947-70E740481C1C}">
                <a14:useLocalDpi xmlns:a14="http://schemas.microsoft.com/office/drawing/2010/main" val="0"/>
              </a:ext>
            </a:extLst>
          </a:blip>
          <a:srcRect t="26630" b="8600"/>
          <a:stretch/>
        </p:blipFill>
        <p:spPr>
          <a:xfrm>
            <a:off x="467823" y="0"/>
            <a:ext cx="11256354" cy="5049499"/>
          </a:xfrm>
          <a:prstGeom prst="rect">
            <a:avLst/>
          </a:prstGeom>
        </p:spPr>
      </p:pic>
      <p:sp>
        <p:nvSpPr>
          <p:cNvPr id="2" name="Rectangle 1">
            <a:extLst>
              <a:ext uri="{FF2B5EF4-FFF2-40B4-BE49-F238E27FC236}">
                <a16:creationId xmlns:a16="http://schemas.microsoft.com/office/drawing/2014/main" id="{6D0ADA22-2D47-59D2-CF81-638C6B585A89}"/>
              </a:ext>
            </a:extLst>
          </p:cNvPr>
          <p:cNvSpPr/>
          <p:nvPr/>
        </p:nvSpPr>
        <p:spPr>
          <a:xfrm>
            <a:off x="1" y="-8467"/>
            <a:ext cx="12192000" cy="923330"/>
          </a:xfrm>
          <a:prstGeom prst="rect">
            <a:avLst/>
          </a:prstGeom>
        </p:spPr>
        <p:txBody>
          <a:bodyPr vert="horz" lIns="91440" tIns="45720" rIns="91440" bIns="45720" rtlCol="0" anchor="ctr">
            <a:normAutofit/>
          </a:bodyPr>
          <a:lstStyle/>
          <a:p>
            <a:pPr algn="ctr">
              <a:spcBef>
                <a:spcPct val="0"/>
              </a:spcBef>
              <a:spcAft>
                <a:spcPts val="600"/>
              </a:spcAft>
            </a:pPr>
            <a:r>
              <a:rPr lang="en-US" sz="4800" b="1" cap="none" spc="0" dirty="0">
                <a:ln w="22225">
                  <a:solidFill>
                    <a:schemeClr val="accent2"/>
                  </a:solidFill>
                  <a:prstDash val="solid"/>
                </a:ln>
                <a:solidFill>
                  <a:schemeClr val="accent1"/>
                </a:solidFill>
                <a:effectLst/>
                <a:latin typeface="+mj-lt"/>
                <a:ea typeface="+mj-ea"/>
                <a:cs typeface="+mj-cs"/>
              </a:rPr>
              <a:t>Care Plan</a:t>
            </a:r>
          </a:p>
        </p:txBody>
      </p:sp>
      <p:sp>
        <p:nvSpPr>
          <p:cNvPr id="5" name="TextBox 4">
            <a:extLst>
              <a:ext uri="{FF2B5EF4-FFF2-40B4-BE49-F238E27FC236}">
                <a16:creationId xmlns:a16="http://schemas.microsoft.com/office/drawing/2014/main" id="{751E0C96-15A1-9425-7CB9-0390846B0216}"/>
              </a:ext>
            </a:extLst>
          </p:cNvPr>
          <p:cNvSpPr txBox="1"/>
          <p:nvPr/>
        </p:nvSpPr>
        <p:spPr>
          <a:xfrm>
            <a:off x="1931438" y="895225"/>
            <a:ext cx="7990114" cy="923330"/>
          </a:xfrm>
          <a:prstGeom prst="rect">
            <a:avLst/>
          </a:prstGeom>
          <a:noFill/>
        </p:spPr>
        <p:txBody>
          <a:bodyPr wrap="square" rtlCol="0">
            <a:spAutoFit/>
          </a:bodyPr>
          <a:lstStyle/>
          <a:p>
            <a:r>
              <a:rPr lang="en-GB" dirty="0">
                <a:solidFill>
                  <a:schemeClr val="bg1"/>
                </a:solidFill>
              </a:rPr>
              <a:t>Coronary artery disease (CAD) is the single leading cause of death for 14% of men and 8% of women, totalling approximately 66,000 deaths in 2016.</a:t>
            </a:r>
            <a:r>
              <a:rPr lang="en-GB" b="0" i="0" dirty="0">
                <a:solidFill>
                  <a:schemeClr val="bg1"/>
                </a:solidFill>
                <a:effectLst/>
              </a:rPr>
              <a:t>. (NICE, 2020)</a:t>
            </a:r>
          </a:p>
        </p:txBody>
      </p:sp>
      <p:graphicFrame>
        <p:nvGraphicFramePr>
          <p:cNvPr id="7" name="Diagram 6">
            <a:extLst>
              <a:ext uri="{FF2B5EF4-FFF2-40B4-BE49-F238E27FC236}">
                <a16:creationId xmlns:a16="http://schemas.microsoft.com/office/drawing/2014/main" id="{4FE6AB25-1D9F-00B1-5830-0279809E6C1F}"/>
              </a:ext>
            </a:extLst>
          </p:cNvPr>
          <p:cNvGraphicFramePr/>
          <p:nvPr>
            <p:extLst>
              <p:ext uri="{D42A27DB-BD31-4B8C-83A1-F6EECF244321}">
                <p14:modId xmlns:p14="http://schemas.microsoft.com/office/powerpoint/2010/main" val="1340988110"/>
              </p:ext>
            </p:extLst>
          </p:nvPr>
        </p:nvGraphicFramePr>
        <p:xfrm>
          <a:off x="866274" y="3096126"/>
          <a:ext cx="10727012" cy="35934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429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0B6CC1-CE94-D393-DB9F-3D7E9D24239C}"/>
              </a:ext>
            </a:extLst>
          </p:cNvPr>
          <p:cNvSpPr/>
          <p:nvPr/>
        </p:nvSpPr>
        <p:spPr>
          <a:xfrm>
            <a:off x="1333502" y="609600"/>
            <a:ext cx="8596668" cy="762000"/>
          </a:xfrm>
          <a:prstGeom prst="rect">
            <a:avLst/>
          </a:prstGeom>
        </p:spPr>
        <p:txBody>
          <a:bodyPr vert="horz" lIns="91440" tIns="45720" rIns="91440" bIns="45720" rtlCol="0" anchor="t">
            <a:normAutofit/>
          </a:bodyPr>
          <a:lstStyle/>
          <a:p>
            <a:pPr>
              <a:spcBef>
                <a:spcPct val="0"/>
              </a:spcBef>
              <a:spcAft>
                <a:spcPts val="600"/>
              </a:spcAft>
            </a:pPr>
            <a:r>
              <a:rPr lang="en-US" sz="3600" b="1" cap="none" spc="0">
                <a:ln w="22225">
                  <a:solidFill>
                    <a:schemeClr val="accent2"/>
                  </a:solidFill>
                  <a:prstDash val="solid"/>
                </a:ln>
                <a:solidFill>
                  <a:schemeClr val="accent1"/>
                </a:solidFill>
                <a:effectLst/>
                <a:latin typeface="+mj-lt"/>
                <a:ea typeface="+mj-ea"/>
                <a:cs typeface="+mj-cs"/>
              </a:rPr>
              <a:t>References</a:t>
            </a:r>
          </a:p>
        </p:txBody>
      </p:sp>
      <p:sp>
        <p:nvSpPr>
          <p:cNvPr id="5" name="TextBox 4">
            <a:extLst>
              <a:ext uri="{FF2B5EF4-FFF2-40B4-BE49-F238E27FC236}">
                <a16:creationId xmlns:a16="http://schemas.microsoft.com/office/drawing/2014/main" id="{8F56BE98-BE86-A8FF-77EF-507C9C13B0FC}"/>
              </a:ext>
            </a:extLst>
          </p:cNvPr>
          <p:cNvSpPr txBox="1"/>
          <p:nvPr/>
        </p:nvSpPr>
        <p:spPr>
          <a:xfrm>
            <a:off x="1248835" y="1601790"/>
            <a:ext cx="8470898" cy="3429260"/>
          </a:xfrm>
          <a:prstGeom prst="rect">
            <a:avLst/>
          </a:prstGeom>
        </p:spPr>
        <p:txBody>
          <a:bodyPr vert="horz" lIns="91440" tIns="45720" rIns="91440" bIns="45720" rtlCol="0">
            <a:noAutofit/>
          </a:bodyPr>
          <a:lstStyle/>
          <a:p>
            <a:pPr marL="171450" indent="-171450">
              <a:lnSpc>
                <a:spcPct val="90000"/>
              </a:lnSpc>
              <a:spcBef>
                <a:spcPts val="1000"/>
              </a:spcBef>
              <a:buClr>
                <a:schemeClr val="accent1"/>
              </a:buClr>
              <a:buSzPct val="80000"/>
              <a:buFont typeface="Wingdings 3" charset="2"/>
              <a:buChar char=""/>
            </a:pPr>
            <a:endParaRPr lang="en-US" sz="800" b="0" dirty="0">
              <a:effectLst/>
            </a:endParaRPr>
          </a:p>
          <a:p>
            <a:pPr marL="171450" indent="-171450">
              <a:lnSpc>
                <a:spcPct val="90000"/>
              </a:lnSpc>
              <a:spcBef>
                <a:spcPts val="1000"/>
              </a:spcBef>
              <a:buClr>
                <a:schemeClr val="accent1"/>
              </a:buClr>
              <a:buSzPct val="80000"/>
              <a:buFont typeface="Wingdings 3" charset="2"/>
              <a:buChar char=""/>
            </a:pPr>
            <a:r>
              <a:rPr lang="en-US" sz="800" dirty="0">
                <a:effectLst/>
              </a:rPr>
              <a:t>British Heart Foundation (2021). </a:t>
            </a:r>
            <a:r>
              <a:rPr lang="en-US" sz="800" i="1" dirty="0">
                <a:effectLst/>
              </a:rPr>
              <a:t>Heart statistics</a:t>
            </a:r>
            <a:r>
              <a:rPr lang="en-US" sz="800" dirty="0">
                <a:effectLst/>
              </a:rPr>
              <a:t>. [online] Bhf.org.uk. Available at: https://www.bhf.org.uk/what-we-do/our-research/heart-statistics.</a:t>
            </a:r>
          </a:p>
          <a:p>
            <a:pPr marL="171450" indent="-171450">
              <a:lnSpc>
                <a:spcPct val="90000"/>
              </a:lnSpc>
              <a:spcBef>
                <a:spcPts val="1000"/>
              </a:spcBef>
              <a:buClr>
                <a:schemeClr val="accent1"/>
              </a:buClr>
              <a:buSzPct val="80000"/>
              <a:buFont typeface="Wingdings 3" charset="2"/>
              <a:buChar char=""/>
            </a:pPr>
            <a:r>
              <a:rPr lang="en-US" sz="800" dirty="0">
                <a:effectLst/>
              </a:rPr>
              <a:t>Cripps, T. (2018). </a:t>
            </a:r>
            <a:r>
              <a:rPr lang="en-US" sz="800" i="1" dirty="0">
                <a:effectLst/>
              </a:rPr>
              <a:t>Coronary Heart disease| Health Information | Bupa UK</a:t>
            </a:r>
            <a:r>
              <a:rPr lang="en-US" sz="800" dirty="0">
                <a:effectLst/>
              </a:rPr>
              <a:t>. [online] Bupa.co.uk. Available at: https://www.bupa.co.uk/health-information/heart-blood-circulation/coronary-heart-disease.</a:t>
            </a:r>
          </a:p>
          <a:p>
            <a:pPr marL="171450" indent="-171450">
              <a:lnSpc>
                <a:spcPct val="90000"/>
              </a:lnSpc>
              <a:spcBef>
                <a:spcPts val="1000"/>
              </a:spcBef>
              <a:buClr>
                <a:schemeClr val="accent1"/>
              </a:buClr>
              <a:buSzPct val="80000"/>
              <a:buFont typeface="Wingdings 3" charset="2"/>
              <a:buChar char=""/>
            </a:pPr>
            <a:r>
              <a:rPr lang="en-US" sz="800" dirty="0">
                <a:effectLst/>
              </a:rPr>
              <a:t>Dean, L. (2005a). </a:t>
            </a:r>
            <a:r>
              <a:rPr lang="en-US" sz="800" i="1" dirty="0">
                <a:effectLst/>
              </a:rPr>
              <a:t>Blood and the cells it contains</a:t>
            </a:r>
            <a:r>
              <a:rPr lang="en-US" sz="800" dirty="0">
                <a:effectLst/>
              </a:rPr>
              <a:t>. </a:t>
            </a:r>
            <a:r>
              <a:rPr lang="en-US" sz="800" i="1" dirty="0">
                <a:effectLst/>
              </a:rPr>
              <a:t>www.ncbi.nlm.nih.gov</a:t>
            </a:r>
            <a:r>
              <a:rPr lang="en-US" sz="800" dirty="0">
                <a:effectLst/>
              </a:rPr>
              <a:t>. National Center for Biotechnology Information (US). Available at: https://www.ncbi.nlm.nih.gov/books/NBK2263/#:~:text=The%20straw%2Dcolored%20fluid%20that [Accessed 27 Jun. 2022].</a:t>
            </a:r>
          </a:p>
          <a:p>
            <a:pPr marL="171450" indent="-171450">
              <a:lnSpc>
                <a:spcPct val="90000"/>
              </a:lnSpc>
              <a:spcBef>
                <a:spcPts val="1000"/>
              </a:spcBef>
              <a:buClr>
                <a:schemeClr val="accent1"/>
              </a:buClr>
              <a:buSzPct val="80000"/>
              <a:buFont typeface="Wingdings 3" charset="2"/>
              <a:buChar char=""/>
            </a:pPr>
            <a:r>
              <a:rPr lang="en-US" sz="800" dirty="0">
                <a:effectLst/>
              </a:rPr>
              <a:t>Higuera, V. (2020). </a:t>
            </a:r>
            <a:r>
              <a:rPr lang="en-US" sz="800" i="1" dirty="0">
                <a:effectLst/>
              </a:rPr>
              <a:t>Causes of Coronary Artery Disease</a:t>
            </a:r>
            <a:r>
              <a:rPr lang="en-US" sz="800" dirty="0">
                <a:effectLst/>
              </a:rPr>
              <a:t>. [online] Healthline. Available at: https://www.healthline.com/health/coronary-artery-disease/causes#causes.</a:t>
            </a:r>
          </a:p>
          <a:p>
            <a:pPr marL="171450" indent="-171450">
              <a:lnSpc>
                <a:spcPct val="90000"/>
              </a:lnSpc>
              <a:spcBef>
                <a:spcPts val="1000"/>
              </a:spcBef>
              <a:buClr>
                <a:schemeClr val="accent1"/>
              </a:buClr>
              <a:buSzPct val="80000"/>
              <a:buFont typeface="Wingdings 3" charset="2"/>
              <a:buChar char=""/>
            </a:pPr>
            <a:r>
              <a:rPr lang="en-US" sz="800" dirty="0">
                <a:effectLst/>
              </a:rPr>
              <a:t>Institute for Quality and Efficiency in Health Care (2019). </a:t>
            </a:r>
            <a:r>
              <a:rPr lang="en-US" sz="800" i="1" dirty="0">
                <a:effectLst/>
              </a:rPr>
              <a:t>How does the blood circulatory system work?</a:t>
            </a:r>
            <a:r>
              <a:rPr lang="en-US" sz="800" dirty="0">
                <a:effectLst/>
              </a:rPr>
              <a:t> [online] NCBI. Available at: https://www.ncbi.nlm.nih.gov/books/NBK279250/.</a:t>
            </a:r>
          </a:p>
          <a:p>
            <a:pPr marL="171450" indent="-171450">
              <a:lnSpc>
                <a:spcPct val="90000"/>
              </a:lnSpc>
              <a:spcBef>
                <a:spcPts val="1000"/>
              </a:spcBef>
              <a:buClr>
                <a:schemeClr val="accent1"/>
              </a:buClr>
              <a:buSzPct val="80000"/>
              <a:buFont typeface="Wingdings 3" charset="2"/>
              <a:buChar char=""/>
            </a:pPr>
            <a:r>
              <a:rPr lang="en-US" sz="800" dirty="0">
                <a:effectLst/>
              </a:rPr>
              <a:t>National Heart, Lung, Blood Institute (2022). </a:t>
            </a:r>
            <a:r>
              <a:rPr lang="en-US" sz="800" i="1" dirty="0">
                <a:effectLst/>
              </a:rPr>
              <a:t>Coronary Heart Disease - Causes and Risk Factors | NHLBI, NIH</a:t>
            </a:r>
            <a:r>
              <a:rPr lang="en-US" sz="800" dirty="0">
                <a:effectLst/>
              </a:rPr>
              <a:t>. [online] www.nhlbi.nih.gov. Available at: https://www.nhlbi.nih.gov/health/coronary-heart-disease/causes.</a:t>
            </a:r>
          </a:p>
          <a:p>
            <a:pPr marL="171450" indent="-171450">
              <a:lnSpc>
                <a:spcPct val="90000"/>
              </a:lnSpc>
              <a:spcBef>
                <a:spcPts val="1000"/>
              </a:spcBef>
              <a:buClr>
                <a:schemeClr val="accent1"/>
              </a:buClr>
              <a:buSzPct val="80000"/>
              <a:buFont typeface="Wingdings 3" charset="2"/>
              <a:buChar char=""/>
            </a:pPr>
            <a:r>
              <a:rPr lang="en-US" sz="800" dirty="0">
                <a:effectLst/>
              </a:rPr>
              <a:t>NHS (2019). </a:t>
            </a:r>
            <a:r>
              <a:rPr lang="en-US" sz="800" i="1" dirty="0">
                <a:effectLst/>
              </a:rPr>
              <a:t>Causes - Coronary Heart Disease</a:t>
            </a:r>
            <a:r>
              <a:rPr lang="en-US" sz="800" dirty="0">
                <a:effectLst/>
              </a:rPr>
              <a:t>. [online] NHS. Available at: https://www.nhs.uk/conditions/coronary-heart-disease/causes/.</a:t>
            </a:r>
          </a:p>
          <a:p>
            <a:pPr marL="171450" indent="-171450">
              <a:lnSpc>
                <a:spcPct val="90000"/>
              </a:lnSpc>
              <a:spcBef>
                <a:spcPts val="1000"/>
              </a:spcBef>
              <a:buClr>
                <a:schemeClr val="accent1"/>
              </a:buClr>
              <a:buSzPct val="80000"/>
              <a:buFont typeface="Wingdings 3" charset="2"/>
              <a:buChar char=""/>
            </a:pPr>
            <a:r>
              <a:rPr lang="en-US" sz="800" dirty="0">
                <a:effectLst/>
              </a:rPr>
              <a:t>NHS Choices (2020). </a:t>
            </a:r>
            <a:r>
              <a:rPr lang="en-US" sz="800" i="1" dirty="0">
                <a:effectLst/>
              </a:rPr>
              <a:t>Symptoms - Coronary heart disease</a:t>
            </a:r>
            <a:r>
              <a:rPr lang="en-US" sz="800" dirty="0">
                <a:effectLst/>
              </a:rPr>
              <a:t>. [online] NHS. Available at: https://www.nhs.uk/conditions/coronary-heart-disease/symptoms/.</a:t>
            </a:r>
          </a:p>
          <a:p>
            <a:pPr marL="171450" indent="-171450">
              <a:lnSpc>
                <a:spcPct val="90000"/>
              </a:lnSpc>
              <a:spcBef>
                <a:spcPts val="1000"/>
              </a:spcBef>
              <a:buClr>
                <a:schemeClr val="accent1"/>
              </a:buClr>
              <a:buSzPct val="80000"/>
              <a:buFont typeface="Wingdings 3" charset="2"/>
              <a:buChar char=""/>
            </a:pPr>
            <a:r>
              <a:rPr lang="en-US" sz="800" dirty="0">
                <a:effectLst/>
              </a:rPr>
              <a:t>NICE (2020). </a:t>
            </a:r>
            <a:r>
              <a:rPr lang="en-US" sz="800" i="1" dirty="0">
                <a:effectLst/>
              </a:rPr>
              <a:t>CKS is only available in the UK</a:t>
            </a:r>
            <a:r>
              <a:rPr lang="en-US" sz="800" dirty="0">
                <a:effectLst/>
              </a:rPr>
              <a:t>. [online] National Institute for Health Care Excellence. Available at: </a:t>
            </a:r>
            <a:r>
              <a:rPr lang="en-US" sz="800" dirty="0">
                <a:solidFill>
                  <a:srgbClr val="99CA3C"/>
                </a:solidFill>
                <a:effectLst/>
                <a:hlinkClick r:id="rId2">
                  <a:extLst>
                    <a:ext uri="{A12FA001-AC4F-418D-AE19-62706E023703}">
                      <ahyp:hlinkClr xmlns:ahyp="http://schemas.microsoft.com/office/drawing/2018/hyperlinkcolor" val="tx"/>
                    </a:ext>
                  </a:extLst>
                </a:hlinkClick>
              </a:rPr>
              <a:t>https://cks.nice.org.uk/topics/cvd-risk-assessment-management/background-information/burden-of-cvd</a:t>
            </a:r>
            <a:r>
              <a:rPr lang="en-US" sz="800" dirty="0">
                <a:effectLst/>
                <a:hlinkClick r:id="rId2">
                  <a:extLst>
                    <a:ext uri="{A12FA001-AC4F-418D-AE19-62706E023703}">
                      <ahyp:hlinkClr xmlns:ahyp="http://schemas.microsoft.com/office/drawing/2018/hyperlinkcolor" val="tx"/>
                    </a:ext>
                  </a:extLst>
                </a:hlinkClick>
              </a:rPr>
              <a:t>/</a:t>
            </a:r>
            <a:r>
              <a:rPr lang="en-US" sz="800" dirty="0">
                <a:effectLst/>
              </a:rPr>
              <a:t>.</a:t>
            </a:r>
          </a:p>
          <a:p>
            <a:pPr marL="171450" indent="-171450">
              <a:lnSpc>
                <a:spcPct val="90000"/>
              </a:lnSpc>
              <a:spcBef>
                <a:spcPts val="1000"/>
              </a:spcBef>
              <a:buClr>
                <a:schemeClr val="accent1"/>
              </a:buClr>
              <a:buSzPct val="80000"/>
              <a:buFont typeface="Wingdings 3" charset="2"/>
              <a:buChar char=""/>
            </a:pPr>
            <a:r>
              <a:rPr lang="en-GB" sz="800" dirty="0"/>
              <a:t>Schwartz, R.S. and C. Lockard Conley (2019). blood | Definition, Composition, &amp; Functions. In: </a:t>
            </a:r>
            <a:r>
              <a:rPr lang="en-GB" sz="800" dirty="0" err="1"/>
              <a:t>Encyclopædia</a:t>
            </a:r>
            <a:r>
              <a:rPr lang="en-GB" sz="800" dirty="0"/>
              <a:t> Britannica. [online] Available at: https://www.britannica.com/science/blood-biochemistry.</a:t>
            </a:r>
            <a:endParaRPr lang="en-US" sz="800" dirty="0">
              <a:effectLst/>
            </a:endParaRPr>
          </a:p>
          <a:p>
            <a:pPr marL="171450" indent="-171450">
              <a:lnSpc>
                <a:spcPct val="90000"/>
              </a:lnSpc>
              <a:spcBef>
                <a:spcPts val="1000"/>
              </a:spcBef>
              <a:buClr>
                <a:schemeClr val="accent1"/>
              </a:buClr>
              <a:buSzPct val="80000"/>
              <a:buFont typeface="Wingdings 3" charset="2"/>
              <a:buChar char=""/>
            </a:pPr>
            <a:r>
              <a:rPr lang="en-US" sz="800" dirty="0" err="1">
                <a:effectLst/>
              </a:rPr>
              <a:t>Thinglink</a:t>
            </a:r>
            <a:r>
              <a:rPr lang="en-US" sz="800" dirty="0">
                <a:effectLst/>
              </a:rPr>
              <a:t> (2006). </a:t>
            </a:r>
            <a:r>
              <a:rPr lang="en-US" sz="800" i="1" dirty="0">
                <a:effectLst/>
              </a:rPr>
              <a:t>Human Body Systems</a:t>
            </a:r>
            <a:r>
              <a:rPr lang="en-US" sz="800" dirty="0">
                <a:effectLst/>
              </a:rPr>
              <a:t>. [online] www.thinglink.com. Available at: https://www.thinglink.com/scene/741378342715916290 [Accessed 25 Jun. 2022].</a:t>
            </a:r>
          </a:p>
          <a:p>
            <a:pPr marL="171450" indent="-171450">
              <a:lnSpc>
                <a:spcPct val="90000"/>
              </a:lnSpc>
              <a:spcBef>
                <a:spcPts val="1000"/>
              </a:spcBef>
              <a:buClr>
                <a:schemeClr val="accent1"/>
              </a:buClr>
              <a:buSzPct val="80000"/>
              <a:buFont typeface="Wingdings 3" charset="2"/>
              <a:buChar char=""/>
            </a:pPr>
            <a:r>
              <a:rPr lang="en-US" sz="800" dirty="0">
                <a:effectLst/>
              </a:rPr>
              <a:t>World Health </a:t>
            </a:r>
            <a:r>
              <a:rPr lang="en-US" sz="800" dirty="0" err="1">
                <a:effectLst/>
              </a:rPr>
              <a:t>Organisation</a:t>
            </a:r>
            <a:r>
              <a:rPr lang="en-US" sz="800" dirty="0">
                <a:effectLst/>
              </a:rPr>
              <a:t> (2017). </a:t>
            </a:r>
            <a:r>
              <a:rPr lang="en-US" sz="800" i="1" dirty="0">
                <a:effectLst/>
              </a:rPr>
              <a:t>Cardiovascular diseases (CVDs)</a:t>
            </a:r>
            <a:r>
              <a:rPr lang="en-US" sz="800" dirty="0">
                <a:effectLst/>
              </a:rPr>
              <a:t>. [online] Who.int. Available at: https://www.who.int/en/news-room/fact-sheets/detail/cardiovascular-diseases-(cvds).</a:t>
            </a:r>
          </a:p>
        </p:txBody>
      </p:sp>
    </p:spTree>
    <p:extLst>
      <p:ext uri="{BB962C8B-B14F-4D97-AF65-F5344CB8AC3E}">
        <p14:creationId xmlns:p14="http://schemas.microsoft.com/office/powerpoint/2010/main" val="20495190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3" ma:contentTypeDescription="Create a new document." ma:contentTypeScope="" ma:versionID="32a93fb6f49eb9a66c1be874d33e8d59">
  <xsd:schema xmlns:xsd="http://www.w3.org/2001/XMLSchema" xmlns:xs="http://www.w3.org/2001/XMLSchema" xmlns:p="http://schemas.microsoft.com/office/2006/metadata/properties" xmlns:ns3="d6f7a6e2-a2bb-432a-b406-760b1b1769a2" xmlns:ns4="dd7bbc2b-1d05-4a2b-aef3-b6f0207d1649" targetNamespace="http://schemas.microsoft.com/office/2006/metadata/properties" ma:root="true" ma:fieldsID="050494cceabe7fbe101bfe822e870cf4" ns3:_="" ns4:_="">
    <xsd:import namespace="d6f7a6e2-a2bb-432a-b406-760b1b1769a2"/>
    <xsd:import namespace="dd7bbc2b-1d05-4a2b-aef3-b6f0207d1649"/>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ECD36A-439F-48E7-A4CE-0624F7A7E377}">
  <ds:schemaRefs>
    <ds:schemaRef ds:uri="http://schemas.microsoft.com/sharepoint/v3/contenttype/forms"/>
  </ds:schemaRefs>
</ds:datastoreItem>
</file>

<file path=customXml/itemProps2.xml><?xml version="1.0" encoding="utf-8"?>
<ds:datastoreItem xmlns:ds="http://schemas.openxmlformats.org/officeDocument/2006/customXml" ds:itemID="{4E5F1364-92D6-4958-B5EE-D2F4501959C4}">
  <ds:schemaRefs>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purl.org/dc/terms/"/>
    <ds:schemaRef ds:uri="http://purl.org/dc/dcmitype/"/>
    <ds:schemaRef ds:uri="dd7bbc2b-1d05-4a2b-aef3-b6f0207d1649"/>
    <ds:schemaRef ds:uri="d6f7a6e2-a2bb-432a-b406-760b1b1769a2"/>
    <ds:schemaRef ds:uri="http://schemas.microsoft.com/office/infopath/2007/PartnerControls"/>
    <ds:schemaRef ds:uri="http://purl.org/dc/elements/1.1/"/>
  </ds:schemaRefs>
</ds:datastoreItem>
</file>

<file path=customXml/itemProps3.xml><?xml version="1.0" encoding="utf-8"?>
<ds:datastoreItem xmlns:ds="http://schemas.openxmlformats.org/officeDocument/2006/customXml" ds:itemID="{C895232B-7952-4053-B85F-5703F320E7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f7a6e2-a2bb-432a-b406-760b1b1769a2"/>
    <ds:schemaRef ds:uri="dd7bbc2b-1d05-4a2b-aef3-b6f0207d164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TM02900688[[fn=Facet]]</Template>
  <TotalTime>5900</TotalTime>
  <Words>1535</Words>
  <Application>Microsoft Office PowerPoint</Application>
  <PresentationFormat>Widescreen</PresentationFormat>
  <Paragraphs>96</Paragraphs>
  <Slides>5</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vt:i4>
      </vt:variant>
    </vt:vector>
  </HeadingPairs>
  <TitlesOfParts>
    <vt:vector size="14" baseType="lpstr">
      <vt:lpstr>Arial</vt:lpstr>
      <vt:lpstr>Calibri</vt:lpstr>
      <vt:lpstr>Georgia Pro</vt:lpstr>
      <vt:lpstr>Open Sans</vt:lpstr>
      <vt:lpstr>Times New Roman</vt:lpstr>
      <vt:lpstr>Trebuchet MS</vt:lpstr>
      <vt:lpstr>Wingdings</vt:lpstr>
      <vt:lpstr>Wingdings 3</vt:lpstr>
      <vt:lpstr>Facet</vt:lpstr>
      <vt:lpstr>PowerPoint Presentation</vt:lpstr>
      <vt:lpstr>Coronary Heart Disease (CHD)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Sharette Lawrence</dc:creator>
  <cp:lastModifiedBy>Sharette Lawrence (2017889)</cp:lastModifiedBy>
  <cp:revision>3</cp:revision>
  <dcterms:created xsi:type="dcterms:W3CDTF">2022-06-15T16:45:25Z</dcterms:created>
  <dcterms:modified xsi:type="dcterms:W3CDTF">2022-07-22T11:30:43Z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