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43"/>
    <p:restoredTop sz="96327"/>
  </p:normalViewPr>
  <p:slideViewPr>
    <p:cSldViewPr snapToGrid="0">
      <p:cViewPr>
        <p:scale>
          <a:sx n="95" d="100"/>
          <a:sy n="95" d="100"/>
        </p:scale>
        <p:origin x="552" y="89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818853-802E-6E41-B196-A5D863332304}" type="datetimeFigureOut">
              <a:rPr lang="en-US" smtClean="0"/>
              <a:t>3/31/24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A9983E-AF5A-8548-B188-C5FBB94274EC}" type="slidenum">
              <a:rPr lang="en-US" smtClean="0"/>
              <a:t>‹#›</a:t>
            </a:fld>
            <a:endParaRPr lang="en-US"/>
          </a:p>
        </p:txBody>
      </p:sp>
    </p:spTree>
    <p:extLst>
      <p:ext uri="{BB962C8B-B14F-4D97-AF65-F5344CB8AC3E}">
        <p14:creationId xmlns:p14="http://schemas.microsoft.com/office/powerpoint/2010/main" val="2141921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1CF08-34A3-7C29-2597-F8DC29752D4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16730F2-430C-3F40-C78F-34F331506C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281CF6-EA82-F644-1AE8-BAD66CA693F6}"/>
              </a:ext>
            </a:extLst>
          </p:cNvPr>
          <p:cNvSpPr>
            <a:spLocks noGrp="1"/>
          </p:cNvSpPr>
          <p:nvPr>
            <p:ph type="dt" sz="half" idx="10"/>
          </p:nvPr>
        </p:nvSpPr>
        <p:spPr/>
        <p:txBody>
          <a:bodyPr/>
          <a:lstStyle/>
          <a:p>
            <a:fld id="{B36F10F2-2E32-434C-98D9-801E86C8D73B}" type="datetime1">
              <a:rPr lang="en-GB" smtClean="0"/>
              <a:t>31/03/2024</a:t>
            </a:fld>
            <a:endParaRPr lang="en-US"/>
          </a:p>
        </p:txBody>
      </p:sp>
      <p:sp>
        <p:nvSpPr>
          <p:cNvPr id="5" name="Footer Placeholder 4">
            <a:extLst>
              <a:ext uri="{FF2B5EF4-FFF2-40B4-BE49-F238E27FC236}">
                <a16:creationId xmlns:a16="http://schemas.microsoft.com/office/drawing/2014/main" id="{46E35CCF-859E-C76B-AE1A-4B71930EE0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1037E-7B6B-994C-5568-97D73F5896A1}"/>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3017118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72746-3417-F9D1-B54E-F2F0DE1838C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DF4727-9138-F3D6-DEDB-66DE691A2FE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478E66-3515-659A-B7D8-828D1FF21170}"/>
              </a:ext>
            </a:extLst>
          </p:cNvPr>
          <p:cNvSpPr>
            <a:spLocks noGrp="1"/>
          </p:cNvSpPr>
          <p:nvPr>
            <p:ph type="dt" sz="half" idx="10"/>
          </p:nvPr>
        </p:nvSpPr>
        <p:spPr/>
        <p:txBody>
          <a:bodyPr/>
          <a:lstStyle/>
          <a:p>
            <a:fld id="{B13197E3-C0C6-2043-815B-B7A0BB6CEB22}" type="datetime1">
              <a:rPr lang="en-GB" smtClean="0"/>
              <a:t>31/03/2024</a:t>
            </a:fld>
            <a:endParaRPr lang="en-US"/>
          </a:p>
        </p:txBody>
      </p:sp>
      <p:sp>
        <p:nvSpPr>
          <p:cNvPr id="5" name="Footer Placeholder 4">
            <a:extLst>
              <a:ext uri="{FF2B5EF4-FFF2-40B4-BE49-F238E27FC236}">
                <a16:creationId xmlns:a16="http://schemas.microsoft.com/office/drawing/2014/main" id="{C099D872-18E7-A9AA-6C52-66A9B563BE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412DD7-B362-61E0-1E02-A84F700858C0}"/>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1007136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2A85-BC60-70BD-6033-FA17BEC5CCB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DF128DD-7BCE-E6D4-9F62-DB37AE32485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1D149F2-399F-697B-38DF-FDEC21F561B1}"/>
              </a:ext>
            </a:extLst>
          </p:cNvPr>
          <p:cNvSpPr>
            <a:spLocks noGrp="1"/>
          </p:cNvSpPr>
          <p:nvPr>
            <p:ph type="dt" sz="half" idx="10"/>
          </p:nvPr>
        </p:nvSpPr>
        <p:spPr/>
        <p:txBody>
          <a:bodyPr/>
          <a:lstStyle/>
          <a:p>
            <a:fld id="{6A5A84E9-8515-8044-B9EB-9B503E1662FF}" type="datetime1">
              <a:rPr lang="en-GB" smtClean="0"/>
              <a:t>31/03/2024</a:t>
            </a:fld>
            <a:endParaRPr lang="en-US"/>
          </a:p>
        </p:txBody>
      </p:sp>
      <p:sp>
        <p:nvSpPr>
          <p:cNvPr id="5" name="Footer Placeholder 4">
            <a:extLst>
              <a:ext uri="{FF2B5EF4-FFF2-40B4-BE49-F238E27FC236}">
                <a16:creationId xmlns:a16="http://schemas.microsoft.com/office/drawing/2014/main" id="{A5BDABFD-E682-F5FB-43A9-75921B169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9359F9-E8AA-B3A1-31BB-4A9F8F86E1F1}"/>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113896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42382-F63B-128B-61A6-E0429E1F415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6CB472-2093-1EC9-5730-CF0A83C3C08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DA2AA7F-F2F5-67CA-EFBA-60C40A92F66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EAB0268-04E5-261D-1834-359D6FAD7F52}"/>
              </a:ext>
            </a:extLst>
          </p:cNvPr>
          <p:cNvSpPr>
            <a:spLocks noGrp="1"/>
          </p:cNvSpPr>
          <p:nvPr>
            <p:ph type="dt" sz="half" idx="10"/>
          </p:nvPr>
        </p:nvSpPr>
        <p:spPr/>
        <p:txBody>
          <a:bodyPr/>
          <a:lstStyle/>
          <a:p>
            <a:fld id="{66C31EE4-74C7-7E4F-B23E-718710D53805}" type="datetime1">
              <a:rPr lang="en-GB" smtClean="0"/>
              <a:t>31/03/2024</a:t>
            </a:fld>
            <a:endParaRPr lang="en-US"/>
          </a:p>
        </p:txBody>
      </p:sp>
      <p:sp>
        <p:nvSpPr>
          <p:cNvPr id="6" name="Footer Placeholder 5">
            <a:extLst>
              <a:ext uri="{FF2B5EF4-FFF2-40B4-BE49-F238E27FC236}">
                <a16:creationId xmlns:a16="http://schemas.microsoft.com/office/drawing/2014/main" id="{CC9C1B61-82CB-78A2-7B25-0C997C46B8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A59B99-F301-9D97-5439-C853F6A8FC54}"/>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2750141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007F4-B76A-0FC4-A093-947B12CA17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DDF40A-EF23-75B9-B8F7-4F76A1EF5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147B1C-DC17-B734-EB21-30FA131897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32F6FA-5A96-95C5-FC6F-848EA78D3C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88525F-0F40-A16D-65FF-58F66B807F4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D7CCF5D-2966-0A8B-5A84-28AF79AE5786}"/>
              </a:ext>
            </a:extLst>
          </p:cNvPr>
          <p:cNvSpPr>
            <a:spLocks noGrp="1"/>
          </p:cNvSpPr>
          <p:nvPr>
            <p:ph type="dt" sz="half" idx="10"/>
          </p:nvPr>
        </p:nvSpPr>
        <p:spPr/>
        <p:txBody>
          <a:bodyPr/>
          <a:lstStyle/>
          <a:p>
            <a:fld id="{8EDA9D8F-6AB0-5F41-A685-EDF688C07C86}" type="datetime1">
              <a:rPr lang="en-GB" smtClean="0"/>
              <a:t>31/03/2024</a:t>
            </a:fld>
            <a:endParaRPr lang="en-US"/>
          </a:p>
        </p:txBody>
      </p:sp>
      <p:sp>
        <p:nvSpPr>
          <p:cNvPr id="8" name="Footer Placeholder 7">
            <a:extLst>
              <a:ext uri="{FF2B5EF4-FFF2-40B4-BE49-F238E27FC236}">
                <a16:creationId xmlns:a16="http://schemas.microsoft.com/office/drawing/2014/main" id="{7FDC57F4-8FC4-906B-B7AD-6985F1C4B6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B43A0E2-4157-3C81-3F6A-49D8FB7C1F15}"/>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3032338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85902-1388-18FD-A8DD-DC7D4FB451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A2B8ED9-3137-7D4F-129E-2DD697407457}"/>
              </a:ext>
            </a:extLst>
          </p:cNvPr>
          <p:cNvSpPr>
            <a:spLocks noGrp="1"/>
          </p:cNvSpPr>
          <p:nvPr>
            <p:ph type="dt" sz="half" idx="10"/>
          </p:nvPr>
        </p:nvSpPr>
        <p:spPr/>
        <p:txBody>
          <a:bodyPr/>
          <a:lstStyle/>
          <a:p>
            <a:fld id="{F6100787-320E-D445-BAEF-8CB37E7EEC60}" type="datetime1">
              <a:rPr lang="en-GB" smtClean="0"/>
              <a:t>31/03/2024</a:t>
            </a:fld>
            <a:endParaRPr lang="en-US"/>
          </a:p>
        </p:txBody>
      </p:sp>
      <p:sp>
        <p:nvSpPr>
          <p:cNvPr id="4" name="Footer Placeholder 3">
            <a:extLst>
              <a:ext uri="{FF2B5EF4-FFF2-40B4-BE49-F238E27FC236}">
                <a16:creationId xmlns:a16="http://schemas.microsoft.com/office/drawing/2014/main" id="{850B5825-2CA7-FA20-EF4F-8EB4C63FE9D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D84DE7-E8A9-D3A2-4847-BAAEFDA0831D}"/>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1066037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C52C33-0586-1571-CA9C-F322A4F09225}"/>
              </a:ext>
            </a:extLst>
          </p:cNvPr>
          <p:cNvSpPr>
            <a:spLocks noGrp="1"/>
          </p:cNvSpPr>
          <p:nvPr>
            <p:ph type="dt" sz="half" idx="10"/>
          </p:nvPr>
        </p:nvSpPr>
        <p:spPr/>
        <p:txBody>
          <a:bodyPr/>
          <a:lstStyle/>
          <a:p>
            <a:fld id="{443904AC-AB0A-5F48-B217-889802C64A7E}" type="datetime1">
              <a:rPr lang="en-GB" smtClean="0"/>
              <a:t>31/03/2024</a:t>
            </a:fld>
            <a:endParaRPr lang="en-US"/>
          </a:p>
        </p:txBody>
      </p:sp>
      <p:sp>
        <p:nvSpPr>
          <p:cNvPr id="3" name="Footer Placeholder 2">
            <a:extLst>
              <a:ext uri="{FF2B5EF4-FFF2-40B4-BE49-F238E27FC236}">
                <a16:creationId xmlns:a16="http://schemas.microsoft.com/office/drawing/2014/main" id="{6D80135F-53F1-DAB6-7015-40BB7C188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7523AE4-D2B2-AABC-D6C4-B3C331433070}"/>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1399893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4D537-A54D-2478-3C0D-772C067DB7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9F71D67-6258-197B-60C3-4603D4C6ED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1C0DDD0-6A68-E9E2-A1B9-AC918117AA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B05D48-7231-BF32-4174-47124760DE8D}"/>
              </a:ext>
            </a:extLst>
          </p:cNvPr>
          <p:cNvSpPr>
            <a:spLocks noGrp="1"/>
          </p:cNvSpPr>
          <p:nvPr>
            <p:ph type="dt" sz="half" idx="10"/>
          </p:nvPr>
        </p:nvSpPr>
        <p:spPr/>
        <p:txBody>
          <a:bodyPr/>
          <a:lstStyle/>
          <a:p>
            <a:fld id="{1D69D134-EEFD-A24B-9D73-F883F5905092}" type="datetime1">
              <a:rPr lang="en-GB" smtClean="0"/>
              <a:t>31/03/2024</a:t>
            </a:fld>
            <a:endParaRPr lang="en-US"/>
          </a:p>
        </p:txBody>
      </p:sp>
      <p:sp>
        <p:nvSpPr>
          <p:cNvPr id="6" name="Footer Placeholder 5">
            <a:extLst>
              <a:ext uri="{FF2B5EF4-FFF2-40B4-BE49-F238E27FC236}">
                <a16:creationId xmlns:a16="http://schemas.microsoft.com/office/drawing/2014/main" id="{197CDCBD-C1C0-47D4-DB5E-D80BB5E2D2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CC925F-8278-85E5-B2E4-F917C63B2948}"/>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2724920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AA4EB-8BC3-2C0D-6DC3-9B43CC7582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6C2BF1C-431B-7E2A-4023-1C78DCB733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7772371-7E37-7910-C18A-534287A6B7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F916DEA-CB51-C28B-34DB-6AC9FE843ABF}"/>
              </a:ext>
            </a:extLst>
          </p:cNvPr>
          <p:cNvSpPr>
            <a:spLocks noGrp="1"/>
          </p:cNvSpPr>
          <p:nvPr>
            <p:ph type="dt" sz="half" idx="10"/>
          </p:nvPr>
        </p:nvSpPr>
        <p:spPr/>
        <p:txBody>
          <a:bodyPr/>
          <a:lstStyle/>
          <a:p>
            <a:fld id="{D840C0A7-1F99-5440-9839-D29CD10A5CA4}" type="datetime1">
              <a:rPr lang="en-GB" smtClean="0"/>
              <a:t>31/03/2024</a:t>
            </a:fld>
            <a:endParaRPr lang="en-US"/>
          </a:p>
        </p:txBody>
      </p:sp>
      <p:sp>
        <p:nvSpPr>
          <p:cNvPr id="6" name="Footer Placeholder 5">
            <a:extLst>
              <a:ext uri="{FF2B5EF4-FFF2-40B4-BE49-F238E27FC236}">
                <a16:creationId xmlns:a16="http://schemas.microsoft.com/office/drawing/2014/main" id="{C6CBCF56-F702-A0AA-B603-02B9D46FDA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DE1421-452E-DE58-2535-903FA8D48815}"/>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2414015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BCB3A-5941-1EED-09C3-DAF043A5DDE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44471DE-35AB-B562-6BDF-ADB23BD76A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2F44A2-7BD9-4176-E362-4B2847D4FE99}"/>
              </a:ext>
            </a:extLst>
          </p:cNvPr>
          <p:cNvSpPr>
            <a:spLocks noGrp="1"/>
          </p:cNvSpPr>
          <p:nvPr>
            <p:ph type="dt" sz="half" idx="10"/>
          </p:nvPr>
        </p:nvSpPr>
        <p:spPr/>
        <p:txBody>
          <a:bodyPr/>
          <a:lstStyle/>
          <a:p>
            <a:fld id="{24FEF05B-D533-0A47-ADC5-404A226B8828}" type="datetime1">
              <a:rPr lang="en-GB" smtClean="0"/>
              <a:t>31/03/2024</a:t>
            </a:fld>
            <a:endParaRPr lang="en-US"/>
          </a:p>
        </p:txBody>
      </p:sp>
      <p:sp>
        <p:nvSpPr>
          <p:cNvPr id="5" name="Footer Placeholder 4">
            <a:extLst>
              <a:ext uri="{FF2B5EF4-FFF2-40B4-BE49-F238E27FC236}">
                <a16:creationId xmlns:a16="http://schemas.microsoft.com/office/drawing/2014/main" id="{6C7F696B-AA41-A9D2-4EA4-CE4F2647BF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5A5CD3-98B9-A470-EB08-1FF38467FAB9}"/>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3742788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9FC7CB-44D0-FAED-0F29-E490B04664C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113123-7A37-B579-FEF7-4DE69C408A1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4EFB96-5076-69F7-B110-040F0CC1267A}"/>
              </a:ext>
            </a:extLst>
          </p:cNvPr>
          <p:cNvSpPr>
            <a:spLocks noGrp="1"/>
          </p:cNvSpPr>
          <p:nvPr>
            <p:ph type="dt" sz="half" idx="10"/>
          </p:nvPr>
        </p:nvSpPr>
        <p:spPr/>
        <p:txBody>
          <a:bodyPr/>
          <a:lstStyle/>
          <a:p>
            <a:fld id="{3C9D4F96-09AD-794D-BB52-D1CEE6583D06}" type="datetime1">
              <a:rPr lang="en-GB" smtClean="0"/>
              <a:t>31/03/2024</a:t>
            </a:fld>
            <a:endParaRPr lang="en-US"/>
          </a:p>
        </p:txBody>
      </p:sp>
      <p:sp>
        <p:nvSpPr>
          <p:cNvPr id="5" name="Footer Placeholder 4">
            <a:extLst>
              <a:ext uri="{FF2B5EF4-FFF2-40B4-BE49-F238E27FC236}">
                <a16:creationId xmlns:a16="http://schemas.microsoft.com/office/drawing/2014/main" id="{348708B1-1978-7832-5D03-13B7B6C33C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C1B4E3-13AE-49E3-E4E8-B871E264F5F4}"/>
              </a:ext>
            </a:extLst>
          </p:cNvPr>
          <p:cNvSpPr>
            <a:spLocks noGrp="1"/>
          </p:cNvSpPr>
          <p:nvPr>
            <p:ph type="sldNum" sz="quarter" idx="12"/>
          </p:nvPr>
        </p:nvSpPr>
        <p:spPr/>
        <p:txBody>
          <a:bodyPr/>
          <a:lstStyle/>
          <a:p>
            <a:fld id="{8864A3AF-FE2A-884F-862E-08B4101C72D8}" type="slidenum">
              <a:rPr lang="en-US" smtClean="0"/>
              <a:t>‹#›</a:t>
            </a:fld>
            <a:endParaRPr lang="en-US"/>
          </a:p>
        </p:txBody>
      </p:sp>
    </p:spTree>
    <p:extLst>
      <p:ext uri="{BB962C8B-B14F-4D97-AF65-F5344CB8AC3E}">
        <p14:creationId xmlns:p14="http://schemas.microsoft.com/office/powerpoint/2010/main" val="190009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alpha val="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9E578-76F2-C97F-F666-0AFFF674DC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8C191CA-5312-542D-9FE7-E19DD0C5AF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3831C4-73DB-0101-221E-78D3D551A4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8189DB1-F106-6840-8D0A-120538E9372E}" type="datetime1">
              <a:rPr lang="en-GB" smtClean="0"/>
              <a:t>31/03/2024</a:t>
            </a:fld>
            <a:endParaRPr lang="en-US"/>
          </a:p>
        </p:txBody>
      </p:sp>
      <p:sp>
        <p:nvSpPr>
          <p:cNvPr id="5" name="Footer Placeholder 4">
            <a:extLst>
              <a:ext uri="{FF2B5EF4-FFF2-40B4-BE49-F238E27FC236}">
                <a16:creationId xmlns:a16="http://schemas.microsoft.com/office/drawing/2014/main" id="{B2A8D516-3989-5AD0-7357-3D8CCE491D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2A10682-D5AD-BBF1-0D8E-D65D580DE0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64A3AF-FE2A-884F-862E-08B4101C72D8}" type="slidenum">
              <a:rPr lang="en-US" smtClean="0"/>
              <a:t>‹#›</a:t>
            </a:fld>
            <a:endParaRPr lang="en-US"/>
          </a:p>
        </p:txBody>
      </p:sp>
    </p:spTree>
    <p:extLst>
      <p:ext uri="{BB962C8B-B14F-4D97-AF65-F5344CB8AC3E}">
        <p14:creationId xmlns:p14="http://schemas.microsoft.com/office/powerpoint/2010/main" val="9039452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75000">
              <a:srgbClr val="0C5D82">
                <a:lumMod val="44000"/>
                <a:lumOff val="56000"/>
                <a:alpha val="0"/>
              </a:srgb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path path="rect">
            <a:fillToRect l="100000" t="100000"/>
          </a:path>
        </a:gradFill>
        <a:effectLst/>
      </p:bgPr>
    </p:bg>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2E06DE8E-3181-F91A-1A51-A2FFBA007A14}"/>
              </a:ext>
            </a:extLst>
          </p:cNvPr>
          <p:cNvSpPr/>
          <p:nvPr/>
        </p:nvSpPr>
        <p:spPr>
          <a:xfrm>
            <a:off x="2897126" y="0"/>
            <a:ext cx="6676385" cy="109023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30756">
              <a:spcAft>
                <a:spcPts val="633"/>
              </a:spcAft>
            </a:pPr>
            <a:r>
              <a:rPr lang="en-US" sz="3200" kern="1200">
                <a:solidFill>
                  <a:srgbClr val="000000"/>
                </a:solidFill>
                <a:latin typeface="+mn-lt"/>
                <a:ea typeface="+mn-ea"/>
                <a:cs typeface="+mn-cs"/>
              </a:rPr>
              <a:t>DIGITAL SAFETY</a:t>
            </a:r>
            <a:endParaRPr lang="en-US" sz="3200"/>
          </a:p>
        </p:txBody>
      </p:sp>
      <p:pic>
        <p:nvPicPr>
          <p:cNvPr id="6" name="Picture 5" descr="A blue shield with a lock on it&#10;&#10;Description automatically generated">
            <a:extLst>
              <a:ext uri="{FF2B5EF4-FFF2-40B4-BE49-F238E27FC236}">
                <a16:creationId xmlns:a16="http://schemas.microsoft.com/office/drawing/2014/main" id="{C4C55DB3-62D8-785B-33DC-50AAC5180FCB}"/>
              </a:ext>
            </a:extLst>
          </p:cNvPr>
          <p:cNvPicPr>
            <a:picLocks noChangeAspect="1"/>
          </p:cNvPicPr>
          <p:nvPr/>
        </p:nvPicPr>
        <p:blipFill>
          <a:blip r:embed="rId2"/>
          <a:stretch>
            <a:fillRect/>
          </a:stretch>
        </p:blipFill>
        <p:spPr>
          <a:xfrm>
            <a:off x="0" y="-23461"/>
            <a:ext cx="2076965" cy="878797"/>
          </a:xfrm>
          <a:prstGeom prst="rect">
            <a:avLst/>
          </a:prstGeom>
        </p:spPr>
      </p:pic>
      <p:sp>
        <p:nvSpPr>
          <p:cNvPr id="7" name="Pentagon 6">
            <a:extLst>
              <a:ext uri="{FF2B5EF4-FFF2-40B4-BE49-F238E27FC236}">
                <a16:creationId xmlns:a16="http://schemas.microsoft.com/office/drawing/2014/main" id="{223DB908-4E04-5CD2-7B27-40D2D28BDA0F}"/>
              </a:ext>
            </a:extLst>
          </p:cNvPr>
          <p:cNvSpPr/>
          <p:nvPr/>
        </p:nvSpPr>
        <p:spPr>
          <a:xfrm>
            <a:off x="109993" y="1075503"/>
            <a:ext cx="2677141" cy="386121"/>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30756">
              <a:spcAft>
                <a:spcPts val="633"/>
              </a:spcAft>
            </a:pPr>
            <a:r>
              <a:rPr lang="en-US" sz="1600" i="1" kern="1200" dirty="0">
                <a:solidFill>
                  <a:srgbClr val="000000"/>
                </a:solidFill>
                <a:latin typeface="+mn-lt"/>
                <a:ea typeface="+mn-ea"/>
                <a:cs typeface="+mn-cs"/>
              </a:rPr>
              <a:t>INTRODUCTION</a:t>
            </a:r>
            <a:endParaRPr lang="en-US" sz="1600" i="1" dirty="0"/>
          </a:p>
        </p:txBody>
      </p:sp>
      <p:sp>
        <p:nvSpPr>
          <p:cNvPr id="12" name="TextBox 11">
            <a:extLst>
              <a:ext uri="{FF2B5EF4-FFF2-40B4-BE49-F238E27FC236}">
                <a16:creationId xmlns:a16="http://schemas.microsoft.com/office/drawing/2014/main" id="{69714EA7-3607-311C-8455-F8D4966C42A8}"/>
              </a:ext>
            </a:extLst>
          </p:cNvPr>
          <p:cNvSpPr txBox="1"/>
          <p:nvPr/>
        </p:nvSpPr>
        <p:spPr>
          <a:xfrm>
            <a:off x="69654" y="1567832"/>
            <a:ext cx="3753632" cy="1938992"/>
          </a:xfrm>
          <a:prstGeom prst="rect">
            <a:avLst/>
          </a:prstGeom>
          <a:noFill/>
        </p:spPr>
        <p:txBody>
          <a:bodyPr wrap="square" rtlCol="0">
            <a:spAutoFit/>
          </a:bodyPr>
          <a:lstStyle/>
          <a:p>
            <a:pPr defTabSz="530756">
              <a:spcAft>
                <a:spcPts val="633"/>
              </a:spcAft>
            </a:pPr>
            <a:r>
              <a:rPr lang="en-US" sz="1200" kern="1200">
                <a:solidFill>
                  <a:schemeClr val="tx1"/>
                </a:solidFill>
                <a:latin typeface="+mn-lt"/>
                <a:ea typeface="+mn-ea"/>
                <a:cs typeface="+mn-cs"/>
              </a:rPr>
              <a:t>Digital Safety, frequently referred to as internet safety, media safety, online safety, or cyber safety encompasses many things. At the core of digital safety is protecting ourselves, our families and others as we connect through digital devices. The new ways of interacting digitally facilitate real world interaction. Digital safety is learning how to safeguard your privacy and protect your family from predators as we connect in this new digital age.</a:t>
            </a:r>
            <a:br>
              <a:rPr lang="en-US" sz="1200" kern="1200">
                <a:solidFill>
                  <a:schemeClr val="tx1"/>
                </a:solidFill>
                <a:latin typeface="+mn-lt"/>
                <a:ea typeface="+mn-ea"/>
                <a:cs typeface="+mn-cs"/>
              </a:rPr>
            </a:br>
            <a:r>
              <a:rPr lang="en-US" sz="1200" kern="1200">
                <a:solidFill>
                  <a:schemeClr val="tx1"/>
                </a:solidFill>
                <a:latin typeface="+mn-lt"/>
                <a:ea typeface="+mn-ea"/>
                <a:cs typeface="+mn-cs"/>
              </a:rPr>
              <a:t>Includes: Privacy and Predators</a:t>
            </a:r>
            <a:endParaRPr lang="en-US" sz="1200"/>
          </a:p>
        </p:txBody>
      </p:sp>
      <p:sp>
        <p:nvSpPr>
          <p:cNvPr id="13" name="Pentagon 12">
            <a:extLst>
              <a:ext uri="{FF2B5EF4-FFF2-40B4-BE49-F238E27FC236}">
                <a16:creationId xmlns:a16="http://schemas.microsoft.com/office/drawing/2014/main" id="{A7194838-9A48-06A4-1B72-D23873510BE4}"/>
              </a:ext>
            </a:extLst>
          </p:cNvPr>
          <p:cNvSpPr/>
          <p:nvPr/>
        </p:nvSpPr>
        <p:spPr>
          <a:xfrm>
            <a:off x="0" y="3629252"/>
            <a:ext cx="3213847" cy="400960"/>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30756">
              <a:spcAft>
                <a:spcPts val="633"/>
              </a:spcAft>
            </a:pPr>
            <a:r>
              <a:rPr lang="en-US" sz="1600" i="1" kern="1200" dirty="0">
                <a:solidFill>
                  <a:srgbClr val="000000"/>
                </a:solidFill>
                <a:latin typeface="+mn-lt"/>
                <a:ea typeface="+mn-ea"/>
                <a:cs typeface="+mn-cs"/>
              </a:rPr>
              <a:t>METHODS</a:t>
            </a:r>
            <a:endParaRPr lang="en-US" sz="1600" i="1" dirty="0"/>
          </a:p>
        </p:txBody>
      </p:sp>
      <p:sp>
        <p:nvSpPr>
          <p:cNvPr id="18" name="Right Arrow 17">
            <a:extLst>
              <a:ext uri="{FF2B5EF4-FFF2-40B4-BE49-F238E27FC236}">
                <a16:creationId xmlns:a16="http://schemas.microsoft.com/office/drawing/2014/main" id="{363B98B7-FED1-E19A-ECDB-2C8787549601}"/>
              </a:ext>
            </a:extLst>
          </p:cNvPr>
          <p:cNvSpPr/>
          <p:nvPr/>
        </p:nvSpPr>
        <p:spPr>
          <a:xfrm>
            <a:off x="168726" y="4219320"/>
            <a:ext cx="920486" cy="22718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30756">
              <a:spcAft>
                <a:spcPts val="633"/>
              </a:spcAft>
            </a:pPr>
            <a:r>
              <a:rPr lang="en-US" sz="1050" kern="1200">
                <a:solidFill>
                  <a:srgbClr val="000000"/>
                </a:solidFill>
                <a:latin typeface="+mn-lt"/>
                <a:ea typeface="+mn-ea"/>
                <a:cs typeface="+mn-cs"/>
              </a:rPr>
              <a:t>Safety Tips</a:t>
            </a:r>
            <a:endParaRPr lang="en-US" sz="1050"/>
          </a:p>
        </p:txBody>
      </p:sp>
      <p:sp>
        <p:nvSpPr>
          <p:cNvPr id="20" name="Pentagon 19">
            <a:extLst>
              <a:ext uri="{FF2B5EF4-FFF2-40B4-BE49-F238E27FC236}">
                <a16:creationId xmlns:a16="http://schemas.microsoft.com/office/drawing/2014/main" id="{E0C2E909-DA40-5057-B99B-12AE9A2B34EC}"/>
              </a:ext>
            </a:extLst>
          </p:cNvPr>
          <p:cNvSpPr/>
          <p:nvPr/>
        </p:nvSpPr>
        <p:spPr>
          <a:xfrm>
            <a:off x="4689236" y="1288677"/>
            <a:ext cx="3550943" cy="567017"/>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30756">
              <a:spcAft>
                <a:spcPts val="633"/>
              </a:spcAft>
            </a:pPr>
            <a:r>
              <a:rPr lang="en-US" sz="1600" i="1" kern="1200" dirty="0">
                <a:solidFill>
                  <a:srgbClr val="000000"/>
                </a:solidFill>
                <a:latin typeface="+mn-lt"/>
                <a:ea typeface="+mn-ea"/>
                <a:cs typeface="+mn-cs"/>
              </a:rPr>
              <a:t>RISKS</a:t>
            </a:r>
            <a:endParaRPr lang="en-US" sz="1600" i="1" dirty="0"/>
          </a:p>
        </p:txBody>
      </p:sp>
      <p:sp>
        <p:nvSpPr>
          <p:cNvPr id="34" name="TextBox 33">
            <a:extLst>
              <a:ext uri="{FF2B5EF4-FFF2-40B4-BE49-F238E27FC236}">
                <a16:creationId xmlns:a16="http://schemas.microsoft.com/office/drawing/2014/main" id="{8E72D98F-B586-FC90-AE80-6D83C5709DCE}"/>
              </a:ext>
            </a:extLst>
          </p:cNvPr>
          <p:cNvSpPr txBox="1"/>
          <p:nvPr/>
        </p:nvSpPr>
        <p:spPr>
          <a:xfrm>
            <a:off x="4663483" y="1879155"/>
            <a:ext cx="3374352" cy="2192908"/>
          </a:xfrm>
          <a:prstGeom prst="rect">
            <a:avLst/>
          </a:prstGeom>
          <a:noFill/>
        </p:spPr>
        <p:txBody>
          <a:bodyPr wrap="square" rtlCol="0">
            <a:spAutoFit/>
          </a:bodyPr>
          <a:lstStyle/>
          <a:p>
            <a:pPr defTabSz="530756">
              <a:spcAft>
                <a:spcPts val="633"/>
              </a:spcAft>
            </a:pPr>
            <a:r>
              <a:rPr lang="en-US" sz="1050" kern="1200" dirty="0">
                <a:solidFill>
                  <a:schemeClr val="tx1"/>
                </a:solidFill>
                <a:latin typeface="+mn-lt"/>
                <a:ea typeface="+mn-ea"/>
                <a:cs typeface="+mn-cs"/>
              </a:rPr>
              <a:t>A risk </a:t>
            </a:r>
            <a:r>
              <a:rPr lang="en-US" sz="1100" kern="1200" dirty="0">
                <a:solidFill>
                  <a:schemeClr val="tx1"/>
                </a:solidFill>
                <a:latin typeface="+mn-lt"/>
                <a:ea typeface="+mn-ea"/>
                <a:cs typeface="+mn-cs"/>
              </a:rPr>
              <a:t>assessment</a:t>
            </a:r>
            <a:r>
              <a:rPr lang="en-US" sz="1050" kern="1200" dirty="0">
                <a:solidFill>
                  <a:schemeClr val="tx1"/>
                </a:solidFill>
                <a:latin typeface="+mn-lt"/>
                <a:ea typeface="+mn-ea"/>
                <a:cs typeface="+mn-cs"/>
              </a:rPr>
              <a:t> starts by deciding what is in scope of the assessment. It could be the entire organization, but this is usually too big an undertaking, so it is more likely to be a business unit, location or a specific aspect of the business, such as payment processing or a web application. It is vital to have the full support of all stakeholders whose activities are within the scope of the assessment, as their input will be essential to understanding which assets and processes are the most important, identifying risks, assessing impacts and defining risk tolerance levels. A third party specializing in risk assessments might be needed to help them through </a:t>
            </a:r>
            <a:r>
              <a:rPr lang="en-US" sz="581" kern="1200" dirty="0">
                <a:solidFill>
                  <a:schemeClr val="tx1"/>
                </a:solidFill>
                <a:latin typeface="+mn-lt"/>
                <a:ea typeface="+mn-ea"/>
                <a:cs typeface="+mn-cs"/>
              </a:rPr>
              <a:t>what is a resource-intensive exercise.</a:t>
            </a:r>
            <a:endParaRPr lang="en-US" sz="1000" dirty="0"/>
          </a:p>
        </p:txBody>
      </p:sp>
      <p:sp>
        <p:nvSpPr>
          <p:cNvPr id="38" name="TextBox 37">
            <a:extLst>
              <a:ext uri="{FF2B5EF4-FFF2-40B4-BE49-F238E27FC236}">
                <a16:creationId xmlns:a16="http://schemas.microsoft.com/office/drawing/2014/main" id="{D9A26FC0-6F60-F557-2647-A33980FB010D}"/>
              </a:ext>
            </a:extLst>
          </p:cNvPr>
          <p:cNvSpPr txBox="1"/>
          <p:nvPr/>
        </p:nvSpPr>
        <p:spPr>
          <a:xfrm>
            <a:off x="8445787" y="2514194"/>
            <a:ext cx="3703362" cy="2171685"/>
          </a:xfrm>
          <a:prstGeom prst="rect">
            <a:avLst/>
          </a:prstGeom>
          <a:noFill/>
        </p:spPr>
        <p:txBody>
          <a:bodyPr wrap="square" rtlCol="0">
            <a:spAutoFit/>
          </a:bodyPr>
          <a:lstStyle/>
          <a:p>
            <a:pPr defTabSz="530756">
              <a:spcAft>
                <a:spcPts val="633"/>
              </a:spcAft>
            </a:pPr>
            <a:r>
              <a:rPr lang="en-US" sz="1200" kern="1200" dirty="0">
                <a:solidFill>
                  <a:schemeClr val="tx1"/>
                </a:solidFill>
                <a:latin typeface="+mn-lt"/>
                <a:ea typeface="+mn-ea"/>
                <a:cs typeface="+mn-cs"/>
              </a:rPr>
              <a:t>All organizations are exposed to significant, yet unexpected vulnerabilities every time an employee leaves the company. In fact, a lot of tremendous hacks that occurred in 2017 and 2018 were due to former employees who still had some form of access to the system. IT departments need easier ways to track which SaaS tools are in use by whom and make sure all the private data of former employees is deleted when they leave the company.</a:t>
            </a:r>
          </a:p>
          <a:p>
            <a:pPr defTabSz="530756">
              <a:spcAft>
                <a:spcPts val="633"/>
              </a:spcAft>
            </a:pPr>
            <a:br>
              <a:rPr lang="en-US" sz="812" kern="1200" dirty="0">
                <a:solidFill>
                  <a:schemeClr val="tx1"/>
                </a:solidFill>
                <a:latin typeface="+mn-lt"/>
                <a:ea typeface="+mn-ea"/>
                <a:cs typeface="+mn-cs"/>
              </a:rPr>
            </a:br>
            <a:endParaRPr lang="en-US" sz="1400" dirty="0"/>
          </a:p>
        </p:txBody>
      </p:sp>
      <p:sp>
        <p:nvSpPr>
          <p:cNvPr id="39" name="Pentagon 38">
            <a:extLst>
              <a:ext uri="{FF2B5EF4-FFF2-40B4-BE49-F238E27FC236}">
                <a16:creationId xmlns:a16="http://schemas.microsoft.com/office/drawing/2014/main" id="{8D741746-AE77-CEB8-E6E0-AEEC38AE5F71}"/>
              </a:ext>
            </a:extLst>
          </p:cNvPr>
          <p:cNvSpPr/>
          <p:nvPr/>
        </p:nvSpPr>
        <p:spPr>
          <a:xfrm>
            <a:off x="8835524" y="1612743"/>
            <a:ext cx="3286822" cy="601321"/>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30756">
              <a:spcAft>
                <a:spcPts val="633"/>
              </a:spcAft>
            </a:pPr>
            <a:r>
              <a:rPr lang="en-US" sz="1600" i="1" kern="1200" dirty="0">
                <a:solidFill>
                  <a:srgbClr val="000000"/>
                </a:solidFill>
                <a:latin typeface="+mn-lt"/>
                <a:ea typeface="+mn-ea"/>
                <a:cs typeface="+mn-cs"/>
              </a:rPr>
              <a:t>DISCUSSIONS</a:t>
            </a:r>
            <a:endParaRPr lang="en-US" sz="1600" i="1" dirty="0"/>
          </a:p>
        </p:txBody>
      </p:sp>
      <p:sp>
        <p:nvSpPr>
          <p:cNvPr id="41" name="Terminator 40">
            <a:extLst>
              <a:ext uri="{FF2B5EF4-FFF2-40B4-BE49-F238E27FC236}">
                <a16:creationId xmlns:a16="http://schemas.microsoft.com/office/drawing/2014/main" id="{96EB2B95-34D8-19ED-23F3-165BCD1B10F1}"/>
              </a:ext>
            </a:extLst>
          </p:cNvPr>
          <p:cNvSpPr/>
          <p:nvPr/>
        </p:nvSpPr>
        <p:spPr>
          <a:xfrm>
            <a:off x="4809073" y="4446505"/>
            <a:ext cx="3431105" cy="414479"/>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30756">
              <a:spcAft>
                <a:spcPts val="633"/>
              </a:spcAft>
            </a:pPr>
            <a:r>
              <a:rPr lang="en-US" sz="1600" i="1" kern="1200">
                <a:solidFill>
                  <a:srgbClr val="000000"/>
                </a:solidFill>
                <a:latin typeface="+mn-lt"/>
                <a:ea typeface="+mn-ea"/>
                <a:cs typeface="+mn-cs"/>
              </a:rPr>
              <a:t>CONCLUSION</a:t>
            </a:r>
            <a:endParaRPr lang="en-US" sz="1600" i="1"/>
          </a:p>
        </p:txBody>
      </p:sp>
      <p:sp>
        <p:nvSpPr>
          <p:cNvPr id="42" name="TextBox 41">
            <a:extLst>
              <a:ext uri="{FF2B5EF4-FFF2-40B4-BE49-F238E27FC236}">
                <a16:creationId xmlns:a16="http://schemas.microsoft.com/office/drawing/2014/main" id="{3CA3E198-B36C-3870-C12F-6D11C5827865}"/>
              </a:ext>
            </a:extLst>
          </p:cNvPr>
          <p:cNvSpPr txBox="1"/>
          <p:nvPr/>
        </p:nvSpPr>
        <p:spPr>
          <a:xfrm>
            <a:off x="4382455" y="5195893"/>
            <a:ext cx="6537767" cy="1384995"/>
          </a:xfrm>
          <a:prstGeom prst="rect">
            <a:avLst/>
          </a:prstGeom>
          <a:noFill/>
        </p:spPr>
        <p:txBody>
          <a:bodyPr wrap="square" rtlCol="0">
            <a:spAutoFit/>
          </a:bodyPr>
          <a:lstStyle/>
          <a:p>
            <a:pPr defTabSz="530756">
              <a:spcAft>
                <a:spcPts val="633"/>
              </a:spcAft>
            </a:pPr>
            <a:r>
              <a:rPr lang="en-US" sz="1400" kern="1200" dirty="0">
                <a:solidFill>
                  <a:schemeClr val="tx1"/>
                </a:solidFill>
                <a:latin typeface="+mn-lt"/>
                <a:ea typeface="+mn-ea"/>
                <a:cs typeface="+mn-cs"/>
              </a:rPr>
              <a:t>To Conclude, The internet Security is very important. People get addicted to Internet very easily.  Internet is tempting, We don't know when we started browsing and when we finished. </a:t>
            </a:r>
            <a:br>
              <a:rPr lang="en-US" sz="1400" kern="1200" dirty="0">
                <a:solidFill>
                  <a:schemeClr val="tx1"/>
                </a:solidFill>
                <a:latin typeface="+mn-lt"/>
                <a:ea typeface="+mn-ea"/>
                <a:cs typeface="+mn-cs"/>
              </a:rPr>
            </a:br>
            <a:r>
              <a:rPr lang="en-US" sz="1400" kern="1200" dirty="0">
                <a:solidFill>
                  <a:schemeClr val="tx1"/>
                </a:solidFill>
                <a:latin typeface="+mn-lt"/>
                <a:ea typeface="+mn-ea"/>
                <a:cs typeface="+mn-cs"/>
              </a:rPr>
              <a:t>We have  to be aware before doing things.</a:t>
            </a:r>
            <a:br>
              <a:rPr lang="en-US" sz="1400" kern="1200" dirty="0">
                <a:solidFill>
                  <a:schemeClr val="tx1"/>
                </a:solidFill>
                <a:latin typeface="+mn-lt"/>
                <a:ea typeface="+mn-ea"/>
                <a:cs typeface="+mn-cs"/>
              </a:rPr>
            </a:br>
            <a:r>
              <a:rPr lang="en-US" sz="1400" kern="1200" dirty="0">
                <a:solidFill>
                  <a:schemeClr val="tx1"/>
                </a:solidFill>
                <a:latin typeface="+mn-lt"/>
                <a:ea typeface="+mn-ea"/>
                <a:cs typeface="+mn-cs"/>
              </a:rPr>
              <a:t> Some people use Internet for illegal activities leading to Cyber crime, they will be jailed or fined according to the regional laws and for the kind of crime they did   .</a:t>
            </a:r>
            <a:endParaRPr lang="en-US" sz="1400" dirty="0"/>
          </a:p>
        </p:txBody>
      </p:sp>
      <p:sp>
        <p:nvSpPr>
          <p:cNvPr id="44" name="TextBox 43">
            <a:extLst>
              <a:ext uri="{FF2B5EF4-FFF2-40B4-BE49-F238E27FC236}">
                <a16:creationId xmlns:a16="http://schemas.microsoft.com/office/drawing/2014/main" id="{D7F9000B-8BFC-FA11-C260-6A2A87E56FB6}"/>
              </a:ext>
            </a:extLst>
          </p:cNvPr>
          <p:cNvSpPr txBox="1"/>
          <p:nvPr/>
        </p:nvSpPr>
        <p:spPr>
          <a:xfrm>
            <a:off x="1257938" y="4339427"/>
            <a:ext cx="2955791" cy="2123658"/>
          </a:xfrm>
          <a:prstGeom prst="rect">
            <a:avLst/>
          </a:prstGeom>
          <a:noFill/>
        </p:spPr>
        <p:txBody>
          <a:bodyPr wrap="square" rtlCol="0">
            <a:spAutoFit/>
          </a:bodyPr>
          <a:lstStyle/>
          <a:p>
            <a:r>
              <a:rPr lang="en-US" sz="1200" dirty="0"/>
              <a:t>Essential cyber security measures</a:t>
            </a:r>
          </a:p>
          <a:p>
            <a:r>
              <a:rPr lang="en-US" sz="1200" dirty="0"/>
              <a:t>Use strong passwords. Strong passwords are vital to good online security. ... </a:t>
            </a:r>
          </a:p>
          <a:p>
            <a:r>
              <a:rPr lang="en-US" sz="1200" dirty="0"/>
              <a:t>Control access to data and systems. ... </a:t>
            </a:r>
          </a:p>
          <a:p>
            <a:r>
              <a:rPr lang="en-US" sz="1200" dirty="0"/>
              <a:t>Put up a firewall. ... </a:t>
            </a:r>
          </a:p>
          <a:p>
            <a:r>
              <a:rPr lang="en-US" sz="1200" dirty="0"/>
              <a:t>Use security software. ... </a:t>
            </a:r>
          </a:p>
          <a:p>
            <a:r>
              <a:rPr lang="en-US" sz="1200" dirty="0"/>
              <a:t>Update programs and systems regularly. ... </a:t>
            </a:r>
          </a:p>
          <a:p>
            <a:r>
              <a:rPr lang="en-US" sz="1200" dirty="0"/>
              <a:t>Monitor for intrusion. ... </a:t>
            </a:r>
          </a:p>
          <a:p>
            <a:r>
              <a:rPr lang="en-US" sz="1200" dirty="0"/>
              <a:t>Raise awareness.</a:t>
            </a:r>
          </a:p>
          <a:p>
            <a:endParaRPr lang="en-US" sz="1200" dirty="0"/>
          </a:p>
        </p:txBody>
      </p:sp>
    </p:spTree>
    <p:extLst>
      <p:ext uri="{BB962C8B-B14F-4D97-AF65-F5344CB8AC3E}">
        <p14:creationId xmlns:p14="http://schemas.microsoft.com/office/powerpoint/2010/main" val="2772099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6" id="{FCB0B5E9-5059-9D45-80E1-7F19057A2649}" vid="{5750C2EB-8BC8-2C49-9582-6715482B48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122</TotalTime>
  <Words>434</Words>
  <Application>Microsoft Macintosh PowerPoint</Application>
  <PresentationFormat>Widescreen</PresentationFormat>
  <Paragraphs>20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Aissatou Dialo Gueye (2322604)</dc:creator>
  <cp:lastModifiedBy>Aissatou Dialo Gueye (2322604)</cp:lastModifiedBy>
  <cp:revision>1</cp:revision>
  <dcterms:created xsi:type="dcterms:W3CDTF">2024-03-31T16:30:07Z</dcterms:created>
  <dcterms:modified xsi:type="dcterms:W3CDTF">2024-03-31T18:32:48Z</dcterms:modified>
</cp:coreProperties>
</file>