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Lst>
  <p:sldSz cx="9906000" cy="6858000" type="A4"/>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A634C2-6146-F669-C303-FAB241155890}" v="72" dt="2026-06-13T08:14:56.352"/>
    <p1510:client id="{C622F535-48A2-7421-CB58-75FE7585F82D}" v="1" dt="2026-06-12T18:54:17.9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1" d="100"/>
          <a:sy n="61" d="100"/>
        </p:scale>
        <p:origin x="1512" y="84"/>
      </p:cViewPr>
      <p:guideLst>
        <p:guide orient="horz" pos="2160"/>
        <p:guide pos="312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2130426"/>
            <a:ext cx="8420100" cy="1470025"/>
          </a:xfrm>
        </p:spPr>
        <p:txBody>
          <a:bodyPr/>
          <a:lstStyle/>
          <a:p>
            <a:r>
              <a:rPr lang="en-US"/>
              <a:t>Click to edit Master title style</a:t>
            </a:r>
          </a:p>
        </p:txBody>
      </p:sp>
      <p:sp>
        <p:nvSpPr>
          <p:cNvPr id="3" name="Subtitle 2"/>
          <p:cNvSpPr>
            <a:spLocks noGrp="1"/>
          </p:cNvSpPr>
          <p:nvPr>
            <p:ph type="subTitle" idx="1"/>
          </p:nvPr>
        </p:nvSpPr>
        <p:spPr>
          <a:xfrm>
            <a:off x="1485900" y="3886200"/>
            <a:ext cx="69342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6B90BFC-8B3F-430F-8C4B-B2D395210856}"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10A6C7-5999-4176-B085-2E7029C72410}"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6B90BFC-8B3F-430F-8C4B-B2D395210856}"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10A6C7-5999-4176-B085-2E7029C72410}"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506" y="4406901"/>
            <a:ext cx="84201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82506" y="2906713"/>
            <a:ext cx="84201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B90BFC-8B3F-430F-8C4B-B2D395210856}"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10A6C7-5999-4176-B085-2E7029C72410}"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36575" y="1600201"/>
            <a:ext cx="4746625"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448300" y="1600201"/>
            <a:ext cx="4746625"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6B90BFC-8B3F-430F-8C4B-B2D395210856}"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10A6C7-5999-4176-B085-2E7029C72410}"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4638"/>
            <a:ext cx="89154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95300" y="1535113"/>
            <a:ext cx="437687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95300" y="2174875"/>
            <a:ext cx="437687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32111" y="1535113"/>
            <a:ext cx="437859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32111" y="2174875"/>
            <a:ext cx="437859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6B90BFC-8B3F-430F-8C4B-B2D395210856}" type="datetimeFigureOut">
              <a:rPr lang="en-US" smtClean="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10A6C7-5999-4176-B085-2E7029C72410}"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6B90BFC-8B3F-430F-8C4B-B2D395210856}" type="datetimeFigureOut">
              <a:rPr lang="en-US" smtClean="0"/>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10A6C7-5999-4176-B085-2E7029C72410}"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B90BFC-8B3F-430F-8C4B-B2D395210856}" type="datetimeFigureOut">
              <a:rPr lang="en-US" smtClean="0"/>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10A6C7-5999-4176-B085-2E7029C7241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3050"/>
            <a:ext cx="3259006"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872971" y="273051"/>
            <a:ext cx="553772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95300" y="1435101"/>
            <a:ext cx="3259006"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B90BFC-8B3F-430F-8C4B-B2D395210856}"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10A6C7-5999-4176-B085-2E7029C72410}"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645" y="4800600"/>
            <a:ext cx="59436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941645"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941645"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B90BFC-8B3F-430F-8C4B-B2D395210856}"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10A6C7-5999-4176-B085-2E7029C72410}"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6B90BFC-8B3F-430F-8C4B-B2D395210856}"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10A6C7-5999-4176-B085-2E7029C7241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80337" y="274639"/>
            <a:ext cx="2414588"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36575" y="274639"/>
            <a:ext cx="707866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6B90BFC-8B3F-430F-8C4B-B2D395210856}"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10A6C7-5999-4176-B085-2E7029C7241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5300" y="274638"/>
            <a:ext cx="89154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95300" y="1600201"/>
            <a:ext cx="89154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95300" y="6356351"/>
            <a:ext cx="2311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B90BFC-8B3F-430F-8C4B-B2D395210856}" type="datetimeFigureOut">
              <a:rPr lang="en-US" smtClean="0"/>
              <a:t>6/13/2026</a:t>
            </a:fld>
            <a:endParaRPr lang="en-US"/>
          </a:p>
        </p:txBody>
      </p:sp>
      <p:sp>
        <p:nvSpPr>
          <p:cNvPr id="5" name="Footer Placeholder 4"/>
          <p:cNvSpPr>
            <a:spLocks noGrp="1"/>
          </p:cNvSpPr>
          <p:nvPr>
            <p:ph type="ftr" sz="quarter" idx="3"/>
          </p:nvPr>
        </p:nvSpPr>
        <p:spPr>
          <a:xfrm>
            <a:off x="3384550" y="6356351"/>
            <a:ext cx="31369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099300" y="6356351"/>
            <a:ext cx="2311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10A6C7-5999-4176-B085-2E7029C72410}"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906000" cy="214290"/>
          </a:xfrm>
          <a:prstGeom prst="rect">
            <a:avLst/>
          </a:prstGeom>
          <a:no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1400" b="1" dirty="0">
                <a:solidFill>
                  <a:schemeClr val="accent4">
                    <a:lumMod val="75000"/>
                  </a:schemeClr>
                </a:solidFill>
                <a:latin typeface="Times New Roman" pitchFamily="18" charset="0"/>
                <a:cs typeface="Times New Roman" pitchFamily="18" charset="0"/>
              </a:rPr>
              <a:t>Leading Group Projects with Emotional Intelligence</a:t>
            </a:r>
          </a:p>
        </p:txBody>
      </p:sp>
      <p:sp>
        <p:nvSpPr>
          <p:cNvPr id="6" name="TextBox 5"/>
          <p:cNvSpPr txBox="1"/>
          <p:nvPr/>
        </p:nvSpPr>
        <p:spPr>
          <a:xfrm>
            <a:off x="-14377" y="399849"/>
            <a:ext cx="3095612" cy="1169551"/>
          </a:xfrm>
          <a:prstGeom prst="rect">
            <a:avLst/>
          </a:prstGeom>
          <a:ln>
            <a:noFill/>
          </a:ln>
        </p:spPr>
        <p:style>
          <a:lnRef idx="2">
            <a:schemeClr val="accent6"/>
          </a:lnRef>
          <a:fillRef idx="1">
            <a:schemeClr val="lt1"/>
          </a:fillRef>
          <a:effectRef idx="0">
            <a:schemeClr val="accent6"/>
          </a:effectRef>
          <a:fontRef idx="minor">
            <a:schemeClr val="dk1"/>
          </a:fontRef>
        </p:style>
        <p:txBody>
          <a:bodyPr wrap="square" lIns="91440" tIns="45720" rIns="91440" bIns="45720" rtlCol="0" anchor="t">
            <a:spAutoFit/>
          </a:bodyPr>
          <a:lstStyle/>
          <a:p>
            <a:pPr algn="just"/>
            <a:r>
              <a:rPr lang="en-GB" sz="700" b="1" dirty="0">
                <a:latin typeface="Times New Roman" pitchFamily="18" charset="0"/>
                <a:cs typeface="Times New Roman" pitchFamily="18" charset="0"/>
              </a:rPr>
              <a:t>1.1 Overview of Emotional Intelligence</a:t>
            </a:r>
            <a:endParaRPr lang="en-US" sz="700" b="1" dirty="0">
              <a:latin typeface="Times New Roman" pitchFamily="18" charset="0"/>
              <a:cs typeface="Times New Roman" pitchFamily="18" charset="0"/>
            </a:endParaRPr>
          </a:p>
          <a:p>
            <a:pPr algn="just"/>
            <a:r>
              <a:rPr lang="en-GB" sz="700" dirty="0">
                <a:latin typeface="Times New Roman"/>
                <a:cs typeface="Times New Roman"/>
              </a:rPr>
              <a:t>Emotional intelligence is the capability to possess the aptitude to recognise, understand and control personal feelings and the aptitude to process and control the feelings of others. It entails great skills like self-awareness, self-control, motivation, empathy and social skills . </a:t>
            </a:r>
          </a:p>
          <a:p>
            <a:pPr algn="just"/>
            <a:r>
              <a:rPr lang="en-GB" sz="700" b="1" dirty="0">
                <a:latin typeface="Times New Roman" pitchFamily="18" charset="0"/>
                <a:cs typeface="Times New Roman" pitchFamily="18" charset="0"/>
              </a:rPr>
              <a:t>1.2 Linking to Real-Life Experience</a:t>
            </a:r>
            <a:endParaRPr lang="en-US" sz="700" b="1" dirty="0">
              <a:latin typeface="Times New Roman" pitchFamily="18" charset="0"/>
              <a:cs typeface="Times New Roman" pitchFamily="18" charset="0"/>
            </a:endParaRPr>
          </a:p>
          <a:p>
            <a:pPr algn="just"/>
            <a:r>
              <a:rPr lang="en-GB" sz="700" dirty="0">
                <a:latin typeface="Times New Roman"/>
                <a:cs typeface="Times New Roman"/>
              </a:rPr>
              <a:t>When it comes to group work in a university atmosphere, students will react differently to the pressure of a deadline. Different students are likely to be stressed as the workload increases, and some are likely to remain motivated </a:t>
            </a:r>
            <a:r>
              <a:rPr lang="en-GB" sz="700">
                <a:latin typeface="Times New Roman"/>
                <a:cs typeface="Times New Roman"/>
              </a:rPr>
              <a:t>hence leading to discrepancies .</a:t>
            </a:r>
          </a:p>
        </p:txBody>
      </p:sp>
      <p:sp>
        <p:nvSpPr>
          <p:cNvPr id="11268" name="AutoShape 4" descr="Emotional Intelligence Workshop - SkillsCamp"/>
          <p:cNvSpPr>
            <a:spLocks noChangeAspect="1" noChangeArrowheads="1"/>
          </p:cNvSpPr>
          <p:nvPr/>
        </p:nvSpPr>
        <p:spPr bwMode="auto">
          <a:xfrm>
            <a:off x="155575" y="-136525"/>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1270" name="AutoShape 6" descr="Emotional Intelligence Workshop - SkillsCamp"/>
          <p:cNvSpPr>
            <a:spLocks noChangeAspect="1" noChangeArrowheads="1"/>
          </p:cNvSpPr>
          <p:nvPr/>
        </p:nvSpPr>
        <p:spPr bwMode="auto">
          <a:xfrm>
            <a:off x="155575" y="-136525"/>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1271" name="Picture 7"/>
          <p:cNvPicPr>
            <a:picLocks noChangeAspect="1" noChangeArrowheads="1"/>
          </p:cNvPicPr>
          <p:nvPr/>
        </p:nvPicPr>
        <p:blipFill>
          <a:blip r:embed="rId2" cstate="print"/>
          <a:srcRect/>
          <a:stretch>
            <a:fillRect/>
          </a:stretch>
        </p:blipFill>
        <p:spPr bwMode="auto">
          <a:xfrm>
            <a:off x="0" y="2643182"/>
            <a:ext cx="1344716" cy="1143008"/>
          </a:xfrm>
          <a:prstGeom prst="rect">
            <a:avLst/>
          </a:prstGeom>
          <a:noFill/>
          <a:ln w="9525">
            <a:noFill/>
            <a:miter lim="800000"/>
            <a:headEnd/>
            <a:tailEnd/>
          </a:ln>
          <a:effectLst/>
        </p:spPr>
      </p:pic>
      <p:sp>
        <p:nvSpPr>
          <p:cNvPr id="12" name="TextBox 11"/>
          <p:cNvSpPr txBox="1"/>
          <p:nvPr/>
        </p:nvSpPr>
        <p:spPr>
          <a:xfrm>
            <a:off x="0" y="1785926"/>
            <a:ext cx="3071834" cy="954107"/>
          </a:xfrm>
          <a:prstGeom prst="rect">
            <a:avLst/>
          </a:prstGeom>
          <a:noFill/>
        </p:spPr>
        <p:txBody>
          <a:bodyPr wrap="square" rtlCol="0">
            <a:spAutoFit/>
          </a:bodyPr>
          <a:lstStyle/>
          <a:p>
            <a:pPr algn="just"/>
            <a:r>
              <a:rPr lang="en-GB" sz="700" b="1" dirty="0">
                <a:latin typeface="Times New Roman" pitchFamily="18" charset="0"/>
                <a:cs typeface="Times New Roman" pitchFamily="18" charset="0"/>
              </a:rPr>
              <a:t>2.1 Impact on improved group performance</a:t>
            </a:r>
            <a:endParaRPr lang="en-US" sz="700" b="1" dirty="0">
              <a:latin typeface="Times New Roman" pitchFamily="18" charset="0"/>
              <a:cs typeface="Times New Roman" pitchFamily="18" charset="0"/>
            </a:endParaRPr>
          </a:p>
          <a:p>
            <a:pPr algn="just">
              <a:buFont typeface="Wingdings" pitchFamily="2" charset="2"/>
              <a:buChar char="Ø"/>
            </a:pPr>
            <a:r>
              <a:rPr lang="en-GB" sz="700" dirty="0">
                <a:latin typeface="Times New Roman" pitchFamily="18" charset="0"/>
                <a:cs typeface="Times New Roman" pitchFamily="18" charset="0"/>
              </a:rPr>
              <a:t>Emotional intelligence helps to enhance the performance of any group in a significant way that improves the behaviour, interaction and communication with a group of students.</a:t>
            </a:r>
          </a:p>
          <a:p>
            <a:pPr algn="just">
              <a:buFont typeface="Wingdings" pitchFamily="2" charset="2"/>
              <a:buChar char="Ø"/>
            </a:pPr>
            <a:r>
              <a:rPr lang="en-GB" sz="700" dirty="0">
                <a:latin typeface="Times New Roman" pitchFamily="18" charset="0"/>
                <a:cs typeface="Times New Roman" pitchFamily="18" charset="0"/>
              </a:rPr>
              <a:t> This also encompasses the manner in which a student responds to challenges that a group may encounter in doing group work. </a:t>
            </a:r>
          </a:p>
          <a:p>
            <a:pPr algn="just">
              <a:buFont typeface="Wingdings" pitchFamily="2" charset="2"/>
              <a:buChar char="Ø"/>
            </a:pPr>
            <a:r>
              <a:rPr lang="en-GB" sz="700" dirty="0">
                <a:latin typeface="Times New Roman" pitchFamily="18" charset="0"/>
                <a:cs typeface="Times New Roman" pitchFamily="18" charset="0"/>
              </a:rPr>
              <a:t>Being self-aware allows team members to learn what their emotions are and how they influence their behaviours within the group (</a:t>
            </a:r>
            <a:r>
              <a:rPr lang="en-GB" sz="700" dirty="0" err="1">
                <a:latin typeface="Times New Roman" pitchFamily="18" charset="0"/>
                <a:cs typeface="Times New Roman" pitchFamily="18" charset="0"/>
              </a:rPr>
              <a:t>Román-Calderón</a:t>
            </a:r>
            <a:r>
              <a:rPr lang="en-GB" sz="700" dirty="0">
                <a:latin typeface="Times New Roman" pitchFamily="18" charset="0"/>
                <a:cs typeface="Times New Roman" pitchFamily="18" charset="0"/>
              </a:rPr>
              <a:t>, 2021). </a:t>
            </a:r>
            <a:endParaRPr lang="en-US" sz="700" dirty="0">
              <a:latin typeface="Times New Roman" pitchFamily="18" charset="0"/>
              <a:cs typeface="Times New Roman" pitchFamily="18" charset="0"/>
            </a:endParaRPr>
          </a:p>
        </p:txBody>
      </p:sp>
      <p:sp>
        <p:nvSpPr>
          <p:cNvPr id="13" name="Rectangle 12"/>
          <p:cNvSpPr/>
          <p:nvPr/>
        </p:nvSpPr>
        <p:spPr>
          <a:xfrm>
            <a:off x="0" y="214290"/>
            <a:ext cx="3095612" cy="21431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sz="1000" b="1" dirty="0">
              <a:latin typeface="Times New Roman" pitchFamily="18" charset="0"/>
              <a:cs typeface="Times New Roman" pitchFamily="18" charset="0"/>
            </a:endParaRPr>
          </a:p>
          <a:p>
            <a:pPr algn="ctr"/>
            <a:endParaRPr lang="en-GB" sz="1000" b="1" dirty="0">
              <a:latin typeface="Times New Roman" pitchFamily="18" charset="0"/>
              <a:cs typeface="Times New Roman" pitchFamily="18" charset="0"/>
            </a:endParaRPr>
          </a:p>
          <a:p>
            <a:pPr algn="ctr"/>
            <a:r>
              <a:rPr lang="en-GB" sz="1000" b="1" dirty="0">
                <a:latin typeface="Times New Roman" pitchFamily="18" charset="0"/>
                <a:cs typeface="Times New Roman" pitchFamily="18" charset="0"/>
              </a:rPr>
              <a:t>1.0 Introduction</a:t>
            </a:r>
            <a:endParaRPr lang="en-US" sz="1000" b="1" dirty="0">
              <a:latin typeface="Times New Roman" pitchFamily="18" charset="0"/>
              <a:cs typeface="Times New Roman" pitchFamily="18" charset="0"/>
            </a:endParaRPr>
          </a:p>
          <a:p>
            <a:pPr algn="ctr"/>
            <a:endParaRPr lang="en-US" dirty="0"/>
          </a:p>
        </p:txBody>
      </p:sp>
      <p:pic>
        <p:nvPicPr>
          <p:cNvPr id="14" name="Picture 2" descr="Summary of Emotional Intelligence | OUK"/>
          <p:cNvPicPr>
            <a:picLocks noChangeAspect="1" noChangeArrowheads="1"/>
          </p:cNvPicPr>
          <p:nvPr/>
        </p:nvPicPr>
        <p:blipFill>
          <a:blip r:embed="rId3" cstate="print"/>
          <a:srcRect/>
          <a:stretch>
            <a:fillRect/>
          </a:stretch>
        </p:blipFill>
        <p:spPr bwMode="auto">
          <a:xfrm>
            <a:off x="3167050" y="214290"/>
            <a:ext cx="1441899" cy="1310418"/>
          </a:xfrm>
          <a:prstGeom prst="rect">
            <a:avLst/>
          </a:prstGeom>
          <a:noFill/>
        </p:spPr>
      </p:pic>
      <p:sp>
        <p:nvSpPr>
          <p:cNvPr id="15" name="Rectangle 14"/>
          <p:cNvSpPr/>
          <p:nvPr/>
        </p:nvSpPr>
        <p:spPr>
          <a:xfrm>
            <a:off x="0" y="1571612"/>
            <a:ext cx="3095612" cy="214314"/>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sz="1000" b="1" dirty="0">
              <a:latin typeface="Times New Roman" pitchFamily="18" charset="0"/>
              <a:cs typeface="Times New Roman" pitchFamily="18" charset="0"/>
            </a:endParaRPr>
          </a:p>
          <a:p>
            <a:pPr algn="ctr"/>
            <a:endParaRPr lang="en-GB" sz="1000" b="1" dirty="0">
              <a:latin typeface="Times New Roman" pitchFamily="18" charset="0"/>
              <a:cs typeface="Times New Roman" pitchFamily="18" charset="0"/>
            </a:endParaRPr>
          </a:p>
          <a:p>
            <a:pPr algn="ctr"/>
            <a:r>
              <a:rPr lang="en-GB" sz="1000" b="1" dirty="0">
                <a:latin typeface="Times New Roman" pitchFamily="18" charset="0"/>
                <a:cs typeface="Times New Roman" pitchFamily="18" charset="0"/>
              </a:rPr>
              <a:t>2.0 EI in Teamwork</a:t>
            </a:r>
            <a:endParaRPr lang="en-US" sz="1000" b="1" dirty="0">
              <a:latin typeface="Times New Roman" pitchFamily="18" charset="0"/>
              <a:cs typeface="Times New Roman" pitchFamily="18" charset="0"/>
            </a:endParaRPr>
          </a:p>
          <a:p>
            <a:pPr algn="ctr"/>
            <a:endParaRPr lang="en-US" dirty="0"/>
          </a:p>
        </p:txBody>
      </p:sp>
      <p:sp>
        <p:nvSpPr>
          <p:cNvPr id="16" name="Rectangle 15"/>
          <p:cNvSpPr/>
          <p:nvPr/>
        </p:nvSpPr>
        <p:spPr>
          <a:xfrm>
            <a:off x="0" y="3714752"/>
            <a:ext cx="4881562" cy="285752"/>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sz="1000" b="1" dirty="0">
              <a:latin typeface="Times New Roman" pitchFamily="18" charset="0"/>
              <a:cs typeface="Times New Roman" pitchFamily="18" charset="0"/>
            </a:endParaRPr>
          </a:p>
          <a:p>
            <a:pPr algn="ctr"/>
            <a:endParaRPr lang="en-GB" sz="1000" b="1" dirty="0">
              <a:latin typeface="Times New Roman" pitchFamily="18" charset="0"/>
              <a:cs typeface="Times New Roman" pitchFamily="18" charset="0"/>
            </a:endParaRPr>
          </a:p>
          <a:p>
            <a:pPr algn="ctr"/>
            <a:r>
              <a:rPr lang="en-GB" sz="1000" b="1" dirty="0">
                <a:latin typeface="Times New Roman" pitchFamily="18" charset="0"/>
                <a:cs typeface="Times New Roman" pitchFamily="18" charset="0"/>
              </a:rPr>
              <a:t>2.2 Key EI skills in teamwork</a:t>
            </a:r>
            <a:endParaRPr lang="en-US" sz="1000" b="1" dirty="0">
              <a:latin typeface="Times New Roman" pitchFamily="18" charset="0"/>
              <a:cs typeface="Times New Roman" pitchFamily="18" charset="0"/>
            </a:endParaRPr>
          </a:p>
          <a:p>
            <a:pPr algn="ctr"/>
            <a:endParaRPr lang="en-US" dirty="0"/>
          </a:p>
        </p:txBody>
      </p:sp>
      <p:graphicFrame>
        <p:nvGraphicFramePr>
          <p:cNvPr id="17" name="Table 16"/>
          <p:cNvGraphicFramePr>
            <a:graphicFrameLocks noGrp="1"/>
          </p:cNvGraphicFramePr>
          <p:nvPr/>
        </p:nvGraphicFramePr>
        <p:xfrm>
          <a:off x="0" y="4027805"/>
          <a:ext cx="4881561" cy="2830195"/>
        </p:xfrm>
        <a:graphic>
          <a:graphicData uri="http://schemas.openxmlformats.org/drawingml/2006/table">
            <a:tbl>
              <a:tblPr firstRow="1" bandRow="1">
                <a:tableStyleId>{ED083AE6-46FA-4A59-8FB0-9F97EB10719F}</a:tableStyleId>
              </a:tblPr>
              <a:tblGrid>
                <a:gridCol w="1627187">
                  <a:extLst>
                    <a:ext uri="{9D8B030D-6E8A-4147-A177-3AD203B41FA5}">
                      <a16:colId xmlns:a16="http://schemas.microsoft.com/office/drawing/2014/main" val="20000"/>
                    </a:ext>
                  </a:extLst>
                </a:gridCol>
                <a:gridCol w="1627187">
                  <a:extLst>
                    <a:ext uri="{9D8B030D-6E8A-4147-A177-3AD203B41FA5}">
                      <a16:colId xmlns:a16="http://schemas.microsoft.com/office/drawing/2014/main" val="20001"/>
                    </a:ext>
                  </a:extLst>
                </a:gridCol>
                <a:gridCol w="1627187">
                  <a:extLst>
                    <a:ext uri="{9D8B030D-6E8A-4147-A177-3AD203B41FA5}">
                      <a16:colId xmlns:a16="http://schemas.microsoft.com/office/drawing/2014/main" val="20002"/>
                    </a:ext>
                  </a:extLst>
                </a:gridCol>
              </a:tblGrid>
              <a:tr h="370840">
                <a:tc>
                  <a:txBody>
                    <a:bodyPr/>
                    <a:lstStyle/>
                    <a:p>
                      <a:pPr algn="ctr">
                        <a:lnSpc>
                          <a:spcPct val="115000"/>
                        </a:lnSpc>
                        <a:spcAft>
                          <a:spcPts val="0"/>
                        </a:spcAft>
                      </a:pPr>
                      <a:r>
                        <a:rPr lang="en-GB" sz="700" dirty="0">
                          <a:latin typeface="Times New Roman" pitchFamily="18" charset="0"/>
                          <a:cs typeface="Times New Roman" pitchFamily="18" charset="0"/>
                        </a:rPr>
                        <a:t>EI Skills</a:t>
                      </a:r>
                      <a:endParaRPr lang="en-US" sz="700" dirty="0">
                        <a:latin typeface="Times New Roman" pitchFamily="18" charset="0"/>
                        <a:ea typeface="Times New Roman"/>
                        <a:cs typeface="Times New Roman" pitchFamily="18" charset="0"/>
                      </a:endParaRPr>
                    </a:p>
                  </a:txBody>
                  <a:tcPr marL="63500" marR="63500" marT="63500" marB="63500"/>
                </a:tc>
                <a:tc>
                  <a:txBody>
                    <a:bodyPr/>
                    <a:lstStyle/>
                    <a:p>
                      <a:pPr algn="ctr">
                        <a:lnSpc>
                          <a:spcPct val="115000"/>
                        </a:lnSpc>
                        <a:spcAft>
                          <a:spcPts val="0"/>
                        </a:spcAft>
                      </a:pPr>
                      <a:r>
                        <a:rPr lang="en-GB" sz="700" dirty="0">
                          <a:latin typeface="Times New Roman" pitchFamily="18" charset="0"/>
                          <a:cs typeface="Times New Roman" pitchFamily="18" charset="0"/>
                        </a:rPr>
                        <a:t>Meaning in </a:t>
                      </a:r>
                      <a:r>
                        <a:rPr lang="en-GB" sz="700" dirty="0" err="1">
                          <a:latin typeface="Times New Roman" pitchFamily="18" charset="0"/>
                          <a:cs typeface="Times New Roman" pitchFamily="18" charset="0"/>
                        </a:rPr>
                        <a:t>Groupwork</a:t>
                      </a:r>
                      <a:endParaRPr lang="en-US" sz="700" dirty="0">
                        <a:latin typeface="Times New Roman" pitchFamily="18" charset="0"/>
                        <a:ea typeface="Times New Roman"/>
                        <a:cs typeface="Times New Roman" pitchFamily="18" charset="0"/>
                      </a:endParaRPr>
                    </a:p>
                  </a:txBody>
                  <a:tcPr marL="63500" marR="63500" marT="63500" marB="63500"/>
                </a:tc>
                <a:tc>
                  <a:txBody>
                    <a:bodyPr/>
                    <a:lstStyle/>
                    <a:p>
                      <a:pPr algn="ctr">
                        <a:lnSpc>
                          <a:spcPct val="115000"/>
                        </a:lnSpc>
                        <a:spcAft>
                          <a:spcPts val="0"/>
                        </a:spcAft>
                      </a:pPr>
                      <a:r>
                        <a:rPr lang="en-GB" sz="700" dirty="0">
                          <a:latin typeface="Times New Roman" pitchFamily="18" charset="0"/>
                          <a:cs typeface="Times New Roman" pitchFamily="18" charset="0"/>
                        </a:rPr>
                        <a:t>Application in Group Work</a:t>
                      </a:r>
                      <a:endParaRPr lang="en-US" sz="700" dirty="0">
                        <a:latin typeface="Times New Roman" pitchFamily="18" charset="0"/>
                        <a:ea typeface="Times New Roman"/>
                        <a:cs typeface="Times New Roman" pitchFamily="18" charset="0"/>
                      </a:endParaRPr>
                    </a:p>
                  </a:txBody>
                  <a:tcPr marL="63500" marR="63500" marT="63500" marB="63500"/>
                </a:tc>
                <a:extLst>
                  <a:ext uri="{0D108BD9-81ED-4DB2-BD59-A6C34878D82A}">
                    <a16:rowId xmlns:a16="http://schemas.microsoft.com/office/drawing/2014/main" val="10000"/>
                  </a:ext>
                </a:extLst>
              </a:tr>
              <a:tr h="370840">
                <a:tc>
                  <a:txBody>
                    <a:bodyPr/>
                    <a:lstStyle/>
                    <a:p>
                      <a:pPr algn="just">
                        <a:lnSpc>
                          <a:spcPct val="150000"/>
                        </a:lnSpc>
                        <a:spcAft>
                          <a:spcPts val="0"/>
                        </a:spcAft>
                      </a:pPr>
                      <a:r>
                        <a:rPr lang="en-GB" sz="700" dirty="0">
                          <a:latin typeface="Times New Roman" pitchFamily="18" charset="0"/>
                          <a:cs typeface="Times New Roman" pitchFamily="18" charset="0"/>
                        </a:rPr>
                        <a:t>Self-regulation</a:t>
                      </a:r>
                      <a:endParaRPr lang="en-US" sz="700" dirty="0">
                        <a:latin typeface="Times New Roman" pitchFamily="18" charset="0"/>
                        <a:ea typeface="Times New Roman"/>
                        <a:cs typeface="Times New Roman" pitchFamily="18" charset="0"/>
                      </a:endParaRPr>
                    </a:p>
                  </a:txBody>
                  <a:tcPr marL="63500" marR="63500" marT="63500" marB="63500"/>
                </a:tc>
                <a:tc>
                  <a:txBody>
                    <a:bodyPr/>
                    <a:lstStyle/>
                    <a:p>
                      <a:pPr algn="just">
                        <a:lnSpc>
                          <a:spcPct val="150000"/>
                        </a:lnSpc>
                        <a:spcAft>
                          <a:spcPts val="0"/>
                        </a:spcAft>
                      </a:pPr>
                      <a:r>
                        <a:rPr lang="en-GB" sz="700" dirty="0">
                          <a:latin typeface="Times New Roman" pitchFamily="18" charset="0"/>
                          <a:cs typeface="Times New Roman" pitchFamily="18" charset="0"/>
                        </a:rPr>
                        <a:t>Management of emotional Reactions</a:t>
                      </a:r>
                      <a:endParaRPr lang="en-US" sz="700" dirty="0">
                        <a:latin typeface="Times New Roman" pitchFamily="18" charset="0"/>
                        <a:ea typeface="Times New Roman"/>
                        <a:cs typeface="Times New Roman" pitchFamily="18" charset="0"/>
                      </a:endParaRPr>
                    </a:p>
                  </a:txBody>
                  <a:tcPr marL="63500" marR="63500" marT="63500" marB="63500"/>
                </a:tc>
                <a:tc>
                  <a:txBody>
                    <a:bodyPr/>
                    <a:lstStyle/>
                    <a:p>
                      <a:pPr algn="just">
                        <a:lnSpc>
                          <a:spcPct val="150000"/>
                        </a:lnSpc>
                        <a:spcAft>
                          <a:spcPts val="0"/>
                        </a:spcAft>
                      </a:pPr>
                      <a:r>
                        <a:rPr lang="en-GB" sz="700" dirty="0">
                          <a:latin typeface="Times New Roman" pitchFamily="18" charset="0"/>
                          <a:cs typeface="Times New Roman" pitchFamily="18" charset="0"/>
                        </a:rPr>
                        <a:t>Remaining calm during the emergence of conflicts or during gaining criticisms</a:t>
                      </a:r>
                      <a:endParaRPr lang="en-US" sz="700" dirty="0">
                        <a:latin typeface="Times New Roman" pitchFamily="18" charset="0"/>
                        <a:ea typeface="Times New Roman"/>
                        <a:cs typeface="Times New Roman" pitchFamily="18" charset="0"/>
                      </a:endParaRPr>
                    </a:p>
                  </a:txBody>
                  <a:tcPr marL="63500" marR="63500" marT="63500" marB="63500"/>
                </a:tc>
                <a:extLst>
                  <a:ext uri="{0D108BD9-81ED-4DB2-BD59-A6C34878D82A}">
                    <a16:rowId xmlns:a16="http://schemas.microsoft.com/office/drawing/2014/main" val="10001"/>
                  </a:ext>
                </a:extLst>
              </a:tr>
              <a:tr h="370840">
                <a:tc>
                  <a:txBody>
                    <a:bodyPr/>
                    <a:lstStyle/>
                    <a:p>
                      <a:pPr algn="just">
                        <a:lnSpc>
                          <a:spcPct val="150000"/>
                        </a:lnSpc>
                        <a:spcAft>
                          <a:spcPts val="0"/>
                        </a:spcAft>
                      </a:pPr>
                      <a:r>
                        <a:rPr lang="en-GB" sz="700">
                          <a:latin typeface="Times New Roman" pitchFamily="18" charset="0"/>
                          <a:cs typeface="Times New Roman" pitchFamily="18" charset="0"/>
                        </a:rPr>
                        <a:t>Self-awareness</a:t>
                      </a:r>
                      <a:endParaRPr lang="en-US" sz="700">
                        <a:latin typeface="Times New Roman" pitchFamily="18" charset="0"/>
                        <a:ea typeface="Times New Roman"/>
                        <a:cs typeface="Times New Roman" pitchFamily="18" charset="0"/>
                      </a:endParaRPr>
                    </a:p>
                  </a:txBody>
                  <a:tcPr marL="63500" marR="63500" marT="63500" marB="63500"/>
                </a:tc>
                <a:tc>
                  <a:txBody>
                    <a:bodyPr/>
                    <a:lstStyle/>
                    <a:p>
                      <a:pPr algn="just">
                        <a:lnSpc>
                          <a:spcPct val="150000"/>
                        </a:lnSpc>
                        <a:spcAft>
                          <a:spcPts val="0"/>
                        </a:spcAft>
                      </a:pPr>
                      <a:r>
                        <a:rPr lang="en-GB" sz="700" dirty="0">
                          <a:latin typeface="Times New Roman" pitchFamily="18" charset="0"/>
                          <a:cs typeface="Times New Roman" pitchFamily="18" charset="0"/>
                        </a:rPr>
                        <a:t>Assessment and recognition of own behaviour and emotions</a:t>
                      </a:r>
                      <a:endParaRPr lang="en-US" sz="700" dirty="0">
                        <a:latin typeface="Times New Roman" pitchFamily="18" charset="0"/>
                        <a:ea typeface="Times New Roman"/>
                        <a:cs typeface="Times New Roman" pitchFamily="18" charset="0"/>
                      </a:endParaRPr>
                    </a:p>
                  </a:txBody>
                  <a:tcPr marL="63500" marR="63500" marT="63500" marB="63500"/>
                </a:tc>
                <a:tc>
                  <a:txBody>
                    <a:bodyPr/>
                    <a:lstStyle/>
                    <a:p>
                      <a:pPr algn="just">
                        <a:lnSpc>
                          <a:spcPct val="150000"/>
                        </a:lnSpc>
                        <a:spcAft>
                          <a:spcPts val="0"/>
                        </a:spcAft>
                      </a:pPr>
                      <a:r>
                        <a:rPr lang="en-GB" sz="700" dirty="0">
                          <a:latin typeface="Times New Roman" pitchFamily="18" charset="0"/>
                          <a:cs typeface="Times New Roman" pitchFamily="18" charset="0"/>
                        </a:rPr>
                        <a:t>Recognition of stress factors before the deadline and communicating tasks clearly</a:t>
                      </a:r>
                      <a:endParaRPr lang="en-US" sz="700" dirty="0">
                        <a:latin typeface="Times New Roman" pitchFamily="18" charset="0"/>
                        <a:ea typeface="Times New Roman"/>
                        <a:cs typeface="Times New Roman" pitchFamily="18" charset="0"/>
                      </a:endParaRPr>
                    </a:p>
                  </a:txBody>
                  <a:tcPr marL="63500" marR="63500" marT="63500" marB="63500"/>
                </a:tc>
                <a:extLst>
                  <a:ext uri="{0D108BD9-81ED-4DB2-BD59-A6C34878D82A}">
                    <a16:rowId xmlns:a16="http://schemas.microsoft.com/office/drawing/2014/main" val="10002"/>
                  </a:ext>
                </a:extLst>
              </a:tr>
              <a:tr h="370840">
                <a:tc>
                  <a:txBody>
                    <a:bodyPr/>
                    <a:lstStyle/>
                    <a:p>
                      <a:pPr algn="just">
                        <a:lnSpc>
                          <a:spcPct val="150000"/>
                        </a:lnSpc>
                        <a:spcAft>
                          <a:spcPts val="0"/>
                        </a:spcAft>
                      </a:pPr>
                      <a:r>
                        <a:rPr lang="en-GB" sz="700">
                          <a:latin typeface="Times New Roman" pitchFamily="18" charset="0"/>
                          <a:cs typeface="Times New Roman" pitchFamily="18" charset="0"/>
                        </a:rPr>
                        <a:t>Empathy </a:t>
                      </a:r>
                      <a:endParaRPr lang="en-US" sz="700">
                        <a:latin typeface="Times New Roman" pitchFamily="18" charset="0"/>
                        <a:ea typeface="Times New Roman"/>
                        <a:cs typeface="Times New Roman" pitchFamily="18" charset="0"/>
                      </a:endParaRPr>
                    </a:p>
                  </a:txBody>
                  <a:tcPr marL="63500" marR="63500" marT="63500" marB="63500"/>
                </a:tc>
                <a:tc>
                  <a:txBody>
                    <a:bodyPr/>
                    <a:lstStyle/>
                    <a:p>
                      <a:pPr algn="just">
                        <a:lnSpc>
                          <a:spcPct val="150000"/>
                        </a:lnSpc>
                        <a:spcAft>
                          <a:spcPts val="0"/>
                        </a:spcAft>
                      </a:pPr>
                      <a:r>
                        <a:rPr lang="en-GB" sz="700">
                          <a:latin typeface="Times New Roman" pitchFamily="18" charset="0"/>
                          <a:cs typeface="Times New Roman" pitchFamily="18" charset="0"/>
                        </a:rPr>
                        <a:t>Examining the feelings of others</a:t>
                      </a:r>
                      <a:endParaRPr lang="en-US" sz="700">
                        <a:latin typeface="Times New Roman" pitchFamily="18" charset="0"/>
                        <a:ea typeface="Times New Roman"/>
                        <a:cs typeface="Times New Roman" pitchFamily="18" charset="0"/>
                      </a:endParaRPr>
                    </a:p>
                  </a:txBody>
                  <a:tcPr marL="63500" marR="63500" marT="63500" marB="63500"/>
                </a:tc>
                <a:tc>
                  <a:txBody>
                    <a:bodyPr/>
                    <a:lstStyle/>
                    <a:p>
                      <a:pPr algn="just">
                        <a:lnSpc>
                          <a:spcPct val="150000"/>
                        </a:lnSpc>
                        <a:spcAft>
                          <a:spcPts val="0"/>
                        </a:spcAft>
                      </a:pPr>
                      <a:r>
                        <a:rPr lang="en-GB" sz="700" dirty="0">
                          <a:latin typeface="Times New Roman" pitchFamily="18" charset="0"/>
                          <a:cs typeface="Times New Roman" pitchFamily="18" charset="0"/>
                        </a:rPr>
                        <a:t>Providing support to the teammates who are struggling</a:t>
                      </a:r>
                      <a:endParaRPr lang="en-US" sz="700" dirty="0">
                        <a:latin typeface="Times New Roman" pitchFamily="18" charset="0"/>
                        <a:ea typeface="Times New Roman"/>
                        <a:cs typeface="Times New Roman" pitchFamily="18" charset="0"/>
                      </a:endParaRPr>
                    </a:p>
                  </a:txBody>
                  <a:tcPr marL="63500" marR="63500" marT="63500" marB="63500"/>
                </a:tc>
                <a:extLst>
                  <a:ext uri="{0D108BD9-81ED-4DB2-BD59-A6C34878D82A}">
                    <a16:rowId xmlns:a16="http://schemas.microsoft.com/office/drawing/2014/main" val="10003"/>
                  </a:ext>
                </a:extLst>
              </a:tr>
              <a:tr h="370840">
                <a:tc>
                  <a:txBody>
                    <a:bodyPr/>
                    <a:lstStyle/>
                    <a:p>
                      <a:pPr algn="just">
                        <a:lnSpc>
                          <a:spcPct val="150000"/>
                        </a:lnSpc>
                        <a:spcAft>
                          <a:spcPts val="0"/>
                        </a:spcAft>
                      </a:pPr>
                      <a:r>
                        <a:rPr lang="en-GB" sz="700">
                          <a:latin typeface="Times New Roman" pitchFamily="18" charset="0"/>
                          <a:cs typeface="Times New Roman" pitchFamily="18" charset="0"/>
                        </a:rPr>
                        <a:t>Motivation</a:t>
                      </a:r>
                      <a:endParaRPr lang="en-US" sz="700">
                        <a:latin typeface="Times New Roman" pitchFamily="18" charset="0"/>
                        <a:ea typeface="Times New Roman"/>
                        <a:cs typeface="Times New Roman" pitchFamily="18" charset="0"/>
                      </a:endParaRPr>
                    </a:p>
                  </a:txBody>
                  <a:tcPr marL="63500" marR="63500" marT="63500" marB="63500"/>
                </a:tc>
                <a:tc>
                  <a:txBody>
                    <a:bodyPr/>
                    <a:lstStyle/>
                    <a:p>
                      <a:pPr algn="just">
                        <a:lnSpc>
                          <a:spcPct val="150000"/>
                        </a:lnSpc>
                        <a:spcAft>
                          <a:spcPts val="0"/>
                        </a:spcAft>
                      </a:pPr>
                      <a:r>
                        <a:rPr lang="en-GB" sz="700" dirty="0">
                          <a:latin typeface="Times New Roman" pitchFamily="18" charset="0"/>
                          <a:cs typeface="Times New Roman" pitchFamily="18" charset="0"/>
                        </a:rPr>
                        <a:t>Remain focused on goals</a:t>
                      </a:r>
                      <a:endParaRPr lang="en-US" sz="700" dirty="0">
                        <a:latin typeface="Times New Roman" pitchFamily="18" charset="0"/>
                        <a:ea typeface="Times New Roman"/>
                        <a:cs typeface="Times New Roman" pitchFamily="18" charset="0"/>
                      </a:endParaRPr>
                    </a:p>
                  </a:txBody>
                  <a:tcPr marL="63500" marR="63500" marT="63500" marB="63500"/>
                </a:tc>
                <a:tc>
                  <a:txBody>
                    <a:bodyPr/>
                    <a:lstStyle/>
                    <a:p>
                      <a:pPr algn="just">
                        <a:lnSpc>
                          <a:spcPct val="150000"/>
                        </a:lnSpc>
                        <a:spcAft>
                          <a:spcPts val="0"/>
                        </a:spcAft>
                      </a:pPr>
                      <a:r>
                        <a:rPr lang="en-GB" sz="700" dirty="0">
                          <a:latin typeface="Times New Roman" pitchFamily="18" charset="0"/>
                          <a:cs typeface="Times New Roman" pitchFamily="18" charset="0"/>
                        </a:rPr>
                        <a:t>Providing and preserving optimum effort even when dealing with challenging tasks</a:t>
                      </a:r>
                      <a:endParaRPr lang="en-US" sz="700" dirty="0">
                        <a:latin typeface="Times New Roman" pitchFamily="18" charset="0"/>
                        <a:ea typeface="Times New Roman"/>
                        <a:cs typeface="Times New Roman" pitchFamily="18" charset="0"/>
                      </a:endParaRPr>
                    </a:p>
                  </a:txBody>
                  <a:tcPr marL="63500" marR="63500" marT="63500" marB="63500"/>
                </a:tc>
                <a:extLst>
                  <a:ext uri="{0D108BD9-81ED-4DB2-BD59-A6C34878D82A}">
                    <a16:rowId xmlns:a16="http://schemas.microsoft.com/office/drawing/2014/main" val="10004"/>
                  </a:ext>
                </a:extLst>
              </a:tr>
              <a:tr h="370840">
                <a:tc>
                  <a:txBody>
                    <a:bodyPr/>
                    <a:lstStyle/>
                    <a:p>
                      <a:pPr algn="just">
                        <a:lnSpc>
                          <a:spcPct val="150000"/>
                        </a:lnSpc>
                        <a:spcAft>
                          <a:spcPts val="0"/>
                        </a:spcAft>
                      </a:pPr>
                      <a:r>
                        <a:rPr lang="en-GB" sz="700">
                          <a:latin typeface="Times New Roman" pitchFamily="18" charset="0"/>
                          <a:cs typeface="Times New Roman" pitchFamily="18" charset="0"/>
                        </a:rPr>
                        <a:t>Social Skills</a:t>
                      </a:r>
                      <a:endParaRPr lang="en-US" sz="700">
                        <a:latin typeface="Times New Roman" pitchFamily="18" charset="0"/>
                        <a:ea typeface="Times New Roman"/>
                        <a:cs typeface="Times New Roman" pitchFamily="18" charset="0"/>
                      </a:endParaRPr>
                    </a:p>
                  </a:txBody>
                  <a:tcPr marL="63500" marR="63500" marT="63500" marB="63500"/>
                </a:tc>
                <a:tc>
                  <a:txBody>
                    <a:bodyPr/>
                    <a:lstStyle/>
                    <a:p>
                      <a:pPr algn="just">
                        <a:lnSpc>
                          <a:spcPct val="150000"/>
                        </a:lnSpc>
                        <a:spcAft>
                          <a:spcPts val="0"/>
                        </a:spcAft>
                      </a:pPr>
                      <a:r>
                        <a:rPr lang="en-GB" sz="700" dirty="0">
                          <a:latin typeface="Times New Roman" pitchFamily="18" charset="0"/>
                          <a:cs typeface="Times New Roman" pitchFamily="18" charset="0"/>
                        </a:rPr>
                        <a:t>Developing positive relationships</a:t>
                      </a:r>
                      <a:endParaRPr lang="en-US" sz="700" dirty="0">
                        <a:latin typeface="Times New Roman" pitchFamily="18" charset="0"/>
                        <a:ea typeface="Times New Roman"/>
                        <a:cs typeface="Times New Roman" pitchFamily="18" charset="0"/>
                      </a:endParaRPr>
                    </a:p>
                  </a:txBody>
                  <a:tcPr marL="63500" marR="63500" marT="63500" marB="63500"/>
                </a:tc>
                <a:tc>
                  <a:txBody>
                    <a:bodyPr/>
                    <a:lstStyle/>
                    <a:p>
                      <a:pPr algn="just">
                        <a:lnSpc>
                          <a:spcPct val="150000"/>
                        </a:lnSpc>
                        <a:spcAft>
                          <a:spcPts val="0"/>
                        </a:spcAft>
                      </a:pPr>
                      <a:r>
                        <a:rPr lang="en-GB" sz="700" dirty="0">
                          <a:latin typeface="Times New Roman" pitchFamily="18" charset="0"/>
                          <a:cs typeface="Times New Roman" pitchFamily="18" charset="0"/>
                        </a:rPr>
                        <a:t>Resolving conflicts through clear communication and maintaining teamwork</a:t>
                      </a:r>
                      <a:endParaRPr lang="en-US" sz="700" dirty="0">
                        <a:latin typeface="Times New Roman" pitchFamily="18" charset="0"/>
                        <a:ea typeface="Times New Roman"/>
                        <a:cs typeface="Times New Roman" pitchFamily="18" charset="0"/>
                      </a:endParaRPr>
                    </a:p>
                  </a:txBody>
                  <a:tcPr marL="63500" marR="63500" marT="63500" marB="63500"/>
                </a:tc>
                <a:extLst>
                  <a:ext uri="{0D108BD9-81ED-4DB2-BD59-A6C34878D82A}">
                    <a16:rowId xmlns:a16="http://schemas.microsoft.com/office/drawing/2014/main" val="10005"/>
                  </a:ext>
                </a:extLst>
              </a:tr>
            </a:tbl>
          </a:graphicData>
        </a:graphic>
      </p:graphicFrame>
      <p:sp>
        <p:nvSpPr>
          <p:cNvPr id="18" name="Rectangle 17"/>
          <p:cNvSpPr/>
          <p:nvPr/>
        </p:nvSpPr>
        <p:spPr>
          <a:xfrm>
            <a:off x="4738686" y="214290"/>
            <a:ext cx="2857520" cy="28575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sz="1000" b="1" dirty="0">
              <a:latin typeface="Times New Roman" pitchFamily="18" charset="0"/>
              <a:cs typeface="Times New Roman" pitchFamily="18" charset="0"/>
            </a:endParaRPr>
          </a:p>
          <a:p>
            <a:pPr algn="ctr"/>
            <a:endParaRPr lang="en-GB" sz="1000" b="1" dirty="0">
              <a:latin typeface="Times New Roman" pitchFamily="18" charset="0"/>
              <a:cs typeface="Times New Roman" pitchFamily="18" charset="0"/>
            </a:endParaRPr>
          </a:p>
          <a:p>
            <a:pPr algn="ctr"/>
            <a:r>
              <a:rPr lang="en-GB" sz="1000" b="1" dirty="0">
                <a:latin typeface="Times New Roman" pitchFamily="18" charset="0"/>
                <a:cs typeface="Times New Roman" pitchFamily="18" charset="0"/>
              </a:rPr>
              <a:t>2.3 Challenges in Teamwork and application of EI</a:t>
            </a:r>
            <a:endParaRPr lang="en-US" sz="1000" b="1" dirty="0">
              <a:latin typeface="Times New Roman" pitchFamily="18" charset="0"/>
              <a:cs typeface="Times New Roman" pitchFamily="18" charset="0"/>
            </a:endParaRPr>
          </a:p>
          <a:p>
            <a:pPr algn="ctr"/>
            <a:endParaRPr lang="en-US" dirty="0"/>
          </a:p>
        </p:txBody>
      </p:sp>
      <p:sp>
        <p:nvSpPr>
          <p:cNvPr id="19" name="TextBox 18"/>
          <p:cNvSpPr txBox="1"/>
          <p:nvPr/>
        </p:nvSpPr>
        <p:spPr>
          <a:xfrm>
            <a:off x="4738686" y="500042"/>
            <a:ext cx="2786082" cy="1400383"/>
          </a:xfrm>
          <a:prstGeom prst="rect">
            <a:avLst/>
          </a:prstGeom>
          <a:noFill/>
        </p:spPr>
        <p:txBody>
          <a:bodyPr wrap="square" rtlCol="0">
            <a:spAutoFit/>
          </a:bodyPr>
          <a:lstStyle/>
          <a:p>
            <a:pPr algn="just">
              <a:buFont typeface="Wingdings" pitchFamily="2" charset="2"/>
              <a:buChar char="Ø"/>
            </a:pPr>
            <a:r>
              <a:rPr lang="en-GB" sz="700" b="1" dirty="0">
                <a:latin typeface="Times New Roman" pitchFamily="18" charset="0"/>
                <a:cs typeface="Times New Roman" pitchFamily="18" charset="0"/>
              </a:rPr>
              <a:t>Conflict and Disagreement</a:t>
            </a:r>
            <a:endParaRPr lang="en-US" sz="700" dirty="0">
              <a:latin typeface="Times New Roman" pitchFamily="18" charset="0"/>
              <a:cs typeface="Times New Roman" pitchFamily="18" charset="0"/>
            </a:endParaRPr>
          </a:p>
          <a:p>
            <a:pPr algn="just">
              <a:buFont typeface="Wingdings" pitchFamily="2" charset="2"/>
              <a:buChar char="Ø"/>
            </a:pPr>
            <a:r>
              <a:rPr lang="en-GB" sz="700" dirty="0">
                <a:latin typeface="Times New Roman" pitchFamily="18" charset="0"/>
                <a:cs typeface="Times New Roman" pitchFamily="18" charset="0"/>
              </a:rPr>
              <a:t>Jordan and Troth (2021) asserted that tension within group projects emerges due to discrepancies in working style, opinions, and expectations. </a:t>
            </a:r>
            <a:endParaRPr lang="en-US" sz="700" dirty="0">
              <a:latin typeface="Times New Roman" pitchFamily="18" charset="0"/>
              <a:cs typeface="Times New Roman" pitchFamily="18" charset="0"/>
            </a:endParaRPr>
          </a:p>
          <a:p>
            <a:pPr algn="just">
              <a:buFont typeface="Wingdings" pitchFamily="2" charset="2"/>
              <a:buChar char="Ø"/>
            </a:pPr>
            <a:r>
              <a:rPr lang="en-GB" sz="700" b="1" dirty="0">
                <a:latin typeface="Times New Roman" pitchFamily="18" charset="0"/>
                <a:cs typeface="Times New Roman" pitchFamily="18" charset="0"/>
              </a:rPr>
              <a:t>Feedback and participation issues</a:t>
            </a:r>
            <a:endParaRPr lang="en-US" sz="700" dirty="0">
              <a:latin typeface="Times New Roman" pitchFamily="18" charset="0"/>
              <a:cs typeface="Times New Roman" pitchFamily="18" charset="0"/>
            </a:endParaRPr>
          </a:p>
          <a:p>
            <a:pPr algn="just">
              <a:buFont typeface="Wingdings" pitchFamily="2" charset="2"/>
              <a:buChar char="Ø"/>
            </a:pPr>
            <a:r>
              <a:rPr lang="en-GB" sz="700" dirty="0" err="1">
                <a:latin typeface="Times New Roman" pitchFamily="18" charset="0"/>
                <a:cs typeface="Times New Roman" pitchFamily="18" charset="0"/>
              </a:rPr>
              <a:t>Rafiq</a:t>
            </a:r>
            <a:r>
              <a:rPr lang="en-GB" sz="700" dirty="0">
                <a:latin typeface="Times New Roman" pitchFamily="18" charset="0"/>
                <a:cs typeface="Times New Roman" pitchFamily="18" charset="0"/>
              </a:rPr>
              <a:t> </a:t>
            </a:r>
            <a:r>
              <a:rPr lang="en-GB" sz="700" i="1" dirty="0">
                <a:latin typeface="Times New Roman" pitchFamily="18" charset="0"/>
                <a:cs typeface="Times New Roman" pitchFamily="18" charset="0"/>
              </a:rPr>
              <a:t>et al.,</a:t>
            </a:r>
            <a:r>
              <a:rPr lang="en-GB" sz="700" dirty="0">
                <a:latin typeface="Times New Roman" pitchFamily="18" charset="0"/>
                <a:cs typeface="Times New Roman" pitchFamily="18" charset="0"/>
              </a:rPr>
              <a:t> (2022) find that there are students who may react negatively to feedback or less so when acting as group participants. </a:t>
            </a:r>
            <a:endParaRPr lang="en-US" sz="700" dirty="0">
              <a:latin typeface="Times New Roman" pitchFamily="18" charset="0"/>
              <a:cs typeface="Times New Roman" pitchFamily="18" charset="0"/>
            </a:endParaRPr>
          </a:p>
          <a:p>
            <a:pPr algn="just">
              <a:buFont typeface="Wingdings" pitchFamily="2" charset="2"/>
              <a:buChar char="Ø"/>
            </a:pPr>
            <a:r>
              <a:rPr lang="en-GB" sz="700" b="1" dirty="0">
                <a:latin typeface="Times New Roman" pitchFamily="18" charset="0"/>
                <a:cs typeface="Times New Roman" pitchFamily="18" charset="0"/>
              </a:rPr>
              <a:t>Deadlines and work pressure</a:t>
            </a:r>
            <a:endParaRPr lang="en-US" sz="700" dirty="0">
              <a:latin typeface="Times New Roman" pitchFamily="18" charset="0"/>
              <a:cs typeface="Times New Roman" pitchFamily="18" charset="0"/>
            </a:endParaRPr>
          </a:p>
          <a:p>
            <a:pPr algn="just">
              <a:buFont typeface="Wingdings" pitchFamily="2" charset="2"/>
              <a:buChar char="Ø"/>
            </a:pPr>
            <a:r>
              <a:rPr lang="en-GB" sz="700" dirty="0" err="1">
                <a:latin typeface="Times New Roman" pitchFamily="18" charset="0"/>
                <a:cs typeface="Times New Roman" pitchFamily="18" charset="0"/>
              </a:rPr>
              <a:t>Rafiq</a:t>
            </a:r>
            <a:r>
              <a:rPr lang="en-GB" sz="700" dirty="0">
                <a:latin typeface="Times New Roman" pitchFamily="18" charset="0"/>
                <a:cs typeface="Times New Roman" pitchFamily="18" charset="0"/>
              </a:rPr>
              <a:t> </a:t>
            </a:r>
            <a:r>
              <a:rPr lang="en-GB" sz="700" i="1" dirty="0">
                <a:latin typeface="Times New Roman" pitchFamily="18" charset="0"/>
                <a:cs typeface="Times New Roman" pitchFamily="18" charset="0"/>
              </a:rPr>
              <a:t>et al.,</a:t>
            </a:r>
            <a:r>
              <a:rPr lang="en-GB" sz="700" dirty="0">
                <a:latin typeface="Times New Roman" pitchFamily="18" charset="0"/>
                <a:cs typeface="Times New Roman" pitchFamily="18" charset="0"/>
              </a:rPr>
              <a:t> (2022) highlighted the possibility of deadline conformance as a source of stress and anxiety among the members of the team. </a:t>
            </a:r>
            <a:endParaRPr lang="en-US" sz="700" dirty="0">
              <a:latin typeface="Times New Roman" pitchFamily="18" charset="0"/>
              <a:cs typeface="Times New Roman" pitchFamily="18" charset="0"/>
            </a:endParaRPr>
          </a:p>
          <a:p>
            <a:endParaRPr lang="en-US" sz="800" dirty="0">
              <a:latin typeface="Times New Roman" pitchFamily="18" charset="0"/>
              <a:cs typeface="Times New Roman" pitchFamily="18" charset="0"/>
            </a:endParaRPr>
          </a:p>
        </p:txBody>
      </p:sp>
      <p:pic>
        <p:nvPicPr>
          <p:cNvPr id="11272" name="Picture 8"/>
          <p:cNvPicPr>
            <a:picLocks noChangeAspect="1" noChangeArrowheads="1"/>
          </p:cNvPicPr>
          <p:nvPr/>
        </p:nvPicPr>
        <p:blipFill>
          <a:blip r:embed="rId4"/>
          <a:srcRect/>
          <a:stretch>
            <a:fillRect/>
          </a:stretch>
        </p:blipFill>
        <p:spPr bwMode="auto">
          <a:xfrm>
            <a:off x="3238488" y="1714488"/>
            <a:ext cx="1428760" cy="1619583"/>
          </a:xfrm>
          <a:prstGeom prst="rect">
            <a:avLst/>
          </a:prstGeom>
          <a:noFill/>
          <a:ln w="9525">
            <a:noFill/>
            <a:miter lim="800000"/>
            <a:headEnd/>
            <a:tailEnd/>
          </a:ln>
          <a:effectLst/>
        </p:spPr>
      </p:pic>
      <p:sp>
        <p:nvSpPr>
          <p:cNvPr id="22" name="Rectangle 21"/>
          <p:cNvSpPr/>
          <p:nvPr/>
        </p:nvSpPr>
        <p:spPr>
          <a:xfrm>
            <a:off x="4738686" y="1785926"/>
            <a:ext cx="2857520" cy="21431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1000" b="1" dirty="0">
              <a:latin typeface="Times New Roman" pitchFamily="18" charset="0"/>
              <a:cs typeface="Times New Roman" pitchFamily="18" charset="0"/>
            </a:endParaRPr>
          </a:p>
          <a:p>
            <a:pPr algn="ctr"/>
            <a:endParaRPr lang="en-GB" sz="1000" b="1" dirty="0">
              <a:latin typeface="Times New Roman" pitchFamily="18" charset="0"/>
              <a:cs typeface="Times New Roman" pitchFamily="18" charset="0"/>
            </a:endParaRPr>
          </a:p>
          <a:p>
            <a:pPr algn="ctr"/>
            <a:r>
              <a:rPr lang="en-GB" sz="1000" b="1" dirty="0">
                <a:latin typeface="Times New Roman" pitchFamily="18" charset="0"/>
                <a:cs typeface="Times New Roman" pitchFamily="18" charset="0"/>
              </a:rPr>
              <a:t>3.0 Managing Own Emotions</a:t>
            </a:r>
            <a:endParaRPr lang="en-US" sz="1000" b="1" dirty="0">
              <a:latin typeface="Times New Roman" pitchFamily="18" charset="0"/>
              <a:cs typeface="Times New Roman" pitchFamily="18" charset="0"/>
            </a:endParaRPr>
          </a:p>
          <a:p>
            <a:pPr algn="ctr"/>
            <a:endParaRPr lang="en-US" dirty="0"/>
          </a:p>
        </p:txBody>
      </p:sp>
      <p:sp>
        <p:nvSpPr>
          <p:cNvPr id="23" name="TextBox 22"/>
          <p:cNvSpPr txBox="1"/>
          <p:nvPr/>
        </p:nvSpPr>
        <p:spPr>
          <a:xfrm>
            <a:off x="4738686" y="2000240"/>
            <a:ext cx="2928958" cy="1169551"/>
          </a:xfrm>
          <a:prstGeom prst="rect">
            <a:avLst/>
          </a:prstGeom>
          <a:noFill/>
        </p:spPr>
        <p:txBody>
          <a:bodyPr wrap="square" lIns="91440" tIns="45720" rIns="91440" bIns="45720" rtlCol="0" anchor="t">
            <a:spAutoFit/>
          </a:bodyPr>
          <a:lstStyle/>
          <a:p>
            <a:pPr algn="just"/>
            <a:r>
              <a:rPr lang="en-GB" sz="700" b="1" dirty="0">
                <a:latin typeface="Times New Roman" pitchFamily="18" charset="0"/>
                <a:cs typeface="Times New Roman" pitchFamily="18" charset="0"/>
              </a:rPr>
              <a:t>3.1 Recognising Emotional Responses in Group Work</a:t>
            </a:r>
            <a:endParaRPr lang="en-US" sz="700" b="1" dirty="0">
              <a:latin typeface="Times New Roman" pitchFamily="18" charset="0"/>
              <a:cs typeface="Times New Roman" pitchFamily="18" charset="0"/>
            </a:endParaRPr>
          </a:p>
          <a:p>
            <a:pPr algn="just">
              <a:buFont typeface="Wingdings" pitchFamily="2" charset="2"/>
              <a:buChar char="Ø"/>
            </a:pPr>
            <a:r>
              <a:rPr lang="en-GB" sz="700" dirty="0">
                <a:latin typeface="Times New Roman"/>
                <a:cs typeface="Times New Roman"/>
              </a:rPr>
              <a:t>Emotional reactions must be identified, and emotional intelligence is an important factor that ensures effective group work. </a:t>
            </a:r>
          </a:p>
          <a:p>
            <a:pPr algn="just">
              <a:buFont typeface="Wingdings" pitchFamily="2" charset="2"/>
              <a:buChar char="Ø"/>
            </a:pPr>
            <a:r>
              <a:rPr lang="en-GB" sz="700" dirty="0">
                <a:latin typeface="Times New Roman"/>
                <a:cs typeface="Times New Roman"/>
              </a:rPr>
              <a:t>Students tend to experience a mixture of emotions when executing collaborative activities, which might include stress, anxiety, frustration, excitement and disappointment .</a:t>
            </a:r>
            <a:endParaRPr lang="en-GB" sz="700" i="1" dirty="0">
              <a:latin typeface="Times New Roman"/>
              <a:cs typeface="Times New Roman"/>
            </a:endParaRPr>
          </a:p>
          <a:p>
            <a:pPr algn="just"/>
            <a:r>
              <a:rPr lang="en-GB" sz="700" b="1" dirty="0">
                <a:latin typeface="Times New Roman" pitchFamily="18" charset="0"/>
                <a:cs typeface="Times New Roman" pitchFamily="18" charset="0"/>
              </a:rPr>
              <a:t>3.2 Strategies for emotional regulation and stress management</a:t>
            </a:r>
            <a:endParaRPr lang="en-US" sz="700" b="1" dirty="0">
              <a:latin typeface="Times New Roman" pitchFamily="18" charset="0"/>
              <a:cs typeface="Times New Roman" pitchFamily="18" charset="0"/>
            </a:endParaRPr>
          </a:p>
          <a:p>
            <a:pPr algn="just">
              <a:buFont typeface="Wingdings" pitchFamily="2" charset="2"/>
              <a:buChar char="Ø"/>
            </a:pPr>
            <a:r>
              <a:rPr lang="en-GB" sz="700" dirty="0">
                <a:latin typeface="Times New Roman" pitchFamily="18" charset="0"/>
                <a:cs typeface="Times New Roman" pitchFamily="18" charset="0"/>
              </a:rPr>
              <a:t>In group projects, students can remain productive and reduce stress through self-awareness training and efficient emotion management strategies. </a:t>
            </a:r>
          </a:p>
        </p:txBody>
      </p:sp>
      <p:sp>
        <p:nvSpPr>
          <p:cNvPr id="24" name="Rectangle 23"/>
          <p:cNvSpPr/>
          <p:nvPr/>
        </p:nvSpPr>
        <p:spPr>
          <a:xfrm>
            <a:off x="4953000" y="3214686"/>
            <a:ext cx="1000132" cy="500066"/>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IN" sz="1000" b="1" dirty="0">
                <a:latin typeface="Times New Roman" pitchFamily="18" charset="0"/>
                <a:cs typeface="Times New Roman" pitchFamily="18" charset="0"/>
              </a:rPr>
              <a:t>Emotion</a:t>
            </a:r>
            <a:endParaRPr lang="en-US" sz="1000" b="1" dirty="0">
              <a:latin typeface="Times New Roman" pitchFamily="18" charset="0"/>
              <a:cs typeface="Times New Roman" pitchFamily="18" charset="0"/>
            </a:endParaRPr>
          </a:p>
        </p:txBody>
      </p:sp>
      <p:sp>
        <p:nvSpPr>
          <p:cNvPr id="25" name="Rectangle 24"/>
          <p:cNvSpPr/>
          <p:nvPr/>
        </p:nvSpPr>
        <p:spPr>
          <a:xfrm>
            <a:off x="4953000" y="3929066"/>
            <a:ext cx="1000132" cy="500066"/>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IN" sz="1000" b="1" dirty="0">
                <a:latin typeface="Times New Roman" pitchFamily="18" charset="0"/>
                <a:cs typeface="Times New Roman" pitchFamily="18" charset="0"/>
              </a:rPr>
              <a:t>Recognition of feelings</a:t>
            </a:r>
            <a:endParaRPr lang="en-US" sz="1000" b="1" dirty="0">
              <a:latin typeface="Times New Roman" pitchFamily="18" charset="0"/>
              <a:cs typeface="Times New Roman" pitchFamily="18" charset="0"/>
            </a:endParaRPr>
          </a:p>
        </p:txBody>
      </p:sp>
      <p:sp>
        <p:nvSpPr>
          <p:cNvPr id="26" name="Rectangle 25"/>
          <p:cNvSpPr/>
          <p:nvPr/>
        </p:nvSpPr>
        <p:spPr>
          <a:xfrm>
            <a:off x="4953000" y="4643446"/>
            <a:ext cx="1000132" cy="500066"/>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IN" sz="1000" b="1" dirty="0">
                <a:latin typeface="Times New Roman" pitchFamily="18" charset="0"/>
                <a:cs typeface="Times New Roman" pitchFamily="18" charset="0"/>
              </a:rPr>
              <a:t>Pause and Reflect</a:t>
            </a:r>
            <a:endParaRPr lang="en-US" sz="1000" b="1" dirty="0">
              <a:latin typeface="Times New Roman" pitchFamily="18" charset="0"/>
              <a:cs typeface="Times New Roman" pitchFamily="18" charset="0"/>
            </a:endParaRPr>
          </a:p>
        </p:txBody>
      </p:sp>
      <p:sp>
        <p:nvSpPr>
          <p:cNvPr id="27" name="Rectangle 26"/>
          <p:cNvSpPr/>
          <p:nvPr/>
        </p:nvSpPr>
        <p:spPr>
          <a:xfrm>
            <a:off x="4953000" y="5357826"/>
            <a:ext cx="1000132" cy="500066"/>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IN" sz="1000" b="1" dirty="0">
                <a:latin typeface="Times New Roman" pitchFamily="18" charset="0"/>
                <a:cs typeface="Times New Roman" pitchFamily="18" charset="0"/>
              </a:rPr>
              <a:t>Manage Response</a:t>
            </a:r>
            <a:endParaRPr lang="en-US" sz="1000" b="1" dirty="0">
              <a:latin typeface="Times New Roman" pitchFamily="18" charset="0"/>
              <a:cs typeface="Times New Roman" pitchFamily="18" charset="0"/>
            </a:endParaRPr>
          </a:p>
        </p:txBody>
      </p:sp>
      <p:sp>
        <p:nvSpPr>
          <p:cNvPr id="28" name="Rectangle 27"/>
          <p:cNvSpPr/>
          <p:nvPr/>
        </p:nvSpPr>
        <p:spPr>
          <a:xfrm>
            <a:off x="4953000" y="6072206"/>
            <a:ext cx="1000132" cy="500066"/>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IN" sz="1000" b="1" dirty="0">
                <a:latin typeface="Times New Roman" pitchFamily="18" charset="0"/>
                <a:cs typeface="Times New Roman" pitchFamily="18" charset="0"/>
              </a:rPr>
              <a:t>Positive Outcome</a:t>
            </a:r>
            <a:endParaRPr lang="en-US" sz="1000" b="1" dirty="0">
              <a:latin typeface="Times New Roman" pitchFamily="18" charset="0"/>
              <a:cs typeface="Times New Roman" pitchFamily="18" charset="0"/>
            </a:endParaRPr>
          </a:p>
        </p:txBody>
      </p:sp>
      <p:cxnSp>
        <p:nvCxnSpPr>
          <p:cNvPr id="30" name="Straight Arrow Connector 29"/>
          <p:cNvCxnSpPr>
            <a:stCxn id="24" idx="2"/>
            <a:endCxn id="25" idx="0"/>
          </p:cNvCxnSpPr>
          <p:nvPr/>
        </p:nvCxnSpPr>
        <p:spPr>
          <a:xfrm rot="5400000">
            <a:off x="5345909" y="3821909"/>
            <a:ext cx="21431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a:stCxn id="25" idx="2"/>
            <a:endCxn id="26" idx="0"/>
          </p:cNvCxnSpPr>
          <p:nvPr/>
        </p:nvCxnSpPr>
        <p:spPr>
          <a:xfrm rot="5400000">
            <a:off x="5345909" y="4536289"/>
            <a:ext cx="21431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a:stCxn id="26" idx="2"/>
            <a:endCxn id="27" idx="0"/>
          </p:cNvCxnSpPr>
          <p:nvPr/>
        </p:nvCxnSpPr>
        <p:spPr>
          <a:xfrm rot="5400000">
            <a:off x="5345909" y="5250669"/>
            <a:ext cx="21431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1" name="Straight Arrow Connector 40"/>
          <p:cNvCxnSpPr>
            <a:stCxn id="27" idx="2"/>
            <a:endCxn id="28" idx="0"/>
          </p:cNvCxnSpPr>
          <p:nvPr/>
        </p:nvCxnSpPr>
        <p:spPr>
          <a:xfrm rot="5400000">
            <a:off x="5345909" y="5965049"/>
            <a:ext cx="21431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6" name="Rectangle 45"/>
          <p:cNvSpPr/>
          <p:nvPr/>
        </p:nvSpPr>
        <p:spPr>
          <a:xfrm>
            <a:off x="6167446" y="3500438"/>
            <a:ext cx="1714512" cy="214314"/>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sz="1000" b="1" dirty="0">
              <a:latin typeface="Times New Roman" pitchFamily="18" charset="0"/>
              <a:cs typeface="Times New Roman" pitchFamily="18" charset="0"/>
            </a:endParaRPr>
          </a:p>
          <a:p>
            <a:pPr algn="ctr"/>
            <a:endParaRPr lang="en-GB" sz="1000" b="1" dirty="0">
              <a:latin typeface="Times New Roman" pitchFamily="18" charset="0"/>
              <a:cs typeface="Times New Roman" pitchFamily="18" charset="0"/>
            </a:endParaRPr>
          </a:p>
          <a:p>
            <a:pPr algn="ctr"/>
            <a:r>
              <a:rPr lang="en-GB" sz="1000" b="1" dirty="0">
                <a:latin typeface="Times New Roman" pitchFamily="18" charset="0"/>
                <a:cs typeface="Times New Roman" pitchFamily="18" charset="0"/>
              </a:rPr>
              <a:t>5.0 Methods/Reflection</a:t>
            </a:r>
            <a:endParaRPr lang="en-US" sz="1000" b="1" dirty="0">
              <a:latin typeface="Times New Roman" pitchFamily="18" charset="0"/>
              <a:cs typeface="Times New Roman" pitchFamily="18" charset="0"/>
            </a:endParaRPr>
          </a:p>
          <a:p>
            <a:pPr algn="ctr"/>
            <a:endParaRPr lang="en-US" dirty="0"/>
          </a:p>
        </p:txBody>
      </p:sp>
      <p:sp>
        <p:nvSpPr>
          <p:cNvPr id="47" name="TextBox 46"/>
          <p:cNvSpPr txBox="1"/>
          <p:nvPr/>
        </p:nvSpPr>
        <p:spPr>
          <a:xfrm>
            <a:off x="6024571" y="3786190"/>
            <a:ext cx="2000263" cy="1277273"/>
          </a:xfrm>
          <a:prstGeom prst="rect">
            <a:avLst/>
          </a:prstGeom>
          <a:noFill/>
        </p:spPr>
        <p:txBody>
          <a:bodyPr wrap="square" rtlCol="0">
            <a:spAutoFit/>
          </a:bodyPr>
          <a:lstStyle/>
          <a:p>
            <a:pPr algn="just">
              <a:buFont typeface="Wingdings" pitchFamily="2" charset="2"/>
              <a:buChar char="Ø"/>
            </a:pPr>
            <a:r>
              <a:rPr lang="en-GB" sz="700" dirty="0">
                <a:latin typeface="Times New Roman" pitchFamily="18" charset="0"/>
                <a:cs typeface="Times New Roman" pitchFamily="18" charset="0"/>
              </a:rPr>
              <a:t>The information presented in this poster was attained through a combination of personal experience, academic research, and observation.</a:t>
            </a:r>
          </a:p>
          <a:p>
            <a:pPr algn="just">
              <a:buFont typeface="Wingdings" pitchFamily="2" charset="2"/>
              <a:buChar char="Ø"/>
            </a:pPr>
            <a:r>
              <a:rPr lang="en-GB" sz="700" dirty="0">
                <a:latin typeface="Times New Roman" pitchFamily="18" charset="0"/>
                <a:cs typeface="Times New Roman" pitchFamily="18" charset="0"/>
              </a:rPr>
              <a:t>Concerning the research, data were retrieved from different credible secondary sources, and the information was collected from academic journals. </a:t>
            </a:r>
          </a:p>
          <a:p>
            <a:pPr algn="just">
              <a:buFont typeface="Wingdings" pitchFamily="2" charset="2"/>
              <a:buChar char="Ø"/>
            </a:pPr>
            <a:r>
              <a:rPr lang="en-GB" sz="700" dirty="0">
                <a:latin typeface="Times New Roman" pitchFamily="18" charset="0"/>
                <a:cs typeface="Times New Roman" pitchFamily="18" charset="0"/>
              </a:rPr>
              <a:t>Additionally, group interactions observed in education also made it possible to determine how emotions can influence team performance, conflict management, and collaboration. </a:t>
            </a:r>
            <a:endParaRPr lang="en-US" sz="700" dirty="0">
              <a:latin typeface="Times New Roman" pitchFamily="18" charset="0"/>
              <a:cs typeface="Times New Roman" pitchFamily="18" charset="0"/>
            </a:endParaRPr>
          </a:p>
        </p:txBody>
      </p:sp>
      <p:pic>
        <p:nvPicPr>
          <p:cNvPr id="11274" name="Picture 10" descr="Vetores de Roda conversa png - Baixe vetores grátis de alta qualidade |  Magnific (antes Freepik)"/>
          <p:cNvPicPr>
            <a:picLocks noChangeAspect="1" noChangeArrowheads="1"/>
          </p:cNvPicPr>
          <p:nvPr/>
        </p:nvPicPr>
        <p:blipFill>
          <a:blip r:embed="rId5" cstate="print"/>
          <a:srcRect/>
          <a:stretch>
            <a:fillRect/>
          </a:stretch>
        </p:blipFill>
        <p:spPr bwMode="auto">
          <a:xfrm>
            <a:off x="6453198" y="5000636"/>
            <a:ext cx="1000132" cy="714380"/>
          </a:xfrm>
          <a:prstGeom prst="rect">
            <a:avLst/>
          </a:prstGeom>
          <a:noFill/>
        </p:spPr>
      </p:pic>
      <p:sp>
        <p:nvSpPr>
          <p:cNvPr id="49" name="Rectangle 48"/>
          <p:cNvSpPr/>
          <p:nvPr/>
        </p:nvSpPr>
        <p:spPr>
          <a:xfrm>
            <a:off x="7667644" y="214290"/>
            <a:ext cx="2238356" cy="285752"/>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sz="1000" b="1" dirty="0">
              <a:latin typeface="Times New Roman" pitchFamily="18" charset="0"/>
              <a:cs typeface="Times New Roman" pitchFamily="18" charset="0"/>
            </a:endParaRPr>
          </a:p>
          <a:p>
            <a:pPr algn="ctr"/>
            <a:endParaRPr lang="en-GB" sz="1000" b="1" dirty="0">
              <a:latin typeface="Times New Roman" pitchFamily="18" charset="0"/>
              <a:cs typeface="Times New Roman" pitchFamily="18" charset="0"/>
            </a:endParaRPr>
          </a:p>
          <a:p>
            <a:pPr algn="ctr"/>
            <a:r>
              <a:rPr lang="en-GB" sz="1000" b="1" dirty="0">
                <a:latin typeface="Times New Roman" pitchFamily="18" charset="0"/>
                <a:cs typeface="Times New Roman" pitchFamily="18" charset="0"/>
              </a:rPr>
              <a:t>4.0 Understanding Others' Emotions</a:t>
            </a:r>
            <a:endParaRPr lang="en-US" sz="1000" b="1" dirty="0">
              <a:latin typeface="Times New Roman" pitchFamily="18" charset="0"/>
              <a:cs typeface="Times New Roman" pitchFamily="18" charset="0"/>
            </a:endParaRPr>
          </a:p>
          <a:p>
            <a:pPr algn="ctr"/>
            <a:endParaRPr lang="en-US" dirty="0"/>
          </a:p>
        </p:txBody>
      </p:sp>
      <p:sp>
        <p:nvSpPr>
          <p:cNvPr id="50" name="Rectangle 49"/>
          <p:cNvSpPr/>
          <p:nvPr/>
        </p:nvSpPr>
        <p:spPr>
          <a:xfrm>
            <a:off x="7739082" y="571480"/>
            <a:ext cx="928694" cy="428628"/>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IN" sz="800" b="1" dirty="0">
                <a:latin typeface="Times New Roman" pitchFamily="18" charset="0"/>
                <a:cs typeface="Times New Roman" pitchFamily="18" charset="0"/>
              </a:rPr>
              <a:t>Group member stressed</a:t>
            </a:r>
            <a:endParaRPr lang="en-US" sz="800" b="1" dirty="0">
              <a:latin typeface="Times New Roman" pitchFamily="18" charset="0"/>
              <a:cs typeface="Times New Roman" pitchFamily="18" charset="0"/>
            </a:endParaRPr>
          </a:p>
        </p:txBody>
      </p:sp>
      <p:sp>
        <p:nvSpPr>
          <p:cNvPr id="51" name="Rectangle 50"/>
          <p:cNvSpPr/>
          <p:nvPr/>
        </p:nvSpPr>
        <p:spPr>
          <a:xfrm>
            <a:off x="7739082" y="1142984"/>
            <a:ext cx="928694" cy="428628"/>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IN" sz="800" b="1" dirty="0">
                <a:latin typeface="Times New Roman" pitchFamily="18" charset="0"/>
                <a:cs typeface="Times New Roman" pitchFamily="18" charset="0"/>
              </a:rPr>
              <a:t>Listen and Understand</a:t>
            </a:r>
            <a:endParaRPr lang="en-US" sz="800" b="1" dirty="0">
              <a:latin typeface="Times New Roman" pitchFamily="18" charset="0"/>
              <a:cs typeface="Times New Roman" pitchFamily="18" charset="0"/>
            </a:endParaRPr>
          </a:p>
        </p:txBody>
      </p:sp>
      <p:sp>
        <p:nvSpPr>
          <p:cNvPr id="52" name="Rectangle 51"/>
          <p:cNvSpPr/>
          <p:nvPr/>
        </p:nvSpPr>
        <p:spPr>
          <a:xfrm>
            <a:off x="7739082" y="1714488"/>
            <a:ext cx="928694" cy="42862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IN" sz="800" b="1" dirty="0">
                <a:latin typeface="Times New Roman" pitchFamily="18" charset="0"/>
                <a:cs typeface="Times New Roman" pitchFamily="18" charset="0"/>
              </a:rPr>
              <a:t>Offer Support</a:t>
            </a:r>
            <a:endParaRPr lang="en-US" sz="800" b="1" dirty="0">
              <a:latin typeface="Times New Roman" pitchFamily="18" charset="0"/>
              <a:cs typeface="Times New Roman" pitchFamily="18" charset="0"/>
            </a:endParaRPr>
          </a:p>
        </p:txBody>
      </p:sp>
      <p:sp>
        <p:nvSpPr>
          <p:cNvPr id="53" name="Rectangle 52"/>
          <p:cNvSpPr/>
          <p:nvPr/>
        </p:nvSpPr>
        <p:spPr>
          <a:xfrm>
            <a:off x="7739082" y="2285992"/>
            <a:ext cx="928694" cy="428628"/>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IN" sz="800" b="1" dirty="0">
                <a:latin typeface="Times New Roman" pitchFamily="18" charset="0"/>
                <a:cs typeface="Times New Roman" pitchFamily="18" charset="0"/>
              </a:rPr>
              <a:t>Better Communication</a:t>
            </a:r>
            <a:endParaRPr lang="en-US" sz="800" b="1" dirty="0">
              <a:latin typeface="Times New Roman" pitchFamily="18" charset="0"/>
              <a:cs typeface="Times New Roman" pitchFamily="18" charset="0"/>
            </a:endParaRPr>
          </a:p>
        </p:txBody>
      </p:sp>
      <p:sp>
        <p:nvSpPr>
          <p:cNvPr id="54" name="Rectangle 53"/>
          <p:cNvSpPr/>
          <p:nvPr/>
        </p:nvSpPr>
        <p:spPr>
          <a:xfrm>
            <a:off x="7739082" y="2928934"/>
            <a:ext cx="928694" cy="42862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IN" sz="800" b="1" dirty="0">
                <a:latin typeface="Times New Roman" pitchFamily="18" charset="0"/>
                <a:cs typeface="Times New Roman" pitchFamily="18" charset="0"/>
              </a:rPr>
              <a:t>Successful Team</a:t>
            </a:r>
            <a:endParaRPr lang="en-US" sz="800" b="1" dirty="0">
              <a:latin typeface="Times New Roman" pitchFamily="18" charset="0"/>
              <a:cs typeface="Times New Roman" pitchFamily="18" charset="0"/>
            </a:endParaRPr>
          </a:p>
        </p:txBody>
      </p:sp>
      <p:cxnSp>
        <p:nvCxnSpPr>
          <p:cNvPr id="56" name="Straight Arrow Connector 55"/>
          <p:cNvCxnSpPr>
            <a:stCxn id="50" idx="2"/>
            <a:endCxn id="51" idx="0"/>
          </p:cNvCxnSpPr>
          <p:nvPr/>
        </p:nvCxnSpPr>
        <p:spPr>
          <a:xfrm rot="5400000">
            <a:off x="8131991" y="1071546"/>
            <a:ext cx="14287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60" name="Straight Arrow Connector 59"/>
          <p:cNvCxnSpPr>
            <a:stCxn id="51" idx="2"/>
            <a:endCxn id="52" idx="0"/>
          </p:cNvCxnSpPr>
          <p:nvPr/>
        </p:nvCxnSpPr>
        <p:spPr>
          <a:xfrm rot="5400000">
            <a:off x="8131991" y="1643050"/>
            <a:ext cx="14287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a:stCxn id="52" idx="2"/>
            <a:endCxn id="53" idx="0"/>
          </p:cNvCxnSpPr>
          <p:nvPr/>
        </p:nvCxnSpPr>
        <p:spPr>
          <a:xfrm rot="5400000">
            <a:off x="8131991" y="2214554"/>
            <a:ext cx="14287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69" name="Straight Arrow Connector 68"/>
          <p:cNvCxnSpPr>
            <a:stCxn id="53" idx="2"/>
            <a:endCxn id="54" idx="0"/>
          </p:cNvCxnSpPr>
          <p:nvPr/>
        </p:nvCxnSpPr>
        <p:spPr>
          <a:xfrm rot="5400000">
            <a:off x="8096272" y="2821777"/>
            <a:ext cx="21431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11275" name="Picture 11"/>
          <p:cNvPicPr>
            <a:picLocks noChangeAspect="1" noChangeArrowheads="1"/>
          </p:cNvPicPr>
          <p:nvPr/>
        </p:nvPicPr>
        <p:blipFill>
          <a:blip r:embed="rId6" cstate="print"/>
          <a:srcRect/>
          <a:stretch>
            <a:fillRect/>
          </a:stretch>
        </p:blipFill>
        <p:spPr bwMode="auto">
          <a:xfrm>
            <a:off x="1666852" y="2714620"/>
            <a:ext cx="1108069" cy="959999"/>
          </a:xfrm>
          <a:prstGeom prst="rect">
            <a:avLst/>
          </a:prstGeom>
          <a:noFill/>
          <a:ln w="9525">
            <a:noFill/>
            <a:miter lim="800000"/>
            <a:headEnd/>
            <a:tailEnd/>
          </a:ln>
          <a:effectLst/>
        </p:spPr>
      </p:pic>
      <p:sp>
        <p:nvSpPr>
          <p:cNvPr id="73" name="TextBox 72"/>
          <p:cNvSpPr txBox="1"/>
          <p:nvPr/>
        </p:nvSpPr>
        <p:spPr>
          <a:xfrm>
            <a:off x="8667776" y="571480"/>
            <a:ext cx="1238224" cy="2462213"/>
          </a:xfrm>
          <a:prstGeom prst="rect">
            <a:avLst/>
          </a:prstGeom>
          <a:noFill/>
        </p:spPr>
        <p:txBody>
          <a:bodyPr wrap="square" rtlCol="0">
            <a:spAutoFit/>
          </a:bodyPr>
          <a:lstStyle/>
          <a:p>
            <a:pPr algn="just"/>
            <a:r>
              <a:rPr lang="en-GB" sz="700" b="1" dirty="0">
                <a:latin typeface="Times New Roman" pitchFamily="18" charset="0"/>
                <a:cs typeface="Times New Roman" pitchFamily="18" charset="0"/>
              </a:rPr>
              <a:t>4.1 Importance of Empathy in Group Work</a:t>
            </a:r>
            <a:endParaRPr lang="en-US" sz="700" b="1" dirty="0">
              <a:latin typeface="Times New Roman" pitchFamily="18" charset="0"/>
              <a:cs typeface="Times New Roman" pitchFamily="18" charset="0"/>
            </a:endParaRPr>
          </a:p>
          <a:p>
            <a:pPr algn="just"/>
            <a:r>
              <a:rPr lang="en-GB" sz="700" dirty="0">
                <a:latin typeface="Times New Roman" pitchFamily="18" charset="0"/>
                <a:cs typeface="Times New Roman" pitchFamily="18" charset="0"/>
              </a:rPr>
              <a:t>In the group work setting, empathy plays a vital role because it enables the student to empathise, acknowledge, and appreciate the experiences, perceptions, and difficulties of the classmates (Hogan and Young, 2021).</a:t>
            </a:r>
          </a:p>
          <a:p>
            <a:pPr algn="just"/>
            <a:r>
              <a:rPr lang="en-GB" sz="700" b="1" dirty="0">
                <a:latin typeface="Times New Roman" pitchFamily="18" charset="0"/>
                <a:cs typeface="Times New Roman" pitchFamily="18" charset="0"/>
              </a:rPr>
              <a:t>4.2 Analysis of Empathetic Behaviours in Teams</a:t>
            </a:r>
            <a:endParaRPr lang="en-US" sz="700" b="1" dirty="0">
              <a:latin typeface="Times New Roman" pitchFamily="18" charset="0"/>
              <a:cs typeface="Times New Roman" pitchFamily="18" charset="0"/>
            </a:endParaRPr>
          </a:p>
          <a:p>
            <a:pPr algn="just"/>
            <a:r>
              <a:rPr lang="en-GB" sz="700" dirty="0">
                <a:latin typeface="Times New Roman" pitchFamily="18" charset="0"/>
                <a:cs typeface="Times New Roman" pitchFamily="18" charset="0"/>
              </a:rPr>
              <a:t>The empathetic behaviours are observed to contribute towards successful teamwork because empathetic behaviours of group members form the basis of understanding, trust and cooperation.</a:t>
            </a:r>
          </a:p>
          <a:p>
            <a:endParaRPr lang="en-US" sz="700" dirty="0">
              <a:latin typeface="Times New Roman" pitchFamily="18" charset="0"/>
              <a:cs typeface="Times New Roman" pitchFamily="18" charset="0"/>
            </a:endParaRPr>
          </a:p>
        </p:txBody>
      </p:sp>
      <p:sp>
        <p:nvSpPr>
          <p:cNvPr id="75" name="TextBox 74"/>
          <p:cNvSpPr txBox="1"/>
          <p:nvPr/>
        </p:nvSpPr>
        <p:spPr>
          <a:xfrm>
            <a:off x="8739214" y="2928934"/>
            <a:ext cx="1166786" cy="1061829"/>
          </a:xfrm>
          <a:prstGeom prst="rect">
            <a:avLst/>
          </a:prstGeom>
          <a:noFill/>
        </p:spPr>
        <p:txBody>
          <a:bodyPr wrap="square" rtlCol="0">
            <a:spAutoFit/>
          </a:bodyPr>
          <a:lstStyle/>
          <a:p>
            <a:pPr algn="just"/>
            <a:r>
              <a:rPr lang="en-GB" sz="700" b="1" dirty="0">
                <a:latin typeface="Times New Roman" pitchFamily="18" charset="0"/>
                <a:cs typeface="Times New Roman" pitchFamily="18" charset="0"/>
              </a:rPr>
              <a:t>4.3 Identification of examples</a:t>
            </a:r>
            <a:endParaRPr lang="en-US" sz="700" b="1" dirty="0">
              <a:latin typeface="Times New Roman" pitchFamily="18" charset="0"/>
              <a:cs typeface="Times New Roman" pitchFamily="18" charset="0"/>
            </a:endParaRPr>
          </a:p>
          <a:p>
            <a:pPr algn="just"/>
            <a:r>
              <a:rPr lang="en-GB" sz="700" dirty="0">
                <a:latin typeface="Times New Roman" pitchFamily="18" charset="0"/>
                <a:cs typeface="Times New Roman" pitchFamily="18" charset="0"/>
              </a:rPr>
              <a:t>In a case of an example, when a team member falls behind due to a barrier, sympathetic students have been observed to assist and provide solutions instead of chastising.</a:t>
            </a:r>
            <a:endParaRPr lang="en-US" sz="700" dirty="0">
              <a:latin typeface="Times New Roman" pitchFamily="18" charset="0"/>
              <a:cs typeface="Times New Roman" pitchFamily="18" charset="0"/>
            </a:endParaRPr>
          </a:p>
        </p:txBody>
      </p:sp>
      <p:sp>
        <p:nvSpPr>
          <p:cNvPr id="76" name="Rectangle 75"/>
          <p:cNvSpPr/>
          <p:nvPr/>
        </p:nvSpPr>
        <p:spPr>
          <a:xfrm>
            <a:off x="7953396" y="4143380"/>
            <a:ext cx="1952604" cy="28575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sz="1000" b="1" dirty="0">
              <a:latin typeface="Times New Roman" pitchFamily="18" charset="0"/>
              <a:cs typeface="Times New Roman" pitchFamily="18" charset="0"/>
            </a:endParaRPr>
          </a:p>
          <a:p>
            <a:pPr algn="ctr"/>
            <a:endParaRPr lang="en-GB" sz="1000" b="1" dirty="0">
              <a:latin typeface="Times New Roman" pitchFamily="18" charset="0"/>
              <a:cs typeface="Times New Roman" pitchFamily="18" charset="0"/>
            </a:endParaRPr>
          </a:p>
          <a:p>
            <a:pPr algn="ctr"/>
            <a:r>
              <a:rPr lang="en-GB" sz="1000" b="1" dirty="0">
                <a:latin typeface="Times New Roman" pitchFamily="18" charset="0"/>
                <a:cs typeface="Times New Roman" pitchFamily="18" charset="0"/>
              </a:rPr>
              <a:t>6.0 Conclusion and Recommendations</a:t>
            </a:r>
            <a:endParaRPr lang="en-US" sz="1000" b="1" dirty="0">
              <a:latin typeface="Times New Roman" pitchFamily="18" charset="0"/>
              <a:cs typeface="Times New Roman" pitchFamily="18" charset="0"/>
            </a:endParaRPr>
          </a:p>
          <a:p>
            <a:pPr algn="ctr"/>
            <a:endParaRPr lang="en-US" dirty="0"/>
          </a:p>
        </p:txBody>
      </p:sp>
      <p:sp>
        <p:nvSpPr>
          <p:cNvPr id="77" name="TextBox 76"/>
          <p:cNvSpPr txBox="1"/>
          <p:nvPr/>
        </p:nvSpPr>
        <p:spPr>
          <a:xfrm>
            <a:off x="8024835" y="4429132"/>
            <a:ext cx="1881166" cy="1384995"/>
          </a:xfrm>
          <a:prstGeom prst="rect">
            <a:avLst/>
          </a:prstGeom>
          <a:noFill/>
        </p:spPr>
        <p:txBody>
          <a:bodyPr wrap="square" rtlCol="0">
            <a:spAutoFit/>
          </a:bodyPr>
          <a:lstStyle/>
          <a:p>
            <a:pPr algn="just"/>
            <a:r>
              <a:rPr lang="en-GB" sz="700" b="1" dirty="0">
                <a:latin typeface="Times New Roman" pitchFamily="18" charset="0"/>
                <a:cs typeface="Times New Roman" pitchFamily="18" charset="0"/>
              </a:rPr>
              <a:t>6.1 Summary</a:t>
            </a:r>
            <a:endParaRPr lang="en-US" sz="700" b="1" dirty="0">
              <a:latin typeface="Times New Roman" pitchFamily="18" charset="0"/>
              <a:cs typeface="Times New Roman" pitchFamily="18" charset="0"/>
            </a:endParaRPr>
          </a:p>
          <a:p>
            <a:pPr algn="just"/>
            <a:r>
              <a:rPr lang="en-GB" sz="700" dirty="0">
                <a:latin typeface="Times New Roman" pitchFamily="18" charset="0"/>
                <a:cs typeface="Times New Roman" pitchFamily="18" charset="0"/>
              </a:rPr>
              <a:t>Hence, emotional intelligence can be recognised as one of the critical skills that assists to substantiate communication, teamwork, and collaboration in group projects.</a:t>
            </a:r>
          </a:p>
          <a:p>
            <a:pPr algn="just"/>
            <a:r>
              <a:rPr lang="en-GB" sz="700" b="1" dirty="0">
                <a:latin typeface="Times New Roman" pitchFamily="18" charset="0"/>
                <a:cs typeface="Times New Roman" pitchFamily="18" charset="0"/>
              </a:rPr>
              <a:t>6.2 Recommended Tips for Students</a:t>
            </a:r>
            <a:endParaRPr lang="en-US" sz="700" b="1" dirty="0">
              <a:latin typeface="Times New Roman" pitchFamily="18" charset="0"/>
              <a:cs typeface="Times New Roman" pitchFamily="18" charset="0"/>
            </a:endParaRPr>
          </a:p>
          <a:p>
            <a:pPr algn="just"/>
            <a:r>
              <a:rPr lang="en-GB" sz="700" dirty="0">
                <a:latin typeface="Times New Roman" pitchFamily="18" charset="0"/>
                <a:cs typeface="Times New Roman" pitchFamily="18" charset="0"/>
              </a:rPr>
              <a:t>Emotional intelligence in students can be developed by periodically self-examining their emotions, as well as by understanding triggers of their behaviour in order to identify where on the personal scale they tend to experience them.</a:t>
            </a:r>
            <a:endParaRPr lang="en-US" sz="700" dirty="0">
              <a:latin typeface="Times New Roman" pitchFamily="18" charset="0"/>
              <a:cs typeface="Times New Roman" pitchFamily="18" charset="0"/>
            </a:endParaRPr>
          </a:p>
        </p:txBody>
      </p:sp>
      <p:sp>
        <p:nvSpPr>
          <p:cNvPr id="78" name="Rectangle 77"/>
          <p:cNvSpPr/>
          <p:nvPr/>
        </p:nvSpPr>
        <p:spPr>
          <a:xfrm>
            <a:off x="6096008" y="5786454"/>
            <a:ext cx="3809992" cy="214314"/>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IN" sz="1000" b="1" dirty="0">
                <a:latin typeface="Times New Roman" pitchFamily="18" charset="0"/>
                <a:cs typeface="Times New Roman" pitchFamily="18" charset="0"/>
              </a:rPr>
              <a:t>References</a:t>
            </a:r>
            <a:endParaRPr lang="en-US" sz="1000" b="1" dirty="0">
              <a:latin typeface="Times New Roman" pitchFamily="18" charset="0"/>
              <a:cs typeface="Times New Roman" pitchFamily="18" charset="0"/>
            </a:endParaRPr>
          </a:p>
        </p:txBody>
      </p:sp>
      <p:sp>
        <p:nvSpPr>
          <p:cNvPr id="93" name="TextBox 92"/>
          <p:cNvSpPr txBox="1"/>
          <p:nvPr/>
        </p:nvSpPr>
        <p:spPr>
          <a:xfrm>
            <a:off x="6024570" y="6072206"/>
            <a:ext cx="3881430" cy="1123384"/>
          </a:xfrm>
          <a:prstGeom prst="rect">
            <a:avLst/>
          </a:prstGeom>
          <a:noFill/>
        </p:spPr>
        <p:txBody>
          <a:bodyPr wrap="square" rtlCol="0">
            <a:spAutoFit/>
          </a:bodyPr>
          <a:lstStyle/>
          <a:p>
            <a:pPr algn="just">
              <a:buFont typeface="Wingdings" pitchFamily="2" charset="2"/>
              <a:buChar char="Ø"/>
            </a:pPr>
            <a:r>
              <a:rPr lang="en-GB" sz="700" dirty="0">
                <a:latin typeface="Times New Roman" pitchFamily="18" charset="0"/>
                <a:cs typeface="Times New Roman" pitchFamily="18" charset="0"/>
              </a:rPr>
              <a:t>Mayer, J.D., </a:t>
            </a:r>
            <a:r>
              <a:rPr lang="en-GB" sz="700" dirty="0" err="1">
                <a:latin typeface="Times New Roman" pitchFamily="18" charset="0"/>
                <a:cs typeface="Times New Roman" pitchFamily="18" charset="0"/>
              </a:rPr>
              <a:t>Salovey</a:t>
            </a:r>
            <a:r>
              <a:rPr lang="en-GB" sz="700" dirty="0">
                <a:latin typeface="Times New Roman" pitchFamily="18" charset="0"/>
                <a:cs typeface="Times New Roman" pitchFamily="18" charset="0"/>
              </a:rPr>
              <a:t>, P. and Caruso, D.R. (2004) ‘Emotional intelligence: Theory, findings, and implications’, </a:t>
            </a:r>
            <a:r>
              <a:rPr lang="en-GB" sz="700" i="1" dirty="0">
                <a:latin typeface="Times New Roman" pitchFamily="18" charset="0"/>
                <a:cs typeface="Times New Roman" pitchFamily="18" charset="0"/>
              </a:rPr>
              <a:t>Psychological Inquiry, 15</a:t>
            </a:r>
            <a:r>
              <a:rPr lang="en-GB" sz="700" dirty="0">
                <a:latin typeface="Times New Roman" pitchFamily="18" charset="0"/>
                <a:cs typeface="Times New Roman" pitchFamily="18" charset="0"/>
              </a:rPr>
              <a:t>(3), pp. 197-215.</a:t>
            </a:r>
          </a:p>
          <a:p>
            <a:pPr algn="just">
              <a:buFont typeface="Wingdings" pitchFamily="2" charset="2"/>
              <a:buChar char="Ø"/>
            </a:pPr>
            <a:r>
              <a:rPr lang="en-GB" sz="700" dirty="0" err="1">
                <a:latin typeface="Times New Roman" pitchFamily="18" charset="0"/>
                <a:cs typeface="Times New Roman" pitchFamily="18" charset="0"/>
              </a:rPr>
              <a:t>Goleman</a:t>
            </a:r>
            <a:r>
              <a:rPr lang="en-GB" sz="700" dirty="0">
                <a:latin typeface="Times New Roman" pitchFamily="18" charset="0"/>
                <a:cs typeface="Times New Roman" pitchFamily="18" charset="0"/>
              </a:rPr>
              <a:t>, D. (1995). </a:t>
            </a:r>
            <a:r>
              <a:rPr lang="en-GB" sz="700" i="1" dirty="0">
                <a:latin typeface="Times New Roman" pitchFamily="18" charset="0"/>
                <a:cs typeface="Times New Roman" pitchFamily="18" charset="0"/>
              </a:rPr>
              <a:t>Emotional intelligence</a:t>
            </a:r>
            <a:r>
              <a:rPr lang="en-GB" sz="700" dirty="0">
                <a:latin typeface="Times New Roman" pitchFamily="18" charset="0"/>
                <a:cs typeface="Times New Roman" pitchFamily="18" charset="0"/>
              </a:rPr>
              <a:t>. United Kingdom: Bantam Books.</a:t>
            </a:r>
            <a:endParaRPr lang="en-US" sz="700" dirty="0">
              <a:latin typeface="Times New Roman" pitchFamily="18" charset="0"/>
              <a:cs typeface="Times New Roman" pitchFamily="18" charset="0"/>
            </a:endParaRPr>
          </a:p>
          <a:p>
            <a:pPr algn="just">
              <a:buFont typeface="Wingdings" pitchFamily="2" charset="2"/>
              <a:buChar char="Ø"/>
            </a:pPr>
            <a:r>
              <a:rPr lang="en-GB" sz="700" dirty="0">
                <a:latin typeface="Times New Roman" pitchFamily="18" charset="0"/>
                <a:cs typeface="Times New Roman" pitchFamily="18" charset="0"/>
              </a:rPr>
              <a:t>Mir, S. and Roy, S. (2024) ‘Assignment Again! Investigating the Psychological Perspectives of Assignment and Assignment Deadlines among Tertiary Level Students’, </a:t>
            </a:r>
            <a:r>
              <a:rPr lang="en-GB" sz="700" i="1" dirty="0">
                <a:latin typeface="Times New Roman" pitchFamily="18" charset="0"/>
                <a:cs typeface="Times New Roman" pitchFamily="18" charset="0"/>
              </a:rPr>
              <a:t>English Language Teaching Perspectives</a:t>
            </a:r>
            <a:r>
              <a:rPr lang="en-GB" sz="700" dirty="0">
                <a:latin typeface="Times New Roman" pitchFamily="18" charset="0"/>
                <a:cs typeface="Times New Roman" pitchFamily="18" charset="0"/>
              </a:rPr>
              <a:t>, </a:t>
            </a:r>
            <a:r>
              <a:rPr lang="en-GB" sz="700" i="1" dirty="0">
                <a:latin typeface="Times New Roman" pitchFamily="18" charset="0"/>
                <a:cs typeface="Times New Roman" pitchFamily="18" charset="0"/>
              </a:rPr>
              <a:t>9</a:t>
            </a:r>
            <a:r>
              <a:rPr lang="en-GB" sz="700" dirty="0">
                <a:latin typeface="Times New Roman" pitchFamily="18" charset="0"/>
                <a:cs typeface="Times New Roman" pitchFamily="18" charset="0"/>
              </a:rPr>
              <a:t>(1-2), pp.117-130.</a:t>
            </a:r>
            <a:endParaRPr lang="en-US" sz="700" dirty="0">
              <a:latin typeface="Times New Roman" pitchFamily="18" charset="0"/>
              <a:cs typeface="Times New Roman" pitchFamily="18" charset="0"/>
            </a:endParaRPr>
          </a:p>
          <a:p>
            <a:endParaRPr lang="en-US" sz="700" dirty="0">
              <a:latin typeface="Times New Roman" pitchFamily="18" charset="0"/>
              <a:cs typeface="Times New Roman" pitchFamily="18" charset="0"/>
            </a:endParaRPr>
          </a:p>
          <a:p>
            <a:endParaRPr lang="en-US" dirty="0"/>
          </a:p>
        </p:txBody>
      </p:sp>
      <p:pic>
        <p:nvPicPr>
          <p:cNvPr id="11276" name="Picture 12"/>
          <p:cNvPicPr>
            <a:picLocks noChangeAspect="1" noChangeArrowheads="1"/>
          </p:cNvPicPr>
          <p:nvPr/>
        </p:nvPicPr>
        <p:blipFill>
          <a:blip r:embed="rId7" cstate="print"/>
          <a:srcRect/>
          <a:stretch>
            <a:fillRect/>
          </a:stretch>
        </p:blipFill>
        <p:spPr bwMode="auto">
          <a:xfrm>
            <a:off x="8096272" y="3429000"/>
            <a:ext cx="762847" cy="704422"/>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877</Words>
  <Application>Microsoft Office PowerPoint</Application>
  <PresentationFormat>Hârtie A4 (210x297 mm)</PresentationFormat>
  <Paragraphs>89</Paragraphs>
  <Slides>1</Slides>
  <Notes>0</Notes>
  <HiddenSlides>0</HiddenSlides>
  <MMClips>0</MMClips>
  <ScaleCrop>false</ScaleCrop>
  <HeadingPairs>
    <vt:vector size="4" baseType="variant">
      <vt:variant>
        <vt:lpstr>Temă</vt:lpstr>
      </vt:variant>
      <vt:variant>
        <vt:i4>1</vt:i4>
      </vt:variant>
      <vt:variant>
        <vt:lpstr>Titluri diapozitive</vt:lpstr>
      </vt:variant>
      <vt:variant>
        <vt:i4>1</vt:i4>
      </vt:variant>
    </vt:vector>
  </HeadingPairs>
  <TitlesOfParts>
    <vt:vector size="2" baseType="lpstr">
      <vt:lpstr>Office Theme</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ion_rodica83@yahoo.com</cp:lastModifiedBy>
  <cp:revision>11</cp:revision>
  <dcterms:created xsi:type="dcterms:W3CDTF">2026-06-09T11:25:32Z</dcterms:created>
  <dcterms:modified xsi:type="dcterms:W3CDTF">2026-06-13T08:14:56Z</dcterms:modified>
</cp:coreProperties>
</file>