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6"/>
  </p:notesMasterIdLst>
  <p:sldIdLst>
    <p:sldId id="256" r:id="rId2"/>
    <p:sldId id="276" r:id="rId3"/>
    <p:sldId id="259" r:id="rId4"/>
    <p:sldId id="257" r:id="rId5"/>
    <p:sldId id="258" r:id="rId6"/>
    <p:sldId id="260" r:id="rId7"/>
    <p:sldId id="261" r:id="rId8"/>
    <p:sldId id="278" r:id="rId9"/>
    <p:sldId id="277" r:id="rId10"/>
    <p:sldId id="262" r:id="rId11"/>
    <p:sldId id="280" r:id="rId12"/>
    <p:sldId id="274" r:id="rId13"/>
    <p:sldId id="265" r:id="rId14"/>
    <p:sldId id="273" r:id="rId15"/>
    <p:sldId id="264" r:id="rId16"/>
    <p:sldId id="271" r:id="rId17"/>
    <p:sldId id="266" r:id="rId18"/>
    <p:sldId id="267" r:id="rId19"/>
    <p:sldId id="272" r:id="rId20"/>
    <p:sldId id="268" r:id="rId21"/>
    <p:sldId id="269" r:id="rId22"/>
    <p:sldId id="270" r:id="rId23"/>
    <p:sldId id="279"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669" autoAdjust="0"/>
  </p:normalViewPr>
  <p:slideViewPr>
    <p:cSldViewPr snapToGrid="0">
      <p:cViewPr varScale="1">
        <p:scale>
          <a:sx n="93" d="100"/>
          <a:sy n="93" d="100"/>
        </p:scale>
        <p:origin x="121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CFC21D-1278-4434-9304-400CE2C0E2DC}" type="datetimeFigureOut">
              <a:rPr lang="en-GB" smtClean="0"/>
              <a:t>20/03/2020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9F178-D71F-4CC7-BACB-66640F8FFBFE}" type="slidenum">
              <a:rPr lang="en-GB" smtClean="0"/>
              <a:t>‹#›</a:t>
            </a:fld>
            <a:endParaRPr lang="en-GB"/>
          </a:p>
        </p:txBody>
      </p:sp>
    </p:spTree>
    <p:extLst>
      <p:ext uri="{BB962C8B-B14F-4D97-AF65-F5344CB8AC3E}">
        <p14:creationId xmlns:p14="http://schemas.microsoft.com/office/powerpoint/2010/main" val="465902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5</a:t>
            </a:fld>
            <a:endParaRPr lang="en-GB"/>
          </a:p>
        </p:txBody>
      </p:sp>
    </p:spTree>
    <p:extLst>
      <p:ext uri="{BB962C8B-B14F-4D97-AF65-F5344CB8AC3E}">
        <p14:creationId xmlns:p14="http://schemas.microsoft.com/office/powerpoint/2010/main" val="4225606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6</a:t>
            </a:fld>
            <a:endParaRPr lang="en-GB"/>
          </a:p>
        </p:txBody>
      </p:sp>
    </p:spTree>
    <p:extLst>
      <p:ext uri="{BB962C8B-B14F-4D97-AF65-F5344CB8AC3E}">
        <p14:creationId xmlns:p14="http://schemas.microsoft.com/office/powerpoint/2010/main" val="2953869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7</a:t>
            </a:fld>
            <a:endParaRPr lang="en-GB"/>
          </a:p>
        </p:txBody>
      </p:sp>
    </p:spTree>
    <p:extLst>
      <p:ext uri="{BB962C8B-B14F-4D97-AF65-F5344CB8AC3E}">
        <p14:creationId xmlns:p14="http://schemas.microsoft.com/office/powerpoint/2010/main" val="3751630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8</a:t>
            </a:fld>
            <a:endParaRPr lang="en-GB"/>
          </a:p>
        </p:txBody>
      </p:sp>
    </p:spTree>
    <p:extLst>
      <p:ext uri="{BB962C8B-B14F-4D97-AF65-F5344CB8AC3E}">
        <p14:creationId xmlns:p14="http://schemas.microsoft.com/office/powerpoint/2010/main" val="272048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9</a:t>
            </a:fld>
            <a:endParaRPr lang="en-GB"/>
          </a:p>
        </p:txBody>
      </p:sp>
    </p:spTree>
    <p:extLst>
      <p:ext uri="{BB962C8B-B14F-4D97-AF65-F5344CB8AC3E}">
        <p14:creationId xmlns:p14="http://schemas.microsoft.com/office/powerpoint/2010/main" val="2390618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10</a:t>
            </a:fld>
            <a:endParaRPr lang="en-GB"/>
          </a:p>
        </p:txBody>
      </p:sp>
    </p:spTree>
    <p:extLst>
      <p:ext uri="{BB962C8B-B14F-4D97-AF65-F5344CB8AC3E}">
        <p14:creationId xmlns:p14="http://schemas.microsoft.com/office/powerpoint/2010/main" val="3923562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12</a:t>
            </a:fld>
            <a:endParaRPr lang="en-GB"/>
          </a:p>
        </p:txBody>
      </p:sp>
    </p:spTree>
    <p:extLst>
      <p:ext uri="{BB962C8B-B14F-4D97-AF65-F5344CB8AC3E}">
        <p14:creationId xmlns:p14="http://schemas.microsoft.com/office/powerpoint/2010/main" val="12848811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13</a:t>
            </a:fld>
            <a:endParaRPr lang="en-GB"/>
          </a:p>
        </p:txBody>
      </p:sp>
    </p:spTree>
    <p:extLst>
      <p:ext uri="{BB962C8B-B14F-4D97-AF65-F5344CB8AC3E}">
        <p14:creationId xmlns:p14="http://schemas.microsoft.com/office/powerpoint/2010/main" val="270751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14</a:t>
            </a:fld>
            <a:endParaRPr lang="en-GB"/>
          </a:p>
        </p:txBody>
      </p:sp>
    </p:spTree>
    <p:extLst>
      <p:ext uri="{BB962C8B-B14F-4D97-AF65-F5344CB8AC3E}">
        <p14:creationId xmlns:p14="http://schemas.microsoft.com/office/powerpoint/2010/main" val="379827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C79F178-D71F-4CC7-BACB-66640F8FFBFE}" type="slidenum">
              <a:rPr lang="en-GB" smtClean="0"/>
              <a:t>18</a:t>
            </a:fld>
            <a:endParaRPr lang="en-GB"/>
          </a:p>
        </p:txBody>
      </p:sp>
    </p:spTree>
    <p:extLst>
      <p:ext uri="{BB962C8B-B14F-4D97-AF65-F5344CB8AC3E}">
        <p14:creationId xmlns:p14="http://schemas.microsoft.com/office/powerpoint/2010/main" val="2267464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19</a:t>
            </a:fld>
            <a:endParaRPr lang="en-GB"/>
          </a:p>
        </p:txBody>
      </p:sp>
    </p:spTree>
    <p:extLst>
      <p:ext uri="{BB962C8B-B14F-4D97-AF65-F5344CB8AC3E}">
        <p14:creationId xmlns:p14="http://schemas.microsoft.com/office/powerpoint/2010/main" val="3451229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20</a:t>
            </a:fld>
            <a:endParaRPr lang="en-GB"/>
          </a:p>
        </p:txBody>
      </p:sp>
    </p:spTree>
    <p:extLst>
      <p:ext uri="{BB962C8B-B14F-4D97-AF65-F5344CB8AC3E}">
        <p14:creationId xmlns:p14="http://schemas.microsoft.com/office/powerpoint/2010/main" val="1670735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21</a:t>
            </a:fld>
            <a:endParaRPr lang="en-GB"/>
          </a:p>
        </p:txBody>
      </p:sp>
    </p:spTree>
    <p:extLst>
      <p:ext uri="{BB962C8B-B14F-4D97-AF65-F5344CB8AC3E}">
        <p14:creationId xmlns:p14="http://schemas.microsoft.com/office/powerpoint/2010/main" val="623574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9F178-D71F-4CC7-BACB-66640F8FFBFE}" type="slidenum">
              <a:rPr lang="en-GB" smtClean="0"/>
              <a:t>22</a:t>
            </a:fld>
            <a:endParaRPr lang="en-GB"/>
          </a:p>
        </p:txBody>
      </p:sp>
    </p:spTree>
    <p:extLst>
      <p:ext uri="{BB962C8B-B14F-4D97-AF65-F5344CB8AC3E}">
        <p14:creationId xmlns:p14="http://schemas.microsoft.com/office/powerpoint/2010/main" val="4274822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88E8F62-9DE9-46CE-B06C-28E40ACCC7A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4368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3451486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8E8F62-9DE9-46CE-B06C-28E40ACCC7A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550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8E8F62-9DE9-46CE-B06C-28E40ACCC7A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4216975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8E8F62-9DE9-46CE-B06C-28E40ACCC7A4}" type="datetimeFigureOut">
              <a:rPr lang="en-GB" smtClean="0"/>
              <a:t>20/03/2020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60195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8E8F62-9DE9-46CE-B06C-28E40ACCC7A4}" type="datetimeFigureOut">
              <a:rPr lang="en-GB" smtClean="0"/>
              <a:t>20/03/2020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157672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E8F62-9DE9-46CE-B06C-28E40ACCC7A4}" type="datetimeFigureOut">
              <a:rPr lang="en-GB" smtClean="0"/>
              <a:t>20/03/2020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2237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8E8F62-9DE9-46CE-B06C-28E40ACCC7A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17784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E8F62-9DE9-46CE-B06C-28E40ACCC7A4}" type="datetimeFigureOut">
              <a:rPr lang="en-GB" smtClean="0"/>
              <a:t>20/03/2020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C3F4D-6291-4C88-9EA2-924CC5C15F0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004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spTree>
    <p:extLst>
      <p:ext uri="{BB962C8B-B14F-4D97-AF65-F5344CB8AC3E}">
        <p14:creationId xmlns:p14="http://schemas.microsoft.com/office/powerpoint/2010/main" val="263234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E8F62-9DE9-46CE-B06C-28E40ACCC7A4}" type="datetimeFigureOut">
              <a:rPr lang="en-GB" smtClean="0"/>
              <a:t>20/03/2020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C3F4D-6291-4C88-9EA2-924CC5C15F09}"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144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88E8F62-9DE9-46CE-B06C-28E40ACCC7A4}" type="datetimeFigureOut">
              <a:rPr lang="en-GB" smtClean="0"/>
              <a:t>20/03/2020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8DC3F4D-6291-4C88-9EA2-924CC5C15F09}"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2706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hilddevelopment.com.au/resources/child-development-charts/gross-motor-developmental-checklist/" TargetMode="External"/><Relationship Id="rId2" Type="http://schemas.openxmlformats.org/officeDocument/2006/relationships/hyperlink" Target="https://embryology.med.unsw.edu.au/embryology/index.php/Postnatal_-_Growth_Charts" TargetMode="External"/><Relationship Id="rId1" Type="http://schemas.openxmlformats.org/officeDocument/2006/relationships/slideLayout" Target="../slideLayouts/slideLayout2.xml"/><Relationship Id="rId5" Type="http://schemas.openxmlformats.org/officeDocument/2006/relationships/hyperlink" Target="https://www.understood.org/en/learning-thinking-differences/child-learning-disabilities/movement-coordination-issues/all-about-fine-motor-skills" TargetMode="External"/><Relationship Id="rId4" Type="http://schemas.openxmlformats.org/officeDocument/2006/relationships/hyperlink" Target="https://www.rch.org.au/childgrowth/Practical_activities/Poor_growth_-_Head_circumference-for-age_bo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94962-B662-4590-AB66-873BBA5ACB72}"/>
              </a:ext>
            </a:extLst>
          </p:cNvPr>
          <p:cNvSpPr>
            <a:spLocks noGrp="1"/>
          </p:cNvSpPr>
          <p:nvPr>
            <p:ph type="ctrTitle"/>
          </p:nvPr>
        </p:nvSpPr>
        <p:spPr/>
        <p:txBody>
          <a:bodyPr/>
          <a:lstStyle/>
          <a:p>
            <a:pPr algn="ctr"/>
            <a:r>
              <a:rPr lang="en-GB" dirty="0"/>
              <a:t>Individual Development</a:t>
            </a:r>
          </a:p>
        </p:txBody>
      </p:sp>
      <p:sp>
        <p:nvSpPr>
          <p:cNvPr id="3" name="Subtitle 2">
            <a:extLst>
              <a:ext uri="{FF2B5EF4-FFF2-40B4-BE49-F238E27FC236}">
                <a16:creationId xmlns:a16="http://schemas.microsoft.com/office/drawing/2014/main" id="{E58EDFA9-F3C2-43DB-88E3-CE32E7DA8660}"/>
              </a:ext>
            </a:extLst>
          </p:cNvPr>
          <p:cNvSpPr>
            <a:spLocks noGrp="1"/>
          </p:cNvSpPr>
          <p:nvPr>
            <p:ph type="subTitle" idx="1"/>
          </p:nvPr>
        </p:nvSpPr>
        <p:spPr/>
        <p:txBody>
          <a:bodyPr>
            <a:normAutofit/>
          </a:bodyPr>
          <a:lstStyle/>
          <a:p>
            <a:r>
              <a:rPr lang="en-GB" sz="2800" dirty="0"/>
              <a:t>Physical Development </a:t>
            </a:r>
          </a:p>
        </p:txBody>
      </p:sp>
    </p:spTree>
    <p:extLst>
      <p:ext uri="{BB962C8B-B14F-4D97-AF65-F5344CB8AC3E}">
        <p14:creationId xmlns:p14="http://schemas.microsoft.com/office/powerpoint/2010/main" val="1041097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9F9D-E281-4B61-9DA6-774B65EB3EF6}"/>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769916D5-9B6C-4441-A527-AE00189FADCB}"/>
              </a:ext>
            </a:extLst>
          </p:cNvPr>
          <p:cNvSpPr>
            <a:spLocks noGrp="1"/>
          </p:cNvSpPr>
          <p:nvPr>
            <p:ph idx="1"/>
          </p:nvPr>
        </p:nvSpPr>
        <p:spPr/>
        <p:txBody>
          <a:bodyPr/>
          <a:lstStyle/>
          <a:p>
            <a:r>
              <a:rPr lang="en-GB" i="1" dirty="0"/>
              <a:t>Students will be able to:</a:t>
            </a:r>
          </a:p>
          <a:p>
            <a:endParaRPr lang="en-GB" dirty="0"/>
          </a:p>
          <a:p>
            <a:pPr marL="457200" indent="-457200">
              <a:buFont typeface="+mj-lt"/>
              <a:buAutoNum type="arabicPeriod"/>
            </a:pPr>
            <a:r>
              <a:rPr lang="en-GB" dirty="0"/>
              <a:t>Consider the importance of physical development and the influence it has on other aspects of development. </a:t>
            </a:r>
          </a:p>
          <a:p>
            <a:pPr marL="457200" indent="-457200">
              <a:buFont typeface="+mj-lt"/>
              <a:buAutoNum type="arabicPeriod"/>
            </a:pPr>
            <a:r>
              <a:rPr lang="en-GB" dirty="0"/>
              <a:t>Have an understanding of how physical skills are learnt. </a:t>
            </a:r>
          </a:p>
        </p:txBody>
      </p:sp>
    </p:spTree>
    <p:extLst>
      <p:ext uri="{BB962C8B-B14F-4D97-AF65-F5344CB8AC3E}">
        <p14:creationId xmlns:p14="http://schemas.microsoft.com/office/powerpoint/2010/main" val="3458785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A6BB-431C-426E-8E13-AD2F7C7027E0}"/>
              </a:ext>
            </a:extLst>
          </p:cNvPr>
          <p:cNvSpPr>
            <a:spLocks noGrp="1"/>
          </p:cNvSpPr>
          <p:nvPr>
            <p:ph type="title"/>
          </p:nvPr>
        </p:nvSpPr>
        <p:spPr>
          <a:xfrm>
            <a:off x="4598576" y="2645493"/>
            <a:ext cx="2994848" cy="1567014"/>
          </a:xfrm>
        </p:spPr>
        <p:txBody>
          <a:bodyPr>
            <a:normAutofit/>
          </a:bodyPr>
          <a:lstStyle/>
          <a:p>
            <a:r>
              <a:rPr lang="en-GB" sz="8800" dirty="0" err="1"/>
              <a:t>quizizz</a:t>
            </a:r>
            <a:endParaRPr lang="en-GB" sz="8800" dirty="0"/>
          </a:p>
        </p:txBody>
      </p:sp>
    </p:spTree>
    <p:extLst>
      <p:ext uri="{BB962C8B-B14F-4D97-AF65-F5344CB8AC3E}">
        <p14:creationId xmlns:p14="http://schemas.microsoft.com/office/powerpoint/2010/main" val="1067852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E5D7-35F0-4B77-896C-AB9740276000}"/>
              </a:ext>
            </a:extLst>
          </p:cNvPr>
          <p:cNvSpPr>
            <a:spLocks noGrp="1"/>
          </p:cNvSpPr>
          <p:nvPr>
            <p:ph type="title"/>
          </p:nvPr>
        </p:nvSpPr>
        <p:spPr/>
        <p:txBody>
          <a:bodyPr/>
          <a:lstStyle/>
          <a:p>
            <a:r>
              <a:rPr lang="en-GB" dirty="0"/>
              <a:t>What is growth?</a:t>
            </a:r>
          </a:p>
        </p:txBody>
      </p:sp>
      <p:sp>
        <p:nvSpPr>
          <p:cNvPr id="3" name="Content Placeholder 2">
            <a:extLst>
              <a:ext uri="{FF2B5EF4-FFF2-40B4-BE49-F238E27FC236}">
                <a16:creationId xmlns:a16="http://schemas.microsoft.com/office/drawing/2014/main" id="{2D81ABA8-05F6-4648-BEE6-B34336D1BA6D}"/>
              </a:ext>
            </a:extLst>
          </p:cNvPr>
          <p:cNvSpPr>
            <a:spLocks noGrp="1"/>
          </p:cNvSpPr>
          <p:nvPr>
            <p:ph idx="1"/>
          </p:nvPr>
        </p:nvSpPr>
        <p:spPr>
          <a:xfrm>
            <a:off x="1235963" y="2857500"/>
            <a:ext cx="9720073" cy="1143000"/>
          </a:xfrm>
        </p:spPr>
        <p:txBody>
          <a:bodyPr>
            <a:normAutofit/>
          </a:bodyPr>
          <a:lstStyle/>
          <a:p>
            <a:pPr algn="ctr"/>
            <a:r>
              <a:rPr lang="en-GB" sz="2800" dirty="0"/>
              <a:t>The term ‘growth’ is a stage in the process of growing. </a:t>
            </a:r>
          </a:p>
          <a:p>
            <a:pPr algn="ctr"/>
            <a:r>
              <a:rPr lang="en-GB" sz="2800" dirty="0"/>
              <a:t>It is the progressive development or evolving of size. </a:t>
            </a:r>
          </a:p>
        </p:txBody>
      </p:sp>
      <p:sp>
        <p:nvSpPr>
          <p:cNvPr id="4" name="TextBox 3">
            <a:extLst>
              <a:ext uri="{FF2B5EF4-FFF2-40B4-BE49-F238E27FC236}">
                <a16:creationId xmlns:a16="http://schemas.microsoft.com/office/drawing/2014/main" id="{4760C54A-D62E-4686-BF68-025C212350ED}"/>
              </a:ext>
            </a:extLst>
          </p:cNvPr>
          <p:cNvSpPr txBox="1"/>
          <p:nvPr/>
        </p:nvSpPr>
        <p:spPr>
          <a:xfrm>
            <a:off x="9742414" y="6510528"/>
            <a:ext cx="2449586" cy="369332"/>
          </a:xfrm>
          <a:prstGeom prst="rect">
            <a:avLst/>
          </a:prstGeom>
          <a:noFill/>
        </p:spPr>
        <p:txBody>
          <a:bodyPr wrap="square" rtlCol="0">
            <a:spAutoFit/>
          </a:bodyPr>
          <a:lstStyle/>
          <a:p>
            <a:r>
              <a:rPr lang="en-GB" dirty="0"/>
              <a:t>(Miriam-Webster, 2020)</a:t>
            </a:r>
          </a:p>
        </p:txBody>
      </p:sp>
    </p:spTree>
    <p:extLst>
      <p:ext uri="{BB962C8B-B14F-4D97-AF65-F5344CB8AC3E}">
        <p14:creationId xmlns:p14="http://schemas.microsoft.com/office/powerpoint/2010/main" val="69863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B8396-755C-4589-8A84-E56D189AF7C6}"/>
              </a:ext>
            </a:extLst>
          </p:cNvPr>
          <p:cNvSpPr>
            <a:spLocks noGrp="1"/>
          </p:cNvSpPr>
          <p:nvPr>
            <p:ph type="title"/>
          </p:nvPr>
        </p:nvSpPr>
        <p:spPr/>
        <p:txBody>
          <a:bodyPr/>
          <a:lstStyle/>
          <a:p>
            <a:r>
              <a:rPr lang="en-GB" dirty="0"/>
              <a:t>Physical development</a:t>
            </a:r>
          </a:p>
        </p:txBody>
      </p:sp>
      <p:sp>
        <p:nvSpPr>
          <p:cNvPr id="3" name="Content Placeholder 2">
            <a:extLst>
              <a:ext uri="{FF2B5EF4-FFF2-40B4-BE49-F238E27FC236}">
                <a16:creationId xmlns:a16="http://schemas.microsoft.com/office/drawing/2014/main" id="{6378BBC7-9F32-488F-A571-8E653312A1F3}"/>
              </a:ext>
            </a:extLst>
          </p:cNvPr>
          <p:cNvSpPr>
            <a:spLocks noGrp="1"/>
          </p:cNvSpPr>
          <p:nvPr>
            <p:ph idx="1"/>
          </p:nvPr>
        </p:nvSpPr>
        <p:spPr>
          <a:xfrm>
            <a:off x="1024128" y="1982912"/>
            <a:ext cx="10534300" cy="4643920"/>
          </a:xfrm>
        </p:spPr>
        <p:txBody>
          <a:bodyPr>
            <a:normAutofit/>
          </a:bodyPr>
          <a:lstStyle/>
          <a:p>
            <a:r>
              <a:rPr lang="en-GB" sz="2400" dirty="0"/>
              <a:t>Physical development is one of the seven areas of the early years foundation stage.</a:t>
            </a:r>
          </a:p>
          <a:p>
            <a:r>
              <a:rPr lang="en-GB" sz="2400" dirty="0"/>
              <a:t>It is used to develop a person’s movement. </a:t>
            </a:r>
          </a:p>
          <a:p>
            <a:r>
              <a:rPr lang="en-GB" sz="2400" dirty="0"/>
              <a:t>There are various ways in which an infant can develop their physical development whilst they are growing up. These include: </a:t>
            </a:r>
          </a:p>
          <a:p>
            <a:pPr>
              <a:buFont typeface="Arial" panose="020B0604020202020204" pitchFamily="34" charset="0"/>
              <a:buChar char="•"/>
            </a:pPr>
            <a:r>
              <a:rPr lang="en-GB" sz="2400" dirty="0"/>
              <a:t> The handling of objects</a:t>
            </a:r>
          </a:p>
          <a:p>
            <a:pPr>
              <a:buFont typeface="Arial" panose="020B0604020202020204" pitchFamily="34" charset="0"/>
              <a:buChar char="•"/>
            </a:pPr>
            <a:r>
              <a:rPr lang="en-GB" sz="2400" dirty="0"/>
              <a:t> Practicing their co-ordination skills, starting with small movements</a:t>
            </a:r>
          </a:p>
          <a:p>
            <a:pPr>
              <a:buFont typeface="Arial" panose="020B0604020202020204" pitchFamily="34" charset="0"/>
              <a:buChar char="•"/>
            </a:pPr>
            <a:r>
              <a:rPr lang="en-GB" sz="2400" dirty="0"/>
              <a:t> Improving their spatial awareness</a:t>
            </a:r>
          </a:p>
          <a:p>
            <a:pPr>
              <a:buFont typeface="Arial" panose="020B0604020202020204" pitchFamily="34" charset="0"/>
              <a:buChar char="•"/>
            </a:pPr>
            <a:r>
              <a:rPr lang="en-GB" sz="2400" dirty="0"/>
              <a:t> Learning to show their feelings through actions </a:t>
            </a:r>
          </a:p>
          <a:p>
            <a:pPr>
              <a:buFont typeface="Arial" panose="020B0604020202020204" pitchFamily="34" charset="0"/>
              <a:buChar char="•"/>
            </a:pPr>
            <a:r>
              <a:rPr lang="en-GB" sz="2400" dirty="0"/>
              <a:t> Effectively use tools and equipment </a:t>
            </a:r>
          </a:p>
        </p:txBody>
      </p:sp>
    </p:spTree>
    <p:extLst>
      <p:ext uri="{BB962C8B-B14F-4D97-AF65-F5344CB8AC3E}">
        <p14:creationId xmlns:p14="http://schemas.microsoft.com/office/powerpoint/2010/main" val="2469357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A8DF5-D6BF-46A7-906D-8097066AF129}"/>
              </a:ext>
            </a:extLst>
          </p:cNvPr>
          <p:cNvSpPr>
            <a:spLocks noGrp="1"/>
          </p:cNvSpPr>
          <p:nvPr>
            <p:ph idx="1"/>
          </p:nvPr>
        </p:nvSpPr>
        <p:spPr>
          <a:xfrm>
            <a:off x="996594" y="955497"/>
            <a:ext cx="10198812" cy="3256907"/>
          </a:xfrm>
        </p:spPr>
        <p:txBody>
          <a:bodyPr>
            <a:normAutofit/>
          </a:bodyPr>
          <a:lstStyle/>
          <a:p>
            <a:pPr marL="0" indent="0">
              <a:buNone/>
            </a:pPr>
            <a:r>
              <a:rPr lang="en-GB" sz="3600" dirty="0"/>
              <a:t>Within physical development, there are two types of skills: </a:t>
            </a:r>
          </a:p>
        </p:txBody>
      </p:sp>
      <p:sp>
        <p:nvSpPr>
          <p:cNvPr id="6" name="Rectangle 5">
            <a:extLst>
              <a:ext uri="{FF2B5EF4-FFF2-40B4-BE49-F238E27FC236}">
                <a16:creationId xmlns:a16="http://schemas.microsoft.com/office/drawing/2014/main" id="{01ED0BE7-2717-46FD-ADD9-074EA91DC787}"/>
              </a:ext>
            </a:extLst>
          </p:cNvPr>
          <p:cNvSpPr/>
          <p:nvPr/>
        </p:nvSpPr>
        <p:spPr>
          <a:xfrm>
            <a:off x="996594" y="3008431"/>
            <a:ext cx="5477783" cy="1107996"/>
          </a:xfrm>
          <a:prstGeom prst="rect">
            <a:avLst/>
          </a:prstGeom>
          <a:noFill/>
        </p:spPr>
        <p:txBody>
          <a:bodyPr wrap="none" lIns="91440" tIns="45720" rIns="91440" bIns="45720">
            <a:spAutoFit/>
          </a:bodyPr>
          <a:lstStyle/>
          <a:p>
            <a:pPr algn="ctr"/>
            <a:r>
              <a:rPr lang="en-GB" sz="6600" b="1" i="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Fine motor skills </a:t>
            </a:r>
          </a:p>
        </p:txBody>
      </p:sp>
      <p:sp>
        <p:nvSpPr>
          <p:cNvPr id="7" name="Rectangle 6">
            <a:extLst>
              <a:ext uri="{FF2B5EF4-FFF2-40B4-BE49-F238E27FC236}">
                <a16:creationId xmlns:a16="http://schemas.microsoft.com/office/drawing/2014/main" id="{6444F1B9-6C1E-42CA-9334-3D250DD0179D}"/>
              </a:ext>
            </a:extLst>
          </p:cNvPr>
          <p:cNvSpPr/>
          <p:nvPr/>
        </p:nvSpPr>
        <p:spPr>
          <a:xfrm>
            <a:off x="5876261" y="4457088"/>
            <a:ext cx="5965351" cy="1107996"/>
          </a:xfrm>
          <a:prstGeom prst="rect">
            <a:avLst/>
          </a:prstGeom>
          <a:noFill/>
        </p:spPr>
        <p:txBody>
          <a:bodyPr wrap="none" lIns="91440" tIns="45720" rIns="91440" bIns="45720">
            <a:spAutoFit/>
          </a:bodyPr>
          <a:lstStyle/>
          <a:p>
            <a:pPr algn="ctr"/>
            <a:r>
              <a:rPr lang="en-GB" sz="6600" b="1" i="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Gross motor skills </a:t>
            </a:r>
          </a:p>
        </p:txBody>
      </p:sp>
    </p:spTree>
    <p:extLst>
      <p:ext uri="{BB962C8B-B14F-4D97-AF65-F5344CB8AC3E}">
        <p14:creationId xmlns:p14="http://schemas.microsoft.com/office/powerpoint/2010/main" val="26804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8133C2-230F-45FB-B07A-C6600652CD22}"/>
              </a:ext>
            </a:extLst>
          </p:cNvPr>
          <p:cNvSpPr>
            <a:spLocks noGrp="1"/>
          </p:cNvSpPr>
          <p:nvPr>
            <p:ph idx="1"/>
          </p:nvPr>
        </p:nvSpPr>
        <p:spPr>
          <a:xfrm>
            <a:off x="1058238" y="832207"/>
            <a:ext cx="10561834" cy="5804899"/>
          </a:xfrm>
        </p:spPr>
        <p:txBody>
          <a:bodyPr>
            <a:normAutofit/>
          </a:bodyPr>
          <a:lstStyle/>
          <a:p>
            <a:pPr fontAlgn="base"/>
            <a:r>
              <a:rPr lang="en-GB" sz="2800" dirty="0"/>
              <a:t>Fine motor skills is the use of the smaller muscles of the hands. Children will develop their find motor skills through things like: </a:t>
            </a:r>
          </a:p>
          <a:p>
            <a:pPr marL="742950" lvl="1" indent="-285750" fontAlgn="base">
              <a:buFont typeface="Arial" panose="020B0604020202020204" pitchFamily="34" charset="0"/>
              <a:buChar char="•"/>
            </a:pPr>
            <a:r>
              <a:rPr lang="en-GB" sz="2800" dirty="0"/>
              <a:t>Pencil skills</a:t>
            </a:r>
          </a:p>
          <a:p>
            <a:pPr marL="742950" lvl="1" indent="-285750" fontAlgn="base">
              <a:buFont typeface="Arial" panose="020B0604020202020204" pitchFamily="34" charset="0"/>
              <a:buChar char="•"/>
            </a:pPr>
            <a:r>
              <a:rPr lang="en-GB" sz="2800" dirty="0"/>
              <a:t>Scissors </a:t>
            </a:r>
          </a:p>
          <a:p>
            <a:pPr marL="742950" lvl="1" indent="-285750" fontAlgn="base">
              <a:buFont typeface="Arial" panose="020B0604020202020204" pitchFamily="34" charset="0"/>
              <a:buChar char="•"/>
            </a:pPr>
            <a:r>
              <a:rPr lang="en-GB" sz="2800" dirty="0"/>
              <a:t>Lego</a:t>
            </a:r>
          </a:p>
          <a:p>
            <a:pPr marL="742950" lvl="1" indent="-285750" fontAlgn="base">
              <a:buFont typeface="Arial" panose="020B0604020202020204" pitchFamily="34" charset="0"/>
              <a:buChar char="•"/>
            </a:pPr>
            <a:r>
              <a:rPr lang="en-GB" sz="2800" dirty="0"/>
              <a:t>Puzzle</a:t>
            </a:r>
          </a:p>
          <a:p>
            <a:pPr marL="742950" lvl="1" indent="-285750" fontAlgn="base">
              <a:buFont typeface="Arial" panose="020B0604020202020204" pitchFamily="34" charset="0"/>
              <a:buChar char="•"/>
            </a:pPr>
            <a:r>
              <a:rPr lang="en-GB" sz="2800" dirty="0"/>
              <a:t>Train tracks</a:t>
            </a:r>
          </a:p>
          <a:p>
            <a:pPr marL="742950" lvl="1" indent="-285750" fontAlgn="base">
              <a:buFont typeface="Arial" panose="020B0604020202020204" pitchFamily="34" charset="0"/>
              <a:buChar char="•"/>
            </a:pPr>
            <a:r>
              <a:rPr lang="en-GB" sz="2800" dirty="0"/>
              <a:t>Doll dressing</a:t>
            </a:r>
          </a:p>
          <a:p>
            <a:pPr marL="742950" lvl="1" indent="-285750" fontAlgn="base">
              <a:buFont typeface="Arial" panose="020B0604020202020204" pitchFamily="34" charset="0"/>
              <a:buChar char="•"/>
            </a:pPr>
            <a:r>
              <a:rPr lang="en-GB" sz="2800" dirty="0"/>
              <a:t>Getting dressed</a:t>
            </a:r>
          </a:p>
          <a:p>
            <a:pPr marL="742950" lvl="1" indent="-285750" fontAlgn="base">
              <a:buFont typeface="Arial" panose="020B0604020202020204" pitchFamily="34" charset="0"/>
              <a:buChar char="•"/>
            </a:pPr>
            <a:r>
              <a:rPr lang="en-GB" sz="2800" dirty="0"/>
              <a:t> Tying shoelaces</a:t>
            </a:r>
          </a:p>
          <a:p>
            <a:pPr marL="742950" lvl="1" indent="-285750" fontAlgn="base">
              <a:buFont typeface="Arial" panose="020B0604020202020204" pitchFamily="34" charset="0"/>
              <a:buChar char="•"/>
            </a:pPr>
            <a:r>
              <a:rPr lang="en-GB" sz="2800" dirty="0"/>
              <a:t>Cleaning their teeth</a:t>
            </a:r>
          </a:p>
          <a:p>
            <a:pPr marL="742950" lvl="1" indent="-285750" fontAlgn="base">
              <a:buFont typeface="Arial" panose="020B0604020202020204" pitchFamily="34" charset="0"/>
              <a:buChar char="•"/>
            </a:pPr>
            <a:r>
              <a:rPr lang="en-GB" sz="2800" dirty="0"/>
              <a:t>Brushing their hair</a:t>
            </a:r>
            <a:endParaRPr lang="en-GB" sz="3200" i="1" dirty="0"/>
          </a:p>
          <a:p>
            <a:endParaRPr lang="en-GB" sz="2800" dirty="0"/>
          </a:p>
        </p:txBody>
      </p:sp>
      <p:sp>
        <p:nvSpPr>
          <p:cNvPr id="4" name="TextBox 3">
            <a:extLst>
              <a:ext uri="{FF2B5EF4-FFF2-40B4-BE49-F238E27FC236}">
                <a16:creationId xmlns:a16="http://schemas.microsoft.com/office/drawing/2014/main" id="{3017D303-AE7A-41C0-9766-529B2C5D7C05}"/>
              </a:ext>
            </a:extLst>
          </p:cNvPr>
          <p:cNvSpPr txBox="1"/>
          <p:nvPr/>
        </p:nvSpPr>
        <p:spPr>
          <a:xfrm>
            <a:off x="10120045" y="6488668"/>
            <a:ext cx="2215793" cy="369332"/>
          </a:xfrm>
          <a:prstGeom prst="rect">
            <a:avLst/>
          </a:prstGeom>
          <a:noFill/>
        </p:spPr>
        <p:txBody>
          <a:bodyPr wrap="square" rtlCol="0">
            <a:spAutoFit/>
          </a:bodyPr>
          <a:lstStyle/>
          <a:p>
            <a:r>
              <a:rPr lang="en-GB" dirty="0"/>
              <a:t>(Understood, 2020)</a:t>
            </a:r>
          </a:p>
        </p:txBody>
      </p:sp>
    </p:spTree>
    <p:extLst>
      <p:ext uri="{BB962C8B-B14F-4D97-AF65-F5344CB8AC3E}">
        <p14:creationId xmlns:p14="http://schemas.microsoft.com/office/powerpoint/2010/main" val="895408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EBA2F-B034-4DAC-91A6-134D29BA54F3}"/>
              </a:ext>
            </a:extLst>
          </p:cNvPr>
          <p:cNvSpPr>
            <a:spLocks noGrp="1"/>
          </p:cNvSpPr>
          <p:nvPr>
            <p:ph type="title"/>
          </p:nvPr>
        </p:nvSpPr>
        <p:spPr>
          <a:xfrm>
            <a:off x="859742" y="955086"/>
            <a:ext cx="6065040" cy="575764"/>
          </a:xfrm>
        </p:spPr>
        <p:txBody>
          <a:bodyPr>
            <a:noAutofit/>
          </a:bodyPr>
          <a:lstStyle/>
          <a:p>
            <a:r>
              <a:rPr lang="en-GB" sz="4000" dirty="0"/>
              <a:t>Fine motor skill milestones</a:t>
            </a:r>
          </a:p>
        </p:txBody>
      </p:sp>
      <p:sp>
        <p:nvSpPr>
          <p:cNvPr id="3" name="Content Placeholder 2">
            <a:extLst>
              <a:ext uri="{FF2B5EF4-FFF2-40B4-BE49-F238E27FC236}">
                <a16:creationId xmlns:a16="http://schemas.microsoft.com/office/drawing/2014/main" id="{F153A58E-C2B1-4234-B2A4-535CC7593E5D}"/>
              </a:ext>
            </a:extLst>
          </p:cNvPr>
          <p:cNvSpPr>
            <a:spLocks noGrp="1"/>
          </p:cNvSpPr>
          <p:nvPr>
            <p:ph idx="1"/>
          </p:nvPr>
        </p:nvSpPr>
        <p:spPr>
          <a:xfrm>
            <a:off x="859742" y="1890446"/>
            <a:ext cx="10832249" cy="5126804"/>
          </a:xfrm>
        </p:spPr>
        <p:txBody>
          <a:bodyPr>
            <a:normAutofit lnSpcReduction="10000"/>
          </a:bodyPr>
          <a:lstStyle/>
          <a:p>
            <a:r>
              <a:rPr lang="en-GB" sz="2400" i="1" dirty="0"/>
              <a:t>0-6 months </a:t>
            </a:r>
            <a:r>
              <a:rPr lang="en-GB" sz="2400" dirty="0"/>
              <a:t>– From birth, babies will have a grasp reflex.</a:t>
            </a:r>
          </a:p>
          <a:p>
            <a:r>
              <a:rPr lang="en-GB" sz="2400" dirty="0"/>
              <a:t>At 3 months babies will have a one and two handed grasp as well as a voluntary grasp.</a:t>
            </a:r>
          </a:p>
          <a:p>
            <a:r>
              <a:rPr lang="en-GB" sz="2400" i="1" dirty="0"/>
              <a:t>6-12 months </a:t>
            </a:r>
            <a:r>
              <a:rPr lang="en-GB" sz="2400" dirty="0"/>
              <a:t>– Babies at this age want to use their senses in order to discover the world, by reaching and grasping objects and putting everything in their mouth. Infants will also have the ability to transfer an object to each hand and drop and pick up objects. </a:t>
            </a:r>
          </a:p>
          <a:p>
            <a:r>
              <a:rPr lang="en-GB" sz="2400" i="1" dirty="0"/>
              <a:t>1-2 years – </a:t>
            </a:r>
            <a:r>
              <a:rPr lang="en-GB" sz="2400" dirty="0"/>
              <a:t>At this age, infants have the ability to scribble using a pen/pencil/crayon (using their whole arm as movement). They can also turn knobs and hold cups, bottles and food.  </a:t>
            </a:r>
            <a:endParaRPr lang="en-GB" sz="2400" i="1" dirty="0"/>
          </a:p>
          <a:p>
            <a:r>
              <a:rPr lang="en-GB" sz="2400" i="1" dirty="0"/>
              <a:t>2-3 years </a:t>
            </a:r>
            <a:r>
              <a:rPr lang="en-GB" sz="2400" dirty="0"/>
              <a:t>– Children at this age can paint using their wrist movement, can make shapes and roll playdough. They can eat and drink by themselves.</a:t>
            </a:r>
          </a:p>
          <a:p>
            <a:r>
              <a:rPr lang="en-GB" sz="2400" dirty="0"/>
              <a:t>Children also show a preference to one hand more than the other at this age. </a:t>
            </a:r>
          </a:p>
          <a:p>
            <a:r>
              <a:rPr lang="en-GB" sz="2400" dirty="0"/>
              <a:t>  </a:t>
            </a:r>
          </a:p>
        </p:txBody>
      </p:sp>
    </p:spTree>
    <p:extLst>
      <p:ext uri="{BB962C8B-B14F-4D97-AF65-F5344CB8AC3E}">
        <p14:creationId xmlns:p14="http://schemas.microsoft.com/office/powerpoint/2010/main" val="1682030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F8E303-73BF-491A-A07C-E4B77B14AED1}"/>
              </a:ext>
            </a:extLst>
          </p:cNvPr>
          <p:cNvSpPr>
            <a:spLocks noGrp="1"/>
          </p:cNvSpPr>
          <p:nvPr>
            <p:ph idx="1"/>
          </p:nvPr>
        </p:nvSpPr>
        <p:spPr>
          <a:xfrm>
            <a:off x="934948" y="811658"/>
            <a:ext cx="10870059" cy="5866544"/>
          </a:xfrm>
        </p:spPr>
        <p:txBody>
          <a:bodyPr>
            <a:normAutofit/>
          </a:bodyPr>
          <a:lstStyle/>
          <a:p>
            <a:r>
              <a:rPr lang="en-GB" dirty="0"/>
              <a:t>3-4 years – Children at this age can build towers using more than five blocks. They can also draw and copy shapes. Using playdough and clay, children can imitate shapes and animals such as snakes.  </a:t>
            </a:r>
          </a:p>
          <a:p>
            <a:r>
              <a:rPr lang="en-GB" dirty="0"/>
              <a:t>4-5 years – Children will have a good cutting skill at this age, normally cutting on a line. Children can also write their name and write numbers and letters at this age. </a:t>
            </a:r>
          </a:p>
          <a:p>
            <a:pPr marL="0" indent="0">
              <a:buNone/>
            </a:pPr>
            <a:r>
              <a:rPr lang="en-GB" dirty="0"/>
              <a:t>By this age, a child’s fine motor skills are very good. </a:t>
            </a:r>
          </a:p>
          <a:p>
            <a:r>
              <a:rPr lang="en-GB" dirty="0"/>
              <a:t>5-6 years – At this age, children’s drawings, colouring, and cutting will be very well-established and children can normally draw basic pictures independently. Children also learn how to correctly hold a pencil at this age, using three fingers, other than holding the pen with a fist grasp. </a:t>
            </a:r>
          </a:p>
          <a:p>
            <a:r>
              <a:rPr lang="en-GB" dirty="0"/>
              <a:t>6-7 years – Due to the knowledge of how to correctly hold a pen/pencil, a child’s drawing at this age is very controlled and they have a good formation of letters and numbers.</a:t>
            </a:r>
          </a:p>
          <a:p>
            <a:r>
              <a:rPr lang="en-GB" dirty="0"/>
              <a:t>7-8 years – Children’s handwriting improves much more and can attain that handwriting for longer periods of time. </a:t>
            </a:r>
          </a:p>
          <a:p>
            <a:endParaRPr lang="en-GB" dirty="0"/>
          </a:p>
        </p:txBody>
      </p:sp>
    </p:spTree>
    <p:extLst>
      <p:ext uri="{BB962C8B-B14F-4D97-AF65-F5344CB8AC3E}">
        <p14:creationId xmlns:p14="http://schemas.microsoft.com/office/powerpoint/2010/main" val="3668353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2C7EDE-1A86-45C0-898A-18BDDF531613}"/>
              </a:ext>
            </a:extLst>
          </p:cNvPr>
          <p:cNvSpPr>
            <a:spLocks noGrp="1"/>
          </p:cNvSpPr>
          <p:nvPr>
            <p:ph idx="1"/>
          </p:nvPr>
        </p:nvSpPr>
        <p:spPr>
          <a:xfrm>
            <a:off x="996594" y="832207"/>
            <a:ext cx="10859784" cy="5876818"/>
          </a:xfrm>
        </p:spPr>
        <p:txBody>
          <a:bodyPr>
            <a:normAutofit/>
          </a:bodyPr>
          <a:lstStyle/>
          <a:p>
            <a:r>
              <a:rPr lang="en-GB" sz="2400" dirty="0"/>
              <a:t>Gross motor skills is the movement of the larger muscles within the body. This includes the torso, head, arms and legs.  </a:t>
            </a:r>
          </a:p>
          <a:p>
            <a:r>
              <a:rPr lang="en-GB" sz="2400" dirty="0"/>
              <a:t>Movements such as: </a:t>
            </a:r>
          </a:p>
          <a:p>
            <a:pPr>
              <a:buFont typeface="Arial" panose="020B0604020202020204" pitchFamily="34" charset="0"/>
              <a:buChar char="•"/>
            </a:pPr>
            <a:r>
              <a:rPr lang="en-GB" sz="2400" dirty="0"/>
              <a:t> Walking</a:t>
            </a:r>
          </a:p>
          <a:p>
            <a:pPr>
              <a:buFont typeface="Arial" panose="020B0604020202020204" pitchFamily="34" charset="0"/>
              <a:buChar char="•"/>
            </a:pPr>
            <a:r>
              <a:rPr lang="en-GB" sz="2400" dirty="0"/>
              <a:t> Running</a:t>
            </a:r>
          </a:p>
          <a:p>
            <a:pPr>
              <a:buFont typeface="Arial" panose="020B0604020202020204" pitchFamily="34" charset="0"/>
              <a:buChar char="•"/>
            </a:pPr>
            <a:r>
              <a:rPr lang="en-GB" sz="2400" dirty="0"/>
              <a:t> Jumping</a:t>
            </a:r>
          </a:p>
          <a:p>
            <a:pPr>
              <a:buFont typeface="Arial" panose="020B0604020202020204" pitchFamily="34" charset="0"/>
              <a:buChar char="•"/>
            </a:pPr>
            <a:r>
              <a:rPr lang="en-GB" sz="2400" dirty="0"/>
              <a:t> Climbing</a:t>
            </a:r>
          </a:p>
          <a:p>
            <a:pPr>
              <a:buFont typeface="Arial" panose="020B0604020202020204" pitchFamily="34" charset="0"/>
              <a:buChar char="•"/>
            </a:pPr>
            <a:r>
              <a:rPr lang="en-GB" sz="2400" dirty="0"/>
              <a:t> Riding a bike</a:t>
            </a:r>
          </a:p>
          <a:p>
            <a:pPr>
              <a:buFont typeface="Arial" panose="020B0604020202020204" pitchFamily="34" charset="0"/>
              <a:buChar char="•"/>
            </a:pPr>
            <a:r>
              <a:rPr lang="en-GB" sz="2400" dirty="0"/>
              <a:t> Participating in sports. </a:t>
            </a:r>
          </a:p>
          <a:p>
            <a:pPr marL="0" indent="0">
              <a:buNone/>
            </a:pPr>
            <a:r>
              <a:rPr lang="en-GB" sz="2400" dirty="0"/>
              <a:t>Most people can use their gross motor skills easily but these skills are very complex. </a:t>
            </a:r>
          </a:p>
          <a:p>
            <a:pPr marL="0" indent="0">
              <a:buNone/>
            </a:pPr>
            <a:r>
              <a:rPr lang="en-GB" sz="2400" dirty="0"/>
              <a:t>These skills require a good use of co-ordination and balance. </a:t>
            </a:r>
          </a:p>
        </p:txBody>
      </p:sp>
    </p:spTree>
    <p:extLst>
      <p:ext uri="{BB962C8B-B14F-4D97-AF65-F5344CB8AC3E}">
        <p14:creationId xmlns:p14="http://schemas.microsoft.com/office/powerpoint/2010/main" val="3738090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67D3B1-F60C-45E4-A8DE-29AA15571BD9}"/>
              </a:ext>
            </a:extLst>
          </p:cNvPr>
          <p:cNvSpPr>
            <a:spLocks noGrp="1"/>
          </p:cNvSpPr>
          <p:nvPr>
            <p:ph idx="1"/>
          </p:nvPr>
        </p:nvSpPr>
        <p:spPr>
          <a:xfrm>
            <a:off x="924674" y="791109"/>
            <a:ext cx="11003623" cy="5907641"/>
          </a:xfrm>
        </p:spPr>
        <p:txBody>
          <a:bodyPr>
            <a:normAutofit lnSpcReduction="10000"/>
          </a:bodyPr>
          <a:lstStyle/>
          <a:p>
            <a:r>
              <a:rPr lang="en-GB" sz="2400" dirty="0"/>
              <a:t>Gross motor skills are related to other abilities. These include:</a:t>
            </a:r>
          </a:p>
          <a:p>
            <a:pPr>
              <a:buFont typeface="Arial" panose="020B0604020202020204" pitchFamily="34" charset="0"/>
              <a:buChar char="•"/>
            </a:pPr>
            <a:r>
              <a:rPr lang="en-GB" sz="2400" dirty="0"/>
              <a:t> Balance</a:t>
            </a:r>
          </a:p>
          <a:p>
            <a:pPr>
              <a:buFont typeface="Arial" panose="020B0604020202020204" pitchFamily="34" charset="0"/>
              <a:buChar char="•"/>
            </a:pPr>
            <a:r>
              <a:rPr lang="en-GB" sz="2400" dirty="0"/>
              <a:t> Coordination</a:t>
            </a:r>
          </a:p>
          <a:p>
            <a:pPr>
              <a:buFont typeface="Arial" panose="020B0604020202020204" pitchFamily="34" charset="0"/>
              <a:buChar char="•"/>
            </a:pPr>
            <a:r>
              <a:rPr lang="en-GB" sz="2400" dirty="0"/>
              <a:t> Body awareness </a:t>
            </a:r>
          </a:p>
          <a:p>
            <a:pPr>
              <a:buFont typeface="Arial" panose="020B0604020202020204" pitchFamily="34" charset="0"/>
              <a:buChar char="•"/>
            </a:pPr>
            <a:r>
              <a:rPr lang="en-GB" sz="2400" dirty="0"/>
              <a:t> Physical strength</a:t>
            </a:r>
          </a:p>
          <a:p>
            <a:pPr>
              <a:buFont typeface="Arial" panose="020B0604020202020204" pitchFamily="34" charset="0"/>
              <a:buChar char="•"/>
            </a:pPr>
            <a:r>
              <a:rPr lang="en-GB" sz="2400" dirty="0"/>
              <a:t> Reaction time</a:t>
            </a:r>
          </a:p>
          <a:p>
            <a:pPr marL="0" indent="0">
              <a:buNone/>
            </a:pPr>
            <a:endParaRPr lang="en-GB" sz="2400" dirty="0"/>
          </a:p>
          <a:p>
            <a:pPr>
              <a:lnSpc>
                <a:spcPct val="150000"/>
              </a:lnSpc>
            </a:pPr>
            <a:r>
              <a:rPr lang="en-GB" sz="2400" dirty="0"/>
              <a:t>All of these abilities help kids participate successfully in activities at school, at home and in the community. Imagine what gym class, recess or playdates are like for a child with weak gross motor skills.</a:t>
            </a:r>
          </a:p>
          <a:p>
            <a:pPr>
              <a:lnSpc>
                <a:spcPct val="150000"/>
              </a:lnSpc>
            </a:pPr>
            <a:r>
              <a:rPr lang="en-GB" sz="2400" dirty="0"/>
              <a:t>These challenges can impact a child’s self-esteem and social life.</a:t>
            </a:r>
          </a:p>
          <a:p>
            <a:endParaRPr lang="en-GB" dirty="0"/>
          </a:p>
        </p:txBody>
      </p:sp>
    </p:spTree>
    <p:extLst>
      <p:ext uri="{BB962C8B-B14F-4D97-AF65-F5344CB8AC3E}">
        <p14:creationId xmlns:p14="http://schemas.microsoft.com/office/powerpoint/2010/main" val="3574158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A415F-80A5-4CFA-B93D-C89CB080300B}"/>
              </a:ext>
            </a:extLst>
          </p:cNvPr>
          <p:cNvSpPr>
            <a:spLocks noGrp="1"/>
          </p:cNvSpPr>
          <p:nvPr>
            <p:ph type="title"/>
          </p:nvPr>
        </p:nvSpPr>
        <p:spPr>
          <a:xfrm>
            <a:off x="839192" y="760287"/>
            <a:ext cx="5941751" cy="1089061"/>
          </a:xfrm>
        </p:spPr>
        <p:txBody>
          <a:bodyPr>
            <a:normAutofit/>
          </a:bodyPr>
          <a:lstStyle/>
          <a:p>
            <a:r>
              <a:rPr lang="en-GB" sz="4400" dirty="0"/>
              <a:t>Gross motor skill milestones</a:t>
            </a:r>
          </a:p>
        </p:txBody>
      </p:sp>
      <p:sp>
        <p:nvSpPr>
          <p:cNvPr id="4" name="Rectangle 3">
            <a:extLst>
              <a:ext uri="{FF2B5EF4-FFF2-40B4-BE49-F238E27FC236}">
                <a16:creationId xmlns:a16="http://schemas.microsoft.com/office/drawing/2014/main" id="{F2482C08-AEF0-433B-A471-A8871D1E4444}"/>
              </a:ext>
            </a:extLst>
          </p:cNvPr>
          <p:cNvSpPr/>
          <p:nvPr/>
        </p:nvSpPr>
        <p:spPr>
          <a:xfrm>
            <a:off x="1071333" y="1849348"/>
            <a:ext cx="324960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0-6 months </a:t>
            </a:r>
          </a:p>
        </p:txBody>
      </p:sp>
      <p:sp>
        <p:nvSpPr>
          <p:cNvPr id="5" name="Rectangle 4">
            <a:extLst>
              <a:ext uri="{FF2B5EF4-FFF2-40B4-BE49-F238E27FC236}">
                <a16:creationId xmlns:a16="http://schemas.microsoft.com/office/drawing/2014/main" id="{1A45E2BC-C965-42E0-A186-C4E453222D5B}"/>
              </a:ext>
            </a:extLst>
          </p:cNvPr>
          <p:cNvSpPr/>
          <p:nvPr/>
        </p:nvSpPr>
        <p:spPr>
          <a:xfrm>
            <a:off x="1071333" y="2730071"/>
            <a:ext cx="3413114"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6-12 months</a:t>
            </a:r>
          </a:p>
        </p:txBody>
      </p:sp>
      <p:sp>
        <p:nvSpPr>
          <p:cNvPr id="6" name="Rectangle 5">
            <a:extLst>
              <a:ext uri="{FF2B5EF4-FFF2-40B4-BE49-F238E27FC236}">
                <a16:creationId xmlns:a16="http://schemas.microsoft.com/office/drawing/2014/main" id="{C0DD5ED6-B410-4FF1-838E-80879459C786}"/>
              </a:ext>
            </a:extLst>
          </p:cNvPr>
          <p:cNvSpPr/>
          <p:nvPr/>
        </p:nvSpPr>
        <p:spPr>
          <a:xfrm>
            <a:off x="1071333" y="3644960"/>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1-2 years</a:t>
            </a:r>
          </a:p>
        </p:txBody>
      </p:sp>
      <p:sp>
        <p:nvSpPr>
          <p:cNvPr id="7" name="Rectangle 6">
            <a:extLst>
              <a:ext uri="{FF2B5EF4-FFF2-40B4-BE49-F238E27FC236}">
                <a16:creationId xmlns:a16="http://schemas.microsoft.com/office/drawing/2014/main" id="{04BD7881-409A-4CDC-86A8-1135D1C7106B}"/>
              </a:ext>
            </a:extLst>
          </p:cNvPr>
          <p:cNvSpPr/>
          <p:nvPr/>
        </p:nvSpPr>
        <p:spPr>
          <a:xfrm>
            <a:off x="1071332" y="4523338"/>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2-3 years</a:t>
            </a:r>
          </a:p>
        </p:txBody>
      </p:sp>
      <p:sp>
        <p:nvSpPr>
          <p:cNvPr id="8" name="Rectangle 7">
            <a:extLst>
              <a:ext uri="{FF2B5EF4-FFF2-40B4-BE49-F238E27FC236}">
                <a16:creationId xmlns:a16="http://schemas.microsoft.com/office/drawing/2014/main" id="{88A2B0E3-99D1-4F63-B79B-728F0A8C04D0}"/>
              </a:ext>
            </a:extLst>
          </p:cNvPr>
          <p:cNvSpPr/>
          <p:nvPr/>
        </p:nvSpPr>
        <p:spPr>
          <a:xfrm>
            <a:off x="1071331" y="5354335"/>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3-4 years</a:t>
            </a:r>
          </a:p>
        </p:txBody>
      </p:sp>
      <p:sp>
        <p:nvSpPr>
          <p:cNvPr id="9" name="Rectangle 8">
            <a:extLst>
              <a:ext uri="{FF2B5EF4-FFF2-40B4-BE49-F238E27FC236}">
                <a16:creationId xmlns:a16="http://schemas.microsoft.com/office/drawing/2014/main" id="{833322EC-8A95-45E4-9372-7EA43D61AC58}"/>
              </a:ext>
            </a:extLst>
          </p:cNvPr>
          <p:cNvSpPr/>
          <p:nvPr/>
        </p:nvSpPr>
        <p:spPr>
          <a:xfrm>
            <a:off x="6930018" y="2399403"/>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4-5 years</a:t>
            </a:r>
          </a:p>
        </p:txBody>
      </p:sp>
      <p:sp>
        <p:nvSpPr>
          <p:cNvPr id="10" name="Rectangle 9">
            <a:extLst>
              <a:ext uri="{FF2B5EF4-FFF2-40B4-BE49-F238E27FC236}">
                <a16:creationId xmlns:a16="http://schemas.microsoft.com/office/drawing/2014/main" id="{2EB6DF68-65C7-477E-859A-04BC8E31E2AB}"/>
              </a:ext>
            </a:extLst>
          </p:cNvPr>
          <p:cNvSpPr/>
          <p:nvPr/>
        </p:nvSpPr>
        <p:spPr>
          <a:xfrm>
            <a:off x="6930018" y="3229461"/>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5-6 years</a:t>
            </a:r>
          </a:p>
        </p:txBody>
      </p:sp>
      <p:sp>
        <p:nvSpPr>
          <p:cNvPr id="11" name="Rectangle 10">
            <a:extLst>
              <a:ext uri="{FF2B5EF4-FFF2-40B4-BE49-F238E27FC236}">
                <a16:creationId xmlns:a16="http://schemas.microsoft.com/office/drawing/2014/main" id="{1A3B4145-1739-4347-AD54-238FD5EA9F60}"/>
              </a:ext>
            </a:extLst>
          </p:cNvPr>
          <p:cNvSpPr/>
          <p:nvPr/>
        </p:nvSpPr>
        <p:spPr>
          <a:xfrm>
            <a:off x="6930020" y="4107839"/>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6-7 years</a:t>
            </a:r>
          </a:p>
        </p:txBody>
      </p:sp>
      <p:sp>
        <p:nvSpPr>
          <p:cNvPr id="12" name="Rectangle 11">
            <a:extLst>
              <a:ext uri="{FF2B5EF4-FFF2-40B4-BE49-F238E27FC236}">
                <a16:creationId xmlns:a16="http://schemas.microsoft.com/office/drawing/2014/main" id="{9FAF836A-E236-4EBA-94A9-49AC605C28DF}"/>
              </a:ext>
            </a:extLst>
          </p:cNvPr>
          <p:cNvSpPr/>
          <p:nvPr/>
        </p:nvSpPr>
        <p:spPr>
          <a:xfrm>
            <a:off x="6930021" y="4936958"/>
            <a:ext cx="259718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7-8 years</a:t>
            </a:r>
          </a:p>
        </p:txBody>
      </p:sp>
      <p:sp>
        <p:nvSpPr>
          <p:cNvPr id="13" name="TextBox 12">
            <a:extLst>
              <a:ext uri="{FF2B5EF4-FFF2-40B4-BE49-F238E27FC236}">
                <a16:creationId xmlns:a16="http://schemas.microsoft.com/office/drawing/2014/main" id="{ADBFFDDB-D791-4381-8BEC-C84C8A037257}"/>
              </a:ext>
            </a:extLst>
          </p:cNvPr>
          <p:cNvSpPr txBox="1"/>
          <p:nvPr/>
        </p:nvSpPr>
        <p:spPr>
          <a:xfrm>
            <a:off x="10479641" y="6488957"/>
            <a:ext cx="1986943" cy="369332"/>
          </a:xfrm>
          <a:prstGeom prst="rect">
            <a:avLst/>
          </a:prstGeom>
          <a:noFill/>
        </p:spPr>
        <p:txBody>
          <a:bodyPr wrap="square" rtlCol="0">
            <a:spAutoFit/>
          </a:bodyPr>
          <a:lstStyle/>
          <a:p>
            <a:r>
              <a:rPr lang="en-GB" dirty="0"/>
              <a:t>(</a:t>
            </a:r>
            <a:r>
              <a:rPr lang="en-GB" dirty="0" err="1"/>
              <a:t>Kidsense</a:t>
            </a:r>
            <a:r>
              <a:rPr lang="en-GB" dirty="0"/>
              <a:t>, 2019)</a:t>
            </a:r>
          </a:p>
        </p:txBody>
      </p:sp>
    </p:spTree>
    <p:extLst>
      <p:ext uri="{BB962C8B-B14F-4D97-AF65-F5344CB8AC3E}">
        <p14:creationId xmlns:p14="http://schemas.microsoft.com/office/powerpoint/2010/main" val="3844512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DCF62-FF45-4161-AA11-8489F0D76094}"/>
              </a:ext>
            </a:extLst>
          </p:cNvPr>
          <p:cNvSpPr>
            <a:spLocks noGrp="1"/>
          </p:cNvSpPr>
          <p:nvPr>
            <p:ph type="title"/>
          </p:nvPr>
        </p:nvSpPr>
        <p:spPr/>
        <p:txBody>
          <a:bodyPr/>
          <a:lstStyle/>
          <a:p>
            <a:r>
              <a:rPr lang="en-GB" dirty="0"/>
              <a:t>Centile charts</a:t>
            </a:r>
          </a:p>
        </p:txBody>
      </p:sp>
      <p:sp>
        <p:nvSpPr>
          <p:cNvPr id="3" name="Content Placeholder 2">
            <a:extLst>
              <a:ext uri="{FF2B5EF4-FFF2-40B4-BE49-F238E27FC236}">
                <a16:creationId xmlns:a16="http://schemas.microsoft.com/office/drawing/2014/main" id="{D0750F7D-D4EB-4633-B868-AE998B23FE70}"/>
              </a:ext>
            </a:extLst>
          </p:cNvPr>
          <p:cNvSpPr>
            <a:spLocks noGrp="1"/>
          </p:cNvSpPr>
          <p:nvPr>
            <p:ph idx="1"/>
          </p:nvPr>
        </p:nvSpPr>
        <p:spPr>
          <a:xfrm>
            <a:off x="1024128" y="1890445"/>
            <a:ext cx="10575396" cy="4541177"/>
          </a:xfrm>
        </p:spPr>
        <p:txBody>
          <a:bodyPr>
            <a:normAutofit/>
          </a:bodyPr>
          <a:lstStyle/>
          <a:p>
            <a:r>
              <a:rPr lang="en-GB" sz="2400" dirty="0"/>
              <a:t>Centile charts show the growth of a child and to keep track of a child’s growth from birth until they are four years old. </a:t>
            </a:r>
          </a:p>
          <a:p>
            <a:r>
              <a:rPr lang="en-GB" sz="2400" dirty="0"/>
              <a:t>They do not give a showing of whether the growth of a child is normal or abnormal.</a:t>
            </a:r>
          </a:p>
          <a:p>
            <a:r>
              <a:rPr lang="en-GB" sz="2400" dirty="0"/>
              <a:t>They do show a comparison of the child’s measurements to other children their age. </a:t>
            </a:r>
          </a:p>
          <a:p>
            <a:r>
              <a:rPr lang="en-GB" sz="2400" dirty="0"/>
              <a:t>Centile charts are useful for keeping track a child/infants:</a:t>
            </a:r>
          </a:p>
          <a:p>
            <a:pPr>
              <a:buFont typeface="Arial" panose="020B0604020202020204" pitchFamily="34" charset="0"/>
              <a:buChar char="•"/>
            </a:pPr>
            <a:r>
              <a:rPr lang="en-GB" sz="2400" dirty="0"/>
              <a:t> Height</a:t>
            </a:r>
          </a:p>
          <a:p>
            <a:pPr>
              <a:buFont typeface="Arial" panose="020B0604020202020204" pitchFamily="34" charset="0"/>
              <a:buChar char="•"/>
            </a:pPr>
            <a:r>
              <a:rPr lang="en-GB" sz="2400" dirty="0"/>
              <a:t> Weight</a:t>
            </a:r>
          </a:p>
          <a:p>
            <a:pPr>
              <a:buFont typeface="Arial" panose="020B0604020202020204" pitchFamily="34" charset="0"/>
              <a:buChar char="•"/>
            </a:pPr>
            <a:r>
              <a:rPr lang="en-GB" sz="2400" dirty="0"/>
              <a:t> Head circumference </a:t>
            </a:r>
          </a:p>
          <a:p>
            <a:pPr marL="0" indent="0">
              <a:buNone/>
            </a:pPr>
            <a:r>
              <a:rPr lang="en-GB" sz="2400" dirty="0"/>
              <a:t>They can also track a babies growth within the womb. </a:t>
            </a:r>
          </a:p>
        </p:txBody>
      </p:sp>
    </p:spTree>
    <p:extLst>
      <p:ext uri="{BB962C8B-B14F-4D97-AF65-F5344CB8AC3E}">
        <p14:creationId xmlns:p14="http://schemas.microsoft.com/office/powerpoint/2010/main" val="3681347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360045-C554-4605-A6E1-F37C4C698B64}"/>
              </a:ext>
            </a:extLst>
          </p:cNvPr>
          <p:cNvSpPr>
            <a:spLocks noGrp="1"/>
          </p:cNvSpPr>
          <p:nvPr>
            <p:ph idx="1"/>
          </p:nvPr>
        </p:nvSpPr>
        <p:spPr>
          <a:xfrm>
            <a:off x="914400" y="821932"/>
            <a:ext cx="9829801" cy="5487427"/>
          </a:xfrm>
        </p:spPr>
        <p:txBody>
          <a:bodyPr>
            <a:normAutofit/>
          </a:bodyPr>
          <a:lstStyle/>
          <a:p>
            <a:pPr>
              <a:lnSpc>
                <a:spcPct val="150000"/>
              </a:lnSpc>
            </a:pPr>
            <a:r>
              <a:rPr lang="en-GB" sz="2400" dirty="0"/>
              <a:t>Centile charts are usually used to examine a child’s growth for the first four years of a child’s life. </a:t>
            </a:r>
          </a:p>
          <a:p>
            <a:pPr>
              <a:lnSpc>
                <a:spcPct val="150000"/>
              </a:lnSpc>
            </a:pPr>
            <a:r>
              <a:rPr lang="en-GB" sz="2400" dirty="0"/>
              <a:t>This results in the centile charts usually being presented in the form of graphs. </a:t>
            </a:r>
          </a:p>
          <a:p>
            <a:pPr>
              <a:lnSpc>
                <a:spcPct val="150000"/>
              </a:lnSpc>
            </a:pPr>
            <a:r>
              <a:rPr lang="en-GB" sz="2400" dirty="0"/>
              <a:t>Usually, when looking at a centile chart the child’s age will be displayed on the ‘X’ axis of the chart, with the information they are examining being on the ‘Y’ axis. </a:t>
            </a:r>
          </a:p>
          <a:p>
            <a:pPr>
              <a:lnSpc>
                <a:spcPct val="150000"/>
              </a:lnSpc>
            </a:pPr>
            <a:r>
              <a:rPr lang="en-GB" sz="2400" dirty="0"/>
              <a:t>The graph is usually a line graph that exhibits an array of centiles. </a:t>
            </a:r>
          </a:p>
          <a:p>
            <a:pPr>
              <a:lnSpc>
                <a:spcPct val="150000"/>
              </a:lnSpc>
            </a:pPr>
            <a:r>
              <a:rPr lang="en-GB" sz="2400" dirty="0"/>
              <a:t>There are usually a different graph for boys and girls. </a:t>
            </a:r>
          </a:p>
        </p:txBody>
      </p:sp>
    </p:spTree>
    <p:extLst>
      <p:ext uri="{BB962C8B-B14F-4D97-AF65-F5344CB8AC3E}">
        <p14:creationId xmlns:p14="http://schemas.microsoft.com/office/powerpoint/2010/main" val="207706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0EF50-7FD9-4C30-9CC2-ED0FD4670357}"/>
              </a:ext>
            </a:extLst>
          </p:cNvPr>
          <p:cNvSpPr>
            <a:spLocks noGrp="1"/>
          </p:cNvSpPr>
          <p:nvPr>
            <p:ph type="title"/>
          </p:nvPr>
        </p:nvSpPr>
        <p:spPr/>
        <p:txBody>
          <a:bodyPr/>
          <a:lstStyle/>
          <a:p>
            <a:endParaRPr lang="en-GB"/>
          </a:p>
        </p:txBody>
      </p:sp>
      <p:pic>
        <p:nvPicPr>
          <p:cNvPr id="1026" name="Picture 2" descr="Image result for what is a centile chart">
            <a:extLst>
              <a:ext uri="{FF2B5EF4-FFF2-40B4-BE49-F238E27FC236}">
                <a16:creationId xmlns:a16="http://schemas.microsoft.com/office/drawing/2014/main" id="{22355B53-B7F5-47D3-8C51-3DBF53D2ABC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39299E-D1BA-4E91-8DEE-68C983AA65CE}"/>
              </a:ext>
            </a:extLst>
          </p:cNvPr>
          <p:cNvSpPr txBox="1"/>
          <p:nvPr/>
        </p:nvSpPr>
        <p:spPr>
          <a:xfrm>
            <a:off x="8548099" y="6616556"/>
            <a:ext cx="2178122" cy="307777"/>
          </a:xfrm>
          <a:prstGeom prst="rect">
            <a:avLst/>
          </a:prstGeom>
          <a:noFill/>
        </p:spPr>
        <p:txBody>
          <a:bodyPr wrap="square" rtlCol="0">
            <a:spAutoFit/>
          </a:bodyPr>
          <a:lstStyle/>
          <a:p>
            <a:r>
              <a:rPr lang="en-GB" sz="1400" dirty="0"/>
              <a:t>(Hill, 2020)</a:t>
            </a:r>
          </a:p>
        </p:txBody>
      </p:sp>
    </p:spTree>
    <p:extLst>
      <p:ext uri="{BB962C8B-B14F-4D97-AF65-F5344CB8AC3E}">
        <p14:creationId xmlns:p14="http://schemas.microsoft.com/office/powerpoint/2010/main" val="3755210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6AB6-C34F-45E7-85C3-8A26494FEAC5}"/>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1DAFB169-1E88-43FC-95BA-1A2DD5A0DAA3}"/>
              </a:ext>
            </a:extLst>
          </p:cNvPr>
          <p:cNvSpPr>
            <a:spLocks noGrp="1"/>
          </p:cNvSpPr>
          <p:nvPr>
            <p:ph idx="1"/>
          </p:nvPr>
        </p:nvSpPr>
        <p:spPr/>
        <p:txBody>
          <a:bodyPr/>
          <a:lstStyle/>
          <a:p>
            <a:endParaRPr lang="en-GB"/>
          </a:p>
        </p:txBody>
      </p:sp>
      <p:pic>
        <p:nvPicPr>
          <p:cNvPr id="2054" name="Picture 6" descr="chart background image">
            <a:extLst>
              <a:ext uri="{FF2B5EF4-FFF2-40B4-BE49-F238E27FC236}">
                <a16:creationId xmlns:a16="http://schemas.microsoft.com/office/drawing/2014/main" id="{871E9833-7F33-4DC9-BE0F-FD40AC28D0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4387"/>
            <a:ext cx="12192001" cy="66936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6EA6F18-1347-45CD-805F-093409F116BB}"/>
              </a:ext>
            </a:extLst>
          </p:cNvPr>
          <p:cNvSpPr txBox="1"/>
          <p:nvPr/>
        </p:nvSpPr>
        <p:spPr>
          <a:xfrm>
            <a:off x="0" y="6565634"/>
            <a:ext cx="4767209" cy="307777"/>
          </a:xfrm>
          <a:prstGeom prst="rect">
            <a:avLst/>
          </a:prstGeom>
          <a:noFill/>
        </p:spPr>
        <p:txBody>
          <a:bodyPr wrap="square" rtlCol="0">
            <a:spAutoFit/>
          </a:bodyPr>
          <a:lstStyle/>
          <a:p>
            <a:r>
              <a:rPr lang="en-GB" sz="1400" dirty="0"/>
              <a:t>(The Royal Children’s Hospital Melbourne, 2020)</a:t>
            </a:r>
          </a:p>
        </p:txBody>
      </p:sp>
    </p:spTree>
    <p:extLst>
      <p:ext uri="{BB962C8B-B14F-4D97-AF65-F5344CB8AC3E}">
        <p14:creationId xmlns:p14="http://schemas.microsoft.com/office/powerpoint/2010/main" val="3641789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81E36-7885-44F3-8F1F-1C3CA3417F80}"/>
              </a:ext>
            </a:extLst>
          </p:cNvPr>
          <p:cNvSpPr>
            <a:spLocks noGrp="1"/>
          </p:cNvSpPr>
          <p:nvPr>
            <p:ph type="title"/>
          </p:nvPr>
        </p:nvSpPr>
        <p:spPr/>
        <p:txBody>
          <a:bodyPr/>
          <a:lstStyle/>
          <a:p>
            <a:r>
              <a:rPr lang="en-GB" dirty="0"/>
              <a:t>Piaget’s Stages</a:t>
            </a:r>
          </a:p>
        </p:txBody>
      </p:sp>
      <p:sp>
        <p:nvSpPr>
          <p:cNvPr id="3" name="Content Placeholder 2">
            <a:extLst>
              <a:ext uri="{FF2B5EF4-FFF2-40B4-BE49-F238E27FC236}">
                <a16:creationId xmlns:a16="http://schemas.microsoft.com/office/drawing/2014/main" id="{C3C6EFD2-C939-491C-A0BD-5F88C51B9788}"/>
              </a:ext>
            </a:extLst>
          </p:cNvPr>
          <p:cNvSpPr>
            <a:spLocks noGrp="1"/>
          </p:cNvSpPr>
          <p:nvPr>
            <p:ph idx="1"/>
          </p:nvPr>
        </p:nvSpPr>
        <p:spPr/>
        <p:txBody>
          <a:bodyPr>
            <a:normAutofit/>
          </a:bodyPr>
          <a:lstStyle/>
          <a:p>
            <a:pPr algn="ctr">
              <a:lnSpc>
                <a:spcPct val="150000"/>
              </a:lnSpc>
            </a:pPr>
            <a:r>
              <a:rPr lang="en-GB" altLang="en-US" sz="2800" dirty="0"/>
              <a:t>Sensory motor stage (0-2 years)</a:t>
            </a:r>
          </a:p>
          <a:p>
            <a:pPr algn="ctr">
              <a:lnSpc>
                <a:spcPct val="150000"/>
              </a:lnSpc>
            </a:pPr>
            <a:r>
              <a:rPr lang="en-GB" altLang="en-US" sz="2800" dirty="0"/>
              <a:t>Pre-operational stage (2-7 years) </a:t>
            </a:r>
          </a:p>
          <a:p>
            <a:pPr algn="ctr">
              <a:lnSpc>
                <a:spcPct val="150000"/>
              </a:lnSpc>
            </a:pPr>
            <a:r>
              <a:rPr lang="en-GB" altLang="en-US" sz="2800" dirty="0"/>
              <a:t>Concrete operational stage (7-11 years) </a:t>
            </a:r>
          </a:p>
          <a:p>
            <a:pPr algn="ctr">
              <a:lnSpc>
                <a:spcPct val="150000"/>
              </a:lnSpc>
            </a:pPr>
            <a:r>
              <a:rPr lang="en-GB" altLang="en-US" sz="2800" dirty="0"/>
              <a:t>Formal operational stage (11-12+) </a:t>
            </a:r>
          </a:p>
          <a:p>
            <a:endParaRPr lang="en-GB" dirty="0"/>
          </a:p>
        </p:txBody>
      </p:sp>
    </p:spTree>
    <p:extLst>
      <p:ext uri="{BB962C8B-B14F-4D97-AF65-F5344CB8AC3E}">
        <p14:creationId xmlns:p14="http://schemas.microsoft.com/office/powerpoint/2010/main" val="4248503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93F0-7E87-4AAF-B8E8-A9C649E6FA54}"/>
              </a:ext>
            </a:extLst>
          </p:cNvPr>
          <p:cNvSpPr>
            <a:spLocks noGrp="1"/>
          </p:cNvSpPr>
          <p:nvPr>
            <p:ph type="title"/>
          </p:nvPr>
        </p:nvSpPr>
        <p:spPr/>
        <p:txBody>
          <a:bodyPr/>
          <a:lstStyle/>
          <a:p>
            <a:r>
              <a:rPr lang="en-GB" dirty="0"/>
              <a:t>Sensory motor stage</a:t>
            </a:r>
          </a:p>
        </p:txBody>
      </p:sp>
      <p:sp>
        <p:nvSpPr>
          <p:cNvPr id="3" name="Content Placeholder 2">
            <a:extLst>
              <a:ext uri="{FF2B5EF4-FFF2-40B4-BE49-F238E27FC236}">
                <a16:creationId xmlns:a16="http://schemas.microsoft.com/office/drawing/2014/main" id="{389E7595-375A-479A-B04F-9AEBAFB2B1C5}"/>
              </a:ext>
            </a:extLst>
          </p:cNvPr>
          <p:cNvSpPr>
            <a:spLocks noGrp="1"/>
          </p:cNvSpPr>
          <p:nvPr>
            <p:ph idx="1"/>
          </p:nvPr>
        </p:nvSpPr>
        <p:spPr>
          <a:xfrm>
            <a:off x="1024128" y="2172984"/>
            <a:ext cx="9720073" cy="4023360"/>
          </a:xfrm>
        </p:spPr>
        <p:txBody>
          <a:bodyPr>
            <a:normAutofit lnSpcReduction="10000"/>
          </a:bodyPr>
          <a:lstStyle/>
          <a:p>
            <a:pPr marL="0" indent="0">
              <a:lnSpc>
                <a:spcPct val="150000"/>
              </a:lnSpc>
              <a:buNone/>
            </a:pPr>
            <a:r>
              <a:rPr lang="en-GB" sz="2800" dirty="0"/>
              <a:t>At this stage, a child will explore and learn about the environment in which they live through the use of interaction. </a:t>
            </a:r>
          </a:p>
          <a:p>
            <a:pPr marL="0" indent="0">
              <a:lnSpc>
                <a:spcPct val="150000"/>
              </a:lnSpc>
              <a:buNone/>
            </a:pPr>
            <a:r>
              <a:rPr lang="en-GB" sz="2800" dirty="0"/>
              <a:t>Piaget believed that infants rely on their senses; their taste, smell, sight and hearing. </a:t>
            </a:r>
          </a:p>
          <a:p>
            <a:pPr marL="0" indent="0">
              <a:lnSpc>
                <a:spcPct val="150000"/>
              </a:lnSpc>
              <a:buNone/>
            </a:pPr>
            <a:r>
              <a:rPr lang="en-GB" sz="2800" dirty="0"/>
              <a:t>He also believed that these senses are present at birth and their abilities to interact with objects are abilities that they learn. </a:t>
            </a:r>
          </a:p>
        </p:txBody>
      </p:sp>
    </p:spTree>
    <p:extLst>
      <p:ext uri="{BB962C8B-B14F-4D97-AF65-F5344CB8AC3E}">
        <p14:creationId xmlns:p14="http://schemas.microsoft.com/office/powerpoint/2010/main" val="4715192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14FC0-827C-4E1F-875E-78B4E89FB9A0}"/>
              </a:ext>
            </a:extLst>
          </p:cNvPr>
          <p:cNvSpPr>
            <a:spLocks noGrp="1"/>
          </p:cNvSpPr>
          <p:nvPr>
            <p:ph idx="1"/>
          </p:nvPr>
        </p:nvSpPr>
        <p:spPr>
          <a:xfrm>
            <a:off x="811658" y="562510"/>
            <a:ext cx="10849511" cy="6295490"/>
          </a:xfrm>
        </p:spPr>
        <p:txBody>
          <a:bodyPr>
            <a:normAutofit/>
          </a:bodyPr>
          <a:lstStyle/>
          <a:p>
            <a:pPr>
              <a:lnSpc>
                <a:spcPct val="150000"/>
              </a:lnSpc>
            </a:pPr>
            <a:r>
              <a:rPr lang="en-GB" sz="2400" dirty="0"/>
              <a:t>As babies are born with certain attributes in which they rely on during the first two years on their lives, many of these traits in which a baby possesses will disappear by the time they turn 2 years old. </a:t>
            </a:r>
          </a:p>
          <a:p>
            <a:pPr>
              <a:lnSpc>
                <a:spcPct val="150000"/>
              </a:lnSpc>
            </a:pPr>
            <a:r>
              <a:rPr lang="en-GB" sz="2400" dirty="0"/>
              <a:t>Some of the actions an infant will exhibit are: </a:t>
            </a:r>
          </a:p>
          <a:p>
            <a:pPr algn="ctr">
              <a:lnSpc>
                <a:spcPct val="150000"/>
              </a:lnSpc>
              <a:buFont typeface="Arial" panose="020B0604020202020204" pitchFamily="34" charset="0"/>
              <a:buChar char="•"/>
            </a:pPr>
            <a:r>
              <a:rPr lang="en-GB" sz="2400" dirty="0"/>
              <a:t> Sucking reflex. </a:t>
            </a:r>
          </a:p>
          <a:p>
            <a:pPr algn="ctr">
              <a:lnSpc>
                <a:spcPct val="150000"/>
              </a:lnSpc>
              <a:buFont typeface="Arial" panose="020B0604020202020204" pitchFamily="34" charset="0"/>
              <a:buChar char="•"/>
            </a:pPr>
            <a:r>
              <a:rPr lang="en-GB" sz="2400" dirty="0"/>
              <a:t> Startle reflex</a:t>
            </a:r>
          </a:p>
          <a:p>
            <a:pPr algn="ctr">
              <a:lnSpc>
                <a:spcPct val="150000"/>
              </a:lnSpc>
              <a:buFont typeface="Arial" panose="020B0604020202020204" pitchFamily="34" charset="0"/>
              <a:buChar char="•"/>
            </a:pPr>
            <a:r>
              <a:rPr lang="en-GB" sz="2400" dirty="0"/>
              <a:t> Galant reflex</a:t>
            </a:r>
          </a:p>
          <a:p>
            <a:pPr algn="ctr">
              <a:lnSpc>
                <a:spcPct val="150000"/>
              </a:lnSpc>
              <a:buFont typeface="Arial" panose="020B0604020202020204" pitchFamily="34" charset="0"/>
              <a:buChar char="•"/>
            </a:pPr>
            <a:r>
              <a:rPr lang="en-GB" sz="2400" dirty="0"/>
              <a:t> Rooting reflex</a:t>
            </a:r>
          </a:p>
          <a:p>
            <a:pPr algn="ctr">
              <a:lnSpc>
                <a:spcPct val="150000"/>
              </a:lnSpc>
              <a:buFont typeface="Arial" panose="020B0604020202020204" pitchFamily="34" charset="0"/>
              <a:buChar char="•"/>
            </a:pPr>
            <a:r>
              <a:rPr lang="en-GB" sz="2400" dirty="0"/>
              <a:t> Gag reflex</a:t>
            </a:r>
          </a:p>
          <a:p>
            <a:pPr>
              <a:lnSpc>
                <a:spcPct val="15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2810275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8E039-287F-44C6-9630-25402B366923}"/>
              </a:ext>
            </a:extLst>
          </p:cNvPr>
          <p:cNvSpPr>
            <a:spLocks noGrp="1"/>
          </p:cNvSpPr>
          <p:nvPr>
            <p:ph type="title"/>
          </p:nvPr>
        </p:nvSpPr>
        <p:spPr/>
        <p:txBody>
          <a:bodyPr/>
          <a:lstStyle/>
          <a:p>
            <a:r>
              <a:rPr lang="en-GB" dirty="0"/>
              <a:t>Pre-occupational stage</a:t>
            </a:r>
          </a:p>
        </p:txBody>
      </p:sp>
      <p:sp>
        <p:nvSpPr>
          <p:cNvPr id="3" name="Content Placeholder 2">
            <a:extLst>
              <a:ext uri="{FF2B5EF4-FFF2-40B4-BE49-F238E27FC236}">
                <a16:creationId xmlns:a16="http://schemas.microsoft.com/office/drawing/2014/main" id="{82020EC3-D173-4209-BBF4-8ECA5E360A1C}"/>
              </a:ext>
            </a:extLst>
          </p:cNvPr>
          <p:cNvSpPr>
            <a:spLocks noGrp="1"/>
          </p:cNvSpPr>
          <p:nvPr>
            <p:ph idx="1"/>
          </p:nvPr>
        </p:nvSpPr>
        <p:spPr>
          <a:xfrm>
            <a:off x="1024128" y="2155929"/>
            <a:ext cx="9720073" cy="4316173"/>
          </a:xfrm>
        </p:spPr>
        <p:txBody>
          <a:bodyPr>
            <a:normAutofit/>
          </a:bodyPr>
          <a:lstStyle/>
          <a:p>
            <a:r>
              <a:rPr lang="en-GB" sz="2400" dirty="0"/>
              <a:t>This stage begins at around 2 years old and ends when a child reaches 7.</a:t>
            </a:r>
          </a:p>
          <a:p>
            <a:r>
              <a:rPr lang="en-GB" sz="2400" dirty="0"/>
              <a:t>A child cannot use logical thinking at this age and will build their knowledge via experiences.</a:t>
            </a:r>
          </a:p>
          <a:p>
            <a:r>
              <a:rPr lang="en-GB" sz="2400" dirty="0"/>
              <a:t>Children’s thoughts are usually egocentric during this stage, meaning that it is all about themselves. </a:t>
            </a:r>
          </a:p>
          <a:p>
            <a:r>
              <a:rPr lang="en-GB" sz="2400" dirty="0"/>
              <a:t>Children at this age, do not tend to understand a situation from another person’s point of view and the child will only hear, see and feel what they want. </a:t>
            </a:r>
          </a:p>
          <a:p>
            <a:r>
              <a:rPr lang="en-GB" sz="2400" dirty="0"/>
              <a:t>These children also believe that everyone feels the same as them, not understanding when this is not the case. </a:t>
            </a:r>
          </a:p>
        </p:txBody>
      </p:sp>
    </p:spTree>
    <p:extLst>
      <p:ext uri="{BB962C8B-B14F-4D97-AF65-F5344CB8AC3E}">
        <p14:creationId xmlns:p14="http://schemas.microsoft.com/office/powerpoint/2010/main" val="4091684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A1945-5D0A-4609-A8B4-D28D1B9DB257}"/>
              </a:ext>
            </a:extLst>
          </p:cNvPr>
          <p:cNvSpPr>
            <a:spLocks noGrp="1"/>
          </p:cNvSpPr>
          <p:nvPr>
            <p:ph type="title"/>
          </p:nvPr>
        </p:nvSpPr>
        <p:spPr/>
        <p:txBody>
          <a:bodyPr/>
          <a:lstStyle/>
          <a:p>
            <a:r>
              <a:rPr lang="en-GB" dirty="0"/>
              <a:t>Concrete operational stage</a:t>
            </a:r>
          </a:p>
        </p:txBody>
      </p:sp>
      <p:sp>
        <p:nvSpPr>
          <p:cNvPr id="3" name="Content Placeholder 2">
            <a:extLst>
              <a:ext uri="{FF2B5EF4-FFF2-40B4-BE49-F238E27FC236}">
                <a16:creationId xmlns:a16="http://schemas.microsoft.com/office/drawing/2014/main" id="{A2780F0C-89E8-4A91-8BD8-E1AABAAB8451}"/>
              </a:ext>
            </a:extLst>
          </p:cNvPr>
          <p:cNvSpPr>
            <a:spLocks noGrp="1"/>
          </p:cNvSpPr>
          <p:nvPr>
            <p:ph idx="1"/>
          </p:nvPr>
        </p:nvSpPr>
        <p:spPr>
          <a:xfrm>
            <a:off x="1024128" y="1838251"/>
            <a:ext cx="10411009" cy="4665289"/>
          </a:xfrm>
        </p:spPr>
        <p:txBody>
          <a:bodyPr>
            <a:normAutofit/>
          </a:bodyPr>
          <a:lstStyle/>
          <a:p>
            <a:r>
              <a:rPr lang="en-GB" sz="2400" dirty="0"/>
              <a:t>This stage begins when a child reaches around 7 years old and ends at around 11 years old. </a:t>
            </a:r>
          </a:p>
          <a:p>
            <a:r>
              <a:rPr lang="en-GB" sz="2400" dirty="0"/>
              <a:t>This stage is primarily the development of logical thought within a child, meaning their thought processes become much more logical and ‘adult like.’ </a:t>
            </a:r>
          </a:p>
          <a:p>
            <a:r>
              <a:rPr lang="en-GB" sz="2400" dirty="0"/>
              <a:t>Children at this age tend to be able to recognise ‘inductive logic’. </a:t>
            </a:r>
          </a:p>
          <a:p>
            <a:r>
              <a:rPr lang="en-GB" sz="2400" dirty="0"/>
              <a:t>Inductive logic is the understanding of a certain situation being the result of something. </a:t>
            </a:r>
          </a:p>
          <a:p>
            <a:r>
              <a:rPr lang="en-GB" sz="2400" dirty="0"/>
              <a:t>Children can also have deductive logic. </a:t>
            </a:r>
          </a:p>
          <a:p>
            <a:r>
              <a:rPr lang="en-GB" sz="2400" dirty="0"/>
              <a:t>Deductive logic is process of creating a conclusion based on things that are generally assumed to be true. </a:t>
            </a:r>
          </a:p>
        </p:txBody>
      </p:sp>
    </p:spTree>
    <p:extLst>
      <p:ext uri="{BB962C8B-B14F-4D97-AF65-F5344CB8AC3E}">
        <p14:creationId xmlns:p14="http://schemas.microsoft.com/office/powerpoint/2010/main" val="3057668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D26A-B46C-4FB4-9D0F-771F93686C0B}"/>
              </a:ext>
            </a:extLst>
          </p:cNvPr>
          <p:cNvSpPr>
            <a:spLocks noGrp="1"/>
          </p:cNvSpPr>
          <p:nvPr>
            <p:ph type="title"/>
          </p:nvPr>
        </p:nvSpPr>
        <p:spPr/>
        <p:txBody>
          <a:bodyPr/>
          <a:lstStyle/>
          <a:p>
            <a:r>
              <a:rPr lang="en-GB" dirty="0"/>
              <a:t>Formal operational stage</a:t>
            </a:r>
          </a:p>
        </p:txBody>
      </p:sp>
      <p:sp>
        <p:nvSpPr>
          <p:cNvPr id="3" name="Content Placeholder 2">
            <a:extLst>
              <a:ext uri="{FF2B5EF4-FFF2-40B4-BE49-F238E27FC236}">
                <a16:creationId xmlns:a16="http://schemas.microsoft.com/office/drawing/2014/main" id="{FD15A392-D593-4A52-97E8-6CCC5E9772EF}"/>
              </a:ext>
            </a:extLst>
          </p:cNvPr>
          <p:cNvSpPr>
            <a:spLocks noGrp="1"/>
          </p:cNvSpPr>
          <p:nvPr>
            <p:ph idx="1"/>
          </p:nvPr>
        </p:nvSpPr>
        <p:spPr>
          <a:xfrm>
            <a:off x="1024128" y="1746607"/>
            <a:ext cx="10708960" cy="4982965"/>
          </a:xfrm>
        </p:spPr>
        <p:txBody>
          <a:bodyPr>
            <a:normAutofit lnSpcReduction="10000"/>
          </a:bodyPr>
          <a:lstStyle/>
          <a:p>
            <a:pPr>
              <a:lnSpc>
                <a:spcPct val="150000"/>
              </a:lnSpc>
            </a:pPr>
            <a:r>
              <a:rPr lang="en-GB" sz="2400" dirty="0"/>
              <a:t>This stage of development begins at around 12 years old and stays with an individual during adulthood. </a:t>
            </a:r>
          </a:p>
          <a:p>
            <a:pPr>
              <a:lnSpc>
                <a:spcPct val="150000"/>
              </a:lnSpc>
            </a:pPr>
            <a:r>
              <a:rPr lang="en-GB" sz="2400" dirty="0"/>
              <a:t>During this stage, individuals think much more logically than before. </a:t>
            </a:r>
          </a:p>
          <a:p>
            <a:pPr>
              <a:lnSpc>
                <a:spcPct val="150000"/>
              </a:lnSpc>
            </a:pPr>
            <a:r>
              <a:rPr lang="en-GB" sz="2400" dirty="0"/>
              <a:t>Feelings and emotions also come into consideration during this stage, meaning that children begin to become much more rational and empathetic. </a:t>
            </a:r>
          </a:p>
          <a:p>
            <a:pPr>
              <a:lnSpc>
                <a:spcPct val="150000"/>
              </a:lnSpc>
            </a:pPr>
            <a:r>
              <a:rPr lang="en-GB" sz="2400" dirty="0"/>
              <a:t>Children will begin to enhance their skills, such as; problem-solving, abstract thought, as well as inductive and deductive thought. </a:t>
            </a:r>
          </a:p>
          <a:p>
            <a:pPr>
              <a:lnSpc>
                <a:spcPct val="150000"/>
              </a:lnSpc>
            </a:pPr>
            <a:r>
              <a:rPr lang="en-GB" sz="2400" dirty="0"/>
              <a:t>Children at this age will think much more creatively when solving problems. </a:t>
            </a:r>
          </a:p>
        </p:txBody>
      </p:sp>
    </p:spTree>
    <p:extLst>
      <p:ext uri="{BB962C8B-B14F-4D97-AF65-F5344CB8AC3E}">
        <p14:creationId xmlns:p14="http://schemas.microsoft.com/office/powerpoint/2010/main" val="2889520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A8C1-FBEF-4764-A715-57998E616EE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42D3A4C3-3BF7-4106-B167-5C99FA9CBF5E}"/>
              </a:ext>
            </a:extLst>
          </p:cNvPr>
          <p:cNvSpPr>
            <a:spLocks noGrp="1"/>
          </p:cNvSpPr>
          <p:nvPr>
            <p:ph idx="1"/>
          </p:nvPr>
        </p:nvSpPr>
        <p:spPr>
          <a:xfrm>
            <a:off x="1235963" y="2249424"/>
            <a:ext cx="9720073" cy="4023360"/>
          </a:xfrm>
        </p:spPr>
        <p:txBody>
          <a:bodyPr/>
          <a:lstStyle/>
          <a:p>
            <a:pPr>
              <a:lnSpc>
                <a:spcPct val="150000"/>
              </a:lnSpc>
            </a:pPr>
            <a:r>
              <a:rPr lang="en-GB" sz="3200" dirty="0"/>
              <a:t>Watch the video presented and think of the different teaching strategies that could be used to enhance a child's physical development.</a:t>
            </a:r>
          </a:p>
          <a:p>
            <a:endParaRPr lang="en-GB" sz="3200" b="1" dirty="0"/>
          </a:p>
          <a:p>
            <a:r>
              <a:rPr lang="en-GB" sz="3600" dirty="0"/>
              <a:t>https://www.youtube.com/watch?v=0JNqwegKzOg</a:t>
            </a:r>
          </a:p>
          <a:p>
            <a:endParaRPr lang="en-GB" b="1" dirty="0"/>
          </a:p>
        </p:txBody>
      </p:sp>
    </p:spTree>
    <p:extLst>
      <p:ext uri="{BB962C8B-B14F-4D97-AF65-F5344CB8AC3E}">
        <p14:creationId xmlns:p14="http://schemas.microsoft.com/office/powerpoint/2010/main" val="1839857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E89B8-F24A-4783-BC03-245DAA42AD28}"/>
              </a:ext>
            </a:extLst>
          </p:cNvPr>
          <p:cNvSpPr>
            <a:spLocks noGrp="1"/>
          </p:cNvSpPr>
          <p:nvPr>
            <p:ph type="title"/>
          </p:nvPr>
        </p:nvSpPr>
        <p:spPr>
          <a:xfrm>
            <a:off x="3894018" y="643461"/>
            <a:ext cx="7006998" cy="1245732"/>
          </a:xfrm>
        </p:spPr>
        <p:txBody>
          <a:bodyPr anchor="t">
            <a:normAutofit/>
          </a:bodyPr>
          <a:lstStyle/>
          <a:p>
            <a:r>
              <a:rPr lang="en-GB" dirty="0">
                <a:solidFill>
                  <a:schemeClr val="bg1"/>
                </a:solidFill>
              </a:rPr>
              <a:t>references</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4148F9-38E2-4113-8AE3-D358E5F16D8D}"/>
              </a:ext>
            </a:extLst>
          </p:cNvPr>
          <p:cNvSpPr>
            <a:spLocks noGrp="1"/>
          </p:cNvSpPr>
          <p:nvPr>
            <p:ph idx="1"/>
          </p:nvPr>
        </p:nvSpPr>
        <p:spPr>
          <a:xfrm>
            <a:off x="3894020" y="2712378"/>
            <a:ext cx="7654513" cy="2619910"/>
          </a:xfrm>
        </p:spPr>
        <p:txBody>
          <a:bodyPr anchor="b">
            <a:normAutofit fontScale="70000" lnSpcReduction="20000"/>
          </a:bodyPr>
          <a:lstStyle/>
          <a:p>
            <a:pPr marL="0" indent="0">
              <a:buNone/>
            </a:pPr>
            <a:r>
              <a:rPr lang="en-GB" sz="2000" dirty="0">
                <a:solidFill>
                  <a:srgbClr val="FFFFFF"/>
                </a:solidFill>
              </a:rPr>
              <a:t>Hill, M (2020) </a:t>
            </a:r>
            <a:r>
              <a:rPr lang="en-GB" sz="2000" i="1" dirty="0">
                <a:solidFill>
                  <a:srgbClr val="FFFFFF"/>
                </a:solidFill>
              </a:rPr>
              <a:t>Post Natal Growth Charts. </a:t>
            </a:r>
            <a:r>
              <a:rPr lang="en-GB" sz="2000" dirty="0">
                <a:solidFill>
                  <a:srgbClr val="FFFFFF"/>
                </a:solidFill>
              </a:rPr>
              <a:t>Available at: </a:t>
            </a:r>
            <a:r>
              <a:rPr lang="en-GB" sz="2000" dirty="0">
                <a:solidFill>
                  <a:srgbClr val="FFFFFF"/>
                </a:solidFill>
                <a:hlinkClick r:id="rId2"/>
              </a:rPr>
              <a:t>https://embryology.med.unsw.edu.au/embryology/index.php/Postnatal_-_Growth_Charts</a:t>
            </a:r>
            <a:r>
              <a:rPr lang="en-GB" sz="2000" dirty="0">
                <a:solidFill>
                  <a:srgbClr val="FFFFFF"/>
                </a:solidFill>
              </a:rPr>
              <a:t> (Accessed: 15/03/2020)</a:t>
            </a:r>
          </a:p>
          <a:p>
            <a:pPr marL="0" indent="0">
              <a:buNone/>
            </a:pPr>
            <a:r>
              <a:rPr lang="en-GB" sz="2000" dirty="0" err="1">
                <a:solidFill>
                  <a:srgbClr val="FFFFFF"/>
                </a:solidFill>
              </a:rPr>
              <a:t>Kidsense</a:t>
            </a:r>
            <a:r>
              <a:rPr lang="en-GB" sz="2000" dirty="0">
                <a:solidFill>
                  <a:srgbClr val="FFFFFF"/>
                </a:solidFill>
              </a:rPr>
              <a:t> (2019) </a:t>
            </a:r>
            <a:r>
              <a:rPr lang="en-GB" sz="2000" i="1" dirty="0">
                <a:solidFill>
                  <a:srgbClr val="FFFFFF"/>
                </a:solidFill>
              </a:rPr>
              <a:t>Gross Motor Development Checklist. </a:t>
            </a:r>
            <a:r>
              <a:rPr lang="en-GB" sz="2000" dirty="0">
                <a:solidFill>
                  <a:srgbClr val="FFFFFF"/>
                </a:solidFill>
              </a:rPr>
              <a:t>Available at: </a:t>
            </a:r>
            <a:r>
              <a:rPr lang="en-GB" sz="2000" dirty="0">
                <a:solidFill>
                  <a:srgbClr val="FFFFFF"/>
                </a:solidFill>
                <a:hlinkClick r:id="rId3"/>
              </a:rPr>
              <a:t>https://childdevelopment.com.au/resources/child-development-charts/gross-motor-developmental-checklist/</a:t>
            </a:r>
            <a:r>
              <a:rPr lang="en-GB" sz="2000" dirty="0">
                <a:solidFill>
                  <a:srgbClr val="FFFFFF"/>
                </a:solidFill>
              </a:rPr>
              <a:t> (</a:t>
            </a:r>
            <a:r>
              <a:rPr lang="en-GB" sz="2000" dirty="0" err="1">
                <a:solidFill>
                  <a:srgbClr val="FFFFFF"/>
                </a:solidFill>
              </a:rPr>
              <a:t>Acessed</a:t>
            </a:r>
            <a:r>
              <a:rPr lang="en-GB" sz="2000" dirty="0">
                <a:solidFill>
                  <a:srgbClr val="FFFFFF"/>
                </a:solidFill>
              </a:rPr>
              <a:t>: 16/03/2020)</a:t>
            </a:r>
          </a:p>
          <a:p>
            <a:pPr marL="0" indent="0">
              <a:buNone/>
            </a:pPr>
            <a:r>
              <a:rPr lang="en-GB" sz="2000" dirty="0">
                <a:solidFill>
                  <a:srgbClr val="FFFFFF"/>
                </a:solidFill>
              </a:rPr>
              <a:t>The Royal Children’s Hospital Melbourne (2020) </a:t>
            </a:r>
            <a:r>
              <a:rPr lang="en-GB" sz="2000" i="1" dirty="0">
                <a:solidFill>
                  <a:srgbClr val="FFFFFF"/>
                </a:solidFill>
              </a:rPr>
              <a:t>Poor Growth- Head Circumference for Age Boys. </a:t>
            </a:r>
            <a:r>
              <a:rPr lang="en-GB" sz="2000" dirty="0">
                <a:solidFill>
                  <a:srgbClr val="FFFFFF"/>
                </a:solidFill>
              </a:rPr>
              <a:t> Available at: </a:t>
            </a:r>
            <a:r>
              <a:rPr lang="en-GB" sz="2000" dirty="0">
                <a:solidFill>
                  <a:srgbClr val="FFFFFF"/>
                </a:solidFill>
                <a:hlinkClick r:id="rId4"/>
              </a:rPr>
              <a:t>https://www.rch.org.au/childgrowth/Practical_activities/Poor_growth_-_Head_circumference-for-age_boys/</a:t>
            </a:r>
            <a:r>
              <a:rPr lang="en-GB" sz="2000" dirty="0">
                <a:solidFill>
                  <a:srgbClr val="FFFFFF"/>
                </a:solidFill>
              </a:rPr>
              <a:t> (Accessed: 15/03/2020)</a:t>
            </a:r>
          </a:p>
          <a:p>
            <a:pPr marL="0" indent="0">
              <a:buNone/>
            </a:pPr>
            <a:r>
              <a:rPr lang="en-GB" sz="2000" dirty="0">
                <a:solidFill>
                  <a:srgbClr val="FFFFFF"/>
                </a:solidFill>
              </a:rPr>
              <a:t>Understood (2020) </a:t>
            </a:r>
            <a:r>
              <a:rPr lang="en-GB" sz="1800" i="1" dirty="0"/>
              <a:t>Fine Motor Skills: What You Need to Know. </a:t>
            </a:r>
            <a:r>
              <a:rPr lang="en-GB" sz="1800" dirty="0"/>
              <a:t>Available at: </a:t>
            </a:r>
            <a:r>
              <a:rPr lang="en-GB" sz="1800" dirty="0">
                <a:hlinkClick r:id="rId5"/>
              </a:rPr>
              <a:t>https://www.understood.org/en/learning-thinking-differences/child-learning-disabilities/movement-coordination-issues/all-about-fine-motor-skills</a:t>
            </a:r>
            <a:r>
              <a:rPr lang="en-GB" sz="1800" dirty="0"/>
              <a:t> (Accessed: 16/03/2020)</a:t>
            </a:r>
            <a:endParaRPr lang="en-GB" sz="1800" i="1" dirty="0"/>
          </a:p>
          <a:p>
            <a:pPr marL="0" indent="0">
              <a:buNone/>
            </a:pPr>
            <a:endParaRPr lang="en-GB" sz="2000" dirty="0">
              <a:solidFill>
                <a:srgbClr val="FFFFFF"/>
              </a:solidFill>
            </a:endParaRPr>
          </a:p>
          <a:p>
            <a:pPr marL="0" indent="0">
              <a:buNone/>
            </a:pPr>
            <a:endParaRPr lang="en-GB" sz="2000" dirty="0">
              <a:solidFill>
                <a:srgbClr val="FFFFFF"/>
              </a:solidFill>
            </a:endParaRPr>
          </a:p>
          <a:p>
            <a:pPr marL="0" indent="0">
              <a:buNone/>
            </a:pPr>
            <a:endParaRPr lang="en-GB" sz="20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17547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3020</TotalTime>
  <Words>1543</Words>
  <Application>Microsoft Office PowerPoint</Application>
  <PresentationFormat>Widescreen</PresentationFormat>
  <Paragraphs>155</Paragraphs>
  <Slides>24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Tw Cen MT</vt:lpstr>
      <vt:lpstr>Tw Cen MT Condensed</vt:lpstr>
      <vt:lpstr>Wingdings 3</vt:lpstr>
      <vt:lpstr>Integral</vt:lpstr>
      <vt:lpstr>Individual Development</vt:lpstr>
      <vt:lpstr>Objectives </vt:lpstr>
      <vt:lpstr>quizizz</vt:lpstr>
      <vt:lpstr>What is growth?</vt:lpstr>
      <vt:lpstr>Physical development</vt:lpstr>
      <vt:lpstr>PowerPoint Presentation</vt:lpstr>
      <vt:lpstr>PowerPoint Presentation</vt:lpstr>
      <vt:lpstr>Fine motor skill milestones</vt:lpstr>
      <vt:lpstr>PowerPoint Presentation</vt:lpstr>
      <vt:lpstr>PowerPoint Presentation</vt:lpstr>
      <vt:lpstr>PowerPoint Presentation</vt:lpstr>
      <vt:lpstr>Gross motor skill milestones</vt:lpstr>
      <vt:lpstr>Centile charts</vt:lpstr>
      <vt:lpstr>PowerPoint Presentation</vt:lpstr>
      <vt:lpstr>PowerPoint Presentation</vt:lpstr>
      <vt:lpstr>PowerPoint Presentation</vt:lpstr>
      <vt:lpstr>Piaget’s Stages</vt:lpstr>
      <vt:lpstr>Sensory motor stage</vt:lpstr>
      <vt:lpstr>PowerPoint Presentation</vt:lpstr>
      <vt:lpstr>Pre-occupational stage</vt:lpstr>
      <vt:lpstr>Concrete operational stage</vt:lpstr>
      <vt:lpstr>Formal operational stage</vt:lpstr>
      <vt:lpstr>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Development</dc:title>
  <dc:creator>Ross Abraham</dc:creator>
  <cp:lastModifiedBy>Ross Abraham</cp:lastModifiedBy>
  <cp:revision>78</cp:revision>
  <dcterms:created xsi:type="dcterms:W3CDTF">2020-03-16T19:23:27Z</dcterms:created>
  <dcterms:modified xsi:type="dcterms:W3CDTF">2020-03-20T09:15:20Z</dcterms:modified>
</cp:coreProperties>
</file>