
<file path=[Content_Types].xml><?xml version="1.0" encoding="utf-8"?>
<Types xmlns="http://schemas.openxmlformats.org/package/2006/content-types">
  <Override PartName="/ppt/slideMasters/slideMaster3.xml" ContentType="application/vnd.openxmlformats-officedocument.presentationml.slideMaster+xml"/>
  <Override PartName="/ppt/slideLayouts/slideLayout39.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slideLayouts/slideLayout37.xml" ContentType="application/vnd.openxmlformats-officedocument.presentationml.slideLayout+xml"/>
  <Override PartName="/ppt/slideLayouts/slideLayout46.xml" ContentType="application/vnd.openxmlformats-officedocument.presentationml.slideLayout+xml"/>
  <Override PartName="/ppt/theme/theme3.xml" ContentType="application/vnd.openxmlformats-officedocument.theme+xml"/>
  <Override PartName="/ppt/slideLayouts/slideLayout55.xml" ContentType="application/vnd.openxmlformats-officedocument.presentationml.slideLayout+xml"/>
  <Override PartName="/ppt/slideLayouts/slideLayout64.xml" ContentType="application/vnd.openxmlformats-officedocument.presentationml.slideLayout+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Override PartName="/ppt/slideLayouts/slideLayout35.xml" ContentType="application/vnd.openxmlformats-officedocument.presentationml.slideLayout+xml"/>
  <Override PartName="/ppt/slideLayouts/slideLayout44.xml" ContentType="application/vnd.openxmlformats-officedocument.presentationml.slideLayout+xml"/>
  <Override PartName="/ppt/slideLayouts/slideLayout53.xml" ContentType="application/vnd.openxmlformats-officedocument.presentationml.slideLayout+xml"/>
  <Override PartName="/ppt/slideLayouts/slideLayout62.xml" ContentType="application/vnd.openxmlformats-officedocument.presentationml.slideLayout+xml"/>
  <Default Extension="rels" ContentType="application/vnd.openxmlformats-package.relationships+xml"/>
  <Default Extension="xml" ContentType="application/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slideLayouts/slideLayout42.xml" ContentType="application/vnd.openxmlformats-officedocument.presentationml.slideLayout+xml"/>
  <Override PartName="/ppt/slideLayouts/slideLayout51.xml" ContentType="application/vnd.openxmlformats-officedocument.presentationml.slideLayout+xml"/>
  <Override PartName="/ppt/slideLayouts/slideLayout60.xml" ContentType="application/vnd.openxmlformats-officedocument.presentationml.slideLayout+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slideLayouts/slideLayout40.xml" ContentType="application/vnd.openxmlformats-officedocument.presentationml.slideLayout+xml"/>
  <Override PartName="/ppt/slideMasters/slideMaster4.xml" ContentType="application/vnd.openxmlformats-officedocument.presentationml.slideMaster+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Layouts/slideLayout69.xml" ContentType="application/vnd.openxmlformats-officedocument.presentationml.slideLayout+xml"/>
  <Override PartName="/ppt/theme/theme6.xml" ContentType="application/vnd.openxmlformats-officedocument.theme+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slideLayouts/slideLayout29.xml" ContentType="application/vnd.openxmlformats-officedocument.presentationml.slideLayout+xml"/>
  <Override PartName="/ppt/slideLayouts/slideLayout38.xml" ContentType="application/vnd.openxmlformats-officedocument.presentationml.slideLayout+xml"/>
  <Override PartName="/ppt/slideLayouts/slideLayout49.xml" ContentType="application/vnd.openxmlformats-officedocument.presentationml.slideLayout+xml"/>
  <Override PartName="/ppt/slideLayouts/slideLayout58.xml" ContentType="application/vnd.openxmlformats-officedocument.presentationml.slideLayout+xml"/>
  <Override PartName="/ppt/theme/theme4.xml" ContentType="application/vnd.openxmlformats-officedocument.theme+xml"/>
  <Override PartName="/ppt/slideLayouts/slideLayout67.xml" ContentType="application/vnd.openxmlformats-officedocument.presentationml.slideLayout+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36.xml" ContentType="application/vnd.openxmlformats-officedocument.presentationml.slideLayout+xml"/>
  <Override PartName="/ppt/slideLayouts/slideLayout45.xml" ContentType="application/vnd.openxmlformats-officedocument.presentationml.slideLayout+xml"/>
  <Override PartName="/ppt/slideLayouts/slideLayout47.xml" ContentType="application/vnd.openxmlformats-officedocument.presentationml.slideLayout+xml"/>
  <Override PartName="/ppt/slideLayouts/slideLayout56.xml" ContentType="application/vnd.openxmlformats-officedocument.presentationml.slideLayout+xml"/>
  <Override PartName="/ppt/slideLayouts/slideLayout65.xml" ContentType="application/vnd.openxmlformats-officedocument.presentationml.slideLayout+xml"/>
  <Override PartName="/ppt/slides/slide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Override PartName="/ppt/slideLayouts/slideLayout34.xml" ContentType="application/vnd.openxmlformats-officedocument.presentationml.slideLayout+xml"/>
  <Override PartName="/ppt/slideLayouts/slideLayout43.xml" ContentType="application/vnd.openxmlformats-officedocument.presentationml.slideLayout+xml"/>
  <Default Extension="jpeg" ContentType="image/jpeg"/>
  <Override PartName="/ppt/slideLayouts/slideLayout54.xml" ContentType="application/vnd.openxmlformats-officedocument.presentationml.slideLayout+xml"/>
  <Override PartName="/ppt/slideLayouts/slideLayout63.xml" ContentType="application/vnd.openxmlformats-officedocument.presentationml.slideLayout+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ppt/slideLayouts/slideLayout52.xml" ContentType="application/vnd.openxmlformats-officedocument.presentationml.slideLayout+xml"/>
  <Override PartName="/ppt/slideLayouts/slideLayout61.xml" ContentType="application/vnd.openxmlformats-officedocument.presentationml.slideLayout+xml"/>
  <Override PartName="/ppt/slideLayouts/slideLayout70.xml" ContentType="application/vnd.openxmlformats-officedocument.presentationml.slideLayout+xml"/>
  <Override PartName="/docProps/app.xml" ContentType="application/vnd.openxmlformats-officedocument.extended-properties+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slideLayouts/slideLayout50.xml" ContentType="application/vnd.openxmlformats-officedocument.presentationml.slideLayout+xml"/>
  <Override PartName="/ppt/slideLayouts/slideLayout10.xml" ContentType="application/vnd.openxmlformats-officedocument.presentationml.slideLayout+xml"/>
  <Override PartName="/ppt/slideMasters/slideMaster5.xml" ContentType="application/vnd.openxmlformats-officedocument.presentationml.slideMaster+xml"/>
  <Override PartName="/ppt/slides/slide8.xml" ContentType="application/vnd.openxmlformats-officedocument.presentationml.slide+xml"/>
  <Override PartName="/ppt/slideLayouts/slideLayout59.xml" ContentType="application/vnd.openxmlformats-officedocument.presentationml.slideLayout+xml"/>
  <Override PartName="/ppt/slideLayouts/slideLayout68.xml" ContentType="application/vnd.openxmlformats-officedocument.presentationml.slideLayout+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Layouts/slideLayout48.xml" ContentType="application/vnd.openxmlformats-officedocument.presentationml.slideLayout+xml"/>
  <Override PartName="/ppt/slideLayouts/slideLayout66.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721" r:id="rId4"/>
    <p:sldMasterId id="2147483746" r:id="rId5"/>
  </p:sldMasterIdLst>
  <p:notesMasterIdLst>
    <p:notesMasterId r:id="rId16"/>
  </p:notesMasterIdLst>
  <p:sldIdLst>
    <p:sldId id="315" r:id="rId6"/>
    <p:sldId id="304" r:id="rId7"/>
    <p:sldId id="301" r:id="rId8"/>
    <p:sldId id="316" r:id="rId9"/>
    <p:sldId id="308" r:id="rId10"/>
    <p:sldId id="318" r:id="rId11"/>
    <p:sldId id="310" r:id="rId12"/>
    <p:sldId id="317" r:id="rId13"/>
    <p:sldId id="313" r:id="rId14"/>
    <p:sldId id="314" r:id="rId15"/>
  </p:sldIdLst>
  <p:sldSz cx="12195175"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CDCDCD"/>
    <a:srgbClr val="00E4CE"/>
    <a:srgbClr val="6ED5E0"/>
    <a:srgbClr val="99CCFF"/>
    <a:srgbClr val="CCECFF"/>
    <a:srgbClr val="2CBFCE"/>
    <a:srgbClr val="4BA3A8"/>
    <a:srgbClr val="FBFBFB"/>
    <a:srgbClr val="48CAD8"/>
    <a:srgbClr val="34C5D4"/>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88623" autoAdjust="0"/>
  </p:normalViewPr>
  <p:slideViewPr>
    <p:cSldViewPr snapToGrid="0">
      <p:cViewPr varScale="1">
        <p:scale>
          <a:sx n="62" d="100"/>
          <a:sy n="62" d="100"/>
        </p:scale>
        <p:origin x="-1008" y="-84"/>
      </p:cViewPr>
      <p:guideLst>
        <p:guide orient="horz" pos="2160"/>
        <p:guide pos="3841"/>
      </p:guideLst>
    </p:cSldViewPr>
  </p:slideViewPr>
  <p:notesTextViewPr>
    <p:cViewPr>
      <p:scale>
        <a:sx n="1" d="1"/>
        <a:sy n="1" d="1"/>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558787-9047-4AF5-881F-7F50AD2DF8EC}" type="datetimeFigureOut">
              <a:rPr lang="zh-CN" altLang="en-US" smtClean="0"/>
              <a:pPr/>
              <a:t>2018/5/10</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7DC68-DC49-49E5-8237-04A1A5F294F6}" type="slidenum">
              <a:rPr lang="zh-CN" altLang="en-US" smtClean="0"/>
              <a:pPr/>
              <a:t>‹#›</a:t>
            </a:fld>
            <a:endParaRPr lang="zh-CN" altLang="en-US"/>
          </a:p>
        </p:txBody>
      </p:sp>
    </p:spTree>
    <p:extLst>
      <p:ext uri="{BB962C8B-B14F-4D97-AF65-F5344CB8AC3E}">
        <p14:creationId xmlns="" xmlns:p14="http://schemas.microsoft.com/office/powerpoint/2010/main" val="2583935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397" y="1122363"/>
            <a:ext cx="9146381"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397" y="3602038"/>
            <a:ext cx="914638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1492036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3805598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2067" y="1709741"/>
            <a:ext cx="10518338"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2067" y="4589466"/>
            <a:ext cx="10518338"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2789102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418" y="1825625"/>
            <a:ext cx="5182949"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3809" y="1825625"/>
            <a:ext cx="5182949"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3859130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007" y="365126"/>
            <a:ext cx="10518338" cy="1325563"/>
          </a:xfrm>
        </p:spPr>
        <p:txBody>
          <a:bodyPr/>
          <a:lstStyle/>
          <a:p>
            <a:r>
              <a:rPr lang="zh-CN" altLang="en-US"/>
              <a:t>单击此处编辑母版标题样式</a:t>
            </a:r>
          </a:p>
        </p:txBody>
      </p:sp>
      <p:sp>
        <p:nvSpPr>
          <p:cNvPr id="3" name="文本占位符 2"/>
          <p:cNvSpPr>
            <a:spLocks noGrp="1"/>
          </p:cNvSpPr>
          <p:nvPr>
            <p:ph type="body" idx="1"/>
          </p:nvPr>
        </p:nvSpPr>
        <p:spPr>
          <a:xfrm>
            <a:off x="840007" y="1681163"/>
            <a:ext cx="515913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p:nvPr>
        </p:nvSpPr>
        <p:spPr>
          <a:xfrm>
            <a:off x="840007" y="2505075"/>
            <a:ext cx="5159130"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3807" y="1681163"/>
            <a:ext cx="518453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p:nvPr>
        </p:nvSpPr>
        <p:spPr>
          <a:xfrm>
            <a:off x="6173807" y="2505075"/>
            <a:ext cx="518453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2323511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401946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3935311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8" y="457200"/>
            <a:ext cx="3933261"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4539" y="987426"/>
            <a:ext cx="617380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40008"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2446111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8" y="457200"/>
            <a:ext cx="3933261"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4539" y="987426"/>
            <a:ext cx="617380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40008"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885275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848506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7173" y="365125"/>
            <a:ext cx="2629585"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418" y="365125"/>
            <a:ext cx="7736314"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07CA65D2-8FAD-4D76-8784-B0DFBE8D81B0}" type="datetimeFigureOut">
              <a:rPr lang="zh-CN" altLang="en-US" smtClean="0"/>
              <a:pPr/>
              <a:t>2018/5/10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1839537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自定义版式">
    <p:spTree>
      <p:nvGrpSpPr>
        <p:cNvPr id="1" name=""/>
        <p:cNvGrpSpPr/>
        <p:nvPr/>
      </p:nvGrpSpPr>
      <p:grpSpPr>
        <a:xfrm>
          <a:off x="0" y="0"/>
          <a:ext cx="0" cy="0"/>
          <a:chOff x="0" y="0"/>
          <a:chExt cx="0" cy="0"/>
        </a:xfrm>
      </p:grpSpPr>
      <p:pic>
        <p:nvPicPr>
          <p:cNvPr id="3" name="Picture 4" descr="C:\Documents and Settings\Administrator\桌面\高清配图\高清图片01\18.jpg"/>
          <p:cNvPicPr>
            <a:picLocks noChangeAspect="1" noChangeArrowheads="1"/>
          </p:cNvPicPr>
          <p:nvPr userDrawn="1"/>
        </p:nvPicPr>
        <p:blipFill rotWithShape="1">
          <a:blip r:embed="rId2" cstate="print">
            <a:extLst>
              <a:ext uri="{28A0092B-C50C-407E-A947-70E740481C1C}">
                <a14:useLocalDpi xmlns="" xmlns:a14="http://schemas.microsoft.com/office/drawing/2010/main" val="0"/>
              </a:ext>
            </a:extLst>
          </a:blip>
          <a:srcRect l="-262" t="7944" r="490" b="14132"/>
          <a:stretch/>
        </p:blipFill>
        <p:spPr bwMode="auto">
          <a:xfrm>
            <a:off x="-52584" y="-38099"/>
            <a:ext cx="12247759" cy="6915150"/>
          </a:xfrm>
          <a:prstGeom prst="rect">
            <a:avLst/>
          </a:prstGeom>
          <a:noFill/>
          <a:effectLst/>
          <a:extLst>
            <a:ext uri="{909E8E84-426E-40dd-AFC4-6F175D3DCCD1}">
              <a14:hiddenFill xmlns:a14="http://schemas.microsoft.com/office/drawing/2010/main" xmlns="">
                <a:solidFill>
                  <a:srgbClr val="FFFFFF"/>
                </a:solidFill>
              </a14:hiddenFill>
            </a:ext>
          </a:extLst>
        </p:spPr>
      </p:pic>
      <p:sp>
        <p:nvSpPr>
          <p:cNvPr id="4" name="矩形 3"/>
          <p:cNvSpPr/>
          <p:nvPr userDrawn="1"/>
        </p:nvSpPr>
        <p:spPr>
          <a:xfrm>
            <a:off x="-52584" y="-38099"/>
            <a:ext cx="12247759" cy="689609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 xmlns:p14="http://schemas.microsoft.com/office/powerpoint/2010/main" val="1711784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397" y="1122363"/>
            <a:ext cx="9146381"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397" y="3602038"/>
            <a:ext cx="914638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531174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583219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2067" y="1709741"/>
            <a:ext cx="10518338"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2067" y="4589466"/>
            <a:ext cx="10518338"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4278876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418" y="1825625"/>
            <a:ext cx="5182949"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3809" y="1825625"/>
            <a:ext cx="5182949"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421273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007" y="365126"/>
            <a:ext cx="10518338"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40007" y="1681163"/>
            <a:ext cx="515913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40007" y="2505075"/>
            <a:ext cx="5159130"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3807" y="1681163"/>
            <a:ext cx="518453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3807" y="2505075"/>
            <a:ext cx="518453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4415305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9320736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5319152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8" y="457200"/>
            <a:ext cx="3933261"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4539" y="987426"/>
            <a:ext cx="617380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40008"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8304143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8" y="457200"/>
            <a:ext cx="3933261"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4539" y="987426"/>
            <a:ext cx="617380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40008"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5081089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4837472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7173" y="365125"/>
            <a:ext cx="2629585"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418" y="365125"/>
            <a:ext cx="7736314"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7083589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pic>
        <p:nvPicPr>
          <p:cNvPr id="8" name="Picture 4" descr="C:\Documents and Settings\Administrator\桌面\高清配图\高清图片01\18.jpg"/>
          <p:cNvPicPr>
            <a:picLocks noChangeAspect="1" noChangeArrowheads="1"/>
          </p:cNvPicPr>
          <p:nvPr userDrawn="1"/>
        </p:nvPicPr>
        <p:blipFill rotWithShape="1">
          <a:blip r:embed="rId2" cstate="print">
            <a:extLst>
              <a:ext uri="{28A0092B-C50C-407E-A947-70E740481C1C}">
                <a14:useLocalDpi xmlns="" xmlns:a14="http://schemas.microsoft.com/office/drawing/2010/main" val="0"/>
              </a:ext>
            </a:extLst>
          </a:blip>
          <a:srcRect l="-262" t="7945" r="490" b="35813"/>
          <a:stretch/>
        </p:blipFill>
        <p:spPr bwMode="auto">
          <a:xfrm>
            <a:off x="-52584" y="-38099"/>
            <a:ext cx="12247759" cy="4991099"/>
          </a:xfrm>
          <a:prstGeom prst="rect">
            <a:avLst/>
          </a:prstGeom>
          <a:noFill/>
          <a:effectLst/>
          <a:extLst>
            <a:ext uri="{909E8E84-426E-40dd-AFC4-6F175D3DCCD1}">
              <a14:hiddenFill xmlns:a14="http://schemas.microsoft.com/office/drawing/2010/main" xmlns="">
                <a:solidFill>
                  <a:srgbClr val="FFFFFF"/>
                </a:solidFill>
              </a14:hiddenFill>
            </a:ext>
          </a:extLst>
        </p:spPr>
      </p:pic>
      <p:sp>
        <p:nvSpPr>
          <p:cNvPr id="9" name="矩形 8"/>
          <p:cNvSpPr/>
          <p:nvPr userDrawn="1"/>
        </p:nvSpPr>
        <p:spPr>
          <a:xfrm>
            <a:off x="-52584" y="-38099"/>
            <a:ext cx="12247759" cy="499109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6" name="直接连接符 5"/>
          <p:cNvCxnSpPr/>
          <p:nvPr userDrawn="1"/>
        </p:nvCxnSpPr>
        <p:spPr>
          <a:xfrm>
            <a:off x="-457319" y="438150"/>
            <a:ext cx="2019826"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7" name="直接连接符 6"/>
          <p:cNvCxnSpPr/>
          <p:nvPr userDrawn="1"/>
        </p:nvCxnSpPr>
        <p:spPr>
          <a:xfrm>
            <a:off x="705036" y="895350"/>
            <a:ext cx="3906267"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0" name="文本占位符 2"/>
          <p:cNvSpPr>
            <a:spLocks noGrp="1"/>
          </p:cNvSpPr>
          <p:nvPr>
            <p:ph type="body" sz="quarter" idx="10" hasCustomPrompt="1"/>
          </p:nvPr>
        </p:nvSpPr>
        <p:spPr>
          <a:xfrm>
            <a:off x="705036" y="1050413"/>
            <a:ext cx="5402454" cy="287982"/>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400" baseline="0">
                <a:solidFill>
                  <a:schemeClr val="accent1"/>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ltLang="zh-CN" dirty="0" smtClean="0"/>
              <a:t>ADD YOUR TEXT HERE ADD YOUR TEXT HERE</a:t>
            </a:r>
            <a:r>
              <a:rPr lang="zh-CN" altLang="en-US" dirty="0" smtClean="0"/>
              <a:t> </a:t>
            </a:r>
            <a:r>
              <a:rPr lang="en-US" altLang="zh-CN" dirty="0" smtClean="0"/>
              <a:t>ADD YOUR TEXT HERE</a:t>
            </a:r>
            <a:endParaRPr lang="zh-CN" altLang="en-US" dirty="0" smtClean="0"/>
          </a:p>
        </p:txBody>
      </p:sp>
      <p:sp>
        <p:nvSpPr>
          <p:cNvPr id="11" name="文本占位符 2"/>
          <p:cNvSpPr>
            <a:spLocks noGrp="1"/>
          </p:cNvSpPr>
          <p:nvPr>
            <p:ph type="body" sz="quarter" idx="11" hasCustomPrompt="1"/>
          </p:nvPr>
        </p:nvSpPr>
        <p:spPr>
          <a:xfrm>
            <a:off x="705037" y="450726"/>
            <a:ext cx="1863243" cy="43204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800" baseline="0">
                <a:solidFill>
                  <a:schemeClr val="bg1"/>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ltLang="zh-CN" dirty="0" smtClean="0"/>
              <a:t>TEXT HERE</a:t>
            </a:r>
            <a:endParaRPr lang="zh-CN" altLang="en-US" dirty="0" smtClean="0"/>
          </a:p>
        </p:txBody>
      </p:sp>
    </p:spTree>
    <p:extLst>
      <p:ext uri="{BB962C8B-B14F-4D97-AF65-F5344CB8AC3E}">
        <p14:creationId xmlns="" xmlns:p14="http://schemas.microsoft.com/office/powerpoint/2010/main" val="19435114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标题幻灯片">
    <p:spTree>
      <p:nvGrpSpPr>
        <p:cNvPr id="1" name=""/>
        <p:cNvGrpSpPr/>
        <p:nvPr/>
      </p:nvGrpSpPr>
      <p:grpSpPr>
        <a:xfrm>
          <a:off x="0" y="0"/>
          <a:ext cx="0" cy="0"/>
          <a:chOff x="0" y="0"/>
          <a:chExt cx="0" cy="0"/>
        </a:xfrm>
      </p:grpSpPr>
    </p:spTree>
    <p:extLst>
      <p:ext uri="{BB962C8B-B14F-4D97-AF65-F5344CB8AC3E}">
        <p14:creationId xmlns="" xmlns:p14="http://schemas.microsoft.com/office/powerpoint/2010/main" val="3975794943"/>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标题幻灯片">
    <p:spTree>
      <p:nvGrpSpPr>
        <p:cNvPr id="1" name=""/>
        <p:cNvGrpSpPr/>
        <p:nvPr/>
      </p:nvGrpSpPr>
      <p:grpSpPr>
        <a:xfrm>
          <a:off x="0" y="0"/>
          <a:ext cx="0" cy="0"/>
          <a:chOff x="0" y="0"/>
          <a:chExt cx="0" cy="0"/>
        </a:xfrm>
      </p:grpSpPr>
      <p:sp>
        <p:nvSpPr>
          <p:cNvPr id="5" name="图片占位符 4"/>
          <p:cNvSpPr>
            <a:spLocks noGrp="1"/>
          </p:cNvSpPr>
          <p:nvPr>
            <p:ph type="pic" sz="quarter" idx="10"/>
          </p:nvPr>
        </p:nvSpPr>
        <p:spPr>
          <a:xfrm>
            <a:off x="6032485" y="0"/>
            <a:ext cx="6162690" cy="6858000"/>
          </a:xfrm>
          <a:custGeom>
            <a:avLst/>
            <a:gdLst>
              <a:gd name="connsiteX0" fmla="*/ 0 w 6161086"/>
              <a:gd name="connsiteY0" fmla="*/ 0 h 6858000"/>
              <a:gd name="connsiteX1" fmla="*/ 6161086 w 6161086"/>
              <a:gd name="connsiteY1" fmla="*/ 0 h 6858000"/>
              <a:gd name="connsiteX2" fmla="*/ 6161086 w 6161086"/>
              <a:gd name="connsiteY2" fmla="*/ 6858000 h 6858000"/>
              <a:gd name="connsiteX3" fmla="*/ 3959468 w 616108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161086" h="6858000">
                <a:moveTo>
                  <a:pt x="0" y="0"/>
                </a:moveTo>
                <a:lnTo>
                  <a:pt x="6161086" y="0"/>
                </a:lnTo>
                <a:lnTo>
                  <a:pt x="6161086" y="6858000"/>
                </a:lnTo>
                <a:lnTo>
                  <a:pt x="3959468" y="6858000"/>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6" name="矩形 5"/>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386778223"/>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标题幻灯片">
    <p:spTree>
      <p:nvGrpSpPr>
        <p:cNvPr id="1" name=""/>
        <p:cNvGrpSpPr/>
        <p:nvPr/>
      </p:nvGrpSpPr>
      <p:grpSpPr>
        <a:xfrm>
          <a:off x="0" y="0"/>
          <a:ext cx="0" cy="0"/>
          <a:chOff x="0" y="0"/>
          <a:chExt cx="0" cy="0"/>
        </a:xfrm>
      </p:grpSpPr>
      <p:sp>
        <p:nvSpPr>
          <p:cNvPr id="5" name="图片占位符 4"/>
          <p:cNvSpPr>
            <a:spLocks noGrp="1"/>
          </p:cNvSpPr>
          <p:nvPr>
            <p:ph type="pic" sz="quarter" idx="10"/>
          </p:nvPr>
        </p:nvSpPr>
        <p:spPr>
          <a:xfrm>
            <a:off x="2" y="0"/>
            <a:ext cx="5082774" cy="6858000"/>
          </a:xfrm>
          <a:custGeom>
            <a:avLst/>
            <a:gdLst>
              <a:gd name="connsiteX0" fmla="*/ 0 w 5081451"/>
              <a:gd name="connsiteY0" fmla="*/ 0 h 6858000"/>
              <a:gd name="connsiteX1" fmla="*/ 5081451 w 5081451"/>
              <a:gd name="connsiteY1" fmla="*/ 0 h 6858000"/>
              <a:gd name="connsiteX2" fmla="*/ 5081451 w 5081451"/>
              <a:gd name="connsiteY2" fmla="*/ 6858000 h 6858000"/>
              <a:gd name="connsiteX3" fmla="*/ 0 w 508145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081451" h="6858000">
                <a:moveTo>
                  <a:pt x="0" y="0"/>
                </a:moveTo>
                <a:lnTo>
                  <a:pt x="5081451" y="0"/>
                </a:lnTo>
                <a:lnTo>
                  <a:pt x="5081451" y="6858000"/>
                </a:lnTo>
                <a:lnTo>
                  <a:pt x="0" y="6858000"/>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Tree>
    <p:extLst>
      <p:ext uri="{BB962C8B-B14F-4D97-AF65-F5344CB8AC3E}">
        <p14:creationId xmlns="" xmlns:p14="http://schemas.microsoft.com/office/powerpoint/2010/main" val="12757943"/>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标题和内容">
    <p:spTree>
      <p:nvGrpSpPr>
        <p:cNvPr id="1" name=""/>
        <p:cNvGrpSpPr/>
        <p:nvPr/>
      </p:nvGrpSpPr>
      <p:grpSpPr>
        <a:xfrm>
          <a:off x="0" y="0"/>
          <a:ext cx="0" cy="0"/>
          <a:chOff x="0" y="0"/>
          <a:chExt cx="0" cy="0"/>
        </a:xfrm>
      </p:grpSpPr>
      <p:sp>
        <p:nvSpPr>
          <p:cNvPr id="2" name="矩形 1"/>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108347670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8_标题和内容">
    <p:spTree>
      <p:nvGrpSpPr>
        <p:cNvPr id="1" name=""/>
        <p:cNvGrpSpPr/>
        <p:nvPr/>
      </p:nvGrpSpPr>
      <p:grpSpPr>
        <a:xfrm>
          <a:off x="0" y="0"/>
          <a:ext cx="0" cy="0"/>
          <a:chOff x="0" y="0"/>
          <a:chExt cx="0" cy="0"/>
        </a:xfrm>
      </p:grpSpPr>
      <p:sp>
        <p:nvSpPr>
          <p:cNvPr id="6" name="图片占位符 5"/>
          <p:cNvSpPr>
            <a:spLocks noGrp="1"/>
          </p:cNvSpPr>
          <p:nvPr>
            <p:ph type="pic" sz="quarter" idx="10"/>
          </p:nvPr>
        </p:nvSpPr>
        <p:spPr>
          <a:xfrm>
            <a:off x="2206746" y="1487841"/>
            <a:ext cx="2340853" cy="1751309"/>
          </a:xfrm>
          <a:custGeom>
            <a:avLst/>
            <a:gdLst>
              <a:gd name="connsiteX0" fmla="*/ 0 w 2340244"/>
              <a:gd name="connsiteY0" fmla="*/ 0 h 1751309"/>
              <a:gd name="connsiteX1" fmla="*/ 2340244 w 2340244"/>
              <a:gd name="connsiteY1" fmla="*/ 0 h 1751309"/>
              <a:gd name="connsiteX2" fmla="*/ 2340244 w 2340244"/>
              <a:gd name="connsiteY2" fmla="*/ 1751309 h 1751309"/>
              <a:gd name="connsiteX3" fmla="*/ 0 w 2340244"/>
              <a:gd name="connsiteY3" fmla="*/ 1751309 h 1751309"/>
            </a:gdLst>
            <a:ahLst/>
            <a:cxnLst>
              <a:cxn ang="0">
                <a:pos x="connsiteX0" y="connsiteY0"/>
              </a:cxn>
              <a:cxn ang="0">
                <a:pos x="connsiteX1" y="connsiteY1"/>
              </a:cxn>
              <a:cxn ang="0">
                <a:pos x="connsiteX2" y="connsiteY2"/>
              </a:cxn>
              <a:cxn ang="0">
                <a:pos x="connsiteX3" y="connsiteY3"/>
              </a:cxn>
            </a:cxnLst>
            <a:rect l="l" t="t" r="r" b="b"/>
            <a:pathLst>
              <a:path w="2340244" h="1751309">
                <a:moveTo>
                  <a:pt x="0" y="0"/>
                </a:moveTo>
                <a:lnTo>
                  <a:pt x="2340244" y="0"/>
                </a:lnTo>
                <a:lnTo>
                  <a:pt x="2340244" y="1751309"/>
                </a:lnTo>
                <a:lnTo>
                  <a:pt x="0" y="1751309"/>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2" name="矩形 1"/>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2327217458"/>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7_标题和内容">
    <p:spTree>
      <p:nvGrpSpPr>
        <p:cNvPr id="1" name=""/>
        <p:cNvGrpSpPr/>
        <p:nvPr/>
      </p:nvGrpSpPr>
      <p:grpSpPr>
        <a:xfrm>
          <a:off x="0" y="0"/>
          <a:ext cx="0" cy="0"/>
          <a:chOff x="0" y="0"/>
          <a:chExt cx="0" cy="0"/>
        </a:xfrm>
      </p:grpSpPr>
      <p:sp>
        <p:nvSpPr>
          <p:cNvPr id="18" name="图片占位符 17"/>
          <p:cNvSpPr>
            <a:spLocks noGrp="1"/>
          </p:cNvSpPr>
          <p:nvPr>
            <p:ph type="pic" sz="quarter" idx="13"/>
          </p:nvPr>
        </p:nvSpPr>
        <p:spPr>
          <a:xfrm>
            <a:off x="3871682" y="3784017"/>
            <a:ext cx="2345877" cy="2456552"/>
          </a:xfrm>
          <a:custGeom>
            <a:avLst/>
            <a:gdLst>
              <a:gd name="connsiteX0" fmla="*/ 2230734 w 2614968"/>
              <a:gd name="connsiteY0" fmla="*/ 0 h 2739052"/>
              <a:gd name="connsiteX1" fmla="*/ 2614968 w 2614968"/>
              <a:gd name="connsiteY1" fmla="*/ 2378724 h 2739052"/>
              <a:gd name="connsiteX2" fmla="*/ 384233 w 2614968"/>
              <a:gd name="connsiteY2" fmla="*/ 2739052 h 2739052"/>
              <a:gd name="connsiteX3" fmla="*/ 0 w 2614968"/>
              <a:gd name="connsiteY3" fmla="*/ 360329 h 2739052"/>
            </a:gdLst>
            <a:ahLst/>
            <a:cxnLst>
              <a:cxn ang="0">
                <a:pos x="connsiteX0" y="connsiteY0"/>
              </a:cxn>
              <a:cxn ang="0">
                <a:pos x="connsiteX1" y="connsiteY1"/>
              </a:cxn>
              <a:cxn ang="0">
                <a:pos x="connsiteX2" y="connsiteY2"/>
              </a:cxn>
              <a:cxn ang="0">
                <a:pos x="connsiteX3" y="connsiteY3"/>
              </a:cxn>
            </a:cxnLst>
            <a:rect l="l" t="t" r="r" b="b"/>
            <a:pathLst>
              <a:path w="2614968" h="2739052">
                <a:moveTo>
                  <a:pt x="2230734" y="0"/>
                </a:moveTo>
                <a:lnTo>
                  <a:pt x="2614968" y="2378724"/>
                </a:lnTo>
                <a:lnTo>
                  <a:pt x="384233" y="2739052"/>
                </a:lnTo>
                <a:lnTo>
                  <a:pt x="0" y="360329"/>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15" name="图片占位符 14"/>
          <p:cNvSpPr>
            <a:spLocks noGrp="1"/>
          </p:cNvSpPr>
          <p:nvPr>
            <p:ph type="pic" sz="quarter" idx="12"/>
          </p:nvPr>
        </p:nvSpPr>
        <p:spPr>
          <a:xfrm>
            <a:off x="5020397" y="1537917"/>
            <a:ext cx="2460828" cy="2545822"/>
          </a:xfrm>
          <a:custGeom>
            <a:avLst/>
            <a:gdLst>
              <a:gd name="connsiteX0" fmla="*/ 702483 w 2863970"/>
              <a:gd name="connsiteY0" fmla="*/ 0 h 2963661"/>
              <a:gd name="connsiteX1" fmla="*/ 2863970 w 2863970"/>
              <a:gd name="connsiteY1" fmla="*/ 658779 h 2963661"/>
              <a:gd name="connsiteX2" fmla="*/ 2161486 w 2863970"/>
              <a:gd name="connsiteY2" fmla="*/ 2963661 h 2963661"/>
              <a:gd name="connsiteX3" fmla="*/ 0 w 2863970"/>
              <a:gd name="connsiteY3" fmla="*/ 2304881 h 2963661"/>
            </a:gdLst>
            <a:ahLst/>
            <a:cxnLst>
              <a:cxn ang="0">
                <a:pos x="connsiteX0" y="connsiteY0"/>
              </a:cxn>
              <a:cxn ang="0">
                <a:pos x="connsiteX1" y="connsiteY1"/>
              </a:cxn>
              <a:cxn ang="0">
                <a:pos x="connsiteX2" y="connsiteY2"/>
              </a:cxn>
              <a:cxn ang="0">
                <a:pos x="connsiteX3" y="connsiteY3"/>
              </a:cxn>
            </a:cxnLst>
            <a:rect l="l" t="t" r="r" b="b"/>
            <a:pathLst>
              <a:path w="2863970" h="2963661">
                <a:moveTo>
                  <a:pt x="702483" y="0"/>
                </a:moveTo>
                <a:lnTo>
                  <a:pt x="2863970" y="658779"/>
                </a:lnTo>
                <a:lnTo>
                  <a:pt x="2161486" y="2963661"/>
                </a:lnTo>
                <a:lnTo>
                  <a:pt x="0" y="2304881"/>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12" name="图片占位符 11"/>
          <p:cNvSpPr>
            <a:spLocks noGrp="1"/>
          </p:cNvSpPr>
          <p:nvPr>
            <p:ph type="pic" sz="quarter" idx="11"/>
          </p:nvPr>
        </p:nvSpPr>
        <p:spPr>
          <a:xfrm>
            <a:off x="2461033" y="1572034"/>
            <a:ext cx="2731549" cy="2844436"/>
          </a:xfrm>
          <a:custGeom>
            <a:avLst/>
            <a:gdLst>
              <a:gd name="connsiteX0" fmla="*/ 2205235 w 2730838"/>
              <a:gd name="connsiteY0" fmla="*/ 0 h 2844436"/>
              <a:gd name="connsiteX1" fmla="*/ 2730838 w 2730838"/>
              <a:gd name="connsiteY1" fmla="*/ 2351532 h 2844436"/>
              <a:gd name="connsiteX2" fmla="*/ 525603 w 2730838"/>
              <a:gd name="connsiteY2" fmla="*/ 2844436 h 2844436"/>
              <a:gd name="connsiteX3" fmla="*/ 0 w 2730838"/>
              <a:gd name="connsiteY3" fmla="*/ 492904 h 2844436"/>
            </a:gdLst>
            <a:ahLst/>
            <a:cxnLst>
              <a:cxn ang="0">
                <a:pos x="connsiteX0" y="connsiteY0"/>
              </a:cxn>
              <a:cxn ang="0">
                <a:pos x="connsiteX1" y="connsiteY1"/>
              </a:cxn>
              <a:cxn ang="0">
                <a:pos x="connsiteX2" y="connsiteY2"/>
              </a:cxn>
              <a:cxn ang="0">
                <a:pos x="connsiteX3" y="connsiteY3"/>
              </a:cxn>
            </a:cxnLst>
            <a:rect l="l" t="t" r="r" b="b"/>
            <a:pathLst>
              <a:path w="2730838" h="2844436">
                <a:moveTo>
                  <a:pt x="2205235" y="0"/>
                </a:moveTo>
                <a:lnTo>
                  <a:pt x="2730838" y="2351532"/>
                </a:lnTo>
                <a:lnTo>
                  <a:pt x="525603" y="2844436"/>
                </a:lnTo>
                <a:lnTo>
                  <a:pt x="0" y="492904"/>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9" name="图片占位符 8"/>
          <p:cNvSpPr>
            <a:spLocks noGrp="1"/>
          </p:cNvSpPr>
          <p:nvPr>
            <p:ph type="pic" sz="quarter" idx="10"/>
          </p:nvPr>
        </p:nvSpPr>
        <p:spPr>
          <a:xfrm>
            <a:off x="492097" y="2138706"/>
            <a:ext cx="2487314" cy="2580593"/>
          </a:xfrm>
          <a:custGeom>
            <a:avLst/>
            <a:gdLst>
              <a:gd name="connsiteX0" fmla="*/ 623639 w 2806293"/>
              <a:gd name="connsiteY0" fmla="*/ 0 h 2912293"/>
              <a:gd name="connsiteX1" fmla="*/ 2806293 w 2806293"/>
              <a:gd name="connsiteY1" fmla="*/ 584840 h 2912293"/>
              <a:gd name="connsiteX2" fmla="*/ 2182654 w 2806293"/>
              <a:gd name="connsiteY2" fmla="*/ 2912293 h 2912293"/>
              <a:gd name="connsiteX3" fmla="*/ 0 w 2806293"/>
              <a:gd name="connsiteY3" fmla="*/ 2327452 h 2912293"/>
            </a:gdLst>
            <a:ahLst/>
            <a:cxnLst>
              <a:cxn ang="0">
                <a:pos x="connsiteX0" y="connsiteY0"/>
              </a:cxn>
              <a:cxn ang="0">
                <a:pos x="connsiteX1" y="connsiteY1"/>
              </a:cxn>
              <a:cxn ang="0">
                <a:pos x="connsiteX2" y="connsiteY2"/>
              </a:cxn>
              <a:cxn ang="0">
                <a:pos x="connsiteX3" y="connsiteY3"/>
              </a:cxn>
            </a:cxnLst>
            <a:rect l="l" t="t" r="r" b="b"/>
            <a:pathLst>
              <a:path w="2806293" h="2912293">
                <a:moveTo>
                  <a:pt x="623639" y="0"/>
                </a:moveTo>
                <a:lnTo>
                  <a:pt x="2806293" y="584840"/>
                </a:lnTo>
                <a:lnTo>
                  <a:pt x="2182654" y="2912293"/>
                </a:lnTo>
                <a:lnTo>
                  <a:pt x="0" y="2327452"/>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2" name="矩形 1"/>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276496431"/>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6_标题和内容">
    <p:spTree>
      <p:nvGrpSpPr>
        <p:cNvPr id="1" name=""/>
        <p:cNvGrpSpPr/>
        <p:nvPr/>
      </p:nvGrpSpPr>
      <p:grpSpPr>
        <a:xfrm>
          <a:off x="0" y="0"/>
          <a:ext cx="0" cy="0"/>
          <a:chOff x="0" y="0"/>
          <a:chExt cx="0" cy="0"/>
        </a:xfrm>
      </p:grpSpPr>
      <p:sp>
        <p:nvSpPr>
          <p:cNvPr id="6" name="图片占位符 5"/>
          <p:cNvSpPr>
            <a:spLocks noGrp="1"/>
          </p:cNvSpPr>
          <p:nvPr>
            <p:ph type="pic" sz="quarter" idx="10"/>
          </p:nvPr>
        </p:nvSpPr>
        <p:spPr>
          <a:xfrm>
            <a:off x="6990450" y="0"/>
            <a:ext cx="5204727" cy="6858000"/>
          </a:xfrm>
          <a:custGeom>
            <a:avLst/>
            <a:gdLst>
              <a:gd name="connsiteX0" fmla="*/ 0 w 5203372"/>
              <a:gd name="connsiteY0" fmla="*/ 0 h 6858000"/>
              <a:gd name="connsiteX1" fmla="*/ 5203372 w 5203372"/>
              <a:gd name="connsiteY1" fmla="*/ 0 h 6858000"/>
              <a:gd name="connsiteX2" fmla="*/ 5203372 w 5203372"/>
              <a:gd name="connsiteY2" fmla="*/ 6858000 h 6858000"/>
              <a:gd name="connsiteX3" fmla="*/ 0 w 520337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203372" h="6858000">
                <a:moveTo>
                  <a:pt x="0" y="0"/>
                </a:moveTo>
                <a:lnTo>
                  <a:pt x="5203372" y="0"/>
                </a:lnTo>
                <a:lnTo>
                  <a:pt x="5203372" y="6858000"/>
                </a:lnTo>
                <a:lnTo>
                  <a:pt x="0" y="6858000"/>
                </a:lnTo>
                <a:close/>
              </a:path>
            </a:pathLst>
          </a:custGeom>
        </p:spPr>
        <p:txBody>
          <a:bodyPr wrap="square">
            <a:noAutofit/>
          </a:bodyPr>
          <a:lstStyle>
            <a:lvl1pPr>
              <a:defRPr sz="1200">
                <a:solidFill>
                  <a:schemeClr val="tx1">
                    <a:lumMod val="50000"/>
                    <a:lumOff val="50000"/>
                  </a:schemeClr>
                </a:solidFill>
              </a:defRPr>
            </a:lvl1pPr>
          </a:lstStyle>
          <a:p>
            <a:endParaRPr lang="zh-CN" altLang="en-US"/>
          </a:p>
        </p:txBody>
      </p:sp>
      <p:sp>
        <p:nvSpPr>
          <p:cNvPr id="2" name="矩形 1"/>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182356418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_标题和内容">
    <p:spTree>
      <p:nvGrpSpPr>
        <p:cNvPr id="1" name=""/>
        <p:cNvGrpSpPr/>
        <p:nvPr/>
      </p:nvGrpSpPr>
      <p:grpSpPr>
        <a:xfrm>
          <a:off x="0" y="0"/>
          <a:ext cx="0" cy="0"/>
          <a:chOff x="0" y="0"/>
          <a:chExt cx="0" cy="0"/>
        </a:xfrm>
      </p:grpSpPr>
      <p:sp>
        <p:nvSpPr>
          <p:cNvPr id="4" name="图片占位符 3"/>
          <p:cNvSpPr>
            <a:spLocks noGrp="1"/>
          </p:cNvSpPr>
          <p:nvPr>
            <p:ph type="pic" sz="quarter" idx="10"/>
          </p:nvPr>
        </p:nvSpPr>
        <p:spPr>
          <a:xfrm>
            <a:off x="0" y="0"/>
            <a:ext cx="12195175" cy="6858000"/>
          </a:xfrm>
        </p:spPr>
        <p:txBody>
          <a:bodyPr>
            <a:normAutofit/>
          </a:bodyPr>
          <a:lstStyle>
            <a:lvl1pPr>
              <a:defRPr sz="1200">
                <a:solidFill>
                  <a:schemeClr val="tx1">
                    <a:lumMod val="50000"/>
                    <a:lumOff val="50000"/>
                  </a:schemeClr>
                </a:solidFill>
              </a:defRPr>
            </a:lvl1pPr>
          </a:lstStyle>
          <a:p>
            <a:endParaRPr lang="zh-CN" altLang="en-US"/>
          </a:p>
        </p:txBody>
      </p:sp>
    </p:spTree>
    <p:extLst>
      <p:ext uri="{BB962C8B-B14F-4D97-AF65-F5344CB8AC3E}">
        <p14:creationId xmlns="" xmlns:p14="http://schemas.microsoft.com/office/powerpoint/2010/main" val="2985915523"/>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4_标题和内容">
    <p:spTree>
      <p:nvGrpSpPr>
        <p:cNvPr id="1" name=""/>
        <p:cNvGrpSpPr/>
        <p:nvPr/>
      </p:nvGrpSpPr>
      <p:grpSpPr>
        <a:xfrm>
          <a:off x="0" y="0"/>
          <a:ext cx="0" cy="0"/>
          <a:chOff x="0" y="0"/>
          <a:chExt cx="0" cy="0"/>
        </a:xfrm>
      </p:grpSpPr>
      <p:sp>
        <p:nvSpPr>
          <p:cNvPr id="6" name="图片占位符 5"/>
          <p:cNvSpPr>
            <a:spLocks noGrp="1"/>
          </p:cNvSpPr>
          <p:nvPr>
            <p:ph type="pic" sz="quarter" idx="10"/>
          </p:nvPr>
        </p:nvSpPr>
        <p:spPr>
          <a:xfrm>
            <a:off x="7938992" y="2700092"/>
            <a:ext cx="1797342" cy="1796874"/>
          </a:xfrm>
          <a:custGeom>
            <a:avLst/>
            <a:gdLst>
              <a:gd name="connsiteX0" fmla="*/ 898437 w 1796874"/>
              <a:gd name="connsiteY0" fmla="*/ 0 h 1796874"/>
              <a:gd name="connsiteX1" fmla="*/ 1796874 w 1796874"/>
              <a:gd name="connsiteY1" fmla="*/ 898437 h 1796874"/>
              <a:gd name="connsiteX2" fmla="*/ 898437 w 1796874"/>
              <a:gd name="connsiteY2" fmla="*/ 1796874 h 1796874"/>
              <a:gd name="connsiteX3" fmla="*/ 0 w 1796874"/>
              <a:gd name="connsiteY3" fmla="*/ 898437 h 1796874"/>
              <a:gd name="connsiteX4" fmla="*/ 898437 w 1796874"/>
              <a:gd name="connsiteY4" fmla="*/ 0 h 1796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96874" h="1796874">
                <a:moveTo>
                  <a:pt x="898437" y="0"/>
                </a:moveTo>
                <a:cubicBezTo>
                  <a:pt x="1394630" y="0"/>
                  <a:pt x="1796874" y="402244"/>
                  <a:pt x="1796874" y="898437"/>
                </a:cubicBezTo>
                <a:cubicBezTo>
                  <a:pt x="1796874" y="1394630"/>
                  <a:pt x="1394630" y="1796874"/>
                  <a:pt x="898437" y="1796874"/>
                </a:cubicBezTo>
                <a:cubicBezTo>
                  <a:pt x="402244" y="1796874"/>
                  <a:pt x="0" y="1394630"/>
                  <a:pt x="0" y="898437"/>
                </a:cubicBezTo>
                <a:cubicBezTo>
                  <a:pt x="0" y="402244"/>
                  <a:pt x="402244" y="0"/>
                  <a:pt x="898437" y="0"/>
                </a:cubicBez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2" name="矩形 1"/>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2543883558"/>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_标题和内容">
    <p:spTree>
      <p:nvGrpSpPr>
        <p:cNvPr id="1" name=""/>
        <p:cNvGrpSpPr/>
        <p:nvPr/>
      </p:nvGrpSpPr>
      <p:grpSpPr>
        <a:xfrm>
          <a:off x="0" y="0"/>
          <a:ext cx="0" cy="0"/>
          <a:chOff x="0" y="0"/>
          <a:chExt cx="0" cy="0"/>
        </a:xfrm>
      </p:grpSpPr>
      <p:sp>
        <p:nvSpPr>
          <p:cNvPr id="9" name="图片占位符 8"/>
          <p:cNvSpPr>
            <a:spLocks noGrp="1"/>
          </p:cNvSpPr>
          <p:nvPr>
            <p:ph type="pic" sz="quarter" idx="10"/>
          </p:nvPr>
        </p:nvSpPr>
        <p:spPr>
          <a:xfrm>
            <a:off x="5337073" y="0"/>
            <a:ext cx="6858102" cy="6858000"/>
          </a:xfrm>
          <a:custGeom>
            <a:avLst/>
            <a:gdLst>
              <a:gd name="connsiteX0" fmla="*/ 6320621 w 6856317"/>
              <a:gd name="connsiteY0" fmla="*/ 0 h 6858000"/>
              <a:gd name="connsiteX1" fmla="*/ 6856317 w 6856317"/>
              <a:gd name="connsiteY1" fmla="*/ 0 h 6858000"/>
              <a:gd name="connsiteX2" fmla="*/ 6856317 w 6856317"/>
              <a:gd name="connsiteY2" fmla="*/ 2912627 h 6858000"/>
              <a:gd name="connsiteX3" fmla="*/ 4578455 w 6856317"/>
              <a:gd name="connsiteY3" fmla="*/ 6858000 h 6858000"/>
              <a:gd name="connsiteX4" fmla="*/ 2361153 w 6856317"/>
              <a:gd name="connsiteY4" fmla="*/ 6858000 h 6858000"/>
              <a:gd name="connsiteX5" fmla="*/ 3959468 w 6856317"/>
              <a:gd name="connsiteY5" fmla="*/ 0 h 6858000"/>
              <a:gd name="connsiteX6" fmla="*/ 6176770 w 6856317"/>
              <a:gd name="connsiteY6" fmla="*/ 0 h 6858000"/>
              <a:gd name="connsiteX7" fmla="*/ 2217302 w 6856317"/>
              <a:gd name="connsiteY7" fmla="*/ 6858000 h 6858000"/>
              <a:gd name="connsiteX8" fmla="*/ 0 w 6856317"/>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6317" h="6858000">
                <a:moveTo>
                  <a:pt x="6320621" y="0"/>
                </a:moveTo>
                <a:lnTo>
                  <a:pt x="6856317" y="0"/>
                </a:lnTo>
                <a:lnTo>
                  <a:pt x="6856317" y="2912627"/>
                </a:lnTo>
                <a:lnTo>
                  <a:pt x="4578455" y="6858000"/>
                </a:lnTo>
                <a:lnTo>
                  <a:pt x="2361153" y="6858000"/>
                </a:lnTo>
                <a:close/>
                <a:moveTo>
                  <a:pt x="3959468" y="0"/>
                </a:moveTo>
                <a:lnTo>
                  <a:pt x="6176770" y="0"/>
                </a:lnTo>
                <a:lnTo>
                  <a:pt x="2217302" y="6858000"/>
                </a:lnTo>
                <a:lnTo>
                  <a:pt x="0" y="6858000"/>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2" name="矩形 1"/>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182908138"/>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标题和内容">
    <p:spTree>
      <p:nvGrpSpPr>
        <p:cNvPr id="1" name=""/>
        <p:cNvGrpSpPr/>
        <p:nvPr/>
      </p:nvGrpSpPr>
      <p:grpSpPr>
        <a:xfrm>
          <a:off x="0" y="0"/>
          <a:ext cx="0" cy="0"/>
          <a:chOff x="0" y="0"/>
          <a:chExt cx="0" cy="0"/>
        </a:xfrm>
      </p:grpSpPr>
      <p:sp>
        <p:nvSpPr>
          <p:cNvPr id="14" name="图片占位符 13"/>
          <p:cNvSpPr>
            <a:spLocks noGrp="1"/>
          </p:cNvSpPr>
          <p:nvPr>
            <p:ph type="pic" sz="quarter" idx="12"/>
          </p:nvPr>
        </p:nvSpPr>
        <p:spPr>
          <a:xfrm>
            <a:off x="4273532" y="5362305"/>
            <a:ext cx="4277148" cy="1495697"/>
          </a:xfrm>
          <a:custGeom>
            <a:avLst/>
            <a:gdLst>
              <a:gd name="connsiteX0" fmla="*/ 863542 w 4276034"/>
              <a:gd name="connsiteY0" fmla="*/ 0 h 1495697"/>
              <a:gd name="connsiteX1" fmla="*/ 4276034 w 4276034"/>
              <a:gd name="connsiteY1" fmla="*/ 0 h 1495697"/>
              <a:gd name="connsiteX2" fmla="*/ 4276034 w 4276034"/>
              <a:gd name="connsiteY2" fmla="*/ 24565 h 1495697"/>
              <a:gd name="connsiteX3" fmla="*/ 3426676 w 4276034"/>
              <a:gd name="connsiteY3" fmla="*/ 1495697 h 1495697"/>
              <a:gd name="connsiteX4" fmla="*/ 0 w 4276034"/>
              <a:gd name="connsiteY4" fmla="*/ 1495697 h 1495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76034" h="1495697">
                <a:moveTo>
                  <a:pt x="863542" y="0"/>
                </a:moveTo>
                <a:lnTo>
                  <a:pt x="4276034" y="0"/>
                </a:lnTo>
                <a:lnTo>
                  <a:pt x="4276034" y="24565"/>
                </a:lnTo>
                <a:lnTo>
                  <a:pt x="3426676" y="1495697"/>
                </a:lnTo>
                <a:lnTo>
                  <a:pt x="0" y="1495697"/>
                </a:lnTo>
                <a:close/>
              </a:path>
            </a:pathLst>
          </a:custGeom>
        </p:spPr>
        <p:txBody>
          <a:bodyPr wrap="square">
            <a:noAutofit/>
          </a:bodyPr>
          <a:lstStyle>
            <a:lvl1pPr>
              <a:defRPr sz="1200">
                <a:solidFill>
                  <a:schemeClr val="tx1">
                    <a:lumMod val="50000"/>
                    <a:lumOff val="50000"/>
                  </a:schemeClr>
                </a:solidFill>
              </a:defRPr>
            </a:lvl1pPr>
          </a:lstStyle>
          <a:p>
            <a:endParaRPr lang="zh-CN" altLang="en-US"/>
          </a:p>
        </p:txBody>
      </p:sp>
      <p:sp>
        <p:nvSpPr>
          <p:cNvPr id="11" name="图片占位符 10"/>
          <p:cNvSpPr>
            <a:spLocks noGrp="1"/>
          </p:cNvSpPr>
          <p:nvPr>
            <p:ph type="pic" sz="quarter" idx="11"/>
          </p:nvPr>
        </p:nvSpPr>
        <p:spPr>
          <a:xfrm>
            <a:off x="1797353" y="5362305"/>
            <a:ext cx="3313815" cy="1495697"/>
          </a:xfrm>
          <a:custGeom>
            <a:avLst/>
            <a:gdLst>
              <a:gd name="connsiteX0" fmla="*/ 863541 w 3312952"/>
              <a:gd name="connsiteY0" fmla="*/ 0 h 1495697"/>
              <a:gd name="connsiteX1" fmla="*/ 3312952 w 3312952"/>
              <a:gd name="connsiteY1" fmla="*/ 0 h 1495697"/>
              <a:gd name="connsiteX2" fmla="*/ 2449410 w 3312952"/>
              <a:gd name="connsiteY2" fmla="*/ 1495697 h 1495697"/>
              <a:gd name="connsiteX3" fmla="*/ 0 w 3312952"/>
              <a:gd name="connsiteY3" fmla="*/ 1495697 h 1495697"/>
            </a:gdLst>
            <a:ahLst/>
            <a:cxnLst>
              <a:cxn ang="0">
                <a:pos x="connsiteX0" y="connsiteY0"/>
              </a:cxn>
              <a:cxn ang="0">
                <a:pos x="connsiteX1" y="connsiteY1"/>
              </a:cxn>
              <a:cxn ang="0">
                <a:pos x="connsiteX2" y="connsiteY2"/>
              </a:cxn>
              <a:cxn ang="0">
                <a:pos x="connsiteX3" y="connsiteY3"/>
              </a:cxn>
            </a:cxnLst>
            <a:rect l="l" t="t" r="r" b="b"/>
            <a:pathLst>
              <a:path w="3312952" h="1495697">
                <a:moveTo>
                  <a:pt x="863541" y="0"/>
                </a:moveTo>
                <a:lnTo>
                  <a:pt x="3312952" y="0"/>
                </a:lnTo>
                <a:lnTo>
                  <a:pt x="2449410" y="1495697"/>
                </a:lnTo>
                <a:lnTo>
                  <a:pt x="0" y="1495697"/>
                </a:lnTo>
                <a:close/>
              </a:path>
            </a:pathLst>
          </a:custGeom>
        </p:spPr>
        <p:txBody>
          <a:bodyPr wrap="square">
            <a:noAutofit/>
          </a:bodyPr>
          <a:lstStyle>
            <a:lvl1pPr>
              <a:defRPr sz="1200">
                <a:solidFill>
                  <a:schemeClr val="tx1">
                    <a:lumMod val="50000"/>
                    <a:lumOff val="50000"/>
                  </a:schemeClr>
                </a:solidFill>
              </a:defRPr>
            </a:lvl1pPr>
          </a:lstStyle>
          <a:p>
            <a:endParaRPr lang="zh-CN" altLang="en-US"/>
          </a:p>
        </p:txBody>
      </p:sp>
      <p:sp>
        <p:nvSpPr>
          <p:cNvPr id="8" name="图片占位符 7"/>
          <p:cNvSpPr>
            <a:spLocks noGrp="1"/>
          </p:cNvSpPr>
          <p:nvPr>
            <p:ph type="pic" sz="quarter" idx="10"/>
          </p:nvPr>
        </p:nvSpPr>
        <p:spPr>
          <a:xfrm>
            <a:off x="7116849" y="1495700"/>
            <a:ext cx="3670440" cy="1933303"/>
          </a:xfrm>
          <a:custGeom>
            <a:avLst/>
            <a:gdLst>
              <a:gd name="connsiteX0" fmla="*/ 1116193 w 3669484"/>
              <a:gd name="connsiteY0" fmla="*/ 0 h 1933303"/>
              <a:gd name="connsiteX1" fmla="*/ 3669484 w 3669484"/>
              <a:gd name="connsiteY1" fmla="*/ 0 h 1933303"/>
              <a:gd name="connsiteX2" fmla="*/ 2553291 w 3669484"/>
              <a:gd name="connsiteY2" fmla="*/ 1933303 h 1933303"/>
              <a:gd name="connsiteX3" fmla="*/ 0 w 3669484"/>
              <a:gd name="connsiteY3" fmla="*/ 1933303 h 1933303"/>
            </a:gdLst>
            <a:ahLst/>
            <a:cxnLst>
              <a:cxn ang="0">
                <a:pos x="connsiteX0" y="connsiteY0"/>
              </a:cxn>
              <a:cxn ang="0">
                <a:pos x="connsiteX1" y="connsiteY1"/>
              </a:cxn>
              <a:cxn ang="0">
                <a:pos x="connsiteX2" y="connsiteY2"/>
              </a:cxn>
              <a:cxn ang="0">
                <a:pos x="connsiteX3" y="connsiteY3"/>
              </a:cxn>
            </a:cxnLst>
            <a:rect l="l" t="t" r="r" b="b"/>
            <a:pathLst>
              <a:path w="3669484" h="1933303">
                <a:moveTo>
                  <a:pt x="1116193" y="0"/>
                </a:moveTo>
                <a:lnTo>
                  <a:pt x="3669484" y="0"/>
                </a:lnTo>
                <a:lnTo>
                  <a:pt x="2553291" y="1933303"/>
                </a:lnTo>
                <a:lnTo>
                  <a:pt x="0" y="1933303"/>
                </a:ln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2" name="矩形 1"/>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1931610218"/>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sp>
        <p:nvSpPr>
          <p:cNvPr id="6" name="图片占位符 5"/>
          <p:cNvSpPr>
            <a:spLocks noGrp="1"/>
          </p:cNvSpPr>
          <p:nvPr>
            <p:ph type="pic" sz="quarter" idx="10"/>
          </p:nvPr>
        </p:nvSpPr>
        <p:spPr>
          <a:xfrm>
            <a:off x="1149546" y="1453311"/>
            <a:ext cx="1899248" cy="1898754"/>
          </a:xfrm>
          <a:custGeom>
            <a:avLst/>
            <a:gdLst>
              <a:gd name="connsiteX0" fmla="*/ 949377 w 1898754"/>
              <a:gd name="connsiteY0" fmla="*/ 0 h 1898754"/>
              <a:gd name="connsiteX1" fmla="*/ 1898754 w 1898754"/>
              <a:gd name="connsiteY1" fmla="*/ 949377 h 1898754"/>
              <a:gd name="connsiteX2" fmla="*/ 949377 w 1898754"/>
              <a:gd name="connsiteY2" fmla="*/ 1898754 h 1898754"/>
              <a:gd name="connsiteX3" fmla="*/ 0 w 1898754"/>
              <a:gd name="connsiteY3" fmla="*/ 949377 h 1898754"/>
              <a:gd name="connsiteX4" fmla="*/ 949377 w 1898754"/>
              <a:gd name="connsiteY4" fmla="*/ 0 h 18987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8754" h="1898754">
                <a:moveTo>
                  <a:pt x="949377" y="0"/>
                </a:moveTo>
                <a:cubicBezTo>
                  <a:pt x="1473703" y="0"/>
                  <a:pt x="1898754" y="425051"/>
                  <a:pt x="1898754" y="949377"/>
                </a:cubicBezTo>
                <a:cubicBezTo>
                  <a:pt x="1898754" y="1473703"/>
                  <a:pt x="1473703" y="1898754"/>
                  <a:pt x="949377" y="1898754"/>
                </a:cubicBezTo>
                <a:cubicBezTo>
                  <a:pt x="425051" y="1898754"/>
                  <a:pt x="0" y="1473703"/>
                  <a:pt x="0" y="949377"/>
                </a:cubicBezTo>
                <a:cubicBezTo>
                  <a:pt x="0" y="425051"/>
                  <a:pt x="425051" y="0"/>
                  <a:pt x="949377" y="0"/>
                </a:cubicBezTo>
                <a:close/>
              </a:path>
            </a:pathLst>
          </a:custGeom>
        </p:spPr>
        <p:txBody>
          <a:bodyPr wrap="square">
            <a:noAutofit/>
          </a:bodyPr>
          <a:lstStyle>
            <a:lvl1pPr>
              <a:defRPr sz="1400">
                <a:solidFill>
                  <a:schemeClr val="tx1">
                    <a:lumMod val="50000"/>
                    <a:lumOff val="50000"/>
                  </a:schemeClr>
                </a:solidFill>
              </a:defRPr>
            </a:lvl1pPr>
          </a:lstStyle>
          <a:p>
            <a:endParaRPr lang="zh-CN" altLang="en-US"/>
          </a:p>
        </p:txBody>
      </p:sp>
      <p:sp>
        <p:nvSpPr>
          <p:cNvPr id="2" name="矩形 1"/>
          <p:cNvSpPr/>
          <p:nvPr userDrawn="1"/>
        </p:nvSpPr>
        <p:spPr>
          <a:xfrm>
            <a:off x="262386" y="297183"/>
            <a:ext cx="1206945"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 xmlns:p14="http://schemas.microsoft.com/office/powerpoint/2010/main" val="3263876665"/>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2067" y="1709738"/>
            <a:ext cx="10518338"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2067" y="4589466"/>
            <a:ext cx="10518338"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84056892"/>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418" y="1825625"/>
            <a:ext cx="5182949"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3809" y="1825625"/>
            <a:ext cx="5182949"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158439558"/>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007" y="365126"/>
            <a:ext cx="10518338" cy="1325563"/>
          </a:xfrm>
        </p:spPr>
        <p:txBody>
          <a:bodyPr/>
          <a:lstStyle/>
          <a:p>
            <a:r>
              <a:rPr lang="zh-CN" altLang="en-US"/>
              <a:t>单击此处编辑母版标题样式</a:t>
            </a:r>
          </a:p>
        </p:txBody>
      </p:sp>
      <p:sp>
        <p:nvSpPr>
          <p:cNvPr id="3" name="文本占位符 2"/>
          <p:cNvSpPr>
            <a:spLocks noGrp="1"/>
          </p:cNvSpPr>
          <p:nvPr>
            <p:ph type="body" idx="1"/>
          </p:nvPr>
        </p:nvSpPr>
        <p:spPr>
          <a:xfrm>
            <a:off x="840007" y="1681163"/>
            <a:ext cx="515913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p:nvPr>
        </p:nvSpPr>
        <p:spPr>
          <a:xfrm>
            <a:off x="840007" y="2505075"/>
            <a:ext cx="5159130"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3807" y="1681163"/>
            <a:ext cx="518453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p:nvPr>
        </p:nvSpPr>
        <p:spPr>
          <a:xfrm>
            <a:off x="6173807" y="2505075"/>
            <a:ext cx="518453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99005168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70303971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399061407"/>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8" y="457200"/>
            <a:ext cx="3933261"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4539" y="987426"/>
            <a:ext cx="617380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40008"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515387880"/>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8" y="457200"/>
            <a:ext cx="3933261"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4539" y="987426"/>
            <a:ext cx="617380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p>
        </p:txBody>
      </p:sp>
      <p:sp>
        <p:nvSpPr>
          <p:cNvPr id="4" name="文本占位符 3"/>
          <p:cNvSpPr>
            <a:spLocks noGrp="1"/>
          </p:cNvSpPr>
          <p:nvPr>
            <p:ph type="body" sz="half" idx="2"/>
          </p:nvPr>
        </p:nvSpPr>
        <p:spPr>
          <a:xfrm>
            <a:off x="840008"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986678345"/>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362451611"/>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7173" y="365125"/>
            <a:ext cx="2629585"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418" y="365125"/>
            <a:ext cx="7736314" cy="5811838"/>
          </a:xfrm>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48012744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397" y="1122363"/>
            <a:ext cx="9146381"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397" y="3602038"/>
            <a:ext cx="914638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073246086"/>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图片 1" descr="模糊IMG_2247 copy.jpg"/>
          <p:cNvPicPr>
            <a:picLocks noChangeAspect="1"/>
          </p:cNvPicPr>
          <p:nvPr userDrawn="1"/>
        </p:nvPicPr>
        <p:blipFill>
          <a:blip r:embed="rId2" cstate="print">
            <a:extLst>
              <a:ext uri="{28A0092B-C50C-407E-A947-70E740481C1C}">
                <a14:useLocalDpi xmlns="" xmlns:a14="http://schemas.microsoft.com/office/drawing/2010/main" val="0"/>
              </a:ext>
            </a:extLst>
          </a:blip>
          <a:stretch>
            <a:fillRect/>
          </a:stretch>
        </p:blipFill>
        <p:spPr>
          <a:xfrm>
            <a:off x="0" y="-1"/>
            <a:ext cx="12195175" cy="6858001"/>
          </a:xfrm>
          <a:prstGeom prst="rect">
            <a:avLst/>
          </a:prstGeom>
        </p:spPr>
      </p:pic>
      <p:sp>
        <p:nvSpPr>
          <p:cNvPr id="3" name="矩形 2"/>
          <p:cNvSpPr/>
          <p:nvPr userDrawn="1"/>
        </p:nvSpPr>
        <p:spPr>
          <a:xfrm>
            <a:off x="0" y="1"/>
            <a:ext cx="12195175" cy="1269891"/>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kumimoji="1" lang="zh-CN" altLang="en-US" sz="2400">
              <a:solidFill>
                <a:prstClr val="white"/>
              </a:solidFill>
              <a:latin typeface="Calibri"/>
              <a:ea typeface="宋体"/>
            </a:endParaRPr>
          </a:p>
        </p:txBody>
      </p:sp>
      <p:sp>
        <p:nvSpPr>
          <p:cNvPr id="4" name="文本占位符 7"/>
          <p:cNvSpPr>
            <a:spLocks noGrp="1"/>
          </p:cNvSpPr>
          <p:nvPr>
            <p:ph type="body" sz="quarter" idx="11" hasCustomPrompt="1"/>
          </p:nvPr>
        </p:nvSpPr>
        <p:spPr>
          <a:xfrm>
            <a:off x="3763357" y="215848"/>
            <a:ext cx="4668465" cy="622355"/>
          </a:xfrm>
          <a:prstGeom prst="rect">
            <a:avLst/>
          </a:prstGeom>
        </p:spPr>
        <p:txBody>
          <a:bodyPr anchor="ctr"/>
          <a:lstStyle>
            <a:lvl1pPr marL="0" indent="0" algn="ctr">
              <a:buNone/>
              <a:defRPr sz="2667"/>
            </a:lvl1pPr>
          </a:lstStyle>
          <a:p>
            <a:pPr lvl="0"/>
            <a:r>
              <a:rPr kumimoji="1" lang="en-US" altLang="zh-CN" dirty="0" smtClean="0"/>
              <a:t>YOUR</a:t>
            </a:r>
            <a:r>
              <a:rPr kumimoji="1" lang="zh-CN" altLang="en-US" dirty="0" smtClean="0"/>
              <a:t> </a:t>
            </a:r>
            <a:r>
              <a:rPr kumimoji="1" lang="en-US" altLang="zh-CN" dirty="0" smtClean="0"/>
              <a:t>TEXT</a:t>
            </a:r>
            <a:r>
              <a:rPr kumimoji="1" lang="zh-CN" altLang="en-US" dirty="0" smtClean="0"/>
              <a:t> </a:t>
            </a:r>
            <a:r>
              <a:rPr kumimoji="1" lang="en-US" altLang="zh-CN" dirty="0" smtClean="0"/>
              <a:t>HERE</a:t>
            </a:r>
            <a:endParaRPr kumimoji="1" lang="zh-CN" altLang="en-US" dirty="0"/>
          </a:p>
        </p:txBody>
      </p:sp>
      <p:sp>
        <p:nvSpPr>
          <p:cNvPr id="5" name="文本占位符 7"/>
          <p:cNvSpPr>
            <a:spLocks noGrp="1"/>
          </p:cNvSpPr>
          <p:nvPr>
            <p:ph type="body" sz="quarter" idx="12" hasCustomPrompt="1"/>
          </p:nvPr>
        </p:nvSpPr>
        <p:spPr>
          <a:xfrm>
            <a:off x="3763357" y="776321"/>
            <a:ext cx="4668465" cy="421829"/>
          </a:xfrm>
          <a:prstGeom prst="rect">
            <a:avLst/>
          </a:prstGeom>
        </p:spPr>
        <p:txBody>
          <a:bodyPr anchor="ctr"/>
          <a:lstStyle>
            <a:lvl1pPr marL="0" indent="0" algn="ctr">
              <a:buNone/>
              <a:defRPr sz="1600"/>
            </a:lvl1pPr>
          </a:lstStyle>
          <a:p>
            <a:pPr lvl="0"/>
            <a:r>
              <a:rPr kumimoji="1" lang="zh-CN" altLang="en-US" dirty="0" smtClean="0"/>
              <a:t>点击此处添加文本信息</a:t>
            </a:r>
            <a:endParaRPr kumimoji="1" lang="zh-CN" altLang="en-US" dirty="0"/>
          </a:p>
        </p:txBody>
      </p:sp>
    </p:spTree>
    <p:extLst>
      <p:ext uri="{BB962C8B-B14F-4D97-AF65-F5344CB8AC3E}">
        <p14:creationId xmlns="" xmlns:p14="http://schemas.microsoft.com/office/powerpoint/2010/main" val="2198617607"/>
      </p:ext>
    </p:extLst>
  </p:cSld>
  <p:clrMapOvr>
    <a:masterClrMapping/>
  </p:clrMapOvr>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397" y="1122363"/>
            <a:ext cx="9146381"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397" y="3602038"/>
            <a:ext cx="914638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53117407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58321990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2067" y="1709741"/>
            <a:ext cx="10518338"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2067" y="4589466"/>
            <a:ext cx="10518338"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4278876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418" y="1825625"/>
            <a:ext cx="5182949"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3809" y="1825625"/>
            <a:ext cx="5182949"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4212737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007" y="365126"/>
            <a:ext cx="10518338"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40007" y="1681163"/>
            <a:ext cx="515913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40007" y="2505075"/>
            <a:ext cx="5159130"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3807" y="1681163"/>
            <a:ext cx="518453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3807" y="2505075"/>
            <a:ext cx="518453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4415305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93207365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53191527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8" y="457200"/>
            <a:ext cx="3933261"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4539" y="987426"/>
            <a:ext cx="617380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40008"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83041434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8" y="457200"/>
            <a:ext cx="3933261"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4539" y="987426"/>
            <a:ext cx="617380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40008"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50810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48374729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7173" y="365125"/>
            <a:ext cx="2629585"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418" y="365125"/>
            <a:ext cx="7736314"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7083589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pic>
        <p:nvPicPr>
          <p:cNvPr id="8" name="Picture 4" descr="C:\Documents and Settings\Administrator\桌面\高清配图\高清图片01\18.jpg"/>
          <p:cNvPicPr>
            <a:picLocks noChangeAspect="1" noChangeArrowheads="1"/>
          </p:cNvPicPr>
          <p:nvPr userDrawn="1"/>
        </p:nvPicPr>
        <p:blipFill rotWithShape="1">
          <a:blip r:embed="rId2" cstate="print">
            <a:extLst>
              <a:ext uri="{28A0092B-C50C-407E-A947-70E740481C1C}">
                <a14:useLocalDpi xmlns="" xmlns:a14="http://schemas.microsoft.com/office/drawing/2010/main" val="0"/>
              </a:ext>
            </a:extLst>
          </a:blip>
          <a:srcRect l="-262" t="7945" r="490" b="35813"/>
          <a:stretch/>
        </p:blipFill>
        <p:spPr bwMode="auto">
          <a:xfrm>
            <a:off x="-52584" y="-38099"/>
            <a:ext cx="12247759" cy="4991099"/>
          </a:xfrm>
          <a:prstGeom prst="rect">
            <a:avLst/>
          </a:prstGeom>
          <a:noFill/>
          <a:effectLst/>
          <a:extLst>
            <a:ext uri="{909E8E84-426E-40dd-AFC4-6F175D3DCCD1}">
              <a14:hiddenFill xmlns:a14="http://schemas.microsoft.com/office/drawing/2010/main" xmlns="">
                <a:solidFill>
                  <a:srgbClr val="FFFFFF"/>
                </a:solidFill>
              </a14:hiddenFill>
            </a:ext>
          </a:extLst>
        </p:spPr>
      </p:pic>
      <p:sp>
        <p:nvSpPr>
          <p:cNvPr id="9" name="矩形 8"/>
          <p:cNvSpPr/>
          <p:nvPr userDrawn="1"/>
        </p:nvSpPr>
        <p:spPr>
          <a:xfrm>
            <a:off x="-52584" y="-38099"/>
            <a:ext cx="12247759" cy="4991099"/>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cxnSp>
        <p:nvCxnSpPr>
          <p:cNvPr id="6" name="直接连接符 5"/>
          <p:cNvCxnSpPr/>
          <p:nvPr userDrawn="1"/>
        </p:nvCxnSpPr>
        <p:spPr>
          <a:xfrm>
            <a:off x="-457319" y="438150"/>
            <a:ext cx="2019826" cy="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7" name="直接连接符 6"/>
          <p:cNvCxnSpPr/>
          <p:nvPr userDrawn="1"/>
        </p:nvCxnSpPr>
        <p:spPr>
          <a:xfrm>
            <a:off x="705036" y="895350"/>
            <a:ext cx="3906267"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0" name="文本占位符 2"/>
          <p:cNvSpPr>
            <a:spLocks noGrp="1"/>
          </p:cNvSpPr>
          <p:nvPr>
            <p:ph type="body" sz="quarter" idx="10" hasCustomPrompt="1"/>
          </p:nvPr>
        </p:nvSpPr>
        <p:spPr>
          <a:xfrm>
            <a:off x="705036" y="1050413"/>
            <a:ext cx="5402454" cy="287982"/>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1400" baseline="0">
                <a:solidFill>
                  <a:schemeClr val="accent1"/>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ltLang="zh-CN" dirty="0" smtClean="0"/>
              <a:t>ADD YOUR TEXT HERE ADD YOUR TEXT HERE</a:t>
            </a:r>
            <a:r>
              <a:rPr lang="zh-CN" altLang="en-US" dirty="0" smtClean="0"/>
              <a:t> </a:t>
            </a:r>
            <a:r>
              <a:rPr lang="en-US" altLang="zh-CN" dirty="0" smtClean="0"/>
              <a:t>ADD YOUR TEXT HERE</a:t>
            </a:r>
            <a:endParaRPr lang="zh-CN" altLang="en-US" dirty="0" smtClean="0"/>
          </a:p>
        </p:txBody>
      </p:sp>
      <p:sp>
        <p:nvSpPr>
          <p:cNvPr id="11" name="文本占位符 2"/>
          <p:cNvSpPr>
            <a:spLocks noGrp="1"/>
          </p:cNvSpPr>
          <p:nvPr>
            <p:ph type="body" sz="quarter" idx="11" hasCustomPrompt="1"/>
          </p:nvPr>
        </p:nvSpPr>
        <p:spPr>
          <a:xfrm>
            <a:off x="705037" y="450726"/>
            <a:ext cx="1863243" cy="432048"/>
          </a:xfrm>
          <a:prstGeom prst="rect">
            <a:avLst/>
          </a:prstGeom>
        </p:spPr>
        <p:txBody>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sz="2800" baseline="0">
                <a:solidFill>
                  <a:schemeClr val="bg1"/>
                </a:solidFill>
              </a:defRPr>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ltLang="zh-CN" dirty="0" smtClean="0"/>
              <a:t>TEXT HERE</a:t>
            </a:r>
            <a:endParaRPr lang="zh-CN" altLang="en-US" dirty="0" smtClean="0"/>
          </a:p>
        </p:txBody>
      </p:sp>
    </p:spTree>
    <p:extLst>
      <p:ext uri="{BB962C8B-B14F-4D97-AF65-F5344CB8AC3E}">
        <p14:creationId xmlns="" xmlns:p14="http://schemas.microsoft.com/office/powerpoint/2010/main" val="194351148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397" y="1122363"/>
            <a:ext cx="9146381"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397" y="3602038"/>
            <a:ext cx="914638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p>
        </p:txBody>
      </p:sp>
      <p:sp>
        <p:nvSpPr>
          <p:cNvPr id="4" name="日期占位符 3"/>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312255843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73626664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2067" y="1709738"/>
            <a:ext cx="10518338"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2067" y="4589464"/>
            <a:ext cx="10518338"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编辑母版文本样式</a:t>
            </a:r>
          </a:p>
        </p:txBody>
      </p:sp>
      <p:sp>
        <p:nvSpPr>
          <p:cNvPr id="4" name="日期占位符 3"/>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93632677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418" y="1825625"/>
            <a:ext cx="5182949"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3808" y="1825625"/>
            <a:ext cx="5182949" cy="435133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2282585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007" y="365126"/>
            <a:ext cx="10518338" cy="1325563"/>
          </a:xfrm>
        </p:spPr>
        <p:txBody>
          <a:bodyPr/>
          <a:lstStyle/>
          <a:p>
            <a:r>
              <a:rPr lang="zh-CN" altLang="en-US"/>
              <a:t>单击此处编辑母版标题样式</a:t>
            </a:r>
          </a:p>
        </p:txBody>
      </p:sp>
      <p:sp>
        <p:nvSpPr>
          <p:cNvPr id="3" name="文本占位符 2"/>
          <p:cNvSpPr>
            <a:spLocks noGrp="1"/>
          </p:cNvSpPr>
          <p:nvPr>
            <p:ph type="body" idx="1"/>
          </p:nvPr>
        </p:nvSpPr>
        <p:spPr>
          <a:xfrm>
            <a:off x="840007" y="1681163"/>
            <a:ext cx="515913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内容占位符 3"/>
          <p:cNvSpPr>
            <a:spLocks noGrp="1"/>
          </p:cNvSpPr>
          <p:nvPr>
            <p:ph sz="half" idx="2"/>
          </p:nvPr>
        </p:nvSpPr>
        <p:spPr>
          <a:xfrm>
            <a:off x="840007" y="2505075"/>
            <a:ext cx="5159130"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3807" y="1681163"/>
            <a:ext cx="518453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内容占位符 5"/>
          <p:cNvSpPr>
            <a:spLocks noGrp="1"/>
          </p:cNvSpPr>
          <p:nvPr>
            <p:ph sz="quarter" idx="4"/>
          </p:nvPr>
        </p:nvSpPr>
        <p:spPr>
          <a:xfrm>
            <a:off x="6173807" y="2505075"/>
            <a:ext cx="5184538" cy="3684588"/>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8" name="页脚占位符 7"/>
          <p:cNvSpPr>
            <a:spLocks noGrp="1"/>
          </p:cNvSpPr>
          <p:nvPr>
            <p:ph type="ftr" sz="quarter" idx="11"/>
          </p:nvPr>
        </p:nvSpPr>
        <p:spPr/>
        <p:txBody>
          <a:bodyPr/>
          <a:lstStyle/>
          <a:p>
            <a:endParaRPr lang="zh-CN" altLang="en-US">
              <a:solidFill>
                <a:prstClr val="black">
                  <a:tint val="75000"/>
                </a:prstClr>
              </a:solidFill>
            </a:endParaRPr>
          </a:p>
        </p:txBody>
      </p:sp>
      <p:sp>
        <p:nvSpPr>
          <p:cNvPr id="9" name="灯片编号占位符 8"/>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46889057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4" name="页脚占位符 3"/>
          <p:cNvSpPr>
            <a:spLocks noGrp="1"/>
          </p:cNvSpPr>
          <p:nvPr>
            <p:ph type="ftr" sz="quarter" idx="11"/>
          </p:nvPr>
        </p:nvSpPr>
        <p:spPr/>
        <p:txBody>
          <a:bodyPr/>
          <a:lstStyle/>
          <a:p>
            <a:endParaRPr lang="zh-CN" altLang="en-US">
              <a:solidFill>
                <a:prstClr val="black">
                  <a:tint val="75000"/>
                </a:prstClr>
              </a:solidFill>
            </a:endParaRPr>
          </a:p>
        </p:txBody>
      </p:sp>
      <p:sp>
        <p:nvSpPr>
          <p:cNvPr id="5" name="灯片编号占位符 4"/>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15568933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3" name="页脚占位符 2"/>
          <p:cNvSpPr>
            <a:spLocks noGrp="1"/>
          </p:cNvSpPr>
          <p:nvPr>
            <p:ph type="ftr" sz="quarter" idx="11"/>
          </p:nvPr>
        </p:nvSpPr>
        <p:spPr/>
        <p:txBody>
          <a:bodyPr/>
          <a:lstStyle/>
          <a:p>
            <a:endParaRPr lang="zh-CN" altLang="en-US">
              <a:solidFill>
                <a:prstClr val="black">
                  <a:tint val="75000"/>
                </a:prstClr>
              </a:solidFill>
            </a:endParaRPr>
          </a:p>
        </p:txBody>
      </p:sp>
      <p:sp>
        <p:nvSpPr>
          <p:cNvPr id="4" name="灯片编号占位符 3"/>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77565508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7" y="457200"/>
            <a:ext cx="3933261"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4538" y="987426"/>
            <a:ext cx="617380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40007"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33678200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007" y="457200"/>
            <a:ext cx="3933261"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4538" y="987426"/>
            <a:ext cx="617380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40007" y="2057400"/>
            <a:ext cx="3933261"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p>
        </p:txBody>
      </p:sp>
      <p:sp>
        <p:nvSpPr>
          <p:cNvPr id="5" name="日期占位符 4"/>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6" name="页脚占位符 5"/>
          <p:cNvSpPr>
            <a:spLocks noGrp="1"/>
          </p:cNvSpPr>
          <p:nvPr>
            <p:ph type="ftr" sz="quarter" idx="11"/>
          </p:nvPr>
        </p:nvSpPr>
        <p:spPr/>
        <p:txBody>
          <a:bodyPr/>
          <a:lstStyle/>
          <a:p>
            <a:endParaRPr lang="zh-CN" altLang="en-US">
              <a:solidFill>
                <a:prstClr val="black">
                  <a:tint val="75000"/>
                </a:prstClr>
              </a:solidFill>
            </a:endParaRPr>
          </a:p>
        </p:txBody>
      </p:sp>
      <p:sp>
        <p:nvSpPr>
          <p:cNvPr id="7" name="灯片编号占位符 6"/>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216981283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11"/>
          </p:nvPr>
        </p:nvSpPr>
        <p:spPr/>
        <p:txBody>
          <a:bodyPr/>
          <a:lstStyle/>
          <a:p>
            <a:endParaRPr lang="zh-CN" altLang="en-US">
              <a:solidFill>
                <a:prstClr val="black">
                  <a:tint val="75000"/>
                </a:prstClr>
              </a:solidFill>
            </a:endParaRPr>
          </a:p>
        </p:txBody>
      </p:sp>
      <p:sp>
        <p:nvSpPr>
          <p:cNvPr id="6" name="灯片编号占位符 5"/>
          <p:cNvSpPr>
            <a:spLocks noGrp="1"/>
          </p:cNvSpPr>
          <p:nvPr>
            <p:ph type="sldNum" sz="quarter" idx="12"/>
          </p:nvPr>
        </p:nvSpPr>
        <p:spPr/>
        <p:txBody>
          <a:body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85847533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竖排标题与文本">
    <p:spTree>
      <p:nvGrpSpPr>
        <p:cNvPr id="1" name=""/>
        <p:cNvGrpSpPr/>
        <p:nvPr/>
      </p:nvGrpSpPr>
      <p:grpSpPr>
        <a:xfrm>
          <a:off x="0" y="0"/>
          <a:ext cx="0" cy="0"/>
          <a:chOff x="0" y="0"/>
          <a:chExt cx="0" cy="0"/>
        </a:xfrm>
      </p:grpSpPr>
      <p:pic>
        <p:nvPicPr>
          <p:cNvPr id="7" name="图片 6"/>
          <p:cNvPicPr>
            <a:picLocks noChangeAspect="1"/>
          </p:cNvPicPr>
          <p:nvPr userDrawn="1"/>
        </p:nvPicPr>
        <p:blipFill>
          <a:blip r:embed="rId2" cstate="print"/>
          <a:stretch>
            <a:fillRect/>
          </a:stretch>
        </p:blipFill>
        <p:spPr>
          <a:xfrm>
            <a:off x="0" y="1674"/>
            <a:ext cx="12195175" cy="6854653"/>
          </a:xfrm>
          <a:prstGeom prst="rect">
            <a:avLst/>
          </a:prstGeom>
        </p:spPr>
      </p:pic>
    </p:spTree>
    <p:extLst>
      <p:ext uri="{BB962C8B-B14F-4D97-AF65-F5344CB8AC3E}">
        <p14:creationId xmlns="" xmlns:p14="http://schemas.microsoft.com/office/powerpoint/2010/main" val="1567761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18" Type="http://schemas.openxmlformats.org/officeDocument/2006/relationships/slideLayout" Target="../slideLayouts/slideLayout42.xml"/><Relationship Id="rId3" Type="http://schemas.openxmlformats.org/officeDocument/2006/relationships/slideLayout" Target="../slideLayouts/slideLayout27.xml"/><Relationship Id="rId21" Type="http://schemas.openxmlformats.org/officeDocument/2006/relationships/slideLayout" Target="../slideLayouts/slideLayout45.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slideLayout" Target="../slideLayouts/slideLayout41.xml"/><Relationship Id="rId2" Type="http://schemas.openxmlformats.org/officeDocument/2006/relationships/slideLayout" Target="../slideLayouts/slideLayout26.xml"/><Relationship Id="rId16" Type="http://schemas.openxmlformats.org/officeDocument/2006/relationships/slideLayout" Target="../slideLayouts/slideLayout40.xml"/><Relationship Id="rId20" Type="http://schemas.openxmlformats.org/officeDocument/2006/relationships/slideLayout" Target="../slideLayouts/slideLayout44.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24" Type="http://schemas.openxmlformats.org/officeDocument/2006/relationships/theme" Target="../theme/theme3.xml"/><Relationship Id="rId5" Type="http://schemas.openxmlformats.org/officeDocument/2006/relationships/slideLayout" Target="../slideLayouts/slideLayout29.xml"/><Relationship Id="rId15" Type="http://schemas.openxmlformats.org/officeDocument/2006/relationships/slideLayout" Target="../slideLayouts/slideLayout39.xml"/><Relationship Id="rId23" Type="http://schemas.openxmlformats.org/officeDocument/2006/relationships/slideLayout" Target="../slideLayouts/slideLayout47.xml"/><Relationship Id="rId10" Type="http://schemas.openxmlformats.org/officeDocument/2006/relationships/slideLayout" Target="../slideLayouts/slideLayout34.xml"/><Relationship Id="rId19" Type="http://schemas.openxmlformats.org/officeDocument/2006/relationships/slideLayout" Target="../slideLayouts/slideLayout43.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slideLayout" Target="../slideLayouts/slideLayout38.xml"/><Relationship Id="rId22" Type="http://schemas.openxmlformats.org/officeDocument/2006/relationships/slideLayout" Target="../slideLayouts/slideLayout4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theme" Target="../theme/theme4.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7.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theme" Target="../theme/theme5.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419" y="365126"/>
            <a:ext cx="10518338"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419" y="1825625"/>
            <a:ext cx="10518338"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418" y="6356353"/>
            <a:ext cx="2743914"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CA65D2-8FAD-4D76-8784-B0DFBE8D81B0}" type="datetimeFigureOut">
              <a:rPr lang="zh-CN" altLang="en-US" smtClean="0"/>
              <a:pPr/>
              <a:t>2018/5/10</a:t>
            </a:fld>
            <a:endParaRPr lang="zh-CN" altLang="en-US"/>
          </a:p>
        </p:txBody>
      </p:sp>
      <p:sp>
        <p:nvSpPr>
          <p:cNvPr id="5" name="页脚占位符 4"/>
          <p:cNvSpPr>
            <a:spLocks noGrp="1"/>
          </p:cNvSpPr>
          <p:nvPr>
            <p:ph type="ftr" sz="quarter" idx="3"/>
          </p:nvPr>
        </p:nvSpPr>
        <p:spPr>
          <a:xfrm>
            <a:off x="4039652" y="6356353"/>
            <a:ext cx="411587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2843" y="6356353"/>
            <a:ext cx="2743914"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991E52-4521-4A04-9B01-2C3910F23DC8}" type="slidenum">
              <a:rPr lang="zh-CN" altLang="en-US" smtClean="0"/>
              <a:pPr/>
              <a:t>‹#›</a:t>
            </a:fld>
            <a:endParaRPr lang="zh-CN" altLang="en-US"/>
          </a:p>
        </p:txBody>
      </p:sp>
    </p:spTree>
    <p:extLst>
      <p:ext uri="{BB962C8B-B14F-4D97-AF65-F5344CB8AC3E}">
        <p14:creationId xmlns="" xmlns:p14="http://schemas.microsoft.com/office/powerpoint/2010/main" val="3985222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5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419" y="365126"/>
            <a:ext cx="10518338"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419" y="1825625"/>
            <a:ext cx="10518338"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418" y="6356353"/>
            <a:ext cx="2743914"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3"/>
          </p:nvPr>
        </p:nvSpPr>
        <p:spPr>
          <a:xfrm>
            <a:off x="4039652" y="6356353"/>
            <a:ext cx="411587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2843" y="6356353"/>
            <a:ext cx="2743914"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42344541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419" y="365126"/>
            <a:ext cx="10518338"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419" y="1825625"/>
            <a:ext cx="10518338"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418" y="6356353"/>
            <a:ext cx="2743914"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ADDB66-A53C-416B-A351-5303E0724D81}"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3"/>
          </p:nvPr>
        </p:nvSpPr>
        <p:spPr>
          <a:xfrm>
            <a:off x="4039652" y="6356353"/>
            <a:ext cx="411587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2843" y="6356353"/>
            <a:ext cx="2743914"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9B27EC-1766-4381-B687-D2535A1E8AAA}"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25633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709" r:id="rId23"/>
  </p:sldLayoutIdLst>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419" y="365126"/>
            <a:ext cx="10518338"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419" y="1825625"/>
            <a:ext cx="10518338"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418" y="6356353"/>
            <a:ext cx="2743914"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499611-338E-4011-8385-70DB2E5C1C4C}"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3"/>
          </p:nvPr>
        </p:nvSpPr>
        <p:spPr>
          <a:xfrm>
            <a:off x="4039652" y="6356353"/>
            <a:ext cx="411587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2843" y="6356353"/>
            <a:ext cx="2743914"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81E911-F3C2-4F49-BAF6-045A81732E3E}"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4234454184"/>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419" y="365126"/>
            <a:ext cx="10518338"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419" y="1825625"/>
            <a:ext cx="10518338" cy="4351338"/>
          </a:xfrm>
          <a:prstGeom prst="rect">
            <a:avLst/>
          </a:prstGeom>
        </p:spPr>
        <p:txBody>
          <a:bodyPr vert="horz" lIns="91440" tIns="45720" rIns="9144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418" y="6356351"/>
            <a:ext cx="2743914"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24B939-3CD5-48CF-8153-9B4C12D4E414}" type="datetimeFigureOut">
              <a:rPr lang="zh-CN" altLang="en-US" smtClean="0">
                <a:solidFill>
                  <a:prstClr val="black">
                    <a:tint val="75000"/>
                  </a:prstClr>
                </a:solidFill>
              </a:rPr>
              <a:pPr/>
              <a:t>2018/5/10</a:t>
            </a:fld>
            <a:endParaRPr lang="zh-CN" altLang="en-US">
              <a:solidFill>
                <a:prstClr val="black">
                  <a:tint val="75000"/>
                </a:prstClr>
              </a:solidFill>
            </a:endParaRPr>
          </a:p>
        </p:txBody>
      </p:sp>
      <p:sp>
        <p:nvSpPr>
          <p:cNvPr id="5" name="页脚占位符 4"/>
          <p:cNvSpPr>
            <a:spLocks noGrp="1"/>
          </p:cNvSpPr>
          <p:nvPr>
            <p:ph type="ftr" sz="quarter" idx="3"/>
          </p:nvPr>
        </p:nvSpPr>
        <p:spPr>
          <a:xfrm>
            <a:off x="4039652" y="6356351"/>
            <a:ext cx="411587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solidFill>
                <a:prstClr val="black">
                  <a:tint val="75000"/>
                </a:prstClr>
              </a:solidFill>
            </a:endParaRPr>
          </a:p>
        </p:txBody>
      </p:sp>
      <p:sp>
        <p:nvSpPr>
          <p:cNvPr id="6" name="灯片编号占位符 5"/>
          <p:cNvSpPr>
            <a:spLocks noGrp="1"/>
          </p:cNvSpPr>
          <p:nvPr>
            <p:ph type="sldNum" sz="quarter" idx="4"/>
          </p:nvPr>
        </p:nvSpPr>
        <p:spPr>
          <a:xfrm>
            <a:off x="8612843" y="6356351"/>
            <a:ext cx="2743914"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9EE8A0-EBC6-4D14-8FAF-AD77BF802B7D}" type="slidenum">
              <a:rPr lang="zh-CN" altLang="en-US" smtClean="0">
                <a:solidFill>
                  <a:prstClr val="black">
                    <a:tint val="75000"/>
                  </a:prstClr>
                </a:solidFill>
              </a:rPr>
              <a:pPr/>
              <a:t>‹#›</a:t>
            </a:fld>
            <a:endParaRPr lang="zh-CN" altLang="en-US">
              <a:solidFill>
                <a:prstClr val="black">
                  <a:tint val="75000"/>
                </a:prstClr>
              </a:solidFill>
            </a:endParaRPr>
          </a:p>
        </p:txBody>
      </p:sp>
    </p:spTree>
    <p:extLst>
      <p:ext uri="{BB962C8B-B14F-4D97-AF65-F5344CB8AC3E}">
        <p14:creationId xmlns="" xmlns:p14="http://schemas.microsoft.com/office/powerpoint/2010/main" val="1439042649"/>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9.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9.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9.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0.xml.rels><?xml version="1.0" encoding="UTF-8" standalone="yes"?>
<Relationships xmlns="http://schemas.openxmlformats.org/package/2006/relationships"><Relationship Id="rId2" Type="http://schemas.openxmlformats.org/officeDocument/2006/relationships/hyperlink" Target="https://www-dawsonera-com.ezproxy.uwtsd.ac.uk/readonline/9780071770156" TargetMode="External"/><Relationship Id="rId1" Type="http://schemas.openxmlformats.org/officeDocument/2006/relationships/slideLayout" Target="../slideLayouts/slideLayout6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矩形 3"/>
          <p:cNvSpPr/>
          <p:nvPr/>
        </p:nvSpPr>
        <p:spPr>
          <a:xfrm>
            <a:off x="304800" y="931354"/>
            <a:ext cx="10190610" cy="1938992"/>
          </a:xfrm>
          <a:prstGeom prst="rect">
            <a:avLst/>
          </a:prstGeom>
        </p:spPr>
        <p:txBody>
          <a:bodyPr wrap="none">
            <a:spAutoFit/>
          </a:bodyPr>
          <a:lstStyle/>
          <a:p>
            <a:r>
              <a:rPr kumimoji="1" lang="en-US" altLang="zh-CN" sz="6000" dirty="0" smtClean="0">
                <a:solidFill>
                  <a:schemeClr val="tx1">
                    <a:lumMod val="65000"/>
                    <a:lumOff val="35000"/>
                  </a:schemeClr>
                </a:solidFill>
              </a:rPr>
              <a:t>National Culture </a:t>
            </a:r>
            <a:r>
              <a:rPr kumimoji="1" lang="en-US" altLang="zh-CN" sz="5400" dirty="0" smtClean="0">
                <a:solidFill>
                  <a:schemeClr val="tx1">
                    <a:lumMod val="65000"/>
                    <a:lumOff val="35000"/>
                  </a:schemeClr>
                </a:solidFill>
              </a:rPr>
              <a:t>and</a:t>
            </a:r>
            <a:r>
              <a:rPr kumimoji="1" lang="en-US" altLang="zh-CN" sz="6600" dirty="0" smtClean="0">
                <a:solidFill>
                  <a:schemeClr val="tx1">
                    <a:lumMod val="65000"/>
                    <a:lumOff val="35000"/>
                  </a:schemeClr>
                </a:solidFill>
              </a:rPr>
              <a:t> </a:t>
            </a:r>
            <a:endParaRPr kumimoji="1" lang="en-US" altLang="zh-CN" sz="7200" dirty="0" smtClean="0">
              <a:solidFill>
                <a:schemeClr val="tx1">
                  <a:lumMod val="65000"/>
                  <a:lumOff val="35000"/>
                </a:schemeClr>
              </a:solidFill>
            </a:endParaRPr>
          </a:p>
          <a:p>
            <a:r>
              <a:rPr kumimoji="1" lang="en-US" altLang="zh-CN" sz="5400" dirty="0" smtClean="0">
                <a:solidFill>
                  <a:schemeClr val="tx1">
                    <a:lumMod val="65000"/>
                    <a:lumOff val="35000"/>
                  </a:schemeClr>
                </a:solidFill>
              </a:rPr>
              <a:t>Its </a:t>
            </a:r>
            <a:r>
              <a:rPr lang="sq-AL" altLang="zh-CN" sz="5400" dirty="0" smtClean="0"/>
              <a:t>Influence on Entrepreneurship </a:t>
            </a:r>
            <a:endParaRPr kumimoji="1" lang="zh-CN" altLang="en-US" sz="5400" dirty="0">
              <a:solidFill>
                <a:schemeClr val="tx1">
                  <a:lumMod val="65000"/>
                  <a:lumOff val="35000"/>
                </a:schemeClr>
              </a:solidFill>
            </a:endParaRPr>
          </a:p>
        </p:txBody>
      </p:sp>
      <p:cxnSp>
        <p:nvCxnSpPr>
          <p:cNvPr id="2" name="直接连接符 1"/>
          <p:cNvCxnSpPr/>
          <p:nvPr/>
        </p:nvCxnSpPr>
        <p:spPr>
          <a:xfrm flipH="1">
            <a:off x="2781945" y="2807366"/>
            <a:ext cx="8463571" cy="5486"/>
          </a:xfrm>
          <a:prstGeom prst="line">
            <a:avLst/>
          </a:prstGeom>
          <a:ln w="285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3" name="直接连接符 2"/>
          <p:cNvCxnSpPr/>
          <p:nvPr/>
        </p:nvCxnSpPr>
        <p:spPr>
          <a:xfrm flipH="1">
            <a:off x="-472638" y="1923934"/>
            <a:ext cx="9089216" cy="0"/>
          </a:xfrm>
          <a:prstGeom prst="line">
            <a:avLst/>
          </a:prstGeom>
          <a:ln w="285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flipH="1" flipV="1">
            <a:off x="4957011" y="28219"/>
            <a:ext cx="3658764" cy="1887846"/>
          </a:xfrm>
          <a:prstGeom prst="line">
            <a:avLst/>
          </a:prstGeom>
          <a:ln w="28575">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flipH="1" flipV="1">
            <a:off x="2781944" y="2825317"/>
            <a:ext cx="1550855" cy="783629"/>
          </a:xfrm>
          <a:prstGeom prst="line">
            <a:avLst/>
          </a:prstGeom>
          <a:ln w="28575">
            <a:solidFill>
              <a:srgbClr val="FFC000"/>
            </a:solidFill>
          </a:ln>
        </p:spPr>
        <p:style>
          <a:lnRef idx="1">
            <a:schemeClr val="accent1"/>
          </a:lnRef>
          <a:fillRef idx="0">
            <a:schemeClr val="accent1"/>
          </a:fillRef>
          <a:effectRef idx="0">
            <a:schemeClr val="accent1"/>
          </a:effectRef>
          <a:fontRef idx="minor">
            <a:schemeClr val="tx1"/>
          </a:fontRef>
        </p:style>
      </p:cxnSp>
      <p:sp>
        <p:nvSpPr>
          <p:cNvPr id="16" name="矩形 15"/>
          <p:cNvSpPr/>
          <p:nvPr/>
        </p:nvSpPr>
        <p:spPr>
          <a:xfrm>
            <a:off x="3912078" y="2946639"/>
            <a:ext cx="4261103" cy="430887"/>
          </a:xfrm>
          <a:prstGeom prst="rect">
            <a:avLst/>
          </a:prstGeom>
        </p:spPr>
        <p:txBody>
          <a:bodyPr wrap="none">
            <a:spAutoFit/>
          </a:bodyPr>
          <a:lstStyle/>
          <a:p>
            <a:r>
              <a:rPr lang="en-US" altLang="zh-CN" sz="2200" dirty="0" smtClean="0">
                <a:solidFill>
                  <a:schemeClr val="tx1">
                    <a:lumMod val="65000"/>
                    <a:lumOff val="35000"/>
                  </a:schemeClr>
                </a:solidFill>
                <a:latin typeface="华文细黑" panose="02010600040101010101" pitchFamily="2" charset="-122"/>
                <a:ea typeface="华文细黑" panose="02010600040101010101" pitchFamily="2" charset="-122"/>
              </a:rPr>
              <a:t>International Entrepreneurship</a:t>
            </a:r>
            <a:endParaRPr kumimoji="1" lang="zh-CN" altLang="en-US" sz="2200" b="1" dirty="0">
              <a:solidFill>
                <a:schemeClr val="tx1">
                  <a:lumMod val="65000"/>
                  <a:lumOff val="35000"/>
                </a:schemeClr>
              </a:solidFill>
            </a:endParaRPr>
          </a:p>
        </p:txBody>
      </p:sp>
      <p:sp>
        <p:nvSpPr>
          <p:cNvPr id="17" name="Rectangle 96"/>
          <p:cNvSpPr/>
          <p:nvPr/>
        </p:nvSpPr>
        <p:spPr>
          <a:xfrm>
            <a:off x="8988845" y="4867615"/>
            <a:ext cx="3537381" cy="646331"/>
          </a:xfrm>
          <a:prstGeom prst="rect">
            <a:avLst/>
          </a:prstGeom>
          <a:noFill/>
        </p:spPr>
        <p:txBody>
          <a:bodyPr wrap="square">
            <a:spAutoFit/>
          </a:bodyPr>
          <a:lstStyle/>
          <a:p>
            <a:endParaRPr lang="en-US" b="1" dirty="0" smtClean="0">
              <a:solidFill>
                <a:schemeClr val="tx1">
                  <a:lumMod val="65000"/>
                  <a:lumOff val="35000"/>
                </a:schemeClr>
              </a:solidFill>
              <a:latin typeface="华文细黑" panose="02010600040101010101" pitchFamily="2" charset="-122"/>
              <a:ea typeface="华文细黑" panose="02010600040101010101" pitchFamily="2" charset="-122"/>
              <a:cs typeface="Arial" panose="020B0604020202020204" pitchFamily="34" charset="0"/>
            </a:endParaRPr>
          </a:p>
          <a:p>
            <a:r>
              <a:rPr lang="en-US" b="1" dirty="0" smtClean="0">
                <a:solidFill>
                  <a:schemeClr val="tx1">
                    <a:lumMod val="65000"/>
                    <a:lumOff val="35000"/>
                  </a:schemeClr>
                </a:solidFill>
                <a:latin typeface="华文细黑" panose="02010600040101010101" pitchFamily="2" charset="-122"/>
                <a:ea typeface="华文细黑" panose="02010600040101010101" pitchFamily="2" charset="-122"/>
                <a:cs typeface="Arial" panose="020B0604020202020204" pitchFamily="34" charset="0"/>
              </a:rPr>
              <a:t>Presented by Man </a:t>
            </a:r>
            <a:r>
              <a:rPr lang="en-US" b="1" dirty="0" err="1" smtClean="0">
                <a:solidFill>
                  <a:schemeClr val="tx1">
                    <a:lumMod val="65000"/>
                    <a:lumOff val="35000"/>
                  </a:schemeClr>
                </a:solidFill>
                <a:latin typeface="华文细黑" panose="02010600040101010101" pitchFamily="2" charset="-122"/>
                <a:ea typeface="华文细黑" panose="02010600040101010101" pitchFamily="2" charset="-122"/>
                <a:cs typeface="Arial" panose="020B0604020202020204" pitchFamily="34" charset="0"/>
              </a:rPr>
              <a:t>Luo</a:t>
            </a:r>
            <a:endParaRPr lang="en-US" b="1" dirty="0" smtClean="0">
              <a:solidFill>
                <a:schemeClr val="tx1">
                  <a:lumMod val="65000"/>
                  <a:lumOff val="35000"/>
                </a:schemeClr>
              </a:solidFill>
              <a:latin typeface="华文细黑" panose="02010600040101010101" pitchFamily="2" charset="-122"/>
              <a:ea typeface="华文细黑" panose="02010600040101010101" pitchFamily="2" charset="-122"/>
              <a:cs typeface="Arial" panose="020B0604020202020204" pitchFamily="34" charset="0"/>
            </a:endParaRPr>
          </a:p>
        </p:txBody>
      </p:sp>
    </p:spTree>
    <p:extLst>
      <p:ext uri="{BB962C8B-B14F-4D97-AF65-F5344CB8AC3E}">
        <p14:creationId xmlns="" xmlns:p14="http://schemas.microsoft.com/office/powerpoint/2010/main" val="1567973308"/>
      </p:ext>
    </p:extLst>
  </p:cSld>
  <p:clrMapOvr>
    <a:masterClrMapping/>
  </p:clrMapOvr>
  <mc:AlternateContent xmlns:mc="http://schemas.openxmlformats.org/markup-compatibility/2006">
    <mc:Choice xmlns=""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占位符 1"/>
          <p:cNvSpPr>
            <a:spLocks noGrp="1"/>
          </p:cNvSpPr>
          <p:nvPr>
            <p:ph type="body" sz="quarter" idx="11"/>
          </p:nvPr>
        </p:nvSpPr>
        <p:spPr>
          <a:xfrm>
            <a:off x="2592283" y="240631"/>
            <a:ext cx="7578412" cy="622355"/>
          </a:xfrm>
        </p:spPr>
        <p:txBody>
          <a:bodyPr>
            <a:noAutofit/>
          </a:bodyPr>
          <a:lstStyle/>
          <a:p>
            <a:r>
              <a:rPr kumimoji="1" lang="en-US" altLang="zh-CN" sz="3200" b="1" dirty="0" smtClean="0">
                <a:latin typeface="华文细黑" pitchFamily="2" charset="-122"/>
                <a:ea typeface="华文细黑" pitchFamily="2" charset="-122"/>
              </a:rPr>
              <a:t>The Six Dimensions of National Culture</a:t>
            </a:r>
          </a:p>
        </p:txBody>
      </p:sp>
      <p:sp>
        <p:nvSpPr>
          <p:cNvPr id="3" name="文本占位符 2"/>
          <p:cNvSpPr>
            <a:spLocks noGrp="1"/>
          </p:cNvSpPr>
          <p:nvPr>
            <p:ph type="body" sz="quarter" idx="12"/>
          </p:nvPr>
        </p:nvSpPr>
        <p:spPr>
          <a:xfrm>
            <a:off x="7805967" y="872573"/>
            <a:ext cx="4668465" cy="421829"/>
          </a:xfrm>
        </p:spPr>
        <p:txBody>
          <a:bodyPr/>
          <a:lstStyle/>
          <a:p>
            <a:r>
              <a:rPr lang="en-US" altLang="zh-CN" dirty="0" smtClean="0"/>
              <a:t>(</a:t>
            </a:r>
            <a:r>
              <a:rPr lang="en-US" altLang="zh-CN" dirty="0" err="1" smtClean="0"/>
              <a:t>Hofstede</a:t>
            </a:r>
            <a:r>
              <a:rPr lang="en-US" altLang="zh-CN" dirty="0" smtClean="0"/>
              <a:t> Insights, 2017)</a:t>
            </a:r>
          </a:p>
          <a:p>
            <a:endParaRPr lang="en-US" altLang="zh-CN" dirty="0" smtClean="0"/>
          </a:p>
        </p:txBody>
      </p:sp>
      <p:grpSp>
        <p:nvGrpSpPr>
          <p:cNvPr id="137" name="组合 136"/>
          <p:cNvGrpSpPr/>
          <p:nvPr/>
        </p:nvGrpSpPr>
        <p:grpSpPr>
          <a:xfrm rot="13875926">
            <a:off x="173668" y="1458615"/>
            <a:ext cx="3056119" cy="3160052"/>
            <a:chOff x="4695692" y="1712611"/>
            <a:chExt cx="2576204" cy="2523967"/>
          </a:xfrm>
        </p:grpSpPr>
        <p:sp>
          <p:nvSpPr>
            <p:cNvPr id="138" name="椭圆形标注 137"/>
            <p:cNvSpPr/>
            <p:nvPr/>
          </p:nvSpPr>
          <p:spPr>
            <a:xfrm rot="2700000">
              <a:off x="4721810" y="1686493"/>
              <a:ext cx="2523967" cy="2576204"/>
            </a:xfrm>
            <a:prstGeom prst="wedgeEllipseCallout">
              <a:avLst>
                <a:gd name="adj1" fmla="val -75030"/>
                <a:gd name="adj2" fmla="val 11147"/>
              </a:avLst>
            </a:prstGeom>
            <a:solidFill>
              <a:srgbClr val="48CAD8">
                <a:alpha val="1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nvGrpSpPr>
            <p:cNvPr id="139" name="组合 29"/>
            <p:cNvGrpSpPr/>
            <p:nvPr/>
          </p:nvGrpSpPr>
          <p:grpSpPr>
            <a:xfrm rot="1800000">
              <a:off x="4953908" y="1969062"/>
              <a:ext cx="2059769" cy="2003987"/>
              <a:chOff x="6829305" y="2189654"/>
              <a:chExt cx="4286370" cy="4170287"/>
            </a:xfrm>
          </p:grpSpPr>
          <p:grpSp>
            <p:nvGrpSpPr>
              <p:cNvPr id="140" name="Group 6"/>
              <p:cNvGrpSpPr>
                <a:grpSpLocks noChangeAspect="1"/>
              </p:cNvGrpSpPr>
              <p:nvPr/>
            </p:nvGrpSpPr>
            <p:grpSpPr bwMode="auto">
              <a:xfrm>
                <a:off x="7056033" y="2350510"/>
                <a:ext cx="3832914" cy="3832915"/>
                <a:chOff x="4953000" y="0"/>
                <a:chExt cx="288" cy="288"/>
              </a:xfrm>
            </p:grpSpPr>
            <p:sp>
              <p:nvSpPr>
                <p:cNvPr id="230" name="Oval 7"/>
                <p:cNvSpPr>
                  <a:spLocks noChangeAspect="1" noChangeArrowheads="1"/>
                </p:cNvSpPr>
                <p:nvPr/>
              </p:nvSpPr>
              <p:spPr bwMode="auto">
                <a:xfrm>
                  <a:off x="4953000" y="0"/>
                  <a:ext cx="288" cy="288"/>
                </a:xfrm>
                <a:prstGeom prst="ellipse">
                  <a:avLst/>
                </a:prstGeom>
                <a:solidFill>
                  <a:srgbClr val="FFFFFF"/>
                </a:solidFill>
                <a:ln>
                  <a:noFill/>
                </a:ln>
                <a:extLst>
                  <a:ext uri="{91240B29-F687-4F45-9708-019B960494DF}">
                    <a14:hiddenLine xmlns="" xmlns:a14="http://schemas.microsoft.com/office/drawing/2010/main" w="0">
                      <a:solidFill>
                        <a:srgbClr val="FFFFFF"/>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Freeform 8"/>
                <p:cNvSpPr>
                  <a:spLocks noChangeAspect="1"/>
                </p:cNvSpPr>
                <p:nvPr/>
              </p:nvSpPr>
              <p:spPr bwMode="auto">
                <a:xfrm>
                  <a:off x="4953105" y="7"/>
                  <a:ext cx="178" cy="275"/>
                </a:xfrm>
                <a:custGeom>
                  <a:avLst/>
                  <a:gdLst>
                    <a:gd name="T0" fmla="*/ 351 w 1065"/>
                    <a:gd name="T1" fmla="*/ 1042 h 1649"/>
                    <a:gd name="T2" fmla="*/ 621 w 1065"/>
                    <a:gd name="T3" fmla="*/ 925 h 1649"/>
                    <a:gd name="T4" fmla="*/ 535 w 1065"/>
                    <a:gd name="T5" fmla="*/ 907 h 1649"/>
                    <a:gd name="T6" fmla="*/ 554 w 1065"/>
                    <a:gd name="T7" fmla="*/ 796 h 1649"/>
                    <a:gd name="T8" fmla="*/ 517 w 1065"/>
                    <a:gd name="T9" fmla="*/ 870 h 1649"/>
                    <a:gd name="T10" fmla="*/ 474 w 1065"/>
                    <a:gd name="T11" fmla="*/ 919 h 1649"/>
                    <a:gd name="T12" fmla="*/ 498 w 1065"/>
                    <a:gd name="T13" fmla="*/ 980 h 1649"/>
                    <a:gd name="T14" fmla="*/ 412 w 1065"/>
                    <a:gd name="T15" fmla="*/ 968 h 1649"/>
                    <a:gd name="T16" fmla="*/ 345 w 1065"/>
                    <a:gd name="T17" fmla="*/ 925 h 1649"/>
                    <a:gd name="T18" fmla="*/ 240 w 1065"/>
                    <a:gd name="T19" fmla="*/ 974 h 1649"/>
                    <a:gd name="T20" fmla="*/ 136 w 1065"/>
                    <a:gd name="T21" fmla="*/ 931 h 1649"/>
                    <a:gd name="T22" fmla="*/ 191 w 1065"/>
                    <a:gd name="T23" fmla="*/ 839 h 1649"/>
                    <a:gd name="T24" fmla="*/ 314 w 1065"/>
                    <a:gd name="T25" fmla="*/ 717 h 1649"/>
                    <a:gd name="T26" fmla="*/ 369 w 1065"/>
                    <a:gd name="T27" fmla="*/ 680 h 1649"/>
                    <a:gd name="T28" fmla="*/ 351 w 1065"/>
                    <a:gd name="T29" fmla="*/ 613 h 1649"/>
                    <a:gd name="T30" fmla="*/ 345 w 1065"/>
                    <a:gd name="T31" fmla="*/ 674 h 1649"/>
                    <a:gd name="T32" fmla="*/ 289 w 1065"/>
                    <a:gd name="T33" fmla="*/ 686 h 1649"/>
                    <a:gd name="T34" fmla="*/ 289 w 1065"/>
                    <a:gd name="T35" fmla="*/ 619 h 1649"/>
                    <a:gd name="T36" fmla="*/ 400 w 1065"/>
                    <a:gd name="T37" fmla="*/ 502 h 1649"/>
                    <a:gd name="T38" fmla="*/ 394 w 1065"/>
                    <a:gd name="T39" fmla="*/ 564 h 1649"/>
                    <a:gd name="T40" fmla="*/ 437 w 1065"/>
                    <a:gd name="T41" fmla="*/ 558 h 1649"/>
                    <a:gd name="T42" fmla="*/ 455 w 1065"/>
                    <a:gd name="T43" fmla="*/ 490 h 1649"/>
                    <a:gd name="T44" fmla="*/ 486 w 1065"/>
                    <a:gd name="T45" fmla="*/ 398 h 1649"/>
                    <a:gd name="T46" fmla="*/ 517 w 1065"/>
                    <a:gd name="T47" fmla="*/ 361 h 1649"/>
                    <a:gd name="T48" fmla="*/ 474 w 1065"/>
                    <a:gd name="T49" fmla="*/ 312 h 1649"/>
                    <a:gd name="T50" fmla="*/ 406 w 1065"/>
                    <a:gd name="T51" fmla="*/ 239 h 1649"/>
                    <a:gd name="T52" fmla="*/ 376 w 1065"/>
                    <a:gd name="T53" fmla="*/ 122 h 1649"/>
                    <a:gd name="T54" fmla="*/ 154 w 1065"/>
                    <a:gd name="T55" fmla="*/ 55 h 1649"/>
                    <a:gd name="T56" fmla="*/ 203 w 1065"/>
                    <a:gd name="T57" fmla="*/ 12 h 1649"/>
                    <a:gd name="T58" fmla="*/ 388 w 1065"/>
                    <a:gd name="T59" fmla="*/ 6 h 1649"/>
                    <a:gd name="T60" fmla="*/ 363 w 1065"/>
                    <a:gd name="T61" fmla="*/ 31 h 1649"/>
                    <a:gd name="T62" fmla="*/ 572 w 1065"/>
                    <a:gd name="T63" fmla="*/ 49 h 1649"/>
                    <a:gd name="T64" fmla="*/ 732 w 1065"/>
                    <a:gd name="T65" fmla="*/ 122 h 1649"/>
                    <a:gd name="T66" fmla="*/ 837 w 1065"/>
                    <a:gd name="T67" fmla="*/ 202 h 1649"/>
                    <a:gd name="T68" fmla="*/ 960 w 1065"/>
                    <a:gd name="T69" fmla="*/ 355 h 1649"/>
                    <a:gd name="T70" fmla="*/ 1033 w 1065"/>
                    <a:gd name="T71" fmla="*/ 496 h 1649"/>
                    <a:gd name="T72" fmla="*/ 1052 w 1065"/>
                    <a:gd name="T73" fmla="*/ 607 h 1649"/>
                    <a:gd name="T74" fmla="*/ 1052 w 1065"/>
                    <a:gd name="T75" fmla="*/ 760 h 1649"/>
                    <a:gd name="T76" fmla="*/ 978 w 1065"/>
                    <a:gd name="T77" fmla="*/ 803 h 1649"/>
                    <a:gd name="T78" fmla="*/ 751 w 1065"/>
                    <a:gd name="T79" fmla="*/ 925 h 1649"/>
                    <a:gd name="T80" fmla="*/ 843 w 1065"/>
                    <a:gd name="T81" fmla="*/ 944 h 1649"/>
                    <a:gd name="T82" fmla="*/ 788 w 1065"/>
                    <a:gd name="T83" fmla="*/ 1146 h 1649"/>
                    <a:gd name="T84" fmla="*/ 824 w 1065"/>
                    <a:gd name="T85" fmla="*/ 1152 h 1649"/>
                    <a:gd name="T86" fmla="*/ 849 w 1065"/>
                    <a:gd name="T87" fmla="*/ 1225 h 1649"/>
                    <a:gd name="T88" fmla="*/ 671 w 1065"/>
                    <a:gd name="T89" fmla="*/ 1532 h 1649"/>
                    <a:gd name="T90" fmla="*/ 609 w 1065"/>
                    <a:gd name="T91" fmla="*/ 1599 h 1649"/>
                    <a:gd name="T92" fmla="*/ 406 w 1065"/>
                    <a:gd name="T93" fmla="*/ 1599 h 1649"/>
                    <a:gd name="T94" fmla="*/ 369 w 1065"/>
                    <a:gd name="T95" fmla="*/ 1421 h 1649"/>
                    <a:gd name="T96" fmla="*/ 197 w 1065"/>
                    <a:gd name="T97" fmla="*/ 1409 h 1649"/>
                    <a:gd name="T98" fmla="*/ 19 w 1065"/>
                    <a:gd name="T99" fmla="*/ 1213 h 1649"/>
                    <a:gd name="T100" fmla="*/ 160 w 1065"/>
                    <a:gd name="T101" fmla="*/ 1029 h 16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065" h="1649">
                      <a:moveTo>
                        <a:pt x="160" y="1029"/>
                      </a:moveTo>
                      <a:lnTo>
                        <a:pt x="173" y="1035"/>
                      </a:lnTo>
                      <a:lnTo>
                        <a:pt x="345" y="1005"/>
                      </a:lnTo>
                      <a:lnTo>
                        <a:pt x="351" y="1042"/>
                      </a:lnTo>
                      <a:lnTo>
                        <a:pt x="468" y="1060"/>
                      </a:lnTo>
                      <a:lnTo>
                        <a:pt x="474" y="1048"/>
                      </a:lnTo>
                      <a:lnTo>
                        <a:pt x="621" y="993"/>
                      </a:lnTo>
                      <a:lnTo>
                        <a:pt x="621" y="925"/>
                      </a:lnTo>
                      <a:lnTo>
                        <a:pt x="572" y="950"/>
                      </a:lnTo>
                      <a:lnTo>
                        <a:pt x="542" y="956"/>
                      </a:lnTo>
                      <a:lnTo>
                        <a:pt x="523" y="931"/>
                      </a:lnTo>
                      <a:lnTo>
                        <a:pt x="535" y="907"/>
                      </a:lnTo>
                      <a:lnTo>
                        <a:pt x="628" y="833"/>
                      </a:lnTo>
                      <a:lnTo>
                        <a:pt x="578" y="796"/>
                      </a:lnTo>
                      <a:lnTo>
                        <a:pt x="572" y="772"/>
                      </a:lnTo>
                      <a:lnTo>
                        <a:pt x="554" y="796"/>
                      </a:lnTo>
                      <a:lnTo>
                        <a:pt x="578" y="815"/>
                      </a:lnTo>
                      <a:lnTo>
                        <a:pt x="560" y="821"/>
                      </a:lnTo>
                      <a:lnTo>
                        <a:pt x="535" y="809"/>
                      </a:lnTo>
                      <a:lnTo>
                        <a:pt x="517" y="870"/>
                      </a:lnTo>
                      <a:lnTo>
                        <a:pt x="529" y="901"/>
                      </a:lnTo>
                      <a:lnTo>
                        <a:pt x="498" y="907"/>
                      </a:lnTo>
                      <a:lnTo>
                        <a:pt x="492" y="925"/>
                      </a:lnTo>
                      <a:lnTo>
                        <a:pt x="474" y="919"/>
                      </a:lnTo>
                      <a:lnTo>
                        <a:pt x="480" y="937"/>
                      </a:lnTo>
                      <a:lnTo>
                        <a:pt x="474" y="950"/>
                      </a:lnTo>
                      <a:lnTo>
                        <a:pt x="498" y="974"/>
                      </a:lnTo>
                      <a:lnTo>
                        <a:pt x="498" y="980"/>
                      </a:lnTo>
                      <a:lnTo>
                        <a:pt x="363" y="888"/>
                      </a:lnTo>
                      <a:lnTo>
                        <a:pt x="363" y="907"/>
                      </a:lnTo>
                      <a:lnTo>
                        <a:pt x="431" y="968"/>
                      </a:lnTo>
                      <a:lnTo>
                        <a:pt x="412" y="968"/>
                      </a:lnTo>
                      <a:lnTo>
                        <a:pt x="412" y="980"/>
                      </a:lnTo>
                      <a:lnTo>
                        <a:pt x="400" y="986"/>
                      </a:lnTo>
                      <a:lnTo>
                        <a:pt x="400" y="962"/>
                      </a:lnTo>
                      <a:lnTo>
                        <a:pt x="345" y="925"/>
                      </a:lnTo>
                      <a:lnTo>
                        <a:pt x="326" y="919"/>
                      </a:lnTo>
                      <a:lnTo>
                        <a:pt x="265" y="944"/>
                      </a:lnTo>
                      <a:lnTo>
                        <a:pt x="265" y="956"/>
                      </a:lnTo>
                      <a:lnTo>
                        <a:pt x="240" y="974"/>
                      </a:lnTo>
                      <a:lnTo>
                        <a:pt x="222" y="1005"/>
                      </a:lnTo>
                      <a:lnTo>
                        <a:pt x="166" y="1023"/>
                      </a:lnTo>
                      <a:lnTo>
                        <a:pt x="130" y="1011"/>
                      </a:lnTo>
                      <a:lnTo>
                        <a:pt x="136" y="931"/>
                      </a:lnTo>
                      <a:lnTo>
                        <a:pt x="173" y="913"/>
                      </a:lnTo>
                      <a:lnTo>
                        <a:pt x="216" y="913"/>
                      </a:lnTo>
                      <a:lnTo>
                        <a:pt x="216" y="882"/>
                      </a:lnTo>
                      <a:lnTo>
                        <a:pt x="191" y="839"/>
                      </a:lnTo>
                      <a:lnTo>
                        <a:pt x="259" y="815"/>
                      </a:lnTo>
                      <a:lnTo>
                        <a:pt x="296" y="760"/>
                      </a:lnTo>
                      <a:lnTo>
                        <a:pt x="296" y="711"/>
                      </a:lnTo>
                      <a:lnTo>
                        <a:pt x="314" y="717"/>
                      </a:lnTo>
                      <a:lnTo>
                        <a:pt x="314" y="754"/>
                      </a:lnTo>
                      <a:lnTo>
                        <a:pt x="388" y="717"/>
                      </a:lnTo>
                      <a:lnTo>
                        <a:pt x="394" y="680"/>
                      </a:lnTo>
                      <a:lnTo>
                        <a:pt x="369" y="680"/>
                      </a:lnTo>
                      <a:lnTo>
                        <a:pt x="400" y="656"/>
                      </a:lnTo>
                      <a:lnTo>
                        <a:pt x="400" y="637"/>
                      </a:lnTo>
                      <a:lnTo>
                        <a:pt x="363" y="656"/>
                      </a:lnTo>
                      <a:lnTo>
                        <a:pt x="351" y="613"/>
                      </a:lnTo>
                      <a:lnTo>
                        <a:pt x="357" y="576"/>
                      </a:lnTo>
                      <a:lnTo>
                        <a:pt x="345" y="564"/>
                      </a:lnTo>
                      <a:lnTo>
                        <a:pt x="332" y="637"/>
                      </a:lnTo>
                      <a:lnTo>
                        <a:pt x="345" y="674"/>
                      </a:lnTo>
                      <a:lnTo>
                        <a:pt x="345" y="711"/>
                      </a:lnTo>
                      <a:lnTo>
                        <a:pt x="320" y="729"/>
                      </a:lnTo>
                      <a:lnTo>
                        <a:pt x="308" y="686"/>
                      </a:lnTo>
                      <a:lnTo>
                        <a:pt x="289" y="686"/>
                      </a:lnTo>
                      <a:lnTo>
                        <a:pt x="283" y="711"/>
                      </a:lnTo>
                      <a:lnTo>
                        <a:pt x="265" y="711"/>
                      </a:lnTo>
                      <a:lnTo>
                        <a:pt x="265" y="668"/>
                      </a:lnTo>
                      <a:lnTo>
                        <a:pt x="289" y="619"/>
                      </a:lnTo>
                      <a:lnTo>
                        <a:pt x="289" y="539"/>
                      </a:lnTo>
                      <a:lnTo>
                        <a:pt x="339" y="490"/>
                      </a:lnTo>
                      <a:lnTo>
                        <a:pt x="388" y="508"/>
                      </a:lnTo>
                      <a:lnTo>
                        <a:pt x="400" y="502"/>
                      </a:lnTo>
                      <a:lnTo>
                        <a:pt x="437" y="521"/>
                      </a:lnTo>
                      <a:lnTo>
                        <a:pt x="437" y="539"/>
                      </a:lnTo>
                      <a:lnTo>
                        <a:pt x="388" y="545"/>
                      </a:lnTo>
                      <a:lnTo>
                        <a:pt x="394" y="564"/>
                      </a:lnTo>
                      <a:lnTo>
                        <a:pt x="425" y="558"/>
                      </a:lnTo>
                      <a:lnTo>
                        <a:pt x="431" y="570"/>
                      </a:lnTo>
                      <a:lnTo>
                        <a:pt x="443" y="570"/>
                      </a:lnTo>
                      <a:lnTo>
                        <a:pt x="437" y="558"/>
                      </a:lnTo>
                      <a:lnTo>
                        <a:pt x="455" y="558"/>
                      </a:lnTo>
                      <a:lnTo>
                        <a:pt x="455" y="515"/>
                      </a:lnTo>
                      <a:lnTo>
                        <a:pt x="443" y="508"/>
                      </a:lnTo>
                      <a:lnTo>
                        <a:pt x="455" y="490"/>
                      </a:lnTo>
                      <a:lnTo>
                        <a:pt x="468" y="508"/>
                      </a:lnTo>
                      <a:lnTo>
                        <a:pt x="486" y="435"/>
                      </a:lnTo>
                      <a:lnTo>
                        <a:pt x="462" y="417"/>
                      </a:lnTo>
                      <a:lnTo>
                        <a:pt x="486" y="398"/>
                      </a:lnTo>
                      <a:lnTo>
                        <a:pt x="449" y="368"/>
                      </a:lnTo>
                      <a:lnTo>
                        <a:pt x="449" y="355"/>
                      </a:lnTo>
                      <a:lnTo>
                        <a:pt x="535" y="392"/>
                      </a:lnTo>
                      <a:lnTo>
                        <a:pt x="517" y="361"/>
                      </a:lnTo>
                      <a:lnTo>
                        <a:pt x="511" y="368"/>
                      </a:lnTo>
                      <a:lnTo>
                        <a:pt x="455" y="325"/>
                      </a:lnTo>
                      <a:lnTo>
                        <a:pt x="474" y="319"/>
                      </a:lnTo>
                      <a:lnTo>
                        <a:pt x="474" y="312"/>
                      </a:lnTo>
                      <a:lnTo>
                        <a:pt x="455" y="306"/>
                      </a:lnTo>
                      <a:lnTo>
                        <a:pt x="425" y="263"/>
                      </a:lnTo>
                      <a:lnTo>
                        <a:pt x="425" y="245"/>
                      </a:lnTo>
                      <a:lnTo>
                        <a:pt x="406" y="239"/>
                      </a:lnTo>
                      <a:lnTo>
                        <a:pt x="388" y="220"/>
                      </a:lnTo>
                      <a:lnTo>
                        <a:pt x="412" y="202"/>
                      </a:lnTo>
                      <a:lnTo>
                        <a:pt x="412" y="171"/>
                      </a:lnTo>
                      <a:lnTo>
                        <a:pt x="376" y="122"/>
                      </a:lnTo>
                      <a:lnTo>
                        <a:pt x="351" y="122"/>
                      </a:lnTo>
                      <a:lnTo>
                        <a:pt x="339" y="104"/>
                      </a:lnTo>
                      <a:lnTo>
                        <a:pt x="179" y="55"/>
                      </a:lnTo>
                      <a:lnTo>
                        <a:pt x="154" y="55"/>
                      </a:lnTo>
                      <a:lnTo>
                        <a:pt x="142" y="43"/>
                      </a:lnTo>
                      <a:lnTo>
                        <a:pt x="148" y="31"/>
                      </a:lnTo>
                      <a:lnTo>
                        <a:pt x="191" y="37"/>
                      </a:lnTo>
                      <a:lnTo>
                        <a:pt x="203" y="12"/>
                      </a:lnTo>
                      <a:lnTo>
                        <a:pt x="314" y="24"/>
                      </a:lnTo>
                      <a:lnTo>
                        <a:pt x="339" y="0"/>
                      </a:lnTo>
                      <a:lnTo>
                        <a:pt x="388" y="0"/>
                      </a:lnTo>
                      <a:lnTo>
                        <a:pt x="388" y="6"/>
                      </a:lnTo>
                      <a:lnTo>
                        <a:pt x="357" y="12"/>
                      </a:lnTo>
                      <a:lnTo>
                        <a:pt x="332" y="24"/>
                      </a:lnTo>
                      <a:lnTo>
                        <a:pt x="320" y="31"/>
                      </a:lnTo>
                      <a:lnTo>
                        <a:pt x="363" y="31"/>
                      </a:lnTo>
                      <a:lnTo>
                        <a:pt x="406" y="37"/>
                      </a:lnTo>
                      <a:lnTo>
                        <a:pt x="517" y="73"/>
                      </a:lnTo>
                      <a:lnTo>
                        <a:pt x="517" y="49"/>
                      </a:lnTo>
                      <a:lnTo>
                        <a:pt x="572" y="49"/>
                      </a:lnTo>
                      <a:lnTo>
                        <a:pt x="560" y="73"/>
                      </a:lnTo>
                      <a:lnTo>
                        <a:pt x="708" y="110"/>
                      </a:lnTo>
                      <a:lnTo>
                        <a:pt x="714" y="104"/>
                      </a:lnTo>
                      <a:lnTo>
                        <a:pt x="732" y="122"/>
                      </a:lnTo>
                      <a:lnTo>
                        <a:pt x="732" y="135"/>
                      </a:lnTo>
                      <a:lnTo>
                        <a:pt x="775" y="165"/>
                      </a:lnTo>
                      <a:lnTo>
                        <a:pt x="781" y="159"/>
                      </a:lnTo>
                      <a:lnTo>
                        <a:pt x="837" y="202"/>
                      </a:lnTo>
                      <a:lnTo>
                        <a:pt x="861" y="227"/>
                      </a:lnTo>
                      <a:lnTo>
                        <a:pt x="904" y="276"/>
                      </a:lnTo>
                      <a:lnTo>
                        <a:pt x="935" y="319"/>
                      </a:lnTo>
                      <a:lnTo>
                        <a:pt x="960" y="355"/>
                      </a:lnTo>
                      <a:lnTo>
                        <a:pt x="978" y="380"/>
                      </a:lnTo>
                      <a:lnTo>
                        <a:pt x="997" y="417"/>
                      </a:lnTo>
                      <a:lnTo>
                        <a:pt x="1015" y="453"/>
                      </a:lnTo>
                      <a:lnTo>
                        <a:pt x="1033" y="496"/>
                      </a:lnTo>
                      <a:lnTo>
                        <a:pt x="1058" y="558"/>
                      </a:lnTo>
                      <a:lnTo>
                        <a:pt x="1064" y="600"/>
                      </a:lnTo>
                      <a:lnTo>
                        <a:pt x="1052" y="600"/>
                      </a:lnTo>
                      <a:lnTo>
                        <a:pt x="1052" y="607"/>
                      </a:lnTo>
                      <a:lnTo>
                        <a:pt x="1021" y="582"/>
                      </a:lnTo>
                      <a:lnTo>
                        <a:pt x="1021" y="680"/>
                      </a:lnTo>
                      <a:lnTo>
                        <a:pt x="1033" y="741"/>
                      </a:lnTo>
                      <a:lnTo>
                        <a:pt x="1052" y="760"/>
                      </a:lnTo>
                      <a:lnTo>
                        <a:pt x="1058" y="815"/>
                      </a:lnTo>
                      <a:lnTo>
                        <a:pt x="1003" y="803"/>
                      </a:lnTo>
                      <a:lnTo>
                        <a:pt x="997" y="790"/>
                      </a:lnTo>
                      <a:lnTo>
                        <a:pt x="978" y="803"/>
                      </a:lnTo>
                      <a:lnTo>
                        <a:pt x="904" y="870"/>
                      </a:lnTo>
                      <a:lnTo>
                        <a:pt x="812" y="919"/>
                      </a:lnTo>
                      <a:lnTo>
                        <a:pt x="781" y="907"/>
                      </a:lnTo>
                      <a:lnTo>
                        <a:pt x="751" y="925"/>
                      </a:lnTo>
                      <a:lnTo>
                        <a:pt x="757" y="937"/>
                      </a:lnTo>
                      <a:lnTo>
                        <a:pt x="775" y="931"/>
                      </a:lnTo>
                      <a:lnTo>
                        <a:pt x="806" y="950"/>
                      </a:lnTo>
                      <a:lnTo>
                        <a:pt x="843" y="944"/>
                      </a:lnTo>
                      <a:lnTo>
                        <a:pt x="867" y="907"/>
                      </a:lnTo>
                      <a:lnTo>
                        <a:pt x="904" y="913"/>
                      </a:lnTo>
                      <a:lnTo>
                        <a:pt x="904" y="956"/>
                      </a:lnTo>
                      <a:lnTo>
                        <a:pt x="788" y="1146"/>
                      </a:lnTo>
                      <a:lnTo>
                        <a:pt x="628" y="1017"/>
                      </a:lnTo>
                      <a:lnTo>
                        <a:pt x="609" y="1029"/>
                      </a:lnTo>
                      <a:lnTo>
                        <a:pt x="757" y="1158"/>
                      </a:lnTo>
                      <a:lnTo>
                        <a:pt x="824" y="1152"/>
                      </a:lnTo>
                      <a:lnTo>
                        <a:pt x="831" y="1140"/>
                      </a:lnTo>
                      <a:lnTo>
                        <a:pt x="874" y="1091"/>
                      </a:lnTo>
                      <a:lnTo>
                        <a:pt x="880" y="1121"/>
                      </a:lnTo>
                      <a:lnTo>
                        <a:pt x="849" y="1225"/>
                      </a:lnTo>
                      <a:lnTo>
                        <a:pt x="806" y="1299"/>
                      </a:lnTo>
                      <a:lnTo>
                        <a:pt x="763" y="1372"/>
                      </a:lnTo>
                      <a:lnTo>
                        <a:pt x="763" y="1446"/>
                      </a:lnTo>
                      <a:lnTo>
                        <a:pt x="671" y="1532"/>
                      </a:lnTo>
                      <a:lnTo>
                        <a:pt x="652" y="1556"/>
                      </a:lnTo>
                      <a:lnTo>
                        <a:pt x="621" y="1581"/>
                      </a:lnTo>
                      <a:lnTo>
                        <a:pt x="634" y="1587"/>
                      </a:lnTo>
                      <a:lnTo>
                        <a:pt x="609" y="1599"/>
                      </a:lnTo>
                      <a:lnTo>
                        <a:pt x="572" y="1618"/>
                      </a:lnTo>
                      <a:lnTo>
                        <a:pt x="523" y="1636"/>
                      </a:lnTo>
                      <a:lnTo>
                        <a:pt x="480" y="1648"/>
                      </a:lnTo>
                      <a:lnTo>
                        <a:pt x="406" y="1599"/>
                      </a:lnTo>
                      <a:lnTo>
                        <a:pt x="425" y="1550"/>
                      </a:lnTo>
                      <a:lnTo>
                        <a:pt x="369" y="1495"/>
                      </a:lnTo>
                      <a:lnTo>
                        <a:pt x="388" y="1440"/>
                      </a:lnTo>
                      <a:lnTo>
                        <a:pt x="369" y="1421"/>
                      </a:lnTo>
                      <a:lnTo>
                        <a:pt x="339" y="1421"/>
                      </a:lnTo>
                      <a:lnTo>
                        <a:pt x="289" y="1397"/>
                      </a:lnTo>
                      <a:lnTo>
                        <a:pt x="216" y="1421"/>
                      </a:lnTo>
                      <a:lnTo>
                        <a:pt x="197" y="1409"/>
                      </a:lnTo>
                      <a:lnTo>
                        <a:pt x="130" y="1428"/>
                      </a:lnTo>
                      <a:lnTo>
                        <a:pt x="43" y="1379"/>
                      </a:lnTo>
                      <a:lnTo>
                        <a:pt x="0" y="1299"/>
                      </a:lnTo>
                      <a:lnTo>
                        <a:pt x="19" y="1213"/>
                      </a:lnTo>
                      <a:lnTo>
                        <a:pt x="0" y="1207"/>
                      </a:lnTo>
                      <a:lnTo>
                        <a:pt x="93" y="1127"/>
                      </a:lnTo>
                      <a:lnTo>
                        <a:pt x="160" y="1029"/>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Freeform 9"/>
                <p:cNvSpPr>
                  <a:spLocks noChangeAspect="1"/>
                </p:cNvSpPr>
                <p:nvPr/>
              </p:nvSpPr>
              <p:spPr bwMode="auto">
                <a:xfrm>
                  <a:off x="4953240" y="230"/>
                  <a:ext cx="12" cy="18"/>
                </a:xfrm>
                <a:custGeom>
                  <a:avLst/>
                  <a:gdLst>
                    <a:gd name="T0" fmla="*/ 74 w 75"/>
                    <a:gd name="T1" fmla="*/ 18 h 111"/>
                    <a:gd name="T2" fmla="*/ 25 w 75"/>
                    <a:gd name="T3" fmla="*/ 85 h 111"/>
                    <a:gd name="T4" fmla="*/ 25 w 75"/>
                    <a:gd name="T5" fmla="*/ 85 h 111"/>
                    <a:gd name="T6" fmla="*/ 31 w 75"/>
                    <a:gd name="T7" fmla="*/ 98 h 111"/>
                    <a:gd name="T8" fmla="*/ 25 w 75"/>
                    <a:gd name="T9" fmla="*/ 104 h 111"/>
                    <a:gd name="T10" fmla="*/ 12 w 75"/>
                    <a:gd name="T11" fmla="*/ 98 h 111"/>
                    <a:gd name="T12" fmla="*/ 0 w 75"/>
                    <a:gd name="T13" fmla="*/ 110 h 111"/>
                    <a:gd name="T14" fmla="*/ 0 w 75"/>
                    <a:gd name="T15" fmla="*/ 61 h 111"/>
                    <a:gd name="T16" fmla="*/ 6 w 75"/>
                    <a:gd name="T17" fmla="*/ 55 h 111"/>
                    <a:gd name="T18" fmla="*/ 18 w 75"/>
                    <a:gd name="T19" fmla="*/ 43 h 111"/>
                    <a:gd name="T20" fmla="*/ 55 w 75"/>
                    <a:gd name="T21" fmla="*/ 0 h 111"/>
                    <a:gd name="T22" fmla="*/ 68 w 75"/>
                    <a:gd name="T23" fmla="*/ 12 h 111"/>
                    <a:gd name="T24" fmla="*/ 74 w 75"/>
                    <a:gd name="T25" fmla="*/ 18 h 111"/>
                    <a:gd name="T26" fmla="*/ 74 w 75"/>
                    <a:gd name="T27" fmla="*/ 18 h 1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5" h="111">
                      <a:moveTo>
                        <a:pt x="74" y="18"/>
                      </a:moveTo>
                      <a:lnTo>
                        <a:pt x="25" y="85"/>
                      </a:lnTo>
                      <a:lnTo>
                        <a:pt x="31" y="98"/>
                      </a:lnTo>
                      <a:lnTo>
                        <a:pt x="25" y="104"/>
                      </a:lnTo>
                      <a:lnTo>
                        <a:pt x="12" y="98"/>
                      </a:lnTo>
                      <a:lnTo>
                        <a:pt x="0" y="110"/>
                      </a:lnTo>
                      <a:lnTo>
                        <a:pt x="0" y="61"/>
                      </a:lnTo>
                      <a:lnTo>
                        <a:pt x="6" y="55"/>
                      </a:lnTo>
                      <a:lnTo>
                        <a:pt x="18" y="43"/>
                      </a:lnTo>
                      <a:lnTo>
                        <a:pt x="55" y="0"/>
                      </a:lnTo>
                      <a:lnTo>
                        <a:pt x="68" y="12"/>
                      </a:lnTo>
                      <a:lnTo>
                        <a:pt x="74" y="18"/>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Freeform 10"/>
                <p:cNvSpPr>
                  <a:spLocks noChangeAspect="1"/>
                </p:cNvSpPr>
                <p:nvPr/>
              </p:nvSpPr>
              <p:spPr bwMode="auto">
                <a:xfrm>
                  <a:off x="4953161" y="162"/>
                  <a:ext cx="1" cy="4"/>
                </a:xfrm>
                <a:custGeom>
                  <a:avLst/>
                  <a:gdLst>
                    <a:gd name="T0" fmla="*/ 0 w 8"/>
                    <a:gd name="T1" fmla="*/ 6 h 20"/>
                    <a:gd name="T2" fmla="*/ 7 w 8"/>
                    <a:gd name="T3" fmla="*/ 19 h 20"/>
                    <a:gd name="T4" fmla="*/ 7 w 8"/>
                    <a:gd name="T5" fmla="*/ 19 h 20"/>
                    <a:gd name="T6" fmla="*/ 7 w 8"/>
                    <a:gd name="T7" fmla="*/ 6 h 20"/>
                    <a:gd name="T8" fmla="*/ 0 w 8"/>
                    <a:gd name="T9" fmla="*/ 0 h 20"/>
                    <a:gd name="T10" fmla="*/ 0 w 8"/>
                    <a:gd name="T11" fmla="*/ 6 h 20"/>
                    <a:gd name="T12" fmla="*/ 0 w 8"/>
                    <a:gd name="T13" fmla="*/ 6 h 20"/>
                  </a:gdLst>
                  <a:ahLst/>
                  <a:cxnLst>
                    <a:cxn ang="0">
                      <a:pos x="T0" y="T1"/>
                    </a:cxn>
                    <a:cxn ang="0">
                      <a:pos x="T2" y="T3"/>
                    </a:cxn>
                    <a:cxn ang="0">
                      <a:pos x="T4" y="T5"/>
                    </a:cxn>
                    <a:cxn ang="0">
                      <a:pos x="T6" y="T7"/>
                    </a:cxn>
                    <a:cxn ang="0">
                      <a:pos x="T8" y="T9"/>
                    </a:cxn>
                    <a:cxn ang="0">
                      <a:pos x="T10" y="T11"/>
                    </a:cxn>
                    <a:cxn ang="0">
                      <a:pos x="T12" y="T13"/>
                    </a:cxn>
                  </a:cxnLst>
                  <a:rect l="0" t="0" r="r" b="b"/>
                  <a:pathLst>
                    <a:path w="8" h="20">
                      <a:moveTo>
                        <a:pt x="0" y="6"/>
                      </a:moveTo>
                      <a:lnTo>
                        <a:pt x="7" y="19"/>
                      </a:lnTo>
                      <a:lnTo>
                        <a:pt x="7" y="6"/>
                      </a:lnTo>
                      <a:lnTo>
                        <a:pt x="0" y="0"/>
                      </a:lnTo>
                      <a:lnTo>
                        <a:pt x="0" y="6"/>
                      </a:lnTo>
                      <a:close/>
                    </a:path>
                  </a:pathLst>
                </a:custGeom>
                <a:solidFill>
                  <a:srgbClr val="888888"/>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Freeform 11"/>
                <p:cNvSpPr>
                  <a:spLocks noChangeAspect="1"/>
                </p:cNvSpPr>
                <p:nvPr/>
              </p:nvSpPr>
              <p:spPr bwMode="auto">
                <a:xfrm>
                  <a:off x="4953165" y="170"/>
                  <a:ext cx="6" cy="4"/>
                </a:xfrm>
                <a:custGeom>
                  <a:avLst/>
                  <a:gdLst>
                    <a:gd name="T0" fmla="*/ 6 w 38"/>
                    <a:gd name="T1" fmla="*/ 6 h 20"/>
                    <a:gd name="T2" fmla="*/ 6 w 38"/>
                    <a:gd name="T3" fmla="*/ 19 h 20"/>
                    <a:gd name="T4" fmla="*/ 25 w 38"/>
                    <a:gd name="T5" fmla="*/ 19 h 20"/>
                    <a:gd name="T6" fmla="*/ 37 w 38"/>
                    <a:gd name="T7" fmla="*/ 19 h 20"/>
                    <a:gd name="T8" fmla="*/ 31 w 38"/>
                    <a:gd name="T9" fmla="*/ 0 h 20"/>
                    <a:gd name="T10" fmla="*/ 6 w 38"/>
                    <a:gd name="T11" fmla="*/ 0 h 20"/>
                    <a:gd name="T12" fmla="*/ 0 w 38"/>
                    <a:gd name="T13" fmla="*/ 6 h 20"/>
                    <a:gd name="T14" fmla="*/ 6 w 38"/>
                    <a:gd name="T15" fmla="*/ 6 h 20"/>
                    <a:gd name="T16" fmla="*/ 6 w 38"/>
                    <a:gd name="T17" fmla="*/ 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 h="20">
                      <a:moveTo>
                        <a:pt x="6" y="6"/>
                      </a:moveTo>
                      <a:lnTo>
                        <a:pt x="6" y="19"/>
                      </a:lnTo>
                      <a:lnTo>
                        <a:pt x="25" y="19"/>
                      </a:lnTo>
                      <a:lnTo>
                        <a:pt x="37" y="19"/>
                      </a:lnTo>
                      <a:lnTo>
                        <a:pt x="31" y="0"/>
                      </a:lnTo>
                      <a:lnTo>
                        <a:pt x="6" y="0"/>
                      </a:lnTo>
                      <a:lnTo>
                        <a:pt x="0" y="6"/>
                      </a:lnTo>
                      <a:lnTo>
                        <a:pt x="6" y="6"/>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Freeform 12"/>
                <p:cNvSpPr>
                  <a:spLocks noChangeAspect="1"/>
                </p:cNvSpPr>
                <p:nvPr/>
              </p:nvSpPr>
              <p:spPr bwMode="auto">
                <a:xfrm>
                  <a:off x="4953162" y="167"/>
                  <a:ext cx="1" cy="4"/>
                </a:xfrm>
                <a:custGeom>
                  <a:avLst/>
                  <a:gdLst>
                    <a:gd name="T0" fmla="*/ 6 w 7"/>
                    <a:gd name="T1" fmla="*/ 0 h 25"/>
                    <a:gd name="T2" fmla="*/ 6 w 7"/>
                    <a:gd name="T3" fmla="*/ 24 h 25"/>
                    <a:gd name="T4" fmla="*/ 0 w 7"/>
                    <a:gd name="T5" fmla="*/ 24 h 25"/>
                    <a:gd name="T6" fmla="*/ 0 w 7"/>
                    <a:gd name="T7" fmla="*/ 18 h 25"/>
                    <a:gd name="T8" fmla="*/ 0 w 7"/>
                    <a:gd name="T9" fmla="*/ 0 h 25"/>
                    <a:gd name="T10" fmla="*/ 0 w 7"/>
                    <a:gd name="T11" fmla="*/ 0 h 25"/>
                    <a:gd name="T12" fmla="*/ 6 w 7"/>
                    <a:gd name="T13" fmla="*/ 0 h 25"/>
                    <a:gd name="T14" fmla="*/ 6 w 7"/>
                    <a:gd name="T15" fmla="*/ 0 h 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 h="25">
                      <a:moveTo>
                        <a:pt x="6" y="0"/>
                      </a:moveTo>
                      <a:lnTo>
                        <a:pt x="6" y="24"/>
                      </a:lnTo>
                      <a:lnTo>
                        <a:pt x="0" y="24"/>
                      </a:lnTo>
                      <a:lnTo>
                        <a:pt x="0" y="18"/>
                      </a:lnTo>
                      <a:lnTo>
                        <a:pt x="0" y="0"/>
                      </a:lnTo>
                      <a:lnTo>
                        <a:pt x="6" y="0"/>
                      </a:lnTo>
                      <a:close/>
                    </a:path>
                  </a:pathLst>
                </a:custGeom>
                <a:solidFill>
                  <a:srgbClr val="888888"/>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Freeform 13"/>
                <p:cNvSpPr>
                  <a:spLocks noChangeAspect="1"/>
                </p:cNvSpPr>
                <p:nvPr/>
              </p:nvSpPr>
              <p:spPr bwMode="auto">
                <a:xfrm>
                  <a:off x="4953127" y="132"/>
                  <a:ext cx="8" cy="7"/>
                </a:xfrm>
                <a:custGeom>
                  <a:avLst/>
                  <a:gdLst>
                    <a:gd name="T0" fmla="*/ 43 w 44"/>
                    <a:gd name="T1" fmla="*/ 13 h 44"/>
                    <a:gd name="T2" fmla="*/ 30 w 44"/>
                    <a:gd name="T3" fmla="*/ 43 h 44"/>
                    <a:gd name="T4" fmla="*/ 18 w 44"/>
                    <a:gd name="T5" fmla="*/ 43 h 44"/>
                    <a:gd name="T6" fmla="*/ 6 w 44"/>
                    <a:gd name="T7" fmla="*/ 43 h 44"/>
                    <a:gd name="T8" fmla="*/ 0 w 44"/>
                    <a:gd name="T9" fmla="*/ 37 h 44"/>
                    <a:gd name="T10" fmla="*/ 0 w 44"/>
                    <a:gd name="T11" fmla="*/ 37 h 44"/>
                    <a:gd name="T12" fmla="*/ 12 w 44"/>
                    <a:gd name="T13" fmla="*/ 31 h 44"/>
                    <a:gd name="T14" fmla="*/ 12 w 44"/>
                    <a:gd name="T15" fmla="*/ 19 h 44"/>
                    <a:gd name="T16" fmla="*/ 12 w 44"/>
                    <a:gd name="T17" fmla="*/ 7 h 44"/>
                    <a:gd name="T18" fmla="*/ 30 w 44"/>
                    <a:gd name="T19" fmla="*/ 0 h 44"/>
                    <a:gd name="T20" fmla="*/ 36 w 44"/>
                    <a:gd name="T21" fmla="*/ 7 h 44"/>
                    <a:gd name="T22" fmla="*/ 43 w 44"/>
                    <a:gd name="T23" fmla="*/ 13 h 44"/>
                    <a:gd name="T24" fmla="*/ 43 w 44"/>
                    <a:gd name="T25" fmla="*/ 13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 h="44">
                      <a:moveTo>
                        <a:pt x="43" y="13"/>
                      </a:moveTo>
                      <a:lnTo>
                        <a:pt x="30" y="43"/>
                      </a:lnTo>
                      <a:lnTo>
                        <a:pt x="18" y="43"/>
                      </a:lnTo>
                      <a:lnTo>
                        <a:pt x="6" y="43"/>
                      </a:lnTo>
                      <a:lnTo>
                        <a:pt x="0" y="37"/>
                      </a:lnTo>
                      <a:lnTo>
                        <a:pt x="12" y="31"/>
                      </a:lnTo>
                      <a:lnTo>
                        <a:pt x="12" y="19"/>
                      </a:lnTo>
                      <a:lnTo>
                        <a:pt x="12" y="7"/>
                      </a:lnTo>
                      <a:lnTo>
                        <a:pt x="30" y="0"/>
                      </a:lnTo>
                      <a:lnTo>
                        <a:pt x="36" y="7"/>
                      </a:lnTo>
                      <a:lnTo>
                        <a:pt x="43" y="13"/>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 name="Freeform 14"/>
                <p:cNvSpPr>
                  <a:spLocks noChangeAspect="1"/>
                </p:cNvSpPr>
                <p:nvPr/>
              </p:nvSpPr>
              <p:spPr bwMode="auto">
                <a:xfrm>
                  <a:off x="4953132" y="122"/>
                  <a:ext cx="14" cy="23"/>
                </a:xfrm>
                <a:custGeom>
                  <a:avLst/>
                  <a:gdLst>
                    <a:gd name="T0" fmla="*/ 56 w 81"/>
                    <a:gd name="T1" fmla="*/ 68 h 142"/>
                    <a:gd name="T2" fmla="*/ 56 w 81"/>
                    <a:gd name="T3" fmla="*/ 49 h 142"/>
                    <a:gd name="T4" fmla="*/ 43 w 81"/>
                    <a:gd name="T5" fmla="*/ 49 h 142"/>
                    <a:gd name="T6" fmla="*/ 49 w 81"/>
                    <a:gd name="T7" fmla="*/ 25 h 142"/>
                    <a:gd name="T8" fmla="*/ 37 w 81"/>
                    <a:gd name="T9" fmla="*/ 0 h 142"/>
                    <a:gd name="T10" fmla="*/ 31 w 81"/>
                    <a:gd name="T11" fmla="*/ 12 h 142"/>
                    <a:gd name="T12" fmla="*/ 25 w 81"/>
                    <a:gd name="T13" fmla="*/ 12 h 142"/>
                    <a:gd name="T14" fmla="*/ 25 w 81"/>
                    <a:gd name="T15" fmla="*/ 19 h 142"/>
                    <a:gd name="T16" fmla="*/ 13 w 81"/>
                    <a:gd name="T17" fmla="*/ 19 h 142"/>
                    <a:gd name="T18" fmla="*/ 13 w 81"/>
                    <a:gd name="T19" fmla="*/ 25 h 142"/>
                    <a:gd name="T20" fmla="*/ 25 w 81"/>
                    <a:gd name="T21" fmla="*/ 37 h 142"/>
                    <a:gd name="T22" fmla="*/ 19 w 81"/>
                    <a:gd name="T23" fmla="*/ 49 h 142"/>
                    <a:gd name="T24" fmla="*/ 19 w 81"/>
                    <a:gd name="T25" fmla="*/ 55 h 142"/>
                    <a:gd name="T26" fmla="*/ 31 w 81"/>
                    <a:gd name="T27" fmla="*/ 55 h 142"/>
                    <a:gd name="T28" fmla="*/ 31 w 81"/>
                    <a:gd name="T29" fmla="*/ 80 h 142"/>
                    <a:gd name="T30" fmla="*/ 25 w 81"/>
                    <a:gd name="T31" fmla="*/ 86 h 142"/>
                    <a:gd name="T32" fmla="*/ 25 w 81"/>
                    <a:gd name="T33" fmla="*/ 98 h 142"/>
                    <a:gd name="T34" fmla="*/ 19 w 81"/>
                    <a:gd name="T35" fmla="*/ 104 h 142"/>
                    <a:gd name="T36" fmla="*/ 19 w 81"/>
                    <a:gd name="T37" fmla="*/ 110 h 142"/>
                    <a:gd name="T38" fmla="*/ 25 w 81"/>
                    <a:gd name="T39" fmla="*/ 117 h 142"/>
                    <a:gd name="T40" fmla="*/ 19 w 81"/>
                    <a:gd name="T41" fmla="*/ 123 h 142"/>
                    <a:gd name="T42" fmla="*/ 6 w 81"/>
                    <a:gd name="T43" fmla="*/ 123 h 142"/>
                    <a:gd name="T44" fmla="*/ 0 w 81"/>
                    <a:gd name="T45" fmla="*/ 135 h 142"/>
                    <a:gd name="T46" fmla="*/ 0 w 81"/>
                    <a:gd name="T47" fmla="*/ 141 h 142"/>
                    <a:gd name="T48" fmla="*/ 6 w 81"/>
                    <a:gd name="T49" fmla="*/ 135 h 142"/>
                    <a:gd name="T50" fmla="*/ 19 w 81"/>
                    <a:gd name="T51" fmla="*/ 135 h 142"/>
                    <a:gd name="T52" fmla="*/ 49 w 81"/>
                    <a:gd name="T53" fmla="*/ 129 h 142"/>
                    <a:gd name="T54" fmla="*/ 62 w 81"/>
                    <a:gd name="T55" fmla="*/ 123 h 142"/>
                    <a:gd name="T56" fmla="*/ 74 w 81"/>
                    <a:gd name="T57" fmla="*/ 129 h 142"/>
                    <a:gd name="T58" fmla="*/ 80 w 81"/>
                    <a:gd name="T59" fmla="*/ 123 h 142"/>
                    <a:gd name="T60" fmla="*/ 80 w 81"/>
                    <a:gd name="T61" fmla="*/ 123 h 142"/>
                    <a:gd name="T62" fmla="*/ 80 w 81"/>
                    <a:gd name="T63" fmla="*/ 117 h 142"/>
                    <a:gd name="T64" fmla="*/ 80 w 81"/>
                    <a:gd name="T65" fmla="*/ 98 h 142"/>
                    <a:gd name="T66" fmla="*/ 80 w 81"/>
                    <a:gd name="T67" fmla="*/ 92 h 142"/>
                    <a:gd name="T68" fmla="*/ 68 w 81"/>
                    <a:gd name="T69" fmla="*/ 86 h 142"/>
                    <a:gd name="T70" fmla="*/ 68 w 81"/>
                    <a:gd name="T71" fmla="*/ 68 h 142"/>
                    <a:gd name="T72" fmla="*/ 56 w 81"/>
                    <a:gd name="T73" fmla="*/ 68 h 142"/>
                    <a:gd name="T74" fmla="*/ 56 w 81"/>
                    <a:gd name="T75" fmla="*/ 68 h 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81" h="142">
                      <a:moveTo>
                        <a:pt x="56" y="68"/>
                      </a:moveTo>
                      <a:lnTo>
                        <a:pt x="56" y="49"/>
                      </a:lnTo>
                      <a:lnTo>
                        <a:pt x="43" y="49"/>
                      </a:lnTo>
                      <a:lnTo>
                        <a:pt x="49" y="25"/>
                      </a:lnTo>
                      <a:lnTo>
                        <a:pt x="37" y="0"/>
                      </a:lnTo>
                      <a:lnTo>
                        <a:pt x="31" y="12"/>
                      </a:lnTo>
                      <a:lnTo>
                        <a:pt x="25" y="12"/>
                      </a:lnTo>
                      <a:lnTo>
                        <a:pt x="25" y="19"/>
                      </a:lnTo>
                      <a:lnTo>
                        <a:pt x="13" y="19"/>
                      </a:lnTo>
                      <a:lnTo>
                        <a:pt x="13" y="25"/>
                      </a:lnTo>
                      <a:lnTo>
                        <a:pt x="25" y="37"/>
                      </a:lnTo>
                      <a:lnTo>
                        <a:pt x="19" y="49"/>
                      </a:lnTo>
                      <a:lnTo>
                        <a:pt x="19" y="55"/>
                      </a:lnTo>
                      <a:lnTo>
                        <a:pt x="31" y="55"/>
                      </a:lnTo>
                      <a:lnTo>
                        <a:pt x="31" y="80"/>
                      </a:lnTo>
                      <a:lnTo>
                        <a:pt x="25" y="86"/>
                      </a:lnTo>
                      <a:lnTo>
                        <a:pt x="25" y="98"/>
                      </a:lnTo>
                      <a:lnTo>
                        <a:pt x="19" y="104"/>
                      </a:lnTo>
                      <a:lnTo>
                        <a:pt x="19" y="110"/>
                      </a:lnTo>
                      <a:lnTo>
                        <a:pt x="25" y="117"/>
                      </a:lnTo>
                      <a:lnTo>
                        <a:pt x="19" y="123"/>
                      </a:lnTo>
                      <a:lnTo>
                        <a:pt x="6" y="123"/>
                      </a:lnTo>
                      <a:lnTo>
                        <a:pt x="0" y="135"/>
                      </a:lnTo>
                      <a:lnTo>
                        <a:pt x="0" y="141"/>
                      </a:lnTo>
                      <a:lnTo>
                        <a:pt x="6" y="135"/>
                      </a:lnTo>
                      <a:lnTo>
                        <a:pt x="19" y="135"/>
                      </a:lnTo>
                      <a:lnTo>
                        <a:pt x="49" y="129"/>
                      </a:lnTo>
                      <a:lnTo>
                        <a:pt x="62" y="123"/>
                      </a:lnTo>
                      <a:lnTo>
                        <a:pt x="74" y="129"/>
                      </a:lnTo>
                      <a:lnTo>
                        <a:pt x="80" y="123"/>
                      </a:lnTo>
                      <a:lnTo>
                        <a:pt x="80" y="117"/>
                      </a:lnTo>
                      <a:lnTo>
                        <a:pt x="80" y="98"/>
                      </a:lnTo>
                      <a:lnTo>
                        <a:pt x="80" y="92"/>
                      </a:lnTo>
                      <a:lnTo>
                        <a:pt x="68" y="86"/>
                      </a:lnTo>
                      <a:lnTo>
                        <a:pt x="68" y="68"/>
                      </a:lnTo>
                      <a:lnTo>
                        <a:pt x="56" y="68"/>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 name="Freeform 15"/>
                <p:cNvSpPr>
                  <a:spLocks noChangeAspect="1"/>
                </p:cNvSpPr>
                <p:nvPr/>
              </p:nvSpPr>
              <p:spPr bwMode="auto">
                <a:xfrm>
                  <a:off x="4953171" y="66"/>
                  <a:ext cx="12" cy="13"/>
                </a:xfrm>
                <a:custGeom>
                  <a:avLst/>
                  <a:gdLst>
                    <a:gd name="T0" fmla="*/ 18 w 69"/>
                    <a:gd name="T1" fmla="*/ 0 h 75"/>
                    <a:gd name="T2" fmla="*/ 18 w 69"/>
                    <a:gd name="T3" fmla="*/ 6 h 75"/>
                    <a:gd name="T4" fmla="*/ 18 w 69"/>
                    <a:gd name="T5" fmla="*/ 25 h 75"/>
                    <a:gd name="T6" fmla="*/ 31 w 69"/>
                    <a:gd name="T7" fmla="*/ 37 h 75"/>
                    <a:gd name="T8" fmla="*/ 37 w 69"/>
                    <a:gd name="T9" fmla="*/ 37 h 75"/>
                    <a:gd name="T10" fmla="*/ 37 w 69"/>
                    <a:gd name="T11" fmla="*/ 43 h 75"/>
                    <a:gd name="T12" fmla="*/ 43 w 69"/>
                    <a:gd name="T13" fmla="*/ 49 h 75"/>
                    <a:gd name="T14" fmla="*/ 49 w 69"/>
                    <a:gd name="T15" fmla="*/ 55 h 75"/>
                    <a:gd name="T16" fmla="*/ 55 w 69"/>
                    <a:gd name="T17" fmla="*/ 49 h 75"/>
                    <a:gd name="T18" fmla="*/ 68 w 69"/>
                    <a:gd name="T19" fmla="*/ 55 h 75"/>
                    <a:gd name="T20" fmla="*/ 68 w 69"/>
                    <a:gd name="T21" fmla="*/ 62 h 75"/>
                    <a:gd name="T22" fmla="*/ 55 w 69"/>
                    <a:gd name="T23" fmla="*/ 62 h 75"/>
                    <a:gd name="T24" fmla="*/ 49 w 69"/>
                    <a:gd name="T25" fmla="*/ 68 h 75"/>
                    <a:gd name="T26" fmla="*/ 37 w 69"/>
                    <a:gd name="T27" fmla="*/ 74 h 75"/>
                    <a:gd name="T28" fmla="*/ 31 w 69"/>
                    <a:gd name="T29" fmla="*/ 62 h 75"/>
                    <a:gd name="T30" fmla="*/ 25 w 69"/>
                    <a:gd name="T31" fmla="*/ 49 h 75"/>
                    <a:gd name="T32" fmla="*/ 18 w 69"/>
                    <a:gd name="T33" fmla="*/ 43 h 75"/>
                    <a:gd name="T34" fmla="*/ 6 w 69"/>
                    <a:gd name="T35" fmla="*/ 19 h 75"/>
                    <a:gd name="T36" fmla="*/ 0 w 69"/>
                    <a:gd name="T37" fmla="*/ 13 h 75"/>
                    <a:gd name="T38" fmla="*/ 6 w 69"/>
                    <a:gd name="T39" fmla="*/ 0 h 75"/>
                    <a:gd name="T40" fmla="*/ 18 w 69"/>
                    <a:gd name="T41" fmla="*/ 0 h 75"/>
                    <a:gd name="T42" fmla="*/ 18 w 69"/>
                    <a:gd name="T43" fmla="*/ 0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9" h="75">
                      <a:moveTo>
                        <a:pt x="18" y="0"/>
                      </a:moveTo>
                      <a:lnTo>
                        <a:pt x="18" y="6"/>
                      </a:lnTo>
                      <a:lnTo>
                        <a:pt x="18" y="25"/>
                      </a:lnTo>
                      <a:lnTo>
                        <a:pt x="31" y="37"/>
                      </a:lnTo>
                      <a:lnTo>
                        <a:pt x="37" y="37"/>
                      </a:lnTo>
                      <a:lnTo>
                        <a:pt x="37" y="43"/>
                      </a:lnTo>
                      <a:lnTo>
                        <a:pt x="43" y="49"/>
                      </a:lnTo>
                      <a:lnTo>
                        <a:pt x="49" y="55"/>
                      </a:lnTo>
                      <a:lnTo>
                        <a:pt x="55" y="49"/>
                      </a:lnTo>
                      <a:lnTo>
                        <a:pt x="68" y="55"/>
                      </a:lnTo>
                      <a:lnTo>
                        <a:pt x="68" y="62"/>
                      </a:lnTo>
                      <a:lnTo>
                        <a:pt x="55" y="62"/>
                      </a:lnTo>
                      <a:lnTo>
                        <a:pt x="49" y="68"/>
                      </a:lnTo>
                      <a:lnTo>
                        <a:pt x="37" y="74"/>
                      </a:lnTo>
                      <a:lnTo>
                        <a:pt x="31" y="62"/>
                      </a:lnTo>
                      <a:lnTo>
                        <a:pt x="25" y="49"/>
                      </a:lnTo>
                      <a:lnTo>
                        <a:pt x="18" y="43"/>
                      </a:lnTo>
                      <a:lnTo>
                        <a:pt x="6" y="19"/>
                      </a:lnTo>
                      <a:lnTo>
                        <a:pt x="0" y="13"/>
                      </a:lnTo>
                      <a:lnTo>
                        <a:pt x="6" y="0"/>
                      </a:lnTo>
                      <a:lnTo>
                        <a:pt x="18" y="0"/>
                      </a:lnTo>
                      <a:close/>
                    </a:path>
                  </a:pathLst>
                </a:custGeom>
                <a:solidFill>
                  <a:srgbClr val="BBBBBB"/>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Freeform 16"/>
                <p:cNvSpPr>
                  <a:spLocks noChangeAspect="1"/>
                </p:cNvSpPr>
                <p:nvPr/>
              </p:nvSpPr>
              <p:spPr bwMode="auto">
                <a:xfrm>
                  <a:off x="4953171" y="66"/>
                  <a:ext cx="12" cy="13"/>
                </a:xfrm>
                <a:custGeom>
                  <a:avLst/>
                  <a:gdLst>
                    <a:gd name="T0" fmla="*/ 18 w 69"/>
                    <a:gd name="T1" fmla="*/ 0 h 75"/>
                    <a:gd name="T2" fmla="*/ 18 w 69"/>
                    <a:gd name="T3" fmla="*/ 6 h 75"/>
                    <a:gd name="T4" fmla="*/ 18 w 69"/>
                    <a:gd name="T5" fmla="*/ 25 h 75"/>
                    <a:gd name="T6" fmla="*/ 31 w 69"/>
                    <a:gd name="T7" fmla="*/ 37 h 75"/>
                    <a:gd name="T8" fmla="*/ 37 w 69"/>
                    <a:gd name="T9" fmla="*/ 37 h 75"/>
                    <a:gd name="T10" fmla="*/ 37 w 69"/>
                    <a:gd name="T11" fmla="*/ 43 h 75"/>
                    <a:gd name="T12" fmla="*/ 43 w 69"/>
                    <a:gd name="T13" fmla="*/ 49 h 75"/>
                    <a:gd name="T14" fmla="*/ 49 w 69"/>
                    <a:gd name="T15" fmla="*/ 55 h 75"/>
                    <a:gd name="T16" fmla="*/ 55 w 69"/>
                    <a:gd name="T17" fmla="*/ 49 h 75"/>
                    <a:gd name="T18" fmla="*/ 68 w 69"/>
                    <a:gd name="T19" fmla="*/ 55 h 75"/>
                    <a:gd name="T20" fmla="*/ 68 w 69"/>
                    <a:gd name="T21" fmla="*/ 62 h 75"/>
                    <a:gd name="T22" fmla="*/ 55 w 69"/>
                    <a:gd name="T23" fmla="*/ 62 h 75"/>
                    <a:gd name="T24" fmla="*/ 49 w 69"/>
                    <a:gd name="T25" fmla="*/ 68 h 75"/>
                    <a:gd name="T26" fmla="*/ 37 w 69"/>
                    <a:gd name="T27" fmla="*/ 74 h 75"/>
                    <a:gd name="T28" fmla="*/ 31 w 69"/>
                    <a:gd name="T29" fmla="*/ 62 h 75"/>
                    <a:gd name="T30" fmla="*/ 25 w 69"/>
                    <a:gd name="T31" fmla="*/ 49 h 75"/>
                    <a:gd name="T32" fmla="*/ 18 w 69"/>
                    <a:gd name="T33" fmla="*/ 43 h 75"/>
                    <a:gd name="T34" fmla="*/ 6 w 69"/>
                    <a:gd name="T35" fmla="*/ 19 h 75"/>
                    <a:gd name="T36" fmla="*/ 0 w 69"/>
                    <a:gd name="T37" fmla="*/ 13 h 75"/>
                    <a:gd name="T38" fmla="*/ 6 w 69"/>
                    <a:gd name="T39" fmla="*/ 0 h 75"/>
                    <a:gd name="T40" fmla="*/ 18 w 69"/>
                    <a:gd name="T41" fmla="*/ 0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9" h="75">
                      <a:moveTo>
                        <a:pt x="18" y="0"/>
                      </a:moveTo>
                      <a:lnTo>
                        <a:pt x="18" y="6"/>
                      </a:lnTo>
                      <a:lnTo>
                        <a:pt x="18" y="25"/>
                      </a:lnTo>
                      <a:lnTo>
                        <a:pt x="31" y="37"/>
                      </a:lnTo>
                      <a:lnTo>
                        <a:pt x="37" y="37"/>
                      </a:lnTo>
                      <a:lnTo>
                        <a:pt x="37" y="43"/>
                      </a:lnTo>
                      <a:lnTo>
                        <a:pt x="43" y="49"/>
                      </a:lnTo>
                      <a:lnTo>
                        <a:pt x="49" y="55"/>
                      </a:lnTo>
                      <a:lnTo>
                        <a:pt x="55" y="49"/>
                      </a:lnTo>
                      <a:lnTo>
                        <a:pt x="68" y="55"/>
                      </a:lnTo>
                      <a:lnTo>
                        <a:pt x="68" y="62"/>
                      </a:lnTo>
                      <a:lnTo>
                        <a:pt x="55" y="62"/>
                      </a:lnTo>
                      <a:lnTo>
                        <a:pt x="49" y="68"/>
                      </a:lnTo>
                      <a:lnTo>
                        <a:pt x="37" y="74"/>
                      </a:lnTo>
                      <a:lnTo>
                        <a:pt x="31" y="62"/>
                      </a:lnTo>
                      <a:lnTo>
                        <a:pt x="25" y="49"/>
                      </a:lnTo>
                      <a:lnTo>
                        <a:pt x="18" y="43"/>
                      </a:lnTo>
                      <a:lnTo>
                        <a:pt x="6" y="19"/>
                      </a:lnTo>
                      <a:lnTo>
                        <a:pt x="0" y="13"/>
                      </a:lnTo>
                      <a:lnTo>
                        <a:pt x="6" y="0"/>
                      </a:lnTo>
                      <a:lnTo>
                        <a:pt x="18" y="0"/>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Freeform 17"/>
                <p:cNvSpPr>
                  <a:spLocks noChangeAspect="1"/>
                </p:cNvSpPr>
                <p:nvPr/>
              </p:nvSpPr>
              <p:spPr bwMode="auto">
                <a:xfrm>
                  <a:off x="4953146" y="73"/>
                  <a:ext cx="8" cy="8"/>
                </a:xfrm>
                <a:custGeom>
                  <a:avLst/>
                  <a:gdLst>
                    <a:gd name="T0" fmla="*/ 43 w 50"/>
                    <a:gd name="T1" fmla="*/ 0 h 50"/>
                    <a:gd name="T2" fmla="*/ 37 w 50"/>
                    <a:gd name="T3" fmla="*/ 0 h 50"/>
                    <a:gd name="T4" fmla="*/ 25 w 50"/>
                    <a:gd name="T5" fmla="*/ 6 h 50"/>
                    <a:gd name="T6" fmla="*/ 25 w 50"/>
                    <a:gd name="T7" fmla="*/ 18 h 50"/>
                    <a:gd name="T8" fmla="*/ 31 w 50"/>
                    <a:gd name="T9" fmla="*/ 25 h 50"/>
                    <a:gd name="T10" fmla="*/ 37 w 50"/>
                    <a:gd name="T11" fmla="*/ 31 h 50"/>
                    <a:gd name="T12" fmla="*/ 49 w 50"/>
                    <a:gd name="T13" fmla="*/ 37 h 50"/>
                    <a:gd name="T14" fmla="*/ 49 w 50"/>
                    <a:gd name="T15" fmla="*/ 49 h 50"/>
                    <a:gd name="T16" fmla="*/ 43 w 50"/>
                    <a:gd name="T17" fmla="*/ 49 h 50"/>
                    <a:gd name="T18" fmla="*/ 37 w 50"/>
                    <a:gd name="T19" fmla="*/ 49 h 50"/>
                    <a:gd name="T20" fmla="*/ 31 w 50"/>
                    <a:gd name="T21" fmla="*/ 37 h 50"/>
                    <a:gd name="T22" fmla="*/ 31 w 50"/>
                    <a:gd name="T23" fmla="*/ 49 h 50"/>
                    <a:gd name="T24" fmla="*/ 25 w 50"/>
                    <a:gd name="T25" fmla="*/ 49 h 50"/>
                    <a:gd name="T26" fmla="*/ 19 w 50"/>
                    <a:gd name="T27" fmla="*/ 43 h 50"/>
                    <a:gd name="T28" fmla="*/ 13 w 50"/>
                    <a:gd name="T29" fmla="*/ 31 h 50"/>
                    <a:gd name="T30" fmla="*/ 0 w 50"/>
                    <a:gd name="T31" fmla="*/ 25 h 50"/>
                    <a:gd name="T32" fmla="*/ 0 w 50"/>
                    <a:gd name="T33" fmla="*/ 12 h 50"/>
                    <a:gd name="T34" fmla="*/ 0 w 50"/>
                    <a:gd name="T35" fmla="*/ 0 h 50"/>
                    <a:gd name="T36" fmla="*/ 25 w 50"/>
                    <a:gd name="T37" fmla="*/ 0 h 50"/>
                    <a:gd name="T38" fmla="*/ 43 w 50"/>
                    <a:gd name="T39" fmla="*/ 0 h 50"/>
                    <a:gd name="T40" fmla="*/ 43 w 50"/>
                    <a:gd name="T41" fmla="*/ 0 h 50"/>
                    <a:gd name="T42" fmla="*/ 43 w 50"/>
                    <a:gd name="T43"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0" h="50">
                      <a:moveTo>
                        <a:pt x="43" y="0"/>
                      </a:moveTo>
                      <a:lnTo>
                        <a:pt x="37" y="0"/>
                      </a:lnTo>
                      <a:lnTo>
                        <a:pt x="25" y="6"/>
                      </a:lnTo>
                      <a:lnTo>
                        <a:pt x="25" y="18"/>
                      </a:lnTo>
                      <a:lnTo>
                        <a:pt x="31" y="25"/>
                      </a:lnTo>
                      <a:lnTo>
                        <a:pt x="37" y="31"/>
                      </a:lnTo>
                      <a:lnTo>
                        <a:pt x="49" y="37"/>
                      </a:lnTo>
                      <a:lnTo>
                        <a:pt x="49" y="49"/>
                      </a:lnTo>
                      <a:lnTo>
                        <a:pt x="43" y="49"/>
                      </a:lnTo>
                      <a:lnTo>
                        <a:pt x="37" y="49"/>
                      </a:lnTo>
                      <a:lnTo>
                        <a:pt x="31" y="37"/>
                      </a:lnTo>
                      <a:lnTo>
                        <a:pt x="31" y="49"/>
                      </a:lnTo>
                      <a:lnTo>
                        <a:pt x="25" y="49"/>
                      </a:lnTo>
                      <a:lnTo>
                        <a:pt x="19" y="43"/>
                      </a:lnTo>
                      <a:lnTo>
                        <a:pt x="13" y="31"/>
                      </a:lnTo>
                      <a:lnTo>
                        <a:pt x="0" y="25"/>
                      </a:lnTo>
                      <a:lnTo>
                        <a:pt x="0" y="12"/>
                      </a:lnTo>
                      <a:lnTo>
                        <a:pt x="0" y="0"/>
                      </a:lnTo>
                      <a:lnTo>
                        <a:pt x="25" y="0"/>
                      </a:lnTo>
                      <a:lnTo>
                        <a:pt x="43" y="0"/>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Freeform 18"/>
                <p:cNvSpPr>
                  <a:spLocks noChangeAspect="1"/>
                </p:cNvSpPr>
                <p:nvPr/>
              </p:nvSpPr>
              <p:spPr bwMode="auto">
                <a:xfrm>
                  <a:off x="4953163" y="46"/>
                  <a:ext cx="7" cy="4"/>
                </a:xfrm>
                <a:custGeom>
                  <a:avLst/>
                  <a:gdLst>
                    <a:gd name="T0" fmla="*/ 0 w 44"/>
                    <a:gd name="T1" fmla="*/ 12 h 25"/>
                    <a:gd name="T2" fmla="*/ 12 w 44"/>
                    <a:gd name="T3" fmla="*/ 18 h 25"/>
                    <a:gd name="T4" fmla="*/ 12 w 44"/>
                    <a:gd name="T5" fmla="*/ 18 h 25"/>
                    <a:gd name="T6" fmla="*/ 31 w 44"/>
                    <a:gd name="T7" fmla="*/ 24 h 25"/>
                    <a:gd name="T8" fmla="*/ 37 w 44"/>
                    <a:gd name="T9" fmla="*/ 18 h 25"/>
                    <a:gd name="T10" fmla="*/ 43 w 44"/>
                    <a:gd name="T11" fmla="*/ 12 h 25"/>
                    <a:gd name="T12" fmla="*/ 43 w 44"/>
                    <a:gd name="T13" fmla="*/ 6 h 25"/>
                    <a:gd name="T14" fmla="*/ 37 w 44"/>
                    <a:gd name="T15" fmla="*/ 0 h 25"/>
                    <a:gd name="T16" fmla="*/ 24 w 44"/>
                    <a:gd name="T17" fmla="*/ 6 h 25"/>
                    <a:gd name="T18" fmla="*/ 12 w 44"/>
                    <a:gd name="T19" fmla="*/ 12 h 25"/>
                    <a:gd name="T20" fmla="*/ 6 w 44"/>
                    <a:gd name="T21" fmla="*/ 12 h 25"/>
                    <a:gd name="T22" fmla="*/ 0 w 44"/>
                    <a:gd name="T23" fmla="*/ 12 h 25"/>
                    <a:gd name="T24" fmla="*/ 0 w 44"/>
                    <a:gd name="T25" fmla="*/ 12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 h="25">
                      <a:moveTo>
                        <a:pt x="0" y="12"/>
                      </a:moveTo>
                      <a:lnTo>
                        <a:pt x="12" y="18"/>
                      </a:lnTo>
                      <a:lnTo>
                        <a:pt x="31" y="24"/>
                      </a:lnTo>
                      <a:lnTo>
                        <a:pt x="37" y="18"/>
                      </a:lnTo>
                      <a:lnTo>
                        <a:pt x="43" y="12"/>
                      </a:lnTo>
                      <a:lnTo>
                        <a:pt x="43" y="6"/>
                      </a:lnTo>
                      <a:lnTo>
                        <a:pt x="37" y="0"/>
                      </a:lnTo>
                      <a:lnTo>
                        <a:pt x="24" y="6"/>
                      </a:lnTo>
                      <a:lnTo>
                        <a:pt x="12" y="12"/>
                      </a:lnTo>
                      <a:lnTo>
                        <a:pt x="6" y="12"/>
                      </a:lnTo>
                      <a:lnTo>
                        <a:pt x="0" y="12"/>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Freeform 19"/>
                <p:cNvSpPr>
                  <a:spLocks noChangeAspect="1"/>
                </p:cNvSpPr>
                <p:nvPr/>
              </p:nvSpPr>
              <p:spPr bwMode="auto">
                <a:xfrm>
                  <a:off x="4953118" y="101"/>
                  <a:ext cx="11" cy="9"/>
                </a:xfrm>
                <a:custGeom>
                  <a:avLst/>
                  <a:gdLst>
                    <a:gd name="T0" fmla="*/ 12 w 69"/>
                    <a:gd name="T1" fmla="*/ 0 h 50"/>
                    <a:gd name="T2" fmla="*/ 19 w 69"/>
                    <a:gd name="T3" fmla="*/ 12 h 50"/>
                    <a:gd name="T4" fmla="*/ 31 w 69"/>
                    <a:gd name="T5" fmla="*/ 18 h 50"/>
                    <a:gd name="T6" fmla="*/ 43 w 69"/>
                    <a:gd name="T7" fmla="*/ 18 h 50"/>
                    <a:gd name="T8" fmla="*/ 56 w 69"/>
                    <a:gd name="T9" fmla="*/ 18 h 50"/>
                    <a:gd name="T10" fmla="*/ 68 w 69"/>
                    <a:gd name="T11" fmla="*/ 30 h 50"/>
                    <a:gd name="T12" fmla="*/ 62 w 69"/>
                    <a:gd name="T13" fmla="*/ 43 h 50"/>
                    <a:gd name="T14" fmla="*/ 56 w 69"/>
                    <a:gd name="T15" fmla="*/ 49 h 50"/>
                    <a:gd name="T16" fmla="*/ 43 w 69"/>
                    <a:gd name="T17" fmla="*/ 49 h 50"/>
                    <a:gd name="T18" fmla="*/ 19 w 69"/>
                    <a:gd name="T19" fmla="*/ 49 h 50"/>
                    <a:gd name="T20" fmla="*/ 19 w 69"/>
                    <a:gd name="T21" fmla="*/ 43 h 50"/>
                    <a:gd name="T22" fmla="*/ 6 w 69"/>
                    <a:gd name="T23" fmla="*/ 36 h 50"/>
                    <a:gd name="T24" fmla="*/ 6 w 69"/>
                    <a:gd name="T25" fmla="*/ 30 h 50"/>
                    <a:gd name="T26" fmla="*/ 0 w 69"/>
                    <a:gd name="T27" fmla="*/ 30 h 50"/>
                    <a:gd name="T28" fmla="*/ 0 w 69"/>
                    <a:gd name="T29" fmla="*/ 24 h 50"/>
                    <a:gd name="T30" fmla="*/ 6 w 69"/>
                    <a:gd name="T31" fmla="*/ 24 h 50"/>
                    <a:gd name="T32" fmla="*/ 6 w 69"/>
                    <a:gd name="T33" fmla="*/ 6 h 50"/>
                    <a:gd name="T34" fmla="*/ 6 w 69"/>
                    <a:gd name="T35" fmla="*/ 0 h 50"/>
                    <a:gd name="T36" fmla="*/ 12 w 69"/>
                    <a:gd name="T37" fmla="*/ 0 h 50"/>
                    <a:gd name="T38" fmla="*/ 12 w 69"/>
                    <a:gd name="T3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9" h="50">
                      <a:moveTo>
                        <a:pt x="12" y="0"/>
                      </a:moveTo>
                      <a:lnTo>
                        <a:pt x="19" y="12"/>
                      </a:lnTo>
                      <a:lnTo>
                        <a:pt x="31" y="18"/>
                      </a:lnTo>
                      <a:lnTo>
                        <a:pt x="43" y="18"/>
                      </a:lnTo>
                      <a:lnTo>
                        <a:pt x="56" y="18"/>
                      </a:lnTo>
                      <a:lnTo>
                        <a:pt x="68" y="30"/>
                      </a:lnTo>
                      <a:lnTo>
                        <a:pt x="62" y="43"/>
                      </a:lnTo>
                      <a:lnTo>
                        <a:pt x="56" y="49"/>
                      </a:lnTo>
                      <a:lnTo>
                        <a:pt x="43" y="49"/>
                      </a:lnTo>
                      <a:lnTo>
                        <a:pt x="19" y="49"/>
                      </a:lnTo>
                      <a:lnTo>
                        <a:pt x="19" y="43"/>
                      </a:lnTo>
                      <a:lnTo>
                        <a:pt x="6" y="36"/>
                      </a:lnTo>
                      <a:lnTo>
                        <a:pt x="6" y="30"/>
                      </a:lnTo>
                      <a:lnTo>
                        <a:pt x="0" y="30"/>
                      </a:lnTo>
                      <a:lnTo>
                        <a:pt x="0" y="24"/>
                      </a:lnTo>
                      <a:lnTo>
                        <a:pt x="6" y="24"/>
                      </a:lnTo>
                      <a:lnTo>
                        <a:pt x="6" y="6"/>
                      </a:lnTo>
                      <a:lnTo>
                        <a:pt x="6" y="0"/>
                      </a:lnTo>
                      <a:lnTo>
                        <a:pt x="12" y="0"/>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 name="Freeform 20"/>
                <p:cNvSpPr>
                  <a:spLocks noChangeAspect="1"/>
                </p:cNvSpPr>
                <p:nvPr/>
              </p:nvSpPr>
              <p:spPr bwMode="auto">
                <a:xfrm>
                  <a:off x="4953090" y="62"/>
                  <a:ext cx="48" cy="47"/>
                </a:xfrm>
                <a:custGeom>
                  <a:avLst/>
                  <a:gdLst>
                    <a:gd name="T0" fmla="*/ 265 w 284"/>
                    <a:gd name="T1" fmla="*/ 61 h 277"/>
                    <a:gd name="T2" fmla="*/ 252 w 284"/>
                    <a:gd name="T3" fmla="*/ 67 h 277"/>
                    <a:gd name="T4" fmla="*/ 252 w 284"/>
                    <a:gd name="T5" fmla="*/ 104 h 277"/>
                    <a:gd name="T6" fmla="*/ 246 w 284"/>
                    <a:gd name="T7" fmla="*/ 104 h 277"/>
                    <a:gd name="T8" fmla="*/ 240 w 284"/>
                    <a:gd name="T9" fmla="*/ 128 h 277"/>
                    <a:gd name="T10" fmla="*/ 234 w 284"/>
                    <a:gd name="T11" fmla="*/ 135 h 277"/>
                    <a:gd name="T12" fmla="*/ 228 w 284"/>
                    <a:gd name="T13" fmla="*/ 135 h 277"/>
                    <a:gd name="T14" fmla="*/ 222 w 284"/>
                    <a:gd name="T15" fmla="*/ 135 h 277"/>
                    <a:gd name="T16" fmla="*/ 215 w 284"/>
                    <a:gd name="T17" fmla="*/ 147 h 277"/>
                    <a:gd name="T18" fmla="*/ 222 w 284"/>
                    <a:gd name="T19" fmla="*/ 171 h 277"/>
                    <a:gd name="T20" fmla="*/ 209 w 284"/>
                    <a:gd name="T21" fmla="*/ 184 h 277"/>
                    <a:gd name="T22" fmla="*/ 178 w 284"/>
                    <a:gd name="T23" fmla="*/ 202 h 277"/>
                    <a:gd name="T24" fmla="*/ 135 w 284"/>
                    <a:gd name="T25" fmla="*/ 208 h 277"/>
                    <a:gd name="T26" fmla="*/ 105 w 284"/>
                    <a:gd name="T27" fmla="*/ 233 h 277"/>
                    <a:gd name="T28" fmla="*/ 86 w 284"/>
                    <a:gd name="T29" fmla="*/ 227 h 277"/>
                    <a:gd name="T30" fmla="*/ 68 w 284"/>
                    <a:gd name="T31" fmla="*/ 233 h 277"/>
                    <a:gd name="T32" fmla="*/ 31 w 284"/>
                    <a:gd name="T33" fmla="*/ 263 h 277"/>
                    <a:gd name="T34" fmla="*/ 25 w 284"/>
                    <a:gd name="T35" fmla="*/ 269 h 277"/>
                    <a:gd name="T36" fmla="*/ 12 w 284"/>
                    <a:gd name="T37" fmla="*/ 276 h 277"/>
                    <a:gd name="T38" fmla="*/ 12 w 284"/>
                    <a:gd name="T39" fmla="*/ 269 h 277"/>
                    <a:gd name="T40" fmla="*/ 0 w 284"/>
                    <a:gd name="T41" fmla="*/ 251 h 277"/>
                    <a:gd name="T42" fmla="*/ 0 w 284"/>
                    <a:gd name="T43" fmla="*/ 233 h 277"/>
                    <a:gd name="T44" fmla="*/ 6 w 284"/>
                    <a:gd name="T45" fmla="*/ 220 h 277"/>
                    <a:gd name="T46" fmla="*/ 6 w 284"/>
                    <a:gd name="T47" fmla="*/ 208 h 277"/>
                    <a:gd name="T48" fmla="*/ 25 w 284"/>
                    <a:gd name="T49" fmla="*/ 171 h 277"/>
                    <a:gd name="T50" fmla="*/ 37 w 284"/>
                    <a:gd name="T51" fmla="*/ 159 h 277"/>
                    <a:gd name="T52" fmla="*/ 37 w 284"/>
                    <a:gd name="T53" fmla="*/ 141 h 277"/>
                    <a:gd name="T54" fmla="*/ 43 w 284"/>
                    <a:gd name="T55" fmla="*/ 135 h 277"/>
                    <a:gd name="T56" fmla="*/ 56 w 284"/>
                    <a:gd name="T57" fmla="*/ 141 h 277"/>
                    <a:gd name="T58" fmla="*/ 68 w 284"/>
                    <a:gd name="T59" fmla="*/ 135 h 277"/>
                    <a:gd name="T60" fmla="*/ 86 w 284"/>
                    <a:gd name="T61" fmla="*/ 116 h 277"/>
                    <a:gd name="T62" fmla="*/ 92 w 284"/>
                    <a:gd name="T63" fmla="*/ 110 h 277"/>
                    <a:gd name="T64" fmla="*/ 86 w 284"/>
                    <a:gd name="T65" fmla="*/ 104 h 277"/>
                    <a:gd name="T66" fmla="*/ 86 w 284"/>
                    <a:gd name="T67" fmla="*/ 98 h 277"/>
                    <a:gd name="T68" fmla="*/ 92 w 284"/>
                    <a:gd name="T69" fmla="*/ 98 h 277"/>
                    <a:gd name="T70" fmla="*/ 105 w 284"/>
                    <a:gd name="T71" fmla="*/ 86 h 277"/>
                    <a:gd name="T72" fmla="*/ 111 w 284"/>
                    <a:gd name="T73" fmla="*/ 73 h 277"/>
                    <a:gd name="T74" fmla="*/ 111 w 284"/>
                    <a:gd name="T75" fmla="*/ 61 h 277"/>
                    <a:gd name="T76" fmla="*/ 111 w 284"/>
                    <a:gd name="T77" fmla="*/ 49 h 277"/>
                    <a:gd name="T78" fmla="*/ 105 w 284"/>
                    <a:gd name="T79" fmla="*/ 37 h 277"/>
                    <a:gd name="T80" fmla="*/ 105 w 284"/>
                    <a:gd name="T81" fmla="*/ 18 h 277"/>
                    <a:gd name="T82" fmla="*/ 117 w 284"/>
                    <a:gd name="T83" fmla="*/ 18 h 277"/>
                    <a:gd name="T84" fmla="*/ 117 w 284"/>
                    <a:gd name="T85" fmla="*/ 6 h 277"/>
                    <a:gd name="T86" fmla="*/ 129 w 284"/>
                    <a:gd name="T87" fmla="*/ 0 h 277"/>
                    <a:gd name="T88" fmla="*/ 135 w 284"/>
                    <a:gd name="T89" fmla="*/ 12 h 277"/>
                    <a:gd name="T90" fmla="*/ 154 w 284"/>
                    <a:gd name="T91" fmla="*/ 12 h 277"/>
                    <a:gd name="T92" fmla="*/ 160 w 284"/>
                    <a:gd name="T93" fmla="*/ 12 h 277"/>
                    <a:gd name="T94" fmla="*/ 172 w 284"/>
                    <a:gd name="T95" fmla="*/ 6 h 277"/>
                    <a:gd name="T96" fmla="*/ 191 w 284"/>
                    <a:gd name="T97" fmla="*/ 6 h 277"/>
                    <a:gd name="T98" fmla="*/ 209 w 284"/>
                    <a:gd name="T99" fmla="*/ 12 h 277"/>
                    <a:gd name="T100" fmla="*/ 234 w 284"/>
                    <a:gd name="T101" fmla="*/ 0 h 277"/>
                    <a:gd name="T102" fmla="*/ 234 w 284"/>
                    <a:gd name="T103" fmla="*/ 0 h 277"/>
                    <a:gd name="T104" fmla="*/ 258 w 284"/>
                    <a:gd name="T105" fmla="*/ 12 h 277"/>
                    <a:gd name="T106" fmla="*/ 258 w 284"/>
                    <a:gd name="T107" fmla="*/ 30 h 277"/>
                    <a:gd name="T108" fmla="*/ 258 w 284"/>
                    <a:gd name="T109" fmla="*/ 30 h 277"/>
                    <a:gd name="T110" fmla="*/ 240 w 284"/>
                    <a:gd name="T111" fmla="*/ 30 h 277"/>
                    <a:gd name="T112" fmla="*/ 240 w 284"/>
                    <a:gd name="T113" fmla="*/ 37 h 277"/>
                    <a:gd name="T114" fmla="*/ 252 w 284"/>
                    <a:gd name="T115" fmla="*/ 43 h 277"/>
                    <a:gd name="T116" fmla="*/ 277 w 284"/>
                    <a:gd name="T117" fmla="*/ 55 h 277"/>
                    <a:gd name="T118" fmla="*/ 277 w 284"/>
                    <a:gd name="T119" fmla="*/ 61 h 277"/>
                    <a:gd name="T120" fmla="*/ 283 w 284"/>
                    <a:gd name="T121" fmla="*/ 61 h 277"/>
                    <a:gd name="T122" fmla="*/ 265 w 284"/>
                    <a:gd name="T123" fmla="*/ 61 h 277"/>
                    <a:gd name="T124" fmla="*/ 265 w 284"/>
                    <a:gd name="T125" fmla="*/ 61 h 2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84" h="277">
                      <a:moveTo>
                        <a:pt x="265" y="61"/>
                      </a:moveTo>
                      <a:lnTo>
                        <a:pt x="252" y="67"/>
                      </a:lnTo>
                      <a:lnTo>
                        <a:pt x="252" y="104"/>
                      </a:lnTo>
                      <a:lnTo>
                        <a:pt x="246" y="104"/>
                      </a:lnTo>
                      <a:lnTo>
                        <a:pt x="240" y="128"/>
                      </a:lnTo>
                      <a:lnTo>
                        <a:pt x="234" y="135"/>
                      </a:lnTo>
                      <a:lnTo>
                        <a:pt x="228" y="135"/>
                      </a:lnTo>
                      <a:lnTo>
                        <a:pt x="222" y="135"/>
                      </a:lnTo>
                      <a:lnTo>
                        <a:pt x="215" y="147"/>
                      </a:lnTo>
                      <a:lnTo>
                        <a:pt x="222" y="171"/>
                      </a:lnTo>
                      <a:lnTo>
                        <a:pt x="209" y="184"/>
                      </a:lnTo>
                      <a:lnTo>
                        <a:pt x="178" y="202"/>
                      </a:lnTo>
                      <a:lnTo>
                        <a:pt x="135" y="208"/>
                      </a:lnTo>
                      <a:lnTo>
                        <a:pt x="105" y="233"/>
                      </a:lnTo>
                      <a:lnTo>
                        <a:pt x="86" y="227"/>
                      </a:lnTo>
                      <a:lnTo>
                        <a:pt x="68" y="233"/>
                      </a:lnTo>
                      <a:lnTo>
                        <a:pt x="31" y="263"/>
                      </a:lnTo>
                      <a:lnTo>
                        <a:pt x="25" y="269"/>
                      </a:lnTo>
                      <a:lnTo>
                        <a:pt x="12" y="276"/>
                      </a:lnTo>
                      <a:lnTo>
                        <a:pt x="12" y="269"/>
                      </a:lnTo>
                      <a:lnTo>
                        <a:pt x="0" y="251"/>
                      </a:lnTo>
                      <a:lnTo>
                        <a:pt x="0" y="233"/>
                      </a:lnTo>
                      <a:lnTo>
                        <a:pt x="6" y="220"/>
                      </a:lnTo>
                      <a:lnTo>
                        <a:pt x="6" y="208"/>
                      </a:lnTo>
                      <a:lnTo>
                        <a:pt x="25" y="171"/>
                      </a:lnTo>
                      <a:lnTo>
                        <a:pt x="37" y="159"/>
                      </a:lnTo>
                      <a:lnTo>
                        <a:pt x="37" y="141"/>
                      </a:lnTo>
                      <a:lnTo>
                        <a:pt x="43" y="135"/>
                      </a:lnTo>
                      <a:lnTo>
                        <a:pt x="56" y="141"/>
                      </a:lnTo>
                      <a:lnTo>
                        <a:pt x="68" y="135"/>
                      </a:lnTo>
                      <a:lnTo>
                        <a:pt x="86" y="116"/>
                      </a:lnTo>
                      <a:lnTo>
                        <a:pt x="92" y="110"/>
                      </a:lnTo>
                      <a:lnTo>
                        <a:pt x="86" y="104"/>
                      </a:lnTo>
                      <a:lnTo>
                        <a:pt x="86" y="98"/>
                      </a:lnTo>
                      <a:lnTo>
                        <a:pt x="92" y="98"/>
                      </a:lnTo>
                      <a:lnTo>
                        <a:pt x="105" y="86"/>
                      </a:lnTo>
                      <a:lnTo>
                        <a:pt x="111" y="73"/>
                      </a:lnTo>
                      <a:lnTo>
                        <a:pt x="111" y="61"/>
                      </a:lnTo>
                      <a:lnTo>
                        <a:pt x="111" y="49"/>
                      </a:lnTo>
                      <a:lnTo>
                        <a:pt x="105" y="37"/>
                      </a:lnTo>
                      <a:lnTo>
                        <a:pt x="105" y="18"/>
                      </a:lnTo>
                      <a:lnTo>
                        <a:pt x="117" y="18"/>
                      </a:lnTo>
                      <a:lnTo>
                        <a:pt x="117" y="6"/>
                      </a:lnTo>
                      <a:lnTo>
                        <a:pt x="129" y="0"/>
                      </a:lnTo>
                      <a:lnTo>
                        <a:pt x="135" y="12"/>
                      </a:lnTo>
                      <a:lnTo>
                        <a:pt x="154" y="12"/>
                      </a:lnTo>
                      <a:lnTo>
                        <a:pt x="160" y="12"/>
                      </a:lnTo>
                      <a:lnTo>
                        <a:pt x="172" y="6"/>
                      </a:lnTo>
                      <a:lnTo>
                        <a:pt x="191" y="6"/>
                      </a:lnTo>
                      <a:lnTo>
                        <a:pt x="209" y="12"/>
                      </a:lnTo>
                      <a:lnTo>
                        <a:pt x="234" y="0"/>
                      </a:lnTo>
                      <a:lnTo>
                        <a:pt x="258" y="12"/>
                      </a:lnTo>
                      <a:lnTo>
                        <a:pt x="258" y="30"/>
                      </a:lnTo>
                      <a:lnTo>
                        <a:pt x="240" y="30"/>
                      </a:lnTo>
                      <a:lnTo>
                        <a:pt x="240" y="37"/>
                      </a:lnTo>
                      <a:lnTo>
                        <a:pt x="252" y="43"/>
                      </a:lnTo>
                      <a:lnTo>
                        <a:pt x="277" y="55"/>
                      </a:lnTo>
                      <a:lnTo>
                        <a:pt x="277" y="61"/>
                      </a:lnTo>
                      <a:lnTo>
                        <a:pt x="283" y="61"/>
                      </a:lnTo>
                      <a:lnTo>
                        <a:pt x="265" y="61"/>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 name="Freeform 21"/>
                <p:cNvSpPr>
                  <a:spLocks noChangeAspect="1"/>
                </p:cNvSpPr>
                <p:nvPr/>
              </p:nvSpPr>
              <p:spPr bwMode="auto">
                <a:xfrm>
                  <a:off x="4953018" y="154"/>
                  <a:ext cx="4" cy="4"/>
                </a:xfrm>
                <a:custGeom>
                  <a:avLst/>
                  <a:gdLst>
                    <a:gd name="T0" fmla="*/ 6 w 19"/>
                    <a:gd name="T1" fmla="*/ 0 h 20"/>
                    <a:gd name="T2" fmla="*/ 18 w 19"/>
                    <a:gd name="T3" fmla="*/ 6 h 20"/>
                    <a:gd name="T4" fmla="*/ 18 w 19"/>
                    <a:gd name="T5" fmla="*/ 13 h 20"/>
                    <a:gd name="T6" fmla="*/ 12 w 19"/>
                    <a:gd name="T7" fmla="*/ 19 h 20"/>
                    <a:gd name="T8" fmla="*/ 6 w 19"/>
                    <a:gd name="T9" fmla="*/ 19 h 20"/>
                    <a:gd name="T10" fmla="*/ 0 w 19"/>
                    <a:gd name="T11" fmla="*/ 6 h 20"/>
                    <a:gd name="T12" fmla="*/ 0 w 19"/>
                    <a:gd name="T13" fmla="*/ 0 h 20"/>
                    <a:gd name="T14" fmla="*/ 0 w 19"/>
                    <a:gd name="T15" fmla="*/ 0 h 20"/>
                    <a:gd name="T16" fmla="*/ 6 w 19"/>
                    <a:gd name="T17" fmla="*/ 0 h 20"/>
                    <a:gd name="T18" fmla="*/ 6 w 19"/>
                    <a:gd name="T19"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9" h="20">
                      <a:moveTo>
                        <a:pt x="6" y="0"/>
                      </a:moveTo>
                      <a:lnTo>
                        <a:pt x="18" y="6"/>
                      </a:lnTo>
                      <a:lnTo>
                        <a:pt x="18" y="13"/>
                      </a:lnTo>
                      <a:lnTo>
                        <a:pt x="12" y="19"/>
                      </a:lnTo>
                      <a:lnTo>
                        <a:pt x="6" y="19"/>
                      </a:lnTo>
                      <a:lnTo>
                        <a:pt x="0" y="6"/>
                      </a:lnTo>
                      <a:lnTo>
                        <a:pt x="0" y="0"/>
                      </a:lnTo>
                      <a:lnTo>
                        <a:pt x="6" y="0"/>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 name="Freeform 22"/>
                <p:cNvSpPr>
                  <a:spLocks noChangeAspect="1"/>
                </p:cNvSpPr>
                <p:nvPr/>
              </p:nvSpPr>
              <p:spPr bwMode="auto">
                <a:xfrm>
                  <a:off x="4953014" y="143"/>
                  <a:ext cx="5" cy="10"/>
                </a:xfrm>
                <a:custGeom>
                  <a:avLst/>
                  <a:gdLst>
                    <a:gd name="T0" fmla="*/ 12 w 26"/>
                    <a:gd name="T1" fmla="*/ 0 h 62"/>
                    <a:gd name="T2" fmla="*/ 25 w 26"/>
                    <a:gd name="T3" fmla="*/ 18 h 62"/>
                    <a:gd name="T4" fmla="*/ 25 w 26"/>
                    <a:gd name="T5" fmla="*/ 43 h 62"/>
                    <a:gd name="T6" fmla="*/ 25 w 26"/>
                    <a:gd name="T7" fmla="*/ 61 h 62"/>
                    <a:gd name="T8" fmla="*/ 25 w 26"/>
                    <a:gd name="T9" fmla="*/ 61 h 62"/>
                    <a:gd name="T10" fmla="*/ 0 w 26"/>
                    <a:gd name="T11" fmla="*/ 6 h 62"/>
                    <a:gd name="T12" fmla="*/ 0 w 26"/>
                    <a:gd name="T13" fmla="*/ 0 h 62"/>
                    <a:gd name="T14" fmla="*/ 12 w 26"/>
                    <a:gd name="T15" fmla="*/ 0 h 62"/>
                    <a:gd name="T16" fmla="*/ 12 w 26"/>
                    <a:gd name="T17" fmla="*/ 0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 h="62">
                      <a:moveTo>
                        <a:pt x="12" y="0"/>
                      </a:moveTo>
                      <a:lnTo>
                        <a:pt x="25" y="18"/>
                      </a:lnTo>
                      <a:lnTo>
                        <a:pt x="25" y="43"/>
                      </a:lnTo>
                      <a:lnTo>
                        <a:pt x="25" y="61"/>
                      </a:lnTo>
                      <a:lnTo>
                        <a:pt x="0" y="6"/>
                      </a:lnTo>
                      <a:lnTo>
                        <a:pt x="0" y="0"/>
                      </a:lnTo>
                      <a:lnTo>
                        <a:pt x="12" y="0"/>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Freeform 23"/>
                <p:cNvSpPr>
                  <a:spLocks noChangeAspect="1"/>
                </p:cNvSpPr>
                <p:nvPr/>
              </p:nvSpPr>
              <p:spPr bwMode="auto">
                <a:xfrm>
                  <a:off x="4953010" y="138"/>
                  <a:ext cx="4" cy="5"/>
                </a:xfrm>
                <a:custGeom>
                  <a:avLst/>
                  <a:gdLst>
                    <a:gd name="T0" fmla="*/ 0 w 19"/>
                    <a:gd name="T1" fmla="*/ 0 h 32"/>
                    <a:gd name="T2" fmla="*/ 6 w 19"/>
                    <a:gd name="T3" fmla="*/ 6 h 32"/>
                    <a:gd name="T4" fmla="*/ 18 w 19"/>
                    <a:gd name="T5" fmla="*/ 12 h 32"/>
                    <a:gd name="T6" fmla="*/ 18 w 19"/>
                    <a:gd name="T7" fmla="*/ 25 h 32"/>
                    <a:gd name="T8" fmla="*/ 18 w 19"/>
                    <a:gd name="T9" fmla="*/ 31 h 32"/>
                    <a:gd name="T10" fmla="*/ 6 w 19"/>
                    <a:gd name="T11" fmla="*/ 25 h 32"/>
                    <a:gd name="T12" fmla="*/ 0 w 19"/>
                    <a:gd name="T13" fmla="*/ 6 h 32"/>
                    <a:gd name="T14" fmla="*/ 0 w 19"/>
                    <a:gd name="T15" fmla="*/ 0 h 32"/>
                    <a:gd name="T16" fmla="*/ 0 w 19"/>
                    <a:gd name="T17"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 h="32">
                      <a:moveTo>
                        <a:pt x="0" y="0"/>
                      </a:moveTo>
                      <a:lnTo>
                        <a:pt x="6" y="6"/>
                      </a:lnTo>
                      <a:lnTo>
                        <a:pt x="18" y="12"/>
                      </a:lnTo>
                      <a:lnTo>
                        <a:pt x="18" y="25"/>
                      </a:lnTo>
                      <a:lnTo>
                        <a:pt x="18" y="31"/>
                      </a:lnTo>
                      <a:lnTo>
                        <a:pt x="6" y="25"/>
                      </a:lnTo>
                      <a:lnTo>
                        <a:pt x="0" y="6"/>
                      </a:lnTo>
                      <a:lnTo>
                        <a:pt x="0" y="0"/>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Freeform 24"/>
                <p:cNvSpPr>
                  <a:spLocks noChangeAspect="1"/>
                </p:cNvSpPr>
                <p:nvPr/>
              </p:nvSpPr>
              <p:spPr bwMode="auto">
                <a:xfrm>
                  <a:off x="4953011" y="122"/>
                  <a:ext cx="8" cy="21"/>
                </a:xfrm>
                <a:custGeom>
                  <a:avLst/>
                  <a:gdLst>
                    <a:gd name="T0" fmla="*/ 6 w 44"/>
                    <a:gd name="T1" fmla="*/ 0 h 130"/>
                    <a:gd name="T2" fmla="*/ 24 w 44"/>
                    <a:gd name="T3" fmla="*/ 19 h 130"/>
                    <a:gd name="T4" fmla="*/ 37 w 44"/>
                    <a:gd name="T5" fmla="*/ 43 h 130"/>
                    <a:gd name="T6" fmla="*/ 37 w 44"/>
                    <a:gd name="T7" fmla="*/ 61 h 130"/>
                    <a:gd name="T8" fmla="*/ 43 w 44"/>
                    <a:gd name="T9" fmla="*/ 74 h 130"/>
                    <a:gd name="T10" fmla="*/ 43 w 44"/>
                    <a:gd name="T11" fmla="*/ 104 h 130"/>
                    <a:gd name="T12" fmla="*/ 43 w 44"/>
                    <a:gd name="T13" fmla="*/ 117 h 130"/>
                    <a:gd name="T14" fmla="*/ 30 w 44"/>
                    <a:gd name="T15" fmla="*/ 129 h 130"/>
                    <a:gd name="T16" fmla="*/ 18 w 44"/>
                    <a:gd name="T17" fmla="*/ 86 h 130"/>
                    <a:gd name="T18" fmla="*/ 24 w 44"/>
                    <a:gd name="T19" fmla="*/ 74 h 130"/>
                    <a:gd name="T20" fmla="*/ 24 w 44"/>
                    <a:gd name="T21" fmla="*/ 68 h 130"/>
                    <a:gd name="T22" fmla="*/ 24 w 44"/>
                    <a:gd name="T23" fmla="*/ 55 h 130"/>
                    <a:gd name="T24" fmla="*/ 18 w 44"/>
                    <a:gd name="T25" fmla="*/ 43 h 130"/>
                    <a:gd name="T26" fmla="*/ 18 w 44"/>
                    <a:gd name="T27" fmla="*/ 31 h 130"/>
                    <a:gd name="T28" fmla="*/ 12 w 44"/>
                    <a:gd name="T29" fmla="*/ 19 h 130"/>
                    <a:gd name="T30" fmla="*/ 0 w 44"/>
                    <a:gd name="T31" fmla="*/ 0 h 130"/>
                    <a:gd name="T32" fmla="*/ 0 w 44"/>
                    <a:gd name="T33" fmla="*/ 0 h 130"/>
                    <a:gd name="T34" fmla="*/ 6 w 44"/>
                    <a:gd name="T35" fmla="*/ 0 h 130"/>
                    <a:gd name="T36" fmla="*/ 6 w 44"/>
                    <a:gd name="T37"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4" h="130">
                      <a:moveTo>
                        <a:pt x="6" y="0"/>
                      </a:moveTo>
                      <a:lnTo>
                        <a:pt x="24" y="19"/>
                      </a:lnTo>
                      <a:lnTo>
                        <a:pt x="37" y="43"/>
                      </a:lnTo>
                      <a:lnTo>
                        <a:pt x="37" y="61"/>
                      </a:lnTo>
                      <a:lnTo>
                        <a:pt x="43" y="74"/>
                      </a:lnTo>
                      <a:lnTo>
                        <a:pt x="43" y="104"/>
                      </a:lnTo>
                      <a:lnTo>
                        <a:pt x="43" y="117"/>
                      </a:lnTo>
                      <a:lnTo>
                        <a:pt x="30" y="129"/>
                      </a:lnTo>
                      <a:lnTo>
                        <a:pt x="18" y="86"/>
                      </a:lnTo>
                      <a:lnTo>
                        <a:pt x="24" y="74"/>
                      </a:lnTo>
                      <a:lnTo>
                        <a:pt x="24" y="68"/>
                      </a:lnTo>
                      <a:lnTo>
                        <a:pt x="24" y="55"/>
                      </a:lnTo>
                      <a:lnTo>
                        <a:pt x="18" y="43"/>
                      </a:lnTo>
                      <a:lnTo>
                        <a:pt x="18" y="31"/>
                      </a:lnTo>
                      <a:lnTo>
                        <a:pt x="12" y="19"/>
                      </a:lnTo>
                      <a:lnTo>
                        <a:pt x="0" y="0"/>
                      </a:lnTo>
                      <a:lnTo>
                        <a:pt x="6" y="0"/>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 name="Freeform 25"/>
                <p:cNvSpPr>
                  <a:spLocks noChangeAspect="1"/>
                </p:cNvSpPr>
                <p:nvPr/>
              </p:nvSpPr>
              <p:spPr bwMode="auto">
                <a:xfrm>
                  <a:off x="4953062" y="113"/>
                  <a:ext cx="9" cy="8"/>
                </a:xfrm>
                <a:custGeom>
                  <a:avLst/>
                  <a:gdLst>
                    <a:gd name="T0" fmla="*/ 0 w 56"/>
                    <a:gd name="T1" fmla="*/ 25 h 44"/>
                    <a:gd name="T2" fmla="*/ 12 w 56"/>
                    <a:gd name="T3" fmla="*/ 31 h 44"/>
                    <a:gd name="T4" fmla="*/ 25 w 56"/>
                    <a:gd name="T5" fmla="*/ 43 h 44"/>
                    <a:gd name="T6" fmla="*/ 37 w 56"/>
                    <a:gd name="T7" fmla="*/ 37 h 44"/>
                    <a:gd name="T8" fmla="*/ 43 w 56"/>
                    <a:gd name="T9" fmla="*/ 31 h 44"/>
                    <a:gd name="T10" fmla="*/ 37 w 56"/>
                    <a:gd name="T11" fmla="*/ 25 h 44"/>
                    <a:gd name="T12" fmla="*/ 37 w 56"/>
                    <a:gd name="T13" fmla="*/ 12 h 44"/>
                    <a:gd name="T14" fmla="*/ 55 w 56"/>
                    <a:gd name="T15" fmla="*/ 6 h 44"/>
                    <a:gd name="T16" fmla="*/ 55 w 56"/>
                    <a:gd name="T17" fmla="*/ 0 h 44"/>
                    <a:gd name="T18" fmla="*/ 49 w 56"/>
                    <a:gd name="T19" fmla="*/ 0 h 44"/>
                    <a:gd name="T20" fmla="*/ 37 w 56"/>
                    <a:gd name="T21" fmla="*/ 0 h 44"/>
                    <a:gd name="T22" fmla="*/ 25 w 56"/>
                    <a:gd name="T23" fmla="*/ 0 h 44"/>
                    <a:gd name="T24" fmla="*/ 12 w 56"/>
                    <a:gd name="T25" fmla="*/ 12 h 44"/>
                    <a:gd name="T26" fmla="*/ 0 w 56"/>
                    <a:gd name="T27" fmla="*/ 25 h 44"/>
                    <a:gd name="T28" fmla="*/ 0 w 56"/>
                    <a:gd name="T29" fmla="*/ 25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6" h="44">
                      <a:moveTo>
                        <a:pt x="0" y="25"/>
                      </a:moveTo>
                      <a:lnTo>
                        <a:pt x="12" y="31"/>
                      </a:lnTo>
                      <a:lnTo>
                        <a:pt x="25" y="43"/>
                      </a:lnTo>
                      <a:lnTo>
                        <a:pt x="37" y="37"/>
                      </a:lnTo>
                      <a:lnTo>
                        <a:pt x="43" y="31"/>
                      </a:lnTo>
                      <a:lnTo>
                        <a:pt x="37" y="25"/>
                      </a:lnTo>
                      <a:lnTo>
                        <a:pt x="37" y="12"/>
                      </a:lnTo>
                      <a:lnTo>
                        <a:pt x="55" y="6"/>
                      </a:lnTo>
                      <a:lnTo>
                        <a:pt x="55" y="0"/>
                      </a:lnTo>
                      <a:lnTo>
                        <a:pt x="49" y="0"/>
                      </a:lnTo>
                      <a:lnTo>
                        <a:pt x="37" y="0"/>
                      </a:lnTo>
                      <a:lnTo>
                        <a:pt x="25" y="0"/>
                      </a:lnTo>
                      <a:lnTo>
                        <a:pt x="12" y="12"/>
                      </a:lnTo>
                      <a:lnTo>
                        <a:pt x="0" y="25"/>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9" name="Freeform 26"/>
                <p:cNvSpPr>
                  <a:spLocks noChangeAspect="1"/>
                </p:cNvSpPr>
                <p:nvPr/>
              </p:nvSpPr>
              <p:spPr bwMode="auto">
                <a:xfrm>
                  <a:off x="4953076" y="65"/>
                  <a:ext cx="4" cy="8"/>
                </a:xfrm>
                <a:custGeom>
                  <a:avLst/>
                  <a:gdLst>
                    <a:gd name="T0" fmla="*/ 25 w 26"/>
                    <a:gd name="T1" fmla="*/ 6 h 44"/>
                    <a:gd name="T2" fmla="*/ 25 w 26"/>
                    <a:gd name="T3" fmla="*/ 19 h 44"/>
                    <a:gd name="T4" fmla="*/ 25 w 26"/>
                    <a:gd name="T5" fmla="*/ 37 h 44"/>
                    <a:gd name="T6" fmla="*/ 6 w 26"/>
                    <a:gd name="T7" fmla="*/ 31 h 44"/>
                    <a:gd name="T8" fmla="*/ 6 w 26"/>
                    <a:gd name="T9" fmla="*/ 43 h 44"/>
                    <a:gd name="T10" fmla="*/ 0 w 26"/>
                    <a:gd name="T11" fmla="*/ 37 h 44"/>
                    <a:gd name="T12" fmla="*/ 0 w 26"/>
                    <a:gd name="T13" fmla="*/ 6 h 44"/>
                    <a:gd name="T14" fmla="*/ 6 w 26"/>
                    <a:gd name="T15" fmla="*/ 6 h 44"/>
                    <a:gd name="T16" fmla="*/ 12 w 26"/>
                    <a:gd name="T17" fmla="*/ 6 h 44"/>
                    <a:gd name="T18" fmla="*/ 25 w 26"/>
                    <a:gd name="T19" fmla="*/ 0 h 44"/>
                    <a:gd name="T20" fmla="*/ 25 w 26"/>
                    <a:gd name="T21" fmla="*/ 6 h 44"/>
                    <a:gd name="T22" fmla="*/ 25 w 26"/>
                    <a:gd name="T23" fmla="*/ 6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6" h="44">
                      <a:moveTo>
                        <a:pt x="25" y="6"/>
                      </a:moveTo>
                      <a:lnTo>
                        <a:pt x="25" y="19"/>
                      </a:lnTo>
                      <a:lnTo>
                        <a:pt x="25" y="37"/>
                      </a:lnTo>
                      <a:lnTo>
                        <a:pt x="6" y="31"/>
                      </a:lnTo>
                      <a:lnTo>
                        <a:pt x="6" y="43"/>
                      </a:lnTo>
                      <a:lnTo>
                        <a:pt x="0" y="37"/>
                      </a:lnTo>
                      <a:lnTo>
                        <a:pt x="0" y="6"/>
                      </a:lnTo>
                      <a:lnTo>
                        <a:pt x="6" y="6"/>
                      </a:lnTo>
                      <a:lnTo>
                        <a:pt x="12" y="6"/>
                      </a:lnTo>
                      <a:lnTo>
                        <a:pt x="25" y="0"/>
                      </a:lnTo>
                      <a:lnTo>
                        <a:pt x="25" y="6"/>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Freeform 27"/>
                <p:cNvSpPr>
                  <a:spLocks noChangeAspect="1"/>
                </p:cNvSpPr>
                <p:nvPr/>
              </p:nvSpPr>
              <p:spPr bwMode="auto">
                <a:xfrm>
                  <a:off x="4953080" y="54"/>
                  <a:ext cx="24" cy="35"/>
                </a:xfrm>
                <a:custGeom>
                  <a:avLst/>
                  <a:gdLst>
                    <a:gd name="T0" fmla="*/ 92 w 142"/>
                    <a:gd name="T1" fmla="*/ 18 h 209"/>
                    <a:gd name="T2" fmla="*/ 73 w 142"/>
                    <a:gd name="T3" fmla="*/ 43 h 209"/>
                    <a:gd name="T4" fmla="*/ 80 w 142"/>
                    <a:gd name="T5" fmla="*/ 67 h 209"/>
                    <a:gd name="T6" fmla="*/ 86 w 142"/>
                    <a:gd name="T7" fmla="*/ 86 h 209"/>
                    <a:gd name="T8" fmla="*/ 73 w 142"/>
                    <a:gd name="T9" fmla="*/ 92 h 209"/>
                    <a:gd name="T10" fmla="*/ 67 w 142"/>
                    <a:gd name="T11" fmla="*/ 104 h 209"/>
                    <a:gd name="T12" fmla="*/ 55 w 142"/>
                    <a:gd name="T13" fmla="*/ 110 h 209"/>
                    <a:gd name="T14" fmla="*/ 43 w 142"/>
                    <a:gd name="T15" fmla="*/ 122 h 209"/>
                    <a:gd name="T16" fmla="*/ 30 w 142"/>
                    <a:gd name="T17" fmla="*/ 122 h 209"/>
                    <a:gd name="T18" fmla="*/ 24 w 142"/>
                    <a:gd name="T19" fmla="*/ 110 h 209"/>
                    <a:gd name="T20" fmla="*/ 24 w 142"/>
                    <a:gd name="T21" fmla="*/ 110 h 209"/>
                    <a:gd name="T22" fmla="*/ 18 w 142"/>
                    <a:gd name="T23" fmla="*/ 110 h 209"/>
                    <a:gd name="T24" fmla="*/ 6 w 142"/>
                    <a:gd name="T25" fmla="*/ 116 h 209"/>
                    <a:gd name="T26" fmla="*/ 0 w 142"/>
                    <a:gd name="T27" fmla="*/ 128 h 209"/>
                    <a:gd name="T28" fmla="*/ 18 w 142"/>
                    <a:gd name="T29" fmla="*/ 135 h 209"/>
                    <a:gd name="T30" fmla="*/ 12 w 142"/>
                    <a:gd name="T31" fmla="*/ 147 h 209"/>
                    <a:gd name="T32" fmla="*/ 6 w 142"/>
                    <a:gd name="T33" fmla="*/ 153 h 209"/>
                    <a:gd name="T34" fmla="*/ 0 w 142"/>
                    <a:gd name="T35" fmla="*/ 184 h 209"/>
                    <a:gd name="T36" fmla="*/ 6 w 142"/>
                    <a:gd name="T37" fmla="*/ 208 h 209"/>
                    <a:gd name="T38" fmla="*/ 18 w 142"/>
                    <a:gd name="T39" fmla="*/ 202 h 209"/>
                    <a:gd name="T40" fmla="*/ 24 w 142"/>
                    <a:gd name="T41" fmla="*/ 190 h 209"/>
                    <a:gd name="T42" fmla="*/ 24 w 142"/>
                    <a:gd name="T43" fmla="*/ 208 h 209"/>
                    <a:gd name="T44" fmla="*/ 37 w 142"/>
                    <a:gd name="T45" fmla="*/ 208 h 209"/>
                    <a:gd name="T46" fmla="*/ 49 w 142"/>
                    <a:gd name="T47" fmla="*/ 177 h 209"/>
                    <a:gd name="T48" fmla="*/ 49 w 142"/>
                    <a:gd name="T49" fmla="*/ 165 h 209"/>
                    <a:gd name="T50" fmla="*/ 49 w 142"/>
                    <a:gd name="T51" fmla="*/ 159 h 209"/>
                    <a:gd name="T52" fmla="*/ 55 w 142"/>
                    <a:gd name="T53" fmla="*/ 159 h 209"/>
                    <a:gd name="T54" fmla="*/ 55 w 142"/>
                    <a:gd name="T55" fmla="*/ 159 h 209"/>
                    <a:gd name="T56" fmla="*/ 55 w 142"/>
                    <a:gd name="T57" fmla="*/ 177 h 209"/>
                    <a:gd name="T58" fmla="*/ 80 w 142"/>
                    <a:gd name="T59" fmla="*/ 165 h 209"/>
                    <a:gd name="T60" fmla="*/ 80 w 142"/>
                    <a:gd name="T61" fmla="*/ 135 h 209"/>
                    <a:gd name="T62" fmla="*/ 98 w 142"/>
                    <a:gd name="T63" fmla="*/ 122 h 209"/>
                    <a:gd name="T64" fmla="*/ 123 w 142"/>
                    <a:gd name="T65" fmla="*/ 110 h 209"/>
                    <a:gd name="T66" fmla="*/ 123 w 142"/>
                    <a:gd name="T67" fmla="*/ 92 h 209"/>
                    <a:gd name="T68" fmla="*/ 129 w 142"/>
                    <a:gd name="T69" fmla="*/ 73 h 209"/>
                    <a:gd name="T70" fmla="*/ 135 w 142"/>
                    <a:gd name="T71" fmla="*/ 73 h 209"/>
                    <a:gd name="T72" fmla="*/ 141 w 142"/>
                    <a:gd name="T73" fmla="*/ 61 h 209"/>
                    <a:gd name="T74" fmla="*/ 135 w 142"/>
                    <a:gd name="T75" fmla="*/ 61 h 209"/>
                    <a:gd name="T76" fmla="*/ 123 w 142"/>
                    <a:gd name="T77" fmla="*/ 61 h 209"/>
                    <a:gd name="T78" fmla="*/ 123 w 142"/>
                    <a:gd name="T79" fmla="*/ 55 h 209"/>
                    <a:gd name="T80" fmla="*/ 135 w 142"/>
                    <a:gd name="T81" fmla="*/ 55 h 209"/>
                    <a:gd name="T82" fmla="*/ 135 w 142"/>
                    <a:gd name="T83" fmla="*/ 37 h 209"/>
                    <a:gd name="T84" fmla="*/ 129 w 142"/>
                    <a:gd name="T85" fmla="*/ 24 h 209"/>
                    <a:gd name="T86" fmla="*/ 129 w 142"/>
                    <a:gd name="T87" fmla="*/ 12 h 209"/>
                    <a:gd name="T88" fmla="*/ 135 w 142"/>
                    <a:gd name="T89" fmla="*/ 6 h 209"/>
                    <a:gd name="T90" fmla="*/ 117 w 142"/>
                    <a:gd name="T91" fmla="*/ 0 h 209"/>
                    <a:gd name="T92" fmla="*/ 123 w 142"/>
                    <a:gd name="T93" fmla="*/ 12 h 209"/>
                    <a:gd name="T94" fmla="*/ 92 w 142"/>
                    <a:gd name="T95" fmla="*/ 18 h 209"/>
                    <a:gd name="T96" fmla="*/ 92 w 142"/>
                    <a:gd name="T97" fmla="*/ 18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42" h="209">
                      <a:moveTo>
                        <a:pt x="92" y="18"/>
                      </a:moveTo>
                      <a:lnTo>
                        <a:pt x="73" y="43"/>
                      </a:lnTo>
                      <a:lnTo>
                        <a:pt x="80" y="67"/>
                      </a:lnTo>
                      <a:lnTo>
                        <a:pt x="86" y="86"/>
                      </a:lnTo>
                      <a:lnTo>
                        <a:pt x="73" y="92"/>
                      </a:lnTo>
                      <a:lnTo>
                        <a:pt x="67" y="104"/>
                      </a:lnTo>
                      <a:lnTo>
                        <a:pt x="55" y="110"/>
                      </a:lnTo>
                      <a:lnTo>
                        <a:pt x="43" y="122"/>
                      </a:lnTo>
                      <a:lnTo>
                        <a:pt x="30" y="122"/>
                      </a:lnTo>
                      <a:lnTo>
                        <a:pt x="24" y="110"/>
                      </a:lnTo>
                      <a:lnTo>
                        <a:pt x="18" y="110"/>
                      </a:lnTo>
                      <a:lnTo>
                        <a:pt x="6" y="116"/>
                      </a:lnTo>
                      <a:lnTo>
                        <a:pt x="0" y="128"/>
                      </a:lnTo>
                      <a:lnTo>
                        <a:pt x="18" y="135"/>
                      </a:lnTo>
                      <a:lnTo>
                        <a:pt x="12" y="147"/>
                      </a:lnTo>
                      <a:lnTo>
                        <a:pt x="6" y="153"/>
                      </a:lnTo>
                      <a:lnTo>
                        <a:pt x="0" y="184"/>
                      </a:lnTo>
                      <a:lnTo>
                        <a:pt x="6" y="208"/>
                      </a:lnTo>
                      <a:lnTo>
                        <a:pt x="18" y="202"/>
                      </a:lnTo>
                      <a:lnTo>
                        <a:pt x="24" y="190"/>
                      </a:lnTo>
                      <a:lnTo>
                        <a:pt x="24" y="208"/>
                      </a:lnTo>
                      <a:lnTo>
                        <a:pt x="37" y="208"/>
                      </a:lnTo>
                      <a:lnTo>
                        <a:pt x="49" y="177"/>
                      </a:lnTo>
                      <a:lnTo>
                        <a:pt x="49" y="165"/>
                      </a:lnTo>
                      <a:lnTo>
                        <a:pt x="49" y="159"/>
                      </a:lnTo>
                      <a:lnTo>
                        <a:pt x="55" y="159"/>
                      </a:lnTo>
                      <a:lnTo>
                        <a:pt x="55" y="177"/>
                      </a:lnTo>
                      <a:lnTo>
                        <a:pt x="80" y="165"/>
                      </a:lnTo>
                      <a:lnTo>
                        <a:pt x="80" y="135"/>
                      </a:lnTo>
                      <a:lnTo>
                        <a:pt x="98" y="122"/>
                      </a:lnTo>
                      <a:lnTo>
                        <a:pt x="123" y="110"/>
                      </a:lnTo>
                      <a:lnTo>
                        <a:pt x="123" y="92"/>
                      </a:lnTo>
                      <a:lnTo>
                        <a:pt x="129" y="73"/>
                      </a:lnTo>
                      <a:lnTo>
                        <a:pt x="135" y="73"/>
                      </a:lnTo>
                      <a:lnTo>
                        <a:pt x="141" y="61"/>
                      </a:lnTo>
                      <a:lnTo>
                        <a:pt x="135" y="61"/>
                      </a:lnTo>
                      <a:lnTo>
                        <a:pt x="123" y="61"/>
                      </a:lnTo>
                      <a:lnTo>
                        <a:pt x="123" y="55"/>
                      </a:lnTo>
                      <a:lnTo>
                        <a:pt x="135" y="55"/>
                      </a:lnTo>
                      <a:lnTo>
                        <a:pt x="135" y="37"/>
                      </a:lnTo>
                      <a:lnTo>
                        <a:pt x="129" y="24"/>
                      </a:lnTo>
                      <a:lnTo>
                        <a:pt x="129" y="12"/>
                      </a:lnTo>
                      <a:lnTo>
                        <a:pt x="135" y="6"/>
                      </a:lnTo>
                      <a:lnTo>
                        <a:pt x="117" y="0"/>
                      </a:lnTo>
                      <a:lnTo>
                        <a:pt x="123" y="12"/>
                      </a:lnTo>
                      <a:lnTo>
                        <a:pt x="92" y="18"/>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 name="Freeform 28"/>
                <p:cNvSpPr>
                  <a:spLocks noChangeAspect="1"/>
                </p:cNvSpPr>
                <p:nvPr/>
              </p:nvSpPr>
              <p:spPr bwMode="auto">
                <a:xfrm>
                  <a:off x="4953001" y="9"/>
                  <a:ext cx="128" cy="245"/>
                </a:xfrm>
                <a:custGeom>
                  <a:avLst/>
                  <a:gdLst>
                    <a:gd name="T0" fmla="*/ 129 w 770"/>
                    <a:gd name="T1" fmla="*/ 1281 h 1472"/>
                    <a:gd name="T2" fmla="*/ 12 w 770"/>
                    <a:gd name="T3" fmla="*/ 987 h 1472"/>
                    <a:gd name="T4" fmla="*/ 25 w 770"/>
                    <a:gd name="T5" fmla="*/ 852 h 1472"/>
                    <a:gd name="T6" fmla="*/ 25 w 770"/>
                    <a:gd name="T7" fmla="*/ 717 h 1472"/>
                    <a:gd name="T8" fmla="*/ 37 w 770"/>
                    <a:gd name="T9" fmla="*/ 546 h 1472"/>
                    <a:gd name="T10" fmla="*/ 203 w 770"/>
                    <a:gd name="T11" fmla="*/ 251 h 1472"/>
                    <a:gd name="T12" fmla="*/ 431 w 770"/>
                    <a:gd name="T13" fmla="*/ 123 h 1472"/>
                    <a:gd name="T14" fmla="*/ 603 w 770"/>
                    <a:gd name="T15" fmla="*/ 55 h 1472"/>
                    <a:gd name="T16" fmla="*/ 664 w 770"/>
                    <a:gd name="T17" fmla="*/ 6 h 1472"/>
                    <a:gd name="T18" fmla="*/ 695 w 770"/>
                    <a:gd name="T19" fmla="*/ 19 h 1472"/>
                    <a:gd name="T20" fmla="*/ 763 w 770"/>
                    <a:gd name="T21" fmla="*/ 55 h 1472"/>
                    <a:gd name="T22" fmla="*/ 707 w 770"/>
                    <a:gd name="T23" fmla="*/ 98 h 1472"/>
                    <a:gd name="T24" fmla="*/ 615 w 770"/>
                    <a:gd name="T25" fmla="*/ 159 h 1472"/>
                    <a:gd name="T26" fmla="*/ 603 w 770"/>
                    <a:gd name="T27" fmla="*/ 184 h 1472"/>
                    <a:gd name="T28" fmla="*/ 689 w 770"/>
                    <a:gd name="T29" fmla="*/ 196 h 1472"/>
                    <a:gd name="T30" fmla="*/ 664 w 770"/>
                    <a:gd name="T31" fmla="*/ 227 h 1472"/>
                    <a:gd name="T32" fmla="*/ 726 w 770"/>
                    <a:gd name="T33" fmla="*/ 276 h 1472"/>
                    <a:gd name="T34" fmla="*/ 726 w 770"/>
                    <a:gd name="T35" fmla="*/ 307 h 1472"/>
                    <a:gd name="T36" fmla="*/ 615 w 770"/>
                    <a:gd name="T37" fmla="*/ 282 h 1472"/>
                    <a:gd name="T38" fmla="*/ 658 w 770"/>
                    <a:gd name="T39" fmla="*/ 227 h 1472"/>
                    <a:gd name="T40" fmla="*/ 609 w 770"/>
                    <a:gd name="T41" fmla="*/ 227 h 1472"/>
                    <a:gd name="T42" fmla="*/ 584 w 770"/>
                    <a:gd name="T43" fmla="*/ 264 h 1472"/>
                    <a:gd name="T44" fmla="*/ 554 w 770"/>
                    <a:gd name="T45" fmla="*/ 251 h 1472"/>
                    <a:gd name="T46" fmla="*/ 523 w 770"/>
                    <a:gd name="T47" fmla="*/ 227 h 1472"/>
                    <a:gd name="T48" fmla="*/ 517 w 770"/>
                    <a:gd name="T49" fmla="*/ 258 h 1472"/>
                    <a:gd name="T50" fmla="*/ 566 w 770"/>
                    <a:gd name="T51" fmla="*/ 288 h 1472"/>
                    <a:gd name="T52" fmla="*/ 541 w 770"/>
                    <a:gd name="T53" fmla="*/ 337 h 1472"/>
                    <a:gd name="T54" fmla="*/ 394 w 770"/>
                    <a:gd name="T55" fmla="*/ 331 h 1472"/>
                    <a:gd name="T56" fmla="*/ 357 w 770"/>
                    <a:gd name="T57" fmla="*/ 411 h 1472"/>
                    <a:gd name="T58" fmla="*/ 338 w 770"/>
                    <a:gd name="T59" fmla="*/ 472 h 1472"/>
                    <a:gd name="T60" fmla="*/ 449 w 770"/>
                    <a:gd name="T61" fmla="*/ 398 h 1472"/>
                    <a:gd name="T62" fmla="*/ 443 w 770"/>
                    <a:gd name="T63" fmla="*/ 496 h 1472"/>
                    <a:gd name="T64" fmla="*/ 431 w 770"/>
                    <a:gd name="T65" fmla="*/ 558 h 1472"/>
                    <a:gd name="T66" fmla="*/ 369 w 770"/>
                    <a:gd name="T67" fmla="*/ 595 h 1472"/>
                    <a:gd name="T68" fmla="*/ 338 w 770"/>
                    <a:gd name="T69" fmla="*/ 570 h 1472"/>
                    <a:gd name="T70" fmla="*/ 338 w 770"/>
                    <a:gd name="T71" fmla="*/ 619 h 1472"/>
                    <a:gd name="T72" fmla="*/ 295 w 770"/>
                    <a:gd name="T73" fmla="*/ 650 h 1472"/>
                    <a:gd name="T74" fmla="*/ 252 w 770"/>
                    <a:gd name="T75" fmla="*/ 631 h 1472"/>
                    <a:gd name="T76" fmla="*/ 129 w 770"/>
                    <a:gd name="T77" fmla="*/ 625 h 1472"/>
                    <a:gd name="T78" fmla="*/ 123 w 770"/>
                    <a:gd name="T79" fmla="*/ 595 h 1472"/>
                    <a:gd name="T80" fmla="*/ 99 w 770"/>
                    <a:gd name="T81" fmla="*/ 490 h 1472"/>
                    <a:gd name="T82" fmla="*/ 68 w 770"/>
                    <a:gd name="T83" fmla="*/ 613 h 1472"/>
                    <a:gd name="T84" fmla="*/ 43 w 770"/>
                    <a:gd name="T85" fmla="*/ 729 h 1472"/>
                    <a:gd name="T86" fmla="*/ 49 w 770"/>
                    <a:gd name="T87" fmla="*/ 883 h 1472"/>
                    <a:gd name="T88" fmla="*/ 154 w 770"/>
                    <a:gd name="T89" fmla="*/ 1036 h 1472"/>
                    <a:gd name="T90" fmla="*/ 234 w 770"/>
                    <a:gd name="T91" fmla="*/ 1232 h 1472"/>
                    <a:gd name="T92" fmla="*/ 283 w 770"/>
                    <a:gd name="T93" fmla="*/ 1305 h 1472"/>
                    <a:gd name="T94" fmla="*/ 357 w 770"/>
                    <a:gd name="T95" fmla="*/ 1471 h 14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70" h="1472">
                      <a:moveTo>
                        <a:pt x="277" y="1452"/>
                      </a:moveTo>
                      <a:lnTo>
                        <a:pt x="234" y="1409"/>
                      </a:lnTo>
                      <a:lnTo>
                        <a:pt x="178" y="1348"/>
                      </a:lnTo>
                      <a:lnTo>
                        <a:pt x="129" y="1281"/>
                      </a:lnTo>
                      <a:lnTo>
                        <a:pt x="99" y="1220"/>
                      </a:lnTo>
                      <a:lnTo>
                        <a:pt x="62" y="1146"/>
                      </a:lnTo>
                      <a:lnTo>
                        <a:pt x="31" y="1060"/>
                      </a:lnTo>
                      <a:lnTo>
                        <a:pt x="12" y="987"/>
                      </a:lnTo>
                      <a:lnTo>
                        <a:pt x="0" y="907"/>
                      </a:lnTo>
                      <a:lnTo>
                        <a:pt x="25" y="901"/>
                      </a:lnTo>
                      <a:lnTo>
                        <a:pt x="31" y="883"/>
                      </a:lnTo>
                      <a:lnTo>
                        <a:pt x="25" y="852"/>
                      </a:lnTo>
                      <a:lnTo>
                        <a:pt x="19" y="846"/>
                      </a:lnTo>
                      <a:lnTo>
                        <a:pt x="12" y="760"/>
                      </a:lnTo>
                      <a:lnTo>
                        <a:pt x="25" y="754"/>
                      </a:lnTo>
                      <a:lnTo>
                        <a:pt x="25" y="717"/>
                      </a:lnTo>
                      <a:lnTo>
                        <a:pt x="0" y="723"/>
                      </a:lnTo>
                      <a:lnTo>
                        <a:pt x="6" y="668"/>
                      </a:lnTo>
                      <a:lnTo>
                        <a:pt x="19" y="613"/>
                      </a:lnTo>
                      <a:lnTo>
                        <a:pt x="37" y="546"/>
                      </a:lnTo>
                      <a:lnTo>
                        <a:pt x="62" y="484"/>
                      </a:lnTo>
                      <a:lnTo>
                        <a:pt x="105" y="392"/>
                      </a:lnTo>
                      <a:lnTo>
                        <a:pt x="148" y="325"/>
                      </a:lnTo>
                      <a:lnTo>
                        <a:pt x="203" y="251"/>
                      </a:lnTo>
                      <a:lnTo>
                        <a:pt x="271" y="202"/>
                      </a:lnTo>
                      <a:lnTo>
                        <a:pt x="338" y="153"/>
                      </a:lnTo>
                      <a:lnTo>
                        <a:pt x="418" y="117"/>
                      </a:lnTo>
                      <a:lnTo>
                        <a:pt x="431" y="123"/>
                      </a:lnTo>
                      <a:lnTo>
                        <a:pt x="504" y="98"/>
                      </a:lnTo>
                      <a:lnTo>
                        <a:pt x="517" y="86"/>
                      </a:lnTo>
                      <a:lnTo>
                        <a:pt x="535" y="92"/>
                      </a:lnTo>
                      <a:lnTo>
                        <a:pt x="603" y="55"/>
                      </a:lnTo>
                      <a:lnTo>
                        <a:pt x="597" y="43"/>
                      </a:lnTo>
                      <a:lnTo>
                        <a:pt x="634" y="25"/>
                      </a:lnTo>
                      <a:lnTo>
                        <a:pt x="640" y="43"/>
                      </a:lnTo>
                      <a:lnTo>
                        <a:pt x="664" y="6"/>
                      </a:lnTo>
                      <a:lnTo>
                        <a:pt x="701" y="0"/>
                      </a:lnTo>
                      <a:lnTo>
                        <a:pt x="670" y="19"/>
                      </a:lnTo>
                      <a:lnTo>
                        <a:pt x="683" y="25"/>
                      </a:lnTo>
                      <a:lnTo>
                        <a:pt x="695" y="19"/>
                      </a:lnTo>
                      <a:lnTo>
                        <a:pt x="738" y="12"/>
                      </a:lnTo>
                      <a:lnTo>
                        <a:pt x="744" y="31"/>
                      </a:lnTo>
                      <a:lnTo>
                        <a:pt x="732" y="37"/>
                      </a:lnTo>
                      <a:lnTo>
                        <a:pt x="763" y="55"/>
                      </a:lnTo>
                      <a:lnTo>
                        <a:pt x="757" y="55"/>
                      </a:lnTo>
                      <a:lnTo>
                        <a:pt x="769" y="68"/>
                      </a:lnTo>
                      <a:lnTo>
                        <a:pt x="738" y="98"/>
                      </a:lnTo>
                      <a:lnTo>
                        <a:pt x="707" y="98"/>
                      </a:lnTo>
                      <a:lnTo>
                        <a:pt x="609" y="129"/>
                      </a:lnTo>
                      <a:lnTo>
                        <a:pt x="591" y="129"/>
                      </a:lnTo>
                      <a:lnTo>
                        <a:pt x="615" y="135"/>
                      </a:lnTo>
                      <a:lnTo>
                        <a:pt x="615" y="159"/>
                      </a:lnTo>
                      <a:lnTo>
                        <a:pt x="566" y="184"/>
                      </a:lnTo>
                      <a:lnTo>
                        <a:pt x="584" y="208"/>
                      </a:lnTo>
                      <a:lnTo>
                        <a:pt x="603" y="196"/>
                      </a:lnTo>
                      <a:lnTo>
                        <a:pt x="603" y="184"/>
                      </a:lnTo>
                      <a:lnTo>
                        <a:pt x="615" y="172"/>
                      </a:lnTo>
                      <a:lnTo>
                        <a:pt x="658" y="190"/>
                      </a:lnTo>
                      <a:lnTo>
                        <a:pt x="670" y="202"/>
                      </a:lnTo>
                      <a:lnTo>
                        <a:pt x="689" y="196"/>
                      </a:lnTo>
                      <a:lnTo>
                        <a:pt x="713" y="215"/>
                      </a:lnTo>
                      <a:lnTo>
                        <a:pt x="701" y="215"/>
                      </a:lnTo>
                      <a:lnTo>
                        <a:pt x="689" y="208"/>
                      </a:lnTo>
                      <a:lnTo>
                        <a:pt x="664" y="227"/>
                      </a:lnTo>
                      <a:lnTo>
                        <a:pt x="677" y="251"/>
                      </a:lnTo>
                      <a:lnTo>
                        <a:pt x="664" y="258"/>
                      </a:lnTo>
                      <a:lnTo>
                        <a:pt x="707" y="258"/>
                      </a:lnTo>
                      <a:lnTo>
                        <a:pt x="726" y="276"/>
                      </a:lnTo>
                      <a:lnTo>
                        <a:pt x="744" y="282"/>
                      </a:lnTo>
                      <a:lnTo>
                        <a:pt x="757" y="300"/>
                      </a:lnTo>
                      <a:lnTo>
                        <a:pt x="744" y="313"/>
                      </a:lnTo>
                      <a:lnTo>
                        <a:pt x="726" y="307"/>
                      </a:lnTo>
                      <a:lnTo>
                        <a:pt x="689" y="319"/>
                      </a:lnTo>
                      <a:lnTo>
                        <a:pt x="664" y="307"/>
                      </a:lnTo>
                      <a:lnTo>
                        <a:pt x="634" y="313"/>
                      </a:lnTo>
                      <a:lnTo>
                        <a:pt x="615" y="282"/>
                      </a:lnTo>
                      <a:lnTo>
                        <a:pt x="640" y="270"/>
                      </a:lnTo>
                      <a:lnTo>
                        <a:pt x="652" y="276"/>
                      </a:lnTo>
                      <a:lnTo>
                        <a:pt x="640" y="251"/>
                      </a:lnTo>
                      <a:lnTo>
                        <a:pt x="658" y="227"/>
                      </a:lnTo>
                      <a:lnTo>
                        <a:pt x="634" y="233"/>
                      </a:lnTo>
                      <a:lnTo>
                        <a:pt x="640" y="215"/>
                      </a:lnTo>
                      <a:lnTo>
                        <a:pt x="615" y="215"/>
                      </a:lnTo>
                      <a:lnTo>
                        <a:pt x="609" y="227"/>
                      </a:lnTo>
                      <a:lnTo>
                        <a:pt x="615" y="233"/>
                      </a:lnTo>
                      <a:lnTo>
                        <a:pt x="609" y="245"/>
                      </a:lnTo>
                      <a:lnTo>
                        <a:pt x="615" y="270"/>
                      </a:lnTo>
                      <a:lnTo>
                        <a:pt x="584" y="264"/>
                      </a:lnTo>
                      <a:lnTo>
                        <a:pt x="578" y="251"/>
                      </a:lnTo>
                      <a:lnTo>
                        <a:pt x="591" y="239"/>
                      </a:lnTo>
                      <a:lnTo>
                        <a:pt x="572" y="239"/>
                      </a:lnTo>
                      <a:lnTo>
                        <a:pt x="554" y="251"/>
                      </a:lnTo>
                      <a:lnTo>
                        <a:pt x="541" y="251"/>
                      </a:lnTo>
                      <a:lnTo>
                        <a:pt x="541" y="202"/>
                      </a:lnTo>
                      <a:lnTo>
                        <a:pt x="523" y="196"/>
                      </a:lnTo>
                      <a:lnTo>
                        <a:pt x="523" y="227"/>
                      </a:lnTo>
                      <a:lnTo>
                        <a:pt x="511" y="233"/>
                      </a:lnTo>
                      <a:lnTo>
                        <a:pt x="529" y="239"/>
                      </a:lnTo>
                      <a:lnTo>
                        <a:pt x="535" y="251"/>
                      </a:lnTo>
                      <a:lnTo>
                        <a:pt x="517" y="258"/>
                      </a:lnTo>
                      <a:lnTo>
                        <a:pt x="517" y="270"/>
                      </a:lnTo>
                      <a:lnTo>
                        <a:pt x="541" y="270"/>
                      </a:lnTo>
                      <a:lnTo>
                        <a:pt x="566" y="276"/>
                      </a:lnTo>
                      <a:lnTo>
                        <a:pt x="566" y="288"/>
                      </a:lnTo>
                      <a:lnTo>
                        <a:pt x="547" y="294"/>
                      </a:lnTo>
                      <a:lnTo>
                        <a:pt x="523" y="337"/>
                      </a:lnTo>
                      <a:lnTo>
                        <a:pt x="541" y="331"/>
                      </a:lnTo>
                      <a:lnTo>
                        <a:pt x="541" y="337"/>
                      </a:lnTo>
                      <a:lnTo>
                        <a:pt x="511" y="368"/>
                      </a:lnTo>
                      <a:lnTo>
                        <a:pt x="486" y="337"/>
                      </a:lnTo>
                      <a:lnTo>
                        <a:pt x="424" y="319"/>
                      </a:lnTo>
                      <a:lnTo>
                        <a:pt x="394" y="331"/>
                      </a:lnTo>
                      <a:lnTo>
                        <a:pt x="394" y="343"/>
                      </a:lnTo>
                      <a:lnTo>
                        <a:pt x="388" y="349"/>
                      </a:lnTo>
                      <a:lnTo>
                        <a:pt x="388" y="380"/>
                      </a:lnTo>
                      <a:lnTo>
                        <a:pt x="357" y="411"/>
                      </a:lnTo>
                      <a:lnTo>
                        <a:pt x="351" y="429"/>
                      </a:lnTo>
                      <a:lnTo>
                        <a:pt x="332" y="441"/>
                      </a:lnTo>
                      <a:lnTo>
                        <a:pt x="326" y="466"/>
                      </a:lnTo>
                      <a:lnTo>
                        <a:pt x="338" y="472"/>
                      </a:lnTo>
                      <a:lnTo>
                        <a:pt x="351" y="447"/>
                      </a:lnTo>
                      <a:lnTo>
                        <a:pt x="388" y="441"/>
                      </a:lnTo>
                      <a:lnTo>
                        <a:pt x="394" y="423"/>
                      </a:lnTo>
                      <a:lnTo>
                        <a:pt x="449" y="398"/>
                      </a:lnTo>
                      <a:lnTo>
                        <a:pt x="468" y="423"/>
                      </a:lnTo>
                      <a:lnTo>
                        <a:pt x="461" y="466"/>
                      </a:lnTo>
                      <a:lnTo>
                        <a:pt x="443" y="478"/>
                      </a:lnTo>
                      <a:lnTo>
                        <a:pt x="443" y="496"/>
                      </a:lnTo>
                      <a:lnTo>
                        <a:pt x="474" y="484"/>
                      </a:lnTo>
                      <a:lnTo>
                        <a:pt x="468" y="496"/>
                      </a:lnTo>
                      <a:lnTo>
                        <a:pt x="461" y="503"/>
                      </a:lnTo>
                      <a:lnTo>
                        <a:pt x="431" y="558"/>
                      </a:lnTo>
                      <a:lnTo>
                        <a:pt x="443" y="582"/>
                      </a:lnTo>
                      <a:lnTo>
                        <a:pt x="437" y="613"/>
                      </a:lnTo>
                      <a:lnTo>
                        <a:pt x="381" y="619"/>
                      </a:lnTo>
                      <a:lnTo>
                        <a:pt x="369" y="595"/>
                      </a:lnTo>
                      <a:lnTo>
                        <a:pt x="357" y="595"/>
                      </a:lnTo>
                      <a:lnTo>
                        <a:pt x="357" y="588"/>
                      </a:lnTo>
                      <a:lnTo>
                        <a:pt x="345" y="570"/>
                      </a:lnTo>
                      <a:lnTo>
                        <a:pt x="338" y="570"/>
                      </a:lnTo>
                      <a:lnTo>
                        <a:pt x="345" y="595"/>
                      </a:lnTo>
                      <a:lnTo>
                        <a:pt x="326" y="619"/>
                      </a:lnTo>
                      <a:lnTo>
                        <a:pt x="338" y="619"/>
                      </a:lnTo>
                      <a:lnTo>
                        <a:pt x="338" y="631"/>
                      </a:lnTo>
                      <a:lnTo>
                        <a:pt x="345" y="644"/>
                      </a:lnTo>
                      <a:lnTo>
                        <a:pt x="320" y="644"/>
                      </a:lnTo>
                      <a:lnTo>
                        <a:pt x="295" y="650"/>
                      </a:lnTo>
                      <a:lnTo>
                        <a:pt x="295" y="644"/>
                      </a:lnTo>
                      <a:lnTo>
                        <a:pt x="320" y="631"/>
                      </a:lnTo>
                      <a:lnTo>
                        <a:pt x="258" y="619"/>
                      </a:lnTo>
                      <a:lnTo>
                        <a:pt x="252" y="631"/>
                      </a:lnTo>
                      <a:lnTo>
                        <a:pt x="228" y="607"/>
                      </a:lnTo>
                      <a:lnTo>
                        <a:pt x="197" y="607"/>
                      </a:lnTo>
                      <a:lnTo>
                        <a:pt x="191" y="619"/>
                      </a:lnTo>
                      <a:lnTo>
                        <a:pt x="129" y="625"/>
                      </a:lnTo>
                      <a:lnTo>
                        <a:pt x="105" y="674"/>
                      </a:lnTo>
                      <a:lnTo>
                        <a:pt x="99" y="674"/>
                      </a:lnTo>
                      <a:lnTo>
                        <a:pt x="92" y="668"/>
                      </a:lnTo>
                      <a:lnTo>
                        <a:pt x="123" y="595"/>
                      </a:lnTo>
                      <a:lnTo>
                        <a:pt x="117" y="564"/>
                      </a:lnTo>
                      <a:lnTo>
                        <a:pt x="105" y="558"/>
                      </a:lnTo>
                      <a:lnTo>
                        <a:pt x="105" y="496"/>
                      </a:lnTo>
                      <a:lnTo>
                        <a:pt x="99" y="490"/>
                      </a:lnTo>
                      <a:lnTo>
                        <a:pt x="92" y="496"/>
                      </a:lnTo>
                      <a:lnTo>
                        <a:pt x="56" y="546"/>
                      </a:lnTo>
                      <a:lnTo>
                        <a:pt x="49" y="613"/>
                      </a:lnTo>
                      <a:lnTo>
                        <a:pt x="68" y="613"/>
                      </a:lnTo>
                      <a:lnTo>
                        <a:pt x="74" y="637"/>
                      </a:lnTo>
                      <a:lnTo>
                        <a:pt x="31" y="680"/>
                      </a:lnTo>
                      <a:lnTo>
                        <a:pt x="49" y="693"/>
                      </a:lnTo>
                      <a:lnTo>
                        <a:pt x="43" y="729"/>
                      </a:lnTo>
                      <a:lnTo>
                        <a:pt x="25" y="766"/>
                      </a:lnTo>
                      <a:lnTo>
                        <a:pt x="25" y="834"/>
                      </a:lnTo>
                      <a:lnTo>
                        <a:pt x="43" y="840"/>
                      </a:lnTo>
                      <a:lnTo>
                        <a:pt x="49" y="883"/>
                      </a:lnTo>
                      <a:lnTo>
                        <a:pt x="68" y="883"/>
                      </a:lnTo>
                      <a:lnTo>
                        <a:pt x="105" y="993"/>
                      </a:lnTo>
                      <a:lnTo>
                        <a:pt x="129" y="1005"/>
                      </a:lnTo>
                      <a:lnTo>
                        <a:pt x="154" y="1036"/>
                      </a:lnTo>
                      <a:lnTo>
                        <a:pt x="148" y="1060"/>
                      </a:lnTo>
                      <a:lnTo>
                        <a:pt x="166" y="1134"/>
                      </a:lnTo>
                      <a:lnTo>
                        <a:pt x="209" y="1177"/>
                      </a:lnTo>
                      <a:lnTo>
                        <a:pt x="234" y="1232"/>
                      </a:lnTo>
                      <a:lnTo>
                        <a:pt x="222" y="1250"/>
                      </a:lnTo>
                      <a:lnTo>
                        <a:pt x="240" y="1275"/>
                      </a:lnTo>
                      <a:lnTo>
                        <a:pt x="252" y="1275"/>
                      </a:lnTo>
                      <a:lnTo>
                        <a:pt x="283" y="1305"/>
                      </a:lnTo>
                      <a:lnTo>
                        <a:pt x="295" y="1324"/>
                      </a:lnTo>
                      <a:lnTo>
                        <a:pt x="320" y="1330"/>
                      </a:lnTo>
                      <a:lnTo>
                        <a:pt x="394" y="1416"/>
                      </a:lnTo>
                      <a:lnTo>
                        <a:pt x="357" y="1471"/>
                      </a:lnTo>
                      <a:lnTo>
                        <a:pt x="277" y="1452"/>
                      </a:lnTo>
                      <a:close/>
                    </a:path>
                  </a:pathLst>
                </a:custGeom>
                <a:solidFill>
                  <a:srgbClr val="BFBFB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 name="Freeform 29"/>
                <p:cNvSpPr>
                  <a:spLocks noChangeAspect="1"/>
                </p:cNvSpPr>
                <p:nvPr/>
              </p:nvSpPr>
              <p:spPr bwMode="auto">
                <a:xfrm>
                  <a:off x="4953215" y="122"/>
                  <a:ext cx="21" cy="20"/>
                </a:xfrm>
                <a:custGeom>
                  <a:avLst/>
                  <a:gdLst>
                    <a:gd name="T0" fmla="*/ 43 w 124"/>
                    <a:gd name="T1" fmla="*/ 0 h 124"/>
                    <a:gd name="T2" fmla="*/ 50 w 124"/>
                    <a:gd name="T3" fmla="*/ 12 h 124"/>
                    <a:gd name="T4" fmla="*/ 37 w 124"/>
                    <a:gd name="T5" fmla="*/ 19 h 124"/>
                    <a:gd name="T6" fmla="*/ 37 w 124"/>
                    <a:gd name="T7" fmla="*/ 37 h 124"/>
                    <a:gd name="T8" fmla="*/ 50 w 124"/>
                    <a:gd name="T9" fmla="*/ 31 h 124"/>
                    <a:gd name="T10" fmla="*/ 62 w 124"/>
                    <a:gd name="T11" fmla="*/ 43 h 124"/>
                    <a:gd name="T12" fmla="*/ 68 w 124"/>
                    <a:gd name="T13" fmla="*/ 49 h 124"/>
                    <a:gd name="T14" fmla="*/ 80 w 124"/>
                    <a:gd name="T15" fmla="*/ 49 h 124"/>
                    <a:gd name="T16" fmla="*/ 93 w 124"/>
                    <a:gd name="T17" fmla="*/ 61 h 124"/>
                    <a:gd name="T18" fmla="*/ 105 w 124"/>
                    <a:gd name="T19" fmla="*/ 68 h 124"/>
                    <a:gd name="T20" fmla="*/ 123 w 124"/>
                    <a:gd name="T21" fmla="*/ 98 h 124"/>
                    <a:gd name="T22" fmla="*/ 99 w 124"/>
                    <a:gd name="T23" fmla="*/ 123 h 124"/>
                    <a:gd name="T24" fmla="*/ 74 w 124"/>
                    <a:gd name="T25" fmla="*/ 123 h 124"/>
                    <a:gd name="T26" fmla="*/ 56 w 124"/>
                    <a:gd name="T27" fmla="*/ 98 h 124"/>
                    <a:gd name="T28" fmla="*/ 56 w 124"/>
                    <a:gd name="T29" fmla="*/ 92 h 124"/>
                    <a:gd name="T30" fmla="*/ 50 w 124"/>
                    <a:gd name="T31" fmla="*/ 86 h 124"/>
                    <a:gd name="T32" fmla="*/ 31 w 124"/>
                    <a:gd name="T33" fmla="*/ 74 h 124"/>
                    <a:gd name="T34" fmla="*/ 19 w 124"/>
                    <a:gd name="T35" fmla="*/ 74 h 124"/>
                    <a:gd name="T36" fmla="*/ 0 w 124"/>
                    <a:gd name="T37" fmla="*/ 49 h 124"/>
                    <a:gd name="T38" fmla="*/ 0 w 124"/>
                    <a:gd name="T39" fmla="*/ 37 h 124"/>
                    <a:gd name="T40" fmla="*/ 0 w 124"/>
                    <a:gd name="T41" fmla="*/ 25 h 124"/>
                    <a:gd name="T42" fmla="*/ 0 w 124"/>
                    <a:gd name="T43" fmla="*/ 25 h 124"/>
                    <a:gd name="T44" fmla="*/ 0 w 124"/>
                    <a:gd name="T45" fmla="*/ 6 h 124"/>
                    <a:gd name="T46" fmla="*/ 19 w 124"/>
                    <a:gd name="T47" fmla="*/ 0 h 124"/>
                    <a:gd name="T48" fmla="*/ 25 w 124"/>
                    <a:gd name="T49" fmla="*/ 0 h 124"/>
                    <a:gd name="T50" fmla="*/ 43 w 124"/>
                    <a:gd name="T51" fmla="*/ 0 h 124"/>
                    <a:gd name="T52" fmla="*/ 43 w 124"/>
                    <a:gd name="T53" fmla="*/ 0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24" h="124">
                      <a:moveTo>
                        <a:pt x="43" y="0"/>
                      </a:moveTo>
                      <a:lnTo>
                        <a:pt x="50" y="12"/>
                      </a:lnTo>
                      <a:lnTo>
                        <a:pt x="37" y="19"/>
                      </a:lnTo>
                      <a:lnTo>
                        <a:pt x="37" y="37"/>
                      </a:lnTo>
                      <a:lnTo>
                        <a:pt x="50" y="31"/>
                      </a:lnTo>
                      <a:lnTo>
                        <a:pt x="62" y="43"/>
                      </a:lnTo>
                      <a:lnTo>
                        <a:pt x="68" y="49"/>
                      </a:lnTo>
                      <a:lnTo>
                        <a:pt x="80" y="49"/>
                      </a:lnTo>
                      <a:lnTo>
                        <a:pt x="93" y="61"/>
                      </a:lnTo>
                      <a:lnTo>
                        <a:pt x="105" y="68"/>
                      </a:lnTo>
                      <a:lnTo>
                        <a:pt x="123" y="98"/>
                      </a:lnTo>
                      <a:lnTo>
                        <a:pt x="99" y="123"/>
                      </a:lnTo>
                      <a:lnTo>
                        <a:pt x="74" y="123"/>
                      </a:lnTo>
                      <a:lnTo>
                        <a:pt x="56" y="98"/>
                      </a:lnTo>
                      <a:lnTo>
                        <a:pt x="56" y="92"/>
                      </a:lnTo>
                      <a:lnTo>
                        <a:pt x="50" y="86"/>
                      </a:lnTo>
                      <a:lnTo>
                        <a:pt x="31" y="74"/>
                      </a:lnTo>
                      <a:lnTo>
                        <a:pt x="19" y="74"/>
                      </a:lnTo>
                      <a:lnTo>
                        <a:pt x="0" y="49"/>
                      </a:lnTo>
                      <a:lnTo>
                        <a:pt x="0" y="37"/>
                      </a:lnTo>
                      <a:lnTo>
                        <a:pt x="0" y="25"/>
                      </a:lnTo>
                      <a:lnTo>
                        <a:pt x="0" y="6"/>
                      </a:lnTo>
                      <a:lnTo>
                        <a:pt x="19" y="0"/>
                      </a:lnTo>
                      <a:lnTo>
                        <a:pt x="25" y="0"/>
                      </a:lnTo>
                      <a:lnTo>
                        <a:pt x="43" y="0"/>
                      </a:lnTo>
                      <a:close/>
                    </a:path>
                  </a:pathLst>
                </a:custGeom>
                <a:solidFill>
                  <a:srgbClr val="FFFFFF"/>
                </a:solidFill>
                <a:ln>
                  <a:noFill/>
                </a:ln>
                <a:effectLst/>
                <a:extLst>
                  <a:ext uri="{91240B29-F687-4F45-9708-019B960494DF}">
                    <a14:hiddenLine xmlns="" xmlns:a14="http://schemas.microsoft.com/office/drawing/2010/main" w="3175" cap="flat">
                      <a:solidFill>
                        <a:srgbClr val="FFFFFF"/>
                      </a:solidFill>
                      <a:prstDash val="solid"/>
                      <a:round/>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3" name="Oval 30"/>
                <p:cNvSpPr>
                  <a:spLocks noChangeAspect="1" noChangeArrowheads="1"/>
                </p:cNvSpPr>
                <p:nvPr/>
              </p:nvSpPr>
              <p:spPr bwMode="auto">
                <a:xfrm>
                  <a:off x="4953000" y="0"/>
                  <a:ext cx="288" cy="288"/>
                </a:xfrm>
                <a:prstGeom prst="ellipse">
                  <a:avLst/>
                </a:prstGeom>
                <a:noFill/>
                <a:ln w="0">
                  <a:solidFill>
                    <a:schemeClr val="bg1">
                      <a:lumMod val="65000"/>
                    </a:schemeClr>
                  </a:solidFill>
                  <a:round/>
                  <a:headEnd/>
                  <a:tailEnd/>
                </a:ln>
                <a:extLst>
                  <a:ext uri="{909E8E84-426E-40DD-AFC4-6F175D3DCCD1}">
                    <a14:hiddenFill xmlns="" xmlns:a14="http://schemas.microsoft.com/office/drawing/2010/main">
                      <a:solidFill>
                        <a:srgbClr val="FFFFFF"/>
                      </a:solidFill>
                    </a14:hiddenFill>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41" name="组合 31"/>
              <p:cNvGrpSpPr/>
              <p:nvPr/>
            </p:nvGrpSpPr>
            <p:grpSpPr>
              <a:xfrm>
                <a:off x="6829305" y="2189654"/>
                <a:ext cx="4286370" cy="4170287"/>
                <a:chOff x="1277880" y="-1535218"/>
                <a:chExt cx="9959787" cy="9690060"/>
              </a:xfrm>
            </p:grpSpPr>
            <p:grpSp>
              <p:nvGrpSpPr>
                <p:cNvPr id="142" name="组合 32"/>
                <p:cNvGrpSpPr/>
                <p:nvPr/>
              </p:nvGrpSpPr>
              <p:grpSpPr>
                <a:xfrm>
                  <a:off x="1277880" y="-1535218"/>
                  <a:ext cx="9959787" cy="9690060"/>
                  <a:chOff x="3165256" y="992414"/>
                  <a:chExt cx="4958841" cy="4824548"/>
                </a:xfrm>
              </p:grpSpPr>
              <p:grpSp>
                <p:nvGrpSpPr>
                  <p:cNvPr id="144" name="组合 34"/>
                  <p:cNvGrpSpPr/>
                  <p:nvPr/>
                </p:nvGrpSpPr>
                <p:grpSpPr>
                  <a:xfrm>
                    <a:off x="3302419" y="998328"/>
                    <a:ext cx="4699000" cy="4699910"/>
                    <a:chOff x="-982362" y="-1947281"/>
                    <a:chExt cx="4699000" cy="4699910"/>
                  </a:xfrm>
                </p:grpSpPr>
                <p:cxnSp>
                  <p:nvCxnSpPr>
                    <p:cNvPr id="216" name="直接连接符 215"/>
                    <p:cNvCxnSpPr/>
                    <p:nvPr/>
                  </p:nvCxnSpPr>
                  <p:spPr>
                    <a:xfrm rot="-5400000">
                      <a:off x="-1515903" y="462036"/>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17" name="直接连接符 216"/>
                    <p:cNvCxnSpPr/>
                    <p:nvPr/>
                  </p:nvCxnSpPr>
                  <p:spPr>
                    <a:xfrm rot="-3857143">
                      <a:off x="-1283229" y="-557374"/>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18" name="直接连接符 217"/>
                    <p:cNvCxnSpPr/>
                    <p:nvPr/>
                  </p:nvCxnSpPr>
                  <p:spPr>
                    <a:xfrm rot="-2314286">
                      <a:off x="-631292" y="-1374877"/>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19" name="直接连接符 218"/>
                    <p:cNvCxnSpPr/>
                    <p:nvPr/>
                  </p:nvCxnSpPr>
                  <p:spPr>
                    <a:xfrm rot="-771429">
                      <a:off x="310784" y="-1828557"/>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0" name="直接连接符 219"/>
                    <p:cNvCxnSpPr/>
                    <p:nvPr/>
                  </p:nvCxnSpPr>
                  <p:spPr>
                    <a:xfrm>
                      <a:off x="1335921" y="-1947281"/>
                      <a:ext cx="1078967" cy="237448"/>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1" name="直接连接符 220"/>
                    <p:cNvCxnSpPr/>
                    <p:nvPr/>
                  </p:nvCxnSpPr>
                  <p:spPr>
                    <a:xfrm rot="2314286">
                      <a:off x="2298486" y="-1374877"/>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2" name="直接连接符 221"/>
                    <p:cNvCxnSpPr/>
                    <p:nvPr/>
                  </p:nvCxnSpPr>
                  <p:spPr>
                    <a:xfrm rot="3857142">
                      <a:off x="2950423" y="-557374"/>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3" name="直接连接符 222"/>
                    <p:cNvCxnSpPr/>
                    <p:nvPr/>
                  </p:nvCxnSpPr>
                  <p:spPr>
                    <a:xfrm rot="5400000">
                      <a:off x="3183097" y="462036"/>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4" name="直接连接符 223"/>
                    <p:cNvCxnSpPr/>
                    <p:nvPr/>
                  </p:nvCxnSpPr>
                  <p:spPr>
                    <a:xfrm rot="6942857">
                      <a:off x="2950424" y="1481445"/>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5" name="直接连接符 224"/>
                    <p:cNvCxnSpPr/>
                    <p:nvPr/>
                  </p:nvCxnSpPr>
                  <p:spPr>
                    <a:xfrm rot="8485714">
                      <a:off x="2298486" y="2298949"/>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6" name="直接连接符 225"/>
                    <p:cNvCxnSpPr/>
                    <p:nvPr/>
                  </p:nvCxnSpPr>
                  <p:spPr>
                    <a:xfrm rot="10028571">
                      <a:off x="1356410" y="2752629"/>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7" name="直接连接符 226"/>
                    <p:cNvCxnSpPr/>
                    <p:nvPr/>
                  </p:nvCxnSpPr>
                  <p:spPr>
                    <a:xfrm rot="11571429">
                      <a:off x="310784" y="2752629"/>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8" name="直接连接符 227"/>
                    <p:cNvCxnSpPr/>
                    <p:nvPr/>
                  </p:nvCxnSpPr>
                  <p:spPr>
                    <a:xfrm rot="13114285">
                      <a:off x="-631292" y="2298950"/>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29" name="直接连接符 228"/>
                    <p:cNvCxnSpPr/>
                    <p:nvPr/>
                  </p:nvCxnSpPr>
                  <p:spPr>
                    <a:xfrm rot="14657142">
                      <a:off x="-1283229" y="1481446"/>
                      <a:ext cx="1067081" cy="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grpSp>
              <p:sp>
                <p:nvSpPr>
                  <p:cNvPr id="145" name="椭圆 144"/>
                  <p:cNvSpPr/>
                  <p:nvPr/>
                </p:nvSpPr>
                <p:spPr>
                  <a:xfrm>
                    <a:off x="4760878" y="1570732"/>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6" name="椭圆 145"/>
                  <p:cNvSpPr/>
                  <p:nvPr/>
                </p:nvSpPr>
                <p:spPr>
                  <a:xfrm>
                    <a:off x="4515218" y="2142575"/>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7" name="椭圆 146"/>
                  <p:cNvSpPr/>
                  <p:nvPr/>
                </p:nvSpPr>
                <p:spPr>
                  <a:xfrm>
                    <a:off x="5529088" y="2868939"/>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8" name="椭圆 147"/>
                  <p:cNvSpPr/>
                  <p:nvPr/>
                </p:nvSpPr>
                <p:spPr>
                  <a:xfrm>
                    <a:off x="4473372" y="3577861"/>
                    <a:ext cx="245660" cy="245660"/>
                  </a:xfrm>
                  <a:prstGeom prst="ellipse">
                    <a:avLst/>
                  </a:prstGeom>
                  <a:solidFill>
                    <a:srgbClr val="71CAE0"/>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9" name="椭圆 148"/>
                  <p:cNvSpPr/>
                  <p:nvPr/>
                </p:nvSpPr>
                <p:spPr>
                  <a:xfrm>
                    <a:off x="6993977" y="3496782"/>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0" name="椭圆 149"/>
                  <p:cNvSpPr/>
                  <p:nvPr/>
                </p:nvSpPr>
                <p:spPr>
                  <a:xfrm>
                    <a:off x="5774748" y="4502102"/>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1" name="椭圆 150"/>
                  <p:cNvSpPr/>
                  <p:nvPr/>
                </p:nvSpPr>
                <p:spPr>
                  <a:xfrm>
                    <a:off x="6572066" y="2011596"/>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2" name="椭圆 151"/>
                  <p:cNvSpPr/>
                  <p:nvPr/>
                </p:nvSpPr>
                <p:spPr>
                  <a:xfrm>
                    <a:off x="4604169" y="4884841"/>
                    <a:ext cx="245660" cy="245660"/>
                  </a:xfrm>
                  <a:prstGeom prst="ellipse">
                    <a:avLst/>
                  </a:prstGeom>
                  <a:solidFill>
                    <a:schemeClr val="accent2"/>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3" name="椭圆 152"/>
                  <p:cNvSpPr/>
                  <p:nvPr/>
                </p:nvSpPr>
                <p:spPr>
                  <a:xfrm>
                    <a:off x="3745369" y="2896000"/>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4" name="椭圆 153"/>
                  <p:cNvSpPr/>
                  <p:nvPr/>
                </p:nvSpPr>
                <p:spPr>
                  <a:xfrm>
                    <a:off x="6803107" y="4451364"/>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5" name="椭圆 154"/>
                  <p:cNvSpPr/>
                  <p:nvPr/>
                </p:nvSpPr>
                <p:spPr>
                  <a:xfrm>
                    <a:off x="6075104" y="3769503"/>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6" name="椭圆 155"/>
                  <p:cNvSpPr/>
                  <p:nvPr/>
                </p:nvSpPr>
                <p:spPr>
                  <a:xfrm>
                    <a:off x="5620702" y="5232178"/>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7" name="椭圆 156"/>
                  <p:cNvSpPr/>
                  <p:nvPr/>
                </p:nvSpPr>
                <p:spPr>
                  <a:xfrm>
                    <a:off x="7178580" y="2623279"/>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8" name="椭圆 157"/>
                  <p:cNvSpPr/>
                  <p:nvPr/>
                </p:nvSpPr>
                <p:spPr>
                  <a:xfrm>
                    <a:off x="5952274" y="1517413"/>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9" name="椭圆 158"/>
                  <p:cNvSpPr/>
                  <p:nvPr/>
                </p:nvSpPr>
                <p:spPr>
                  <a:xfrm>
                    <a:off x="5221201" y="3978567"/>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0" name="椭圆 159"/>
                  <p:cNvSpPr/>
                  <p:nvPr/>
                </p:nvSpPr>
                <p:spPr>
                  <a:xfrm>
                    <a:off x="4052853" y="4015163"/>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cxnSp>
                <p:nvCxnSpPr>
                  <p:cNvPr id="161" name="直接连接符 160"/>
                  <p:cNvCxnSpPr>
                    <a:endCxn id="145" idx="1"/>
                  </p:cNvCxnSpPr>
                  <p:nvPr/>
                </p:nvCxnSpPr>
                <p:spPr>
                  <a:xfrm>
                    <a:off x="4596202" y="1235776"/>
                    <a:ext cx="200652" cy="370932"/>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62" name="直接连接符 161"/>
                  <p:cNvCxnSpPr>
                    <a:endCxn id="153" idx="2"/>
                  </p:cNvCxnSpPr>
                  <p:nvPr/>
                </p:nvCxnSpPr>
                <p:spPr>
                  <a:xfrm>
                    <a:off x="3305722" y="2868938"/>
                    <a:ext cx="439647" cy="149892"/>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63" name="直接连接符 162"/>
                  <p:cNvCxnSpPr>
                    <a:endCxn id="145" idx="2"/>
                  </p:cNvCxnSpPr>
                  <p:nvPr/>
                </p:nvCxnSpPr>
                <p:spPr>
                  <a:xfrm flipV="1">
                    <a:off x="3745369" y="1693562"/>
                    <a:ext cx="1015509" cy="209828"/>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64" name="直接连接符 163"/>
                  <p:cNvCxnSpPr>
                    <a:stCxn id="145" idx="3"/>
                    <a:endCxn id="146" idx="0"/>
                  </p:cNvCxnSpPr>
                  <p:nvPr/>
                </p:nvCxnSpPr>
                <p:spPr>
                  <a:xfrm flipH="1">
                    <a:off x="4638048" y="1780416"/>
                    <a:ext cx="158806" cy="362159"/>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65" name="直接连接符 164"/>
                  <p:cNvCxnSpPr>
                    <a:stCxn id="146" idx="6"/>
                    <a:endCxn id="147" idx="1"/>
                  </p:cNvCxnSpPr>
                  <p:nvPr/>
                </p:nvCxnSpPr>
                <p:spPr>
                  <a:xfrm>
                    <a:off x="4760878" y="2265405"/>
                    <a:ext cx="804186" cy="63951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66" name="直接连接符 165"/>
                  <p:cNvCxnSpPr>
                    <a:stCxn id="159" idx="6"/>
                    <a:endCxn id="155" idx="2"/>
                  </p:cNvCxnSpPr>
                  <p:nvPr/>
                </p:nvCxnSpPr>
                <p:spPr>
                  <a:xfrm flipV="1">
                    <a:off x="5466861" y="3892333"/>
                    <a:ext cx="608243" cy="209064"/>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67" name="直接连接符 166"/>
                  <p:cNvCxnSpPr>
                    <a:stCxn id="159" idx="5"/>
                    <a:endCxn id="150" idx="1"/>
                  </p:cNvCxnSpPr>
                  <p:nvPr/>
                </p:nvCxnSpPr>
                <p:spPr>
                  <a:xfrm>
                    <a:off x="5430885" y="4188251"/>
                    <a:ext cx="379839" cy="349827"/>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68" name="直接连接符 167"/>
                  <p:cNvCxnSpPr>
                    <a:stCxn id="148" idx="5"/>
                    <a:endCxn id="159" idx="1"/>
                  </p:cNvCxnSpPr>
                  <p:nvPr/>
                </p:nvCxnSpPr>
                <p:spPr>
                  <a:xfrm>
                    <a:off x="4683056" y="3787545"/>
                    <a:ext cx="574121" cy="226998"/>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69" name="直接连接符 168"/>
                  <p:cNvCxnSpPr>
                    <a:stCxn id="160" idx="7"/>
                    <a:endCxn id="148" idx="3"/>
                  </p:cNvCxnSpPr>
                  <p:nvPr/>
                </p:nvCxnSpPr>
                <p:spPr>
                  <a:xfrm flipV="1">
                    <a:off x="4262537" y="3787545"/>
                    <a:ext cx="246811" cy="263594"/>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0" name="直接连接符 169"/>
                  <p:cNvCxnSpPr>
                    <a:stCxn id="160" idx="5"/>
                    <a:endCxn id="152" idx="1"/>
                  </p:cNvCxnSpPr>
                  <p:nvPr/>
                </p:nvCxnSpPr>
                <p:spPr>
                  <a:xfrm>
                    <a:off x="4262537" y="4224847"/>
                    <a:ext cx="377608" cy="69597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1" name="直接连接符 170"/>
                  <p:cNvCxnSpPr>
                    <a:stCxn id="152" idx="5"/>
                    <a:endCxn id="156" idx="2"/>
                  </p:cNvCxnSpPr>
                  <p:nvPr/>
                </p:nvCxnSpPr>
                <p:spPr>
                  <a:xfrm>
                    <a:off x="4813853" y="5094525"/>
                    <a:ext cx="806849" cy="260483"/>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2" name="直接连接符 171"/>
                  <p:cNvCxnSpPr>
                    <a:stCxn id="156" idx="0"/>
                    <a:endCxn id="150" idx="4"/>
                  </p:cNvCxnSpPr>
                  <p:nvPr/>
                </p:nvCxnSpPr>
                <p:spPr>
                  <a:xfrm flipV="1">
                    <a:off x="5743532" y="4747762"/>
                    <a:ext cx="154046" cy="484416"/>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3" name="直接连接符 172"/>
                  <p:cNvCxnSpPr>
                    <a:stCxn id="150" idx="6"/>
                    <a:endCxn id="154" idx="2"/>
                  </p:cNvCxnSpPr>
                  <p:nvPr/>
                </p:nvCxnSpPr>
                <p:spPr>
                  <a:xfrm flipV="1">
                    <a:off x="6020408" y="4574194"/>
                    <a:ext cx="782699" cy="50738"/>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4" name="直接连接符 173"/>
                  <p:cNvCxnSpPr>
                    <a:stCxn id="158" idx="5"/>
                    <a:endCxn id="151" idx="1"/>
                  </p:cNvCxnSpPr>
                  <p:nvPr/>
                </p:nvCxnSpPr>
                <p:spPr>
                  <a:xfrm>
                    <a:off x="6161958" y="1727097"/>
                    <a:ext cx="446084" cy="320475"/>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5" name="直接连接符 174"/>
                  <p:cNvCxnSpPr>
                    <a:stCxn id="155" idx="0"/>
                    <a:endCxn id="147" idx="5"/>
                  </p:cNvCxnSpPr>
                  <p:nvPr/>
                </p:nvCxnSpPr>
                <p:spPr>
                  <a:xfrm flipH="1" flipV="1">
                    <a:off x="5738772" y="3078623"/>
                    <a:ext cx="459162" cy="69088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6" name="直接连接符 175"/>
                  <p:cNvCxnSpPr>
                    <a:stCxn id="148" idx="7"/>
                    <a:endCxn id="147" idx="2"/>
                  </p:cNvCxnSpPr>
                  <p:nvPr/>
                </p:nvCxnSpPr>
                <p:spPr>
                  <a:xfrm flipV="1">
                    <a:off x="4683056" y="2991769"/>
                    <a:ext cx="846032" cy="622068"/>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7" name="直接连接符 176"/>
                  <p:cNvCxnSpPr>
                    <a:stCxn id="146" idx="4"/>
                    <a:endCxn id="148" idx="0"/>
                  </p:cNvCxnSpPr>
                  <p:nvPr/>
                </p:nvCxnSpPr>
                <p:spPr>
                  <a:xfrm flipH="1">
                    <a:off x="4596202" y="2388235"/>
                    <a:ext cx="41846" cy="1189626"/>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8" name="直接连接符 177"/>
                  <p:cNvCxnSpPr>
                    <a:stCxn id="153" idx="7"/>
                    <a:endCxn id="146" idx="3"/>
                  </p:cNvCxnSpPr>
                  <p:nvPr/>
                </p:nvCxnSpPr>
                <p:spPr>
                  <a:xfrm flipV="1">
                    <a:off x="3955053" y="2352259"/>
                    <a:ext cx="596141" cy="579717"/>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79" name="直接连接符 178"/>
                  <p:cNvCxnSpPr>
                    <a:stCxn id="153" idx="5"/>
                    <a:endCxn id="148" idx="1"/>
                  </p:cNvCxnSpPr>
                  <p:nvPr/>
                </p:nvCxnSpPr>
                <p:spPr>
                  <a:xfrm>
                    <a:off x="3955053" y="3105684"/>
                    <a:ext cx="554295" cy="508153"/>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0" name="直接连接符 179"/>
                  <p:cNvCxnSpPr>
                    <a:stCxn id="153" idx="4"/>
                    <a:endCxn id="160" idx="0"/>
                  </p:cNvCxnSpPr>
                  <p:nvPr/>
                </p:nvCxnSpPr>
                <p:spPr>
                  <a:xfrm>
                    <a:off x="3868199" y="3141660"/>
                    <a:ext cx="307484" cy="873503"/>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1" name="直接连接符 180"/>
                  <p:cNvCxnSpPr>
                    <a:stCxn id="147" idx="7"/>
                    <a:endCxn id="151" idx="3"/>
                  </p:cNvCxnSpPr>
                  <p:nvPr/>
                </p:nvCxnSpPr>
                <p:spPr>
                  <a:xfrm flipV="1">
                    <a:off x="5738772" y="2221280"/>
                    <a:ext cx="869270" cy="683635"/>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2" name="直接连接符 181"/>
                  <p:cNvCxnSpPr>
                    <a:stCxn id="158" idx="4"/>
                    <a:endCxn id="147" idx="7"/>
                  </p:cNvCxnSpPr>
                  <p:nvPr/>
                </p:nvCxnSpPr>
                <p:spPr>
                  <a:xfrm flipH="1">
                    <a:off x="5738772" y="1763073"/>
                    <a:ext cx="336332" cy="1141842"/>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3" name="直接连接符 182"/>
                  <p:cNvCxnSpPr>
                    <a:stCxn id="151" idx="5"/>
                    <a:endCxn id="157" idx="1"/>
                  </p:cNvCxnSpPr>
                  <p:nvPr/>
                </p:nvCxnSpPr>
                <p:spPr>
                  <a:xfrm>
                    <a:off x="6781750" y="2221280"/>
                    <a:ext cx="432806" cy="437975"/>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4" name="直接连接符 183"/>
                  <p:cNvCxnSpPr>
                    <a:stCxn id="155" idx="7"/>
                    <a:endCxn id="157" idx="3"/>
                  </p:cNvCxnSpPr>
                  <p:nvPr/>
                </p:nvCxnSpPr>
                <p:spPr>
                  <a:xfrm flipV="1">
                    <a:off x="6284788" y="2832963"/>
                    <a:ext cx="929768" cy="972516"/>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5" name="直接连接符 184"/>
                  <p:cNvCxnSpPr>
                    <a:stCxn id="157" idx="4"/>
                    <a:endCxn id="149" idx="7"/>
                  </p:cNvCxnSpPr>
                  <p:nvPr/>
                </p:nvCxnSpPr>
                <p:spPr>
                  <a:xfrm flipH="1">
                    <a:off x="7203661" y="2868939"/>
                    <a:ext cx="97749" cy="663819"/>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6" name="直接连接符 185"/>
                  <p:cNvCxnSpPr>
                    <a:stCxn id="155" idx="6"/>
                    <a:endCxn id="149" idx="3"/>
                  </p:cNvCxnSpPr>
                  <p:nvPr/>
                </p:nvCxnSpPr>
                <p:spPr>
                  <a:xfrm flipV="1">
                    <a:off x="6320764" y="3706466"/>
                    <a:ext cx="709189" cy="185867"/>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7" name="直接连接符 186"/>
                  <p:cNvCxnSpPr>
                    <a:stCxn id="149" idx="4"/>
                    <a:endCxn id="154" idx="0"/>
                  </p:cNvCxnSpPr>
                  <p:nvPr/>
                </p:nvCxnSpPr>
                <p:spPr>
                  <a:xfrm flipH="1">
                    <a:off x="6925937" y="3742442"/>
                    <a:ext cx="190870" cy="708922"/>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8" name="直接连接符 187"/>
                  <p:cNvCxnSpPr>
                    <a:stCxn id="150" idx="7"/>
                    <a:endCxn id="155" idx="5"/>
                  </p:cNvCxnSpPr>
                  <p:nvPr/>
                </p:nvCxnSpPr>
                <p:spPr>
                  <a:xfrm flipV="1">
                    <a:off x="5984432" y="3979187"/>
                    <a:ext cx="300356" cy="558891"/>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89" name="直接连接符 188"/>
                  <p:cNvCxnSpPr>
                    <a:stCxn id="156" idx="6"/>
                    <a:endCxn id="154" idx="4"/>
                  </p:cNvCxnSpPr>
                  <p:nvPr/>
                </p:nvCxnSpPr>
                <p:spPr>
                  <a:xfrm flipV="1">
                    <a:off x="5866362" y="4697024"/>
                    <a:ext cx="1059575" cy="657984"/>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0" name="直接连接符 189"/>
                  <p:cNvCxnSpPr>
                    <a:stCxn id="152" idx="7"/>
                    <a:endCxn id="159" idx="4"/>
                  </p:cNvCxnSpPr>
                  <p:nvPr/>
                </p:nvCxnSpPr>
                <p:spPr>
                  <a:xfrm flipV="1">
                    <a:off x="4813853" y="4224227"/>
                    <a:ext cx="530178" cy="69659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1" name="直接连接符 190"/>
                  <p:cNvCxnSpPr>
                    <a:stCxn id="145" idx="6"/>
                    <a:endCxn id="158" idx="2"/>
                  </p:cNvCxnSpPr>
                  <p:nvPr/>
                </p:nvCxnSpPr>
                <p:spPr>
                  <a:xfrm flipV="1">
                    <a:off x="5006538" y="1640243"/>
                    <a:ext cx="945736" cy="53319"/>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2" name="直接连接符 191"/>
                  <p:cNvCxnSpPr>
                    <a:stCxn id="147" idx="6"/>
                    <a:endCxn id="157" idx="3"/>
                  </p:cNvCxnSpPr>
                  <p:nvPr/>
                </p:nvCxnSpPr>
                <p:spPr>
                  <a:xfrm flipV="1">
                    <a:off x="5774748" y="2832963"/>
                    <a:ext cx="1439808" cy="158806"/>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3" name="直接连接符 192"/>
                  <p:cNvCxnSpPr>
                    <a:stCxn id="159" idx="0"/>
                    <a:endCxn id="147" idx="4"/>
                  </p:cNvCxnSpPr>
                  <p:nvPr/>
                </p:nvCxnSpPr>
                <p:spPr>
                  <a:xfrm flipV="1">
                    <a:off x="5344031" y="3114599"/>
                    <a:ext cx="307887" cy="863968"/>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4" name="直接连接符 193"/>
                  <p:cNvCxnSpPr>
                    <a:endCxn id="160" idx="4"/>
                  </p:cNvCxnSpPr>
                  <p:nvPr/>
                </p:nvCxnSpPr>
                <p:spPr>
                  <a:xfrm flipV="1">
                    <a:off x="3761489" y="4260823"/>
                    <a:ext cx="414194" cy="646935"/>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5" name="直接连接符 194"/>
                  <p:cNvCxnSpPr>
                    <a:endCxn id="153" idx="3"/>
                  </p:cNvCxnSpPr>
                  <p:nvPr/>
                </p:nvCxnSpPr>
                <p:spPr>
                  <a:xfrm flipV="1">
                    <a:off x="3267621" y="3105684"/>
                    <a:ext cx="513724" cy="840666"/>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6" name="直接连接符 195"/>
                  <p:cNvCxnSpPr>
                    <a:endCxn id="146" idx="2"/>
                  </p:cNvCxnSpPr>
                  <p:nvPr/>
                </p:nvCxnSpPr>
                <p:spPr>
                  <a:xfrm>
                    <a:off x="3745369" y="1887334"/>
                    <a:ext cx="769849" cy="378071"/>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7" name="直接连接符 196"/>
                  <p:cNvCxnSpPr>
                    <a:endCxn id="145" idx="0"/>
                  </p:cNvCxnSpPr>
                  <p:nvPr/>
                </p:nvCxnSpPr>
                <p:spPr>
                  <a:xfrm flipH="1">
                    <a:off x="4883708" y="992414"/>
                    <a:ext cx="761035" cy="578318"/>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8" name="直接连接符 197"/>
                  <p:cNvCxnSpPr>
                    <a:endCxn id="158" idx="1"/>
                  </p:cNvCxnSpPr>
                  <p:nvPr/>
                </p:nvCxnSpPr>
                <p:spPr>
                  <a:xfrm>
                    <a:off x="5620702" y="998328"/>
                    <a:ext cx="367548" cy="555061"/>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199" name="直接连接符 198"/>
                  <p:cNvCxnSpPr>
                    <a:endCxn id="151" idx="1"/>
                  </p:cNvCxnSpPr>
                  <p:nvPr/>
                </p:nvCxnSpPr>
                <p:spPr>
                  <a:xfrm flipH="1">
                    <a:off x="6608042" y="1235776"/>
                    <a:ext cx="86852" cy="811796"/>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00" name="直接连接符 199"/>
                  <p:cNvCxnSpPr>
                    <a:endCxn id="149" idx="5"/>
                  </p:cNvCxnSpPr>
                  <p:nvPr/>
                </p:nvCxnSpPr>
                <p:spPr>
                  <a:xfrm flipH="1" flipV="1">
                    <a:off x="7203661" y="3706466"/>
                    <a:ext cx="796579" cy="234720"/>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01" name="直接连接符 200"/>
                  <p:cNvCxnSpPr>
                    <a:endCxn id="149" idx="5"/>
                  </p:cNvCxnSpPr>
                  <p:nvPr/>
                </p:nvCxnSpPr>
                <p:spPr>
                  <a:xfrm flipH="1" flipV="1">
                    <a:off x="7203661" y="3706466"/>
                    <a:ext cx="314775" cy="1201292"/>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02" name="直接连接符 201"/>
                  <p:cNvCxnSpPr>
                    <a:endCxn id="156" idx="5"/>
                  </p:cNvCxnSpPr>
                  <p:nvPr/>
                </p:nvCxnSpPr>
                <p:spPr>
                  <a:xfrm flipH="1" flipV="1">
                    <a:off x="5830386" y="5441862"/>
                    <a:ext cx="852961" cy="135354"/>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03" name="直接连接符 202"/>
                  <p:cNvCxnSpPr>
                    <a:endCxn id="156" idx="4"/>
                  </p:cNvCxnSpPr>
                  <p:nvPr/>
                </p:nvCxnSpPr>
                <p:spPr>
                  <a:xfrm flipV="1">
                    <a:off x="5615930" y="5477838"/>
                    <a:ext cx="127602" cy="339124"/>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04" name="直接连接符 203"/>
                  <p:cNvCxnSpPr>
                    <a:endCxn id="160" idx="2"/>
                  </p:cNvCxnSpPr>
                  <p:nvPr/>
                </p:nvCxnSpPr>
                <p:spPr>
                  <a:xfrm>
                    <a:off x="3267621" y="3941186"/>
                    <a:ext cx="785232" cy="196807"/>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05" name="直接连接符 204"/>
                  <p:cNvCxnSpPr>
                    <a:endCxn id="151" idx="6"/>
                  </p:cNvCxnSpPr>
                  <p:nvPr/>
                </p:nvCxnSpPr>
                <p:spPr>
                  <a:xfrm flipH="1">
                    <a:off x="6817726" y="1879932"/>
                    <a:ext cx="716221" cy="254494"/>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06" name="直接连接符 205"/>
                  <p:cNvCxnSpPr>
                    <a:endCxn id="157" idx="6"/>
                  </p:cNvCxnSpPr>
                  <p:nvPr/>
                </p:nvCxnSpPr>
                <p:spPr>
                  <a:xfrm flipH="1" flipV="1">
                    <a:off x="7424240" y="2746109"/>
                    <a:ext cx="576000" cy="138069"/>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cxnSp>
                <p:nvCxnSpPr>
                  <p:cNvPr id="207" name="直接连接符 206"/>
                  <p:cNvCxnSpPr>
                    <a:stCxn id="152" idx="6"/>
                    <a:endCxn id="150" idx="2"/>
                  </p:cNvCxnSpPr>
                  <p:nvPr/>
                </p:nvCxnSpPr>
                <p:spPr>
                  <a:xfrm flipV="1">
                    <a:off x="4849829" y="4624932"/>
                    <a:ext cx="924919" cy="382739"/>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sp>
                <p:nvSpPr>
                  <p:cNvPr id="208" name="椭圆 207"/>
                  <p:cNvSpPr/>
                  <p:nvPr/>
                </p:nvSpPr>
                <p:spPr>
                  <a:xfrm>
                    <a:off x="4475375" y="1085627"/>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09" name="椭圆 208"/>
                  <p:cNvSpPr/>
                  <p:nvPr/>
                </p:nvSpPr>
                <p:spPr>
                  <a:xfrm>
                    <a:off x="7878437" y="3852868"/>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10" name="椭圆 209"/>
                  <p:cNvSpPr/>
                  <p:nvPr/>
                </p:nvSpPr>
                <p:spPr>
                  <a:xfrm>
                    <a:off x="3377143" y="4502102"/>
                    <a:ext cx="719689" cy="719689"/>
                  </a:xfrm>
                  <a:prstGeom prst="ellipse">
                    <a:avLst/>
                  </a:prstGeom>
                  <a:solidFill>
                    <a:srgbClr val="FFC000"/>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dirty="0"/>
                  </a:p>
                </p:txBody>
              </p:sp>
              <p:sp>
                <p:nvSpPr>
                  <p:cNvPr id="211" name="椭圆 210"/>
                  <p:cNvSpPr/>
                  <p:nvPr/>
                </p:nvSpPr>
                <p:spPr>
                  <a:xfrm>
                    <a:off x="3165256" y="3793313"/>
                    <a:ext cx="245660" cy="245660"/>
                  </a:xfrm>
                  <a:prstGeom prst="ellipse">
                    <a:avLst/>
                  </a:prstGeom>
                  <a:solidFill>
                    <a:schemeClr val="accent2"/>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12" name="椭圆 211"/>
                  <p:cNvSpPr/>
                  <p:nvPr/>
                </p:nvSpPr>
                <p:spPr>
                  <a:xfrm>
                    <a:off x="7406314" y="1737799"/>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13" name="椭圆 212"/>
                  <p:cNvSpPr/>
                  <p:nvPr/>
                </p:nvSpPr>
                <p:spPr>
                  <a:xfrm>
                    <a:off x="6540862" y="5471107"/>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214" name="椭圆 213"/>
                  <p:cNvSpPr/>
                  <p:nvPr/>
                </p:nvSpPr>
                <p:spPr>
                  <a:xfrm>
                    <a:off x="3645882" y="1800757"/>
                    <a:ext cx="245660" cy="245660"/>
                  </a:xfrm>
                  <a:prstGeom prst="ellipse">
                    <a:avLst/>
                  </a:prstGeom>
                  <a:solidFill>
                    <a:schemeClr val="bg1">
                      <a:lumMod val="75000"/>
                    </a:schemeClr>
                  </a:solidFill>
                  <a:ln w="28575">
                    <a:solidFill>
                      <a:srgbClr val="71CAE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cxnSp>
                <p:nvCxnSpPr>
                  <p:cNvPr id="215" name="直接连接符 214"/>
                  <p:cNvCxnSpPr>
                    <a:endCxn id="152" idx="4"/>
                  </p:cNvCxnSpPr>
                  <p:nvPr/>
                </p:nvCxnSpPr>
                <p:spPr>
                  <a:xfrm flipV="1">
                    <a:off x="4596202" y="5130501"/>
                    <a:ext cx="130797" cy="446715"/>
                  </a:xfrm>
                  <a:prstGeom prst="line">
                    <a:avLst/>
                  </a:prstGeom>
                  <a:ln w="28575">
                    <a:solidFill>
                      <a:srgbClr val="71CAE0"/>
                    </a:solidFill>
                  </a:ln>
                </p:spPr>
                <p:style>
                  <a:lnRef idx="1">
                    <a:schemeClr val="accent1"/>
                  </a:lnRef>
                  <a:fillRef idx="0">
                    <a:schemeClr val="accent1"/>
                  </a:fillRef>
                  <a:effectRef idx="0">
                    <a:schemeClr val="accent1"/>
                  </a:effectRef>
                  <a:fontRef idx="minor">
                    <a:schemeClr val="tx1"/>
                  </a:fontRef>
                </p:style>
              </p:cxnSp>
            </p:grpSp>
            <p:sp>
              <p:nvSpPr>
                <p:cNvPr id="143" name="椭圆 142"/>
                <p:cNvSpPr/>
                <p:nvPr/>
              </p:nvSpPr>
              <p:spPr>
                <a:xfrm>
                  <a:off x="8999277" y="1541913"/>
                  <a:ext cx="1069568" cy="1069568"/>
                </a:xfrm>
                <a:prstGeom prst="ellipse">
                  <a:avLst/>
                </a:prstGeom>
                <a:solidFill>
                  <a:srgbClr val="FFC000"/>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kumimoji="1" lang="zh-CN" altLang="en-US"/>
                </a:p>
              </p:txBody>
            </p:sp>
          </p:grpSp>
        </p:grpSp>
      </p:grpSp>
      <p:sp>
        <p:nvSpPr>
          <p:cNvPr id="254" name="矩形 253"/>
          <p:cNvSpPr/>
          <p:nvPr/>
        </p:nvSpPr>
        <p:spPr>
          <a:xfrm>
            <a:off x="49876" y="5533249"/>
            <a:ext cx="2884123" cy="461665"/>
          </a:xfrm>
          <a:prstGeom prst="rect">
            <a:avLst/>
          </a:prstGeom>
        </p:spPr>
        <p:txBody>
          <a:bodyPr wrap="none">
            <a:spAutoFit/>
          </a:bodyPr>
          <a:lstStyle/>
          <a:p>
            <a:r>
              <a:rPr lang="en-US" altLang="zh-CN" sz="2400" b="1" dirty="0" smtClean="0">
                <a:solidFill>
                  <a:schemeClr val="bg1"/>
                </a:solidFill>
                <a:latin typeface="华文细黑" panose="02010600040101010101" pitchFamily="2" charset="-122"/>
                <a:ea typeface="华文细黑" panose="02010600040101010101" pitchFamily="2" charset="-122"/>
              </a:rPr>
              <a:t>China &amp; Germany</a:t>
            </a:r>
            <a:endParaRPr lang="zh-CN" altLang="en-US" sz="2400" b="1" dirty="0">
              <a:solidFill>
                <a:schemeClr val="bg1"/>
              </a:solidFill>
            </a:endParaRPr>
          </a:p>
        </p:txBody>
      </p:sp>
      <p:pic>
        <p:nvPicPr>
          <p:cNvPr id="1026" name="Picture 2"/>
          <p:cNvPicPr>
            <a:picLocks noChangeAspect="1" noChangeArrowheads="1"/>
          </p:cNvPicPr>
          <p:nvPr/>
        </p:nvPicPr>
        <p:blipFill>
          <a:blip r:embed="rId2" cstate="print"/>
          <a:srcRect/>
          <a:stretch>
            <a:fillRect/>
          </a:stretch>
        </p:blipFill>
        <p:spPr bwMode="auto">
          <a:xfrm>
            <a:off x="3745865" y="1620203"/>
            <a:ext cx="8015720" cy="3988117"/>
          </a:xfrm>
          <a:prstGeom prst="rect">
            <a:avLst/>
          </a:prstGeom>
          <a:noFill/>
          <a:ln w="9525">
            <a:noFill/>
            <a:miter lim="800000"/>
            <a:headEnd/>
            <a:tailEnd/>
          </a:ln>
        </p:spPr>
      </p:pic>
      <p:sp>
        <p:nvSpPr>
          <p:cNvPr id="125" name="矩形 124"/>
          <p:cNvSpPr/>
          <p:nvPr/>
        </p:nvSpPr>
        <p:spPr>
          <a:xfrm>
            <a:off x="4367613" y="5880705"/>
            <a:ext cx="6660348" cy="461665"/>
          </a:xfrm>
          <a:prstGeom prst="rect">
            <a:avLst/>
          </a:prstGeom>
        </p:spPr>
        <p:txBody>
          <a:bodyPr wrap="none">
            <a:spAutoFit/>
          </a:bodyPr>
          <a:lstStyle/>
          <a:p>
            <a:pPr algn="ctr">
              <a:defRPr sz="2000" b="1" i="0" u="none" strike="noStrike" kern="1200" baseline="0">
                <a:solidFill>
                  <a:prstClr val="white"/>
                </a:solidFill>
                <a:latin typeface="+mn-lt"/>
                <a:ea typeface="+mn-ea"/>
                <a:cs typeface="+mn-cs"/>
              </a:defRPr>
            </a:pPr>
            <a:r>
              <a:rPr lang="en-US" altLang="zh-CN" sz="2400" dirty="0" smtClean="0"/>
              <a:t>Country Comparison Between China and Germany </a:t>
            </a:r>
            <a:endParaRPr lang="zh-CN" altLang="zh-CN" sz="2400" dirty="0"/>
          </a:p>
        </p:txBody>
      </p:sp>
    </p:spTree>
    <p:extLst>
      <p:ext uri="{BB962C8B-B14F-4D97-AF65-F5344CB8AC3E}">
        <p14:creationId xmlns="" xmlns:p14="http://schemas.microsoft.com/office/powerpoint/2010/main" val="970401845"/>
      </p:ext>
    </p:extLst>
  </p:cSld>
  <p:clrMapOvr>
    <a:masterClrMapping/>
  </p:clrMapOvr>
  <mc:AlternateContent xmlns:mc="http://schemas.openxmlformats.org/markup-compatibility/2006">
    <mc:Choice xmlns=""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Picture 2"/>
          <p:cNvPicPr>
            <a:picLocks noChangeAspect="1" noChangeArrowheads="1"/>
          </p:cNvPicPr>
          <p:nvPr/>
        </p:nvPicPr>
        <p:blipFill>
          <a:blip r:embed="rId2" cstate="print">
            <a:lum bright="-10000"/>
          </a:blip>
          <a:srcRect/>
          <a:stretch>
            <a:fillRect/>
          </a:stretch>
        </p:blipFill>
        <p:spPr bwMode="auto">
          <a:xfrm>
            <a:off x="0" y="1"/>
            <a:ext cx="12195175" cy="3870959"/>
          </a:xfrm>
          <a:prstGeom prst="rect">
            <a:avLst/>
          </a:prstGeom>
          <a:noFill/>
          <a:ln w="9525">
            <a:noFill/>
            <a:miter lim="800000"/>
            <a:headEnd/>
            <a:tailEnd/>
          </a:ln>
        </p:spPr>
      </p:pic>
      <p:sp>
        <p:nvSpPr>
          <p:cNvPr id="3" name="文本占位符 2"/>
          <p:cNvSpPr>
            <a:spLocks noGrp="1"/>
          </p:cNvSpPr>
          <p:nvPr>
            <p:ph type="body" sz="quarter" idx="11"/>
          </p:nvPr>
        </p:nvSpPr>
        <p:spPr>
          <a:xfrm>
            <a:off x="336067" y="272715"/>
            <a:ext cx="3915091" cy="432048"/>
          </a:xfrm>
        </p:spPr>
        <p:txBody>
          <a:bodyPr>
            <a:noAutofit/>
          </a:bodyPr>
          <a:lstStyle/>
          <a:p>
            <a:pPr algn="ctr"/>
            <a:r>
              <a:rPr lang="en-US" altLang="zh-CN" sz="3600" b="1" dirty="0" smtClean="0">
                <a:latin typeface="+mj-lt"/>
                <a:ea typeface="华文细黑" panose="02010600040101010101" pitchFamily="2" charset="-122"/>
              </a:rPr>
              <a:t>Power Distance</a:t>
            </a:r>
            <a:endParaRPr lang="en-US" altLang="zh-CN" sz="3600" b="1" dirty="0">
              <a:latin typeface="+mj-lt"/>
              <a:ea typeface="华文细黑" panose="02010600040101010101" pitchFamily="2" charset="-122"/>
            </a:endParaRPr>
          </a:p>
        </p:txBody>
      </p:sp>
      <p:sp>
        <p:nvSpPr>
          <p:cNvPr id="7" name="文本框 6"/>
          <p:cNvSpPr txBox="1"/>
          <p:nvPr/>
        </p:nvSpPr>
        <p:spPr>
          <a:xfrm>
            <a:off x="745687" y="1212984"/>
            <a:ext cx="10323365" cy="2308324"/>
          </a:xfrm>
          <a:prstGeom prst="rect">
            <a:avLst/>
          </a:prstGeom>
          <a:noFill/>
        </p:spPr>
        <p:txBody>
          <a:bodyPr wrap="square" rtlCol="0">
            <a:spAutoFit/>
          </a:bodyPr>
          <a:lstStyle/>
          <a:p>
            <a:pPr marL="457200" indent="-457200"/>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The autocratic governing style in decision making</a:t>
            </a:r>
          </a:p>
          <a:p>
            <a:pPr marL="457200" indent="-457200">
              <a:buFont typeface="Arial" pitchFamily="34" charset="0"/>
              <a:buChar char="•"/>
            </a:pPr>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accent4">
                    <a:lumMod val="40000"/>
                    <a:lumOff val="60000"/>
                  </a:schemeClr>
                </a:solidFill>
                <a:latin typeface="微软雅黑" panose="020B0503020204020204" pitchFamily="34" charset="-122"/>
                <a:ea typeface="微软雅黑" panose="020B0503020204020204" pitchFamily="34" charset="-122"/>
              </a:rPr>
              <a:t>More equal and free organizational culture</a:t>
            </a:r>
          </a:p>
          <a:p>
            <a:pPr marL="342900" indent="-342900"/>
            <a:endParaRPr lang="en-US" altLang="zh-CN" sz="2400" dirty="0" smtClean="0">
              <a:solidFill>
                <a:schemeClr val="bg1"/>
              </a:solidFill>
              <a:latin typeface="微软雅黑" panose="020B0503020204020204" pitchFamily="34" charset="-122"/>
              <a:ea typeface="微软雅黑" panose="020B0503020204020204" pitchFamily="34" charset="-122"/>
            </a:endParaRPr>
          </a:p>
          <a:p>
            <a:endParaRPr lang="en-US" altLang="zh-CN" sz="2400" dirty="0" smtClean="0">
              <a:solidFill>
                <a:schemeClr val="bg1"/>
              </a:solidFill>
              <a:latin typeface="微软雅黑" panose="020B0503020204020204" pitchFamily="34" charset="-122"/>
              <a:ea typeface="微软雅黑" panose="020B0503020204020204" pitchFamily="34" charset="-122"/>
            </a:endParaRPr>
          </a:p>
        </p:txBody>
      </p:sp>
      <p:sp>
        <p:nvSpPr>
          <p:cNvPr id="13" name="矩形 12"/>
          <p:cNvSpPr/>
          <p:nvPr/>
        </p:nvSpPr>
        <p:spPr>
          <a:xfrm flipV="1">
            <a:off x="5542098" y="943309"/>
            <a:ext cx="893745" cy="60959"/>
          </a:xfrm>
          <a:prstGeom prst="rect">
            <a:avLst/>
          </a:prstGeom>
          <a:solidFill>
            <a:srgbClr val="FFC000"/>
          </a:solidFill>
          <a:ln w="9525" cap="flat" cmpd="sng" algn="ctr">
            <a:solidFill>
              <a:srgbClr val="FFC00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1" lang="zh-CN" altLang="en-US" sz="1400" b="1" i="0" u="none" strike="noStrike" kern="0" cap="none" spc="0" normalizeH="0" baseline="0" noProof="0" dirty="0">
              <a:ln>
                <a:noFill/>
              </a:ln>
              <a:solidFill>
                <a:srgbClr val="1A1E21"/>
              </a:solidFill>
              <a:effectLst/>
              <a:uLnTx/>
              <a:uFillTx/>
              <a:latin typeface="Century Gothic"/>
              <a:ea typeface="微软雅黑"/>
              <a:cs typeface="+mn-cs"/>
            </a:endParaRPr>
          </a:p>
        </p:txBody>
      </p:sp>
      <p:sp>
        <p:nvSpPr>
          <p:cNvPr id="15" name="文本框 54"/>
          <p:cNvSpPr txBox="1"/>
          <p:nvPr/>
        </p:nvSpPr>
        <p:spPr>
          <a:xfrm>
            <a:off x="5513068" y="0"/>
            <a:ext cx="947695"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smtClean="0">
                <a:ln>
                  <a:noFill/>
                </a:ln>
                <a:solidFill>
                  <a:schemeClr val="bg1"/>
                </a:solidFill>
                <a:effectLst/>
                <a:uLnTx/>
                <a:uFillTx/>
              </a:rPr>
              <a:t>PART</a:t>
            </a:r>
            <a:r>
              <a:rPr kumimoji="1" lang="zh-CN" altLang="en-US" sz="1400" b="1" i="0" u="none" strike="noStrike" kern="0" cap="none" spc="0" normalizeH="0" baseline="0" noProof="0" dirty="0" smtClean="0">
                <a:ln>
                  <a:noFill/>
                </a:ln>
                <a:solidFill>
                  <a:schemeClr val="bg1"/>
                </a:solidFill>
                <a:effectLst/>
                <a:uLnTx/>
                <a:uFillTx/>
              </a:rPr>
              <a:t> </a:t>
            </a:r>
            <a:r>
              <a:rPr kumimoji="1" lang="en-US" altLang="zh-CN" sz="1400" b="1" i="0" u="none" strike="noStrike" kern="0" cap="none" spc="0" normalizeH="0" baseline="0" noProof="0" dirty="0" smtClean="0">
                <a:ln>
                  <a:noFill/>
                </a:ln>
                <a:solidFill>
                  <a:schemeClr val="bg1"/>
                </a:solidFill>
                <a:effectLst/>
                <a:uLnTx/>
                <a:uFillTx/>
              </a:rPr>
              <a:t>ONE</a:t>
            </a:r>
          </a:p>
          <a:p>
            <a:pPr lvl="0" algn="ctr">
              <a:lnSpc>
                <a:spcPct val="130000"/>
              </a:lnSpc>
              <a:defRPr/>
            </a:pPr>
            <a:r>
              <a:rPr kumimoji="1" lang="en-US" altLang="zh-CN" sz="1400" b="1" kern="0" dirty="0" smtClean="0">
                <a:solidFill>
                  <a:schemeClr val="bg1"/>
                </a:solidFill>
              </a:rPr>
              <a:t>Power </a:t>
            </a:r>
          </a:p>
          <a:p>
            <a:pPr lvl="0" algn="ctr">
              <a:lnSpc>
                <a:spcPct val="130000"/>
              </a:lnSpc>
              <a:defRPr/>
            </a:pPr>
            <a:r>
              <a:rPr kumimoji="1" lang="en-US" altLang="zh-CN" sz="1400" b="1" kern="0" dirty="0" smtClean="0">
                <a:solidFill>
                  <a:schemeClr val="bg1"/>
                </a:solidFill>
              </a:rPr>
              <a:t>Distance</a:t>
            </a:r>
          </a:p>
        </p:txBody>
      </p:sp>
      <p:sp>
        <p:nvSpPr>
          <p:cNvPr id="16" name="文本框 72"/>
          <p:cNvSpPr txBox="1"/>
          <p:nvPr/>
        </p:nvSpPr>
        <p:spPr>
          <a:xfrm>
            <a:off x="6497386" y="0"/>
            <a:ext cx="118814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TWO</a:t>
            </a:r>
          </a:p>
          <a:p>
            <a:pPr lvl="0" algn="ctr">
              <a:lnSpc>
                <a:spcPct val="130000"/>
              </a:lnSpc>
              <a:defRPr/>
            </a:pPr>
            <a:r>
              <a:rPr kumimoji="1" lang="en-US" altLang="zh-CN" sz="1400" b="1" kern="0" dirty="0" smtClean="0">
                <a:solidFill>
                  <a:srgbClr val="A6A6A6"/>
                </a:solidFill>
              </a:rPr>
              <a:t>Individualism</a:t>
            </a:r>
          </a:p>
        </p:txBody>
      </p:sp>
      <p:sp>
        <p:nvSpPr>
          <p:cNvPr id="17" name="文本框 73"/>
          <p:cNvSpPr txBox="1"/>
          <p:nvPr/>
        </p:nvSpPr>
        <p:spPr>
          <a:xfrm>
            <a:off x="7165669" y="0"/>
            <a:ext cx="2015232" cy="932563"/>
          </a:xfrm>
          <a:prstGeom prst="rect">
            <a:avLst/>
          </a:prstGeom>
          <a:noFill/>
        </p:spPr>
        <p:txBody>
          <a:bodyPr wrap="squar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THREE</a:t>
            </a:r>
          </a:p>
          <a:p>
            <a:pPr lvl="0" algn="ctr">
              <a:lnSpc>
                <a:spcPct val="130000"/>
              </a:lnSpc>
            </a:pPr>
            <a:r>
              <a:rPr kumimoji="1" lang="sq-AL" altLang="zh-CN" sz="1400" b="1" kern="0" dirty="0" smtClean="0">
                <a:solidFill>
                  <a:srgbClr val="A6A6A6"/>
                </a:solidFill>
              </a:rPr>
              <a:t>Masculine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Society</a:t>
            </a:r>
          </a:p>
        </p:txBody>
      </p:sp>
      <p:sp>
        <p:nvSpPr>
          <p:cNvPr id="18" name="文本框 74"/>
          <p:cNvSpPr txBox="1"/>
          <p:nvPr/>
        </p:nvSpPr>
        <p:spPr>
          <a:xfrm>
            <a:off x="8849026" y="0"/>
            <a:ext cx="1106392"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FOUR</a:t>
            </a:r>
          </a:p>
          <a:p>
            <a:pPr lvl="0" algn="ctr">
              <a:lnSpc>
                <a:spcPct val="130000"/>
              </a:lnSpc>
            </a:pPr>
            <a:r>
              <a:rPr kumimoji="1" lang="sq-AL" altLang="zh-CN" sz="1400" b="1" kern="0" dirty="0" smtClean="0">
                <a:solidFill>
                  <a:srgbClr val="A6A6A6"/>
                </a:solidFill>
              </a:rPr>
              <a:t>Uncertainty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Avoidance</a:t>
            </a:r>
          </a:p>
        </p:txBody>
      </p:sp>
      <p:cxnSp>
        <p:nvCxnSpPr>
          <p:cNvPr id="20" name="直接连接符 19"/>
          <p:cNvCxnSpPr/>
          <p:nvPr/>
        </p:nvCxnSpPr>
        <p:spPr>
          <a:xfrm>
            <a:off x="0" y="224590"/>
            <a:ext cx="1235242" cy="0"/>
          </a:xfrm>
          <a:prstGeom prst="line">
            <a:avLst/>
          </a:prstGeom>
          <a:ln w="1905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1002632" y="858254"/>
            <a:ext cx="3376863"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6" name="矩形 45"/>
          <p:cNvSpPr/>
          <p:nvPr/>
        </p:nvSpPr>
        <p:spPr>
          <a:xfrm>
            <a:off x="390609" y="5722334"/>
            <a:ext cx="2551112" cy="400110"/>
          </a:xfrm>
          <a:prstGeom prst="rect">
            <a:avLst/>
          </a:prstGeom>
        </p:spPr>
        <p:txBody>
          <a:bodyPr wrap="square">
            <a:spAutoFit/>
          </a:bodyPr>
          <a:lstStyle/>
          <a:p>
            <a:pPr lvl="0"/>
            <a:r>
              <a:rPr lang="en-US" altLang="zh-CN" sz="2000" b="1" dirty="0" smtClean="0">
                <a:solidFill>
                  <a:prstClr val="black"/>
                </a:solidFill>
                <a:latin typeface="Yu Gothic" pitchFamily="34" charset="-128"/>
                <a:ea typeface="Yu Gothic" pitchFamily="34" charset="-128"/>
              </a:rPr>
              <a:t>POWER DISTANCE</a:t>
            </a:r>
          </a:p>
        </p:txBody>
      </p:sp>
      <p:sp>
        <p:nvSpPr>
          <p:cNvPr id="52" name="文本框 30"/>
          <p:cNvSpPr txBox="1"/>
          <p:nvPr/>
        </p:nvSpPr>
        <p:spPr>
          <a:xfrm>
            <a:off x="3208424" y="4092039"/>
            <a:ext cx="8697996" cy="2123658"/>
          </a:xfrm>
          <a:prstGeom prst="rect">
            <a:avLst/>
          </a:prstGeom>
          <a:noFill/>
        </p:spPr>
        <p:txBody>
          <a:bodyPr wrap="square" rtlCol="0">
            <a:spAutoFit/>
          </a:bodyPr>
          <a:lstStyle/>
          <a:p>
            <a:pPr algn="ctr"/>
            <a:endParaRPr lang="en-US" altLang="zh-CN" sz="2000" b="1" dirty="0" smtClean="0">
              <a:latin typeface="华文细黑" panose="02010600040101010101" pitchFamily="2" charset="-122"/>
              <a:ea typeface="华文细黑" panose="02010600040101010101" pitchFamily="2" charset="-122"/>
            </a:endParaRPr>
          </a:p>
          <a:p>
            <a:r>
              <a:rPr lang="en-US" altLang="zh-CN" sz="2000" dirty="0" smtClean="0">
                <a:latin typeface="华文细黑" panose="02010600040101010101" pitchFamily="2" charset="-122"/>
                <a:ea typeface="华文细黑" panose="02010600040101010101" pitchFamily="2" charset="-122"/>
                <a:cs typeface="Arial" panose="020B0604020202020204" pitchFamily="34" charset="0"/>
              </a:rPr>
              <a:t>Power distance stands for </a:t>
            </a:r>
          </a:p>
          <a:p>
            <a:r>
              <a:rPr lang="zh-CN" altLang="en-US"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rPr>
              <a:t>“  </a:t>
            </a:r>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the extent to which the less powerful members of institutions and</a:t>
            </a:r>
          </a:p>
          <a:p>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        organizations within a country expect and accept that power is</a:t>
            </a:r>
          </a:p>
          <a:p>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        distributed unequally.   </a:t>
            </a:r>
            <a:r>
              <a:rPr lang="zh-CN" altLang="en-US"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rPr>
              <a:t>”</a:t>
            </a:r>
            <a:endParaRPr lang="en-US" altLang="zh-CN"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endParaRPr>
          </a:p>
          <a:p>
            <a:pPr algn="r"/>
            <a:r>
              <a:rPr lang="en-US" altLang="zh-CN"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a:t>
            </a:r>
            <a:r>
              <a:rPr lang="en-US" altLang="zh-CN" sz="1600" dirty="0" err="1"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Hofstede</a:t>
            </a:r>
            <a:r>
              <a:rPr lang="en-US" altLang="zh-CN"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 and </a:t>
            </a:r>
            <a:r>
              <a:rPr lang="en-US" altLang="zh-CN" sz="1600" dirty="0" err="1"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Minkov</a:t>
            </a:r>
            <a:r>
              <a:rPr lang="en-US" altLang="zh-CN"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 2010, p. 61)</a:t>
            </a:r>
            <a:endParaRPr lang="en-US" altLang="zh-CN" sz="20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endParaRPr>
          </a:p>
        </p:txBody>
      </p:sp>
      <p:sp>
        <p:nvSpPr>
          <p:cNvPr id="53" name="文本框 32"/>
          <p:cNvSpPr txBox="1"/>
          <p:nvPr/>
        </p:nvSpPr>
        <p:spPr>
          <a:xfrm>
            <a:off x="387449" y="3556855"/>
            <a:ext cx="2695902" cy="646331"/>
          </a:xfrm>
          <a:prstGeom prst="rect">
            <a:avLst/>
          </a:prstGeom>
          <a:noFill/>
        </p:spPr>
        <p:txBody>
          <a:bodyPr wrap="square" rtlCol="0">
            <a:spAutoFit/>
          </a:bodyPr>
          <a:lstStyle/>
          <a:p>
            <a:endParaRPr lang="en-US" altLang="zh-CN" dirty="0" smtClean="0">
              <a:solidFill>
                <a:schemeClr val="tx1">
                  <a:lumMod val="75000"/>
                  <a:lumOff val="25000"/>
                </a:schemeClr>
              </a:solidFill>
              <a:latin typeface="华文细黑" panose="02010600040101010101" pitchFamily="2" charset="-122"/>
              <a:ea typeface="华文细黑" panose="02010600040101010101" pitchFamily="2" charset="-122"/>
              <a:cs typeface="Arial" panose="020B0604020202020204" pitchFamily="34" charset="0"/>
            </a:endParaRPr>
          </a:p>
          <a:p>
            <a:endParaRPr lang="en-US" altLang="zh-CN" dirty="0" smtClean="0">
              <a:solidFill>
                <a:schemeClr val="tx1">
                  <a:lumMod val="75000"/>
                  <a:lumOff val="25000"/>
                </a:schemeClr>
              </a:solidFill>
              <a:latin typeface="华文细黑" panose="02010600040101010101" pitchFamily="2" charset="-122"/>
              <a:ea typeface="华文细黑" panose="02010600040101010101" pitchFamily="2" charset="-122"/>
              <a:cs typeface="Arial" panose="020B0604020202020204" pitchFamily="34" charset="0"/>
            </a:endParaRPr>
          </a:p>
        </p:txBody>
      </p:sp>
      <p:grpSp>
        <p:nvGrpSpPr>
          <p:cNvPr id="59" name="组合 58"/>
          <p:cNvGrpSpPr/>
          <p:nvPr/>
        </p:nvGrpSpPr>
        <p:grpSpPr>
          <a:xfrm>
            <a:off x="338049" y="4408437"/>
            <a:ext cx="1105741" cy="1117266"/>
            <a:chOff x="1287463" y="1603376"/>
            <a:chExt cx="1922463" cy="1936750"/>
          </a:xfrm>
        </p:grpSpPr>
        <p:sp>
          <p:nvSpPr>
            <p:cNvPr id="6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chemeClr val="accent3">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CDCDCD"/>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grpSp>
      <p:sp>
        <p:nvSpPr>
          <p:cNvPr id="68" name="矩形 67"/>
          <p:cNvSpPr/>
          <p:nvPr/>
        </p:nvSpPr>
        <p:spPr>
          <a:xfrm>
            <a:off x="619436" y="4758600"/>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35</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grpSp>
        <p:nvGrpSpPr>
          <p:cNvPr id="69" name="组合 68"/>
          <p:cNvGrpSpPr/>
          <p:nvPr/>
        </p:nvGrpSpPr>
        <p:grpSpPr>
          <a:xfrm>
            <a:off x="1773820" y="4384375"/>
            <a:ext cx="1105741" cy="1117266"/>
            <a:chOff x="1287463" y="1603376"/>
            <a:chExt cx="1922463" cy="1936750"/>
          </a:xfrm>
        </p:grpSpPr>
        <p:sp>
          <p:nvSpPr>
            <p:cNvPr id="7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defRPr/>
              </a:pPr>
              <a:endParaRPr lang="zh-CN" altLang="en-US" sz="1800">
                <a:solidFill>
                  <a:prstClr val="black"/>
                </a:solidFill>
                <a:latin typeface="Calibri Light"/>
                <a:ea typeface="微软雅黑 Light"/>
              </a:endParaRPr>
            </a:p>
          </p:txBody>
        </p:sp>
        <p:sp>
          <p:nvSpPr>
            <p:cNvPr id="7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defRPr/>
              </a:pPr>
              <a:endParaRPr lang="zh-CN" altLang="en-US" sz="1800">
                <a:solidFill>
                  <a:prstClr val="black"/>
                </a:solidFill>
                <a:latin typeface="Calibri Light"/>
                <a:ea typeface="微软雅黑 Light"/>
              </a:endParaRPr>
            </a:p>
          </p:txBody>
        </p:sp>
        <p:sp>
          <p:nvSpPr>
            <p:cNvPr id="7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R="0" lvl="0" indent="0" defTabSz="914400" eaLnBrk="0" fontAlgn="base" hangingPunct="0">
                <a:lnSpc>
                  <a:spcPct val="100000"/>
                </a:lnSpc>
                <a:spcBef>
                  <a:spcPct val="0"/>
                </a:spcBef>
                <a:spcAft>
                  <a:spcPct val="0"/>
                </a:spcAft>
                <a:buClrTx/>
                <a:buSzTx/>
                <a:buFontTx/>
                <a:buNone/>
                <a:tabLst/>
                <a:defRPr/>
              </a:pPr>
              <a:endParaRPr lang="zh-CN" altLang="en-US" sz="1800">
                <a:solidFill>
                  <a:prstClr val="black"/>
                </a:solidFill>
                <a:latin typeface="Calibri Light"/>
                <a:ea typeface="微软雅黑 Light"/>
              </a:endParaRPr>
            </a:p>
          </p:txBody>
        </p:sp>
      </p:grpSp>
      <p:sp>
        <p:nvSpPr>
          <p:cNvPr id="78" name="矩形 77"/>
          <p:cNvSpPr/>
          <p:nvPr/>
        </p:nvSpPr>
        <p:spPr>
          <a:xfrm>
            <a:off x="2007081" y="4718496"/>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80</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sp>
        <p:nvSpPr>
          <p:cNvPr id="37" name="文本框 74"/>
          <p:cNvSpPr txBox="1"/>
          <p:nvPr/>
        </p:nvSpPr>
        <p:spPr>
          <a:xfrm>
            <a:off x="10057761" y="0"/>
            <a:ext cx="1005403"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FIVE</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sq-AL" altLang="zh-CN" sz="1400" b="1" kern="0" dirty="0" smtClean="0">
                <a:solidFill>
                  <a:srgbClr val="A6A6A6"/>
                </a:solidFill>
              </a:rPr>
              <a:t>Long Term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Oriented</a:t>
            </a:r>
          </a:p>
        </p:txBody>
      </p:sp>
      <p:sp>
        <p:nvSpPr>
          <p:cNvPr id="38" name="文本框 74"/>
          <p:cNvSpPr txBox="1"/>
          <p:nvPr/>
        </p:nvSpPr>
        <p:spPr>
          <a:xfrm>
            <a:off x="11160779" y="0"/>
            <a:ext cx="85151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SIX</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en-US" altLang="zh-CN" sz="1400" b="1" kern="0" dirty="0" smtClean="0">
                <a:solidFill>
                  <a:srgbClr val="A6A6A6"/>
                </a:solidFill>
              </a:rPr>
              <a:t>Others</a:t>
            </a:r>
            <a:endParaRPr kumimoji="1" lang="sq-AL" altLang="zh-CN" sz="1400" b="1" kern="0" dirty="0" smtClean="0">
              <a:solidFill>
                <a:srgbClr val="A6A6A6"/>
              </a:solidFill>
            </a:endParaRPr>
          </a:p>
        </p:txBody>
      </p:sp>
    </p:spTree>
    <p:extLst>
      <p:ext uri="{BB962C8B-B14F-4D97-AF65-F5344CB8AC3E}">
        <p14:creationId xmlns="" xmlns:p14="http://schemas.microsoft.com/office/powerpoint/2010/main" val="4256651001"/>
      </p:ext>
    </p:extLst>
  </p:cSld>
  <p:clrMapOvr>
    <a:masterClrMapping/>
  </p:clrMapOvr>
  <mc:AlternateContent xmlns:mc="http://schemas.openxmlformats.org/markup-compatibility/2006">
    <mc:Choice xmlns=""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Picture 2"/>
          <p:cNvPicPr>
            <a:picLocks noChangeAspect="1" noChangeArrowheads="1"/>
          </p:cNvPicPr>
          <p:nvPr/>
        </p:nvPicPr>
        <p:blipFill>
          <a:blip r:embed="rId2" cstate="print">
            <a:lum bright="-10000"/>
          </a:blip>
          <a:srcRect/>
          <a:stretch>
            <a:fillRect/>
          </a:stretch>
        </p:blipFill>
        <p:spPr bwMode="auto">
          <a:xfrm>
            <a:off x="0" y="1"/>
            <a:ext cx="12195175" cy="3840479"/>
          </a:xfrm>
          <a:prstGeom prst="rect">
            <a:avLst/>
          </a:prstGeom>
          <a:noFill/>
          <a:ln w="9525">
            <a:noFill/>
            <a:miter lim="800000"/>
            <a:headEnd/>
            <a:tailEnd/>
          </a:ln>
        </p:spPr>
      </p:pic>
      <p:sp>
        <p:nvSpPr>
          <p:cNvPr id="3" name="文本占位符 2"/>
          <p:cNvSpPr>
            <a:spLocks noGrp="1"/>
          </p:cNvSpPr>
          <p:nvPr>
            <p:ph type="body" sz="quarter" idx="11"/>
          </p:nvPr>
        </p:nvSpPr>
        <p:spPr>
          <a:xfrm>
            <a:off x="336067" y="272715"/>
            <a:ext cx="3915091" cy="432048"/>
          </a:xfrm>
        </p:spPr>
        <p:txBody>
          <a:bodyPr>
            <a:noAutofit/>
          </a:bodyPr>
          <a:lstStyle/>
          <a:p>
            <a:pPr algn="ctr"/>
            <a:r>
              <a:rPr lang="en-US" altLang="zh-CN" sz="3600" b="1" dirty="0" smtClean="0">
                <a:latin typeface="+mj-lt"/>
                <a:ea typeface="华文细黑" panose="02010600040101010101" pitchFamily="2" charset="-122"/>
              </a:rPr>
              <a:t>Individualism</a:t>
            </a:r>
            <a:endParaRPr lang="en-US" altLang="zh-CN" sz="3600" b="1" dirty="0">
              <a:latin typeface="+mj-lt"/>
              <a:ea typeface="华文细黑" panose="02010600040101010101" pitchFamily="2" charset="-122"/>
            </a:endParaRPr>
          </a:p>
        </p:txBody>
      </p:sp>
      <p:sp>
        <p:nvSpPr>
          <p:cNvPr id="7" name="文本框 6"/>
          <p:cNvSpPr txBox="1"/>
          <p:nvPr/>
        </p:nvSpPr>
        <p:spPr>
          <a:xfrm>
            <a:off x="1065727" y="1563504"/>
            <a:ext cx="10323365" cy="1938992"/>
          </a:xfrm>
          <a:prstGeom prst="rect">
            <a:avLst/>
          </a:prstGeom>
          <a:noFill/>
        </p:spPr>
        <p:txBody>
          <a:bodyPr wrap="square" rtlCol="0">
            <a:spAutoFit/>
          </a:bodyPr>
          <a:lstStyle/>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Family businesses</a:t>
            </a:r>
          </a:p>
          <a:p>
            <a:pPr marL="457200" indent="-457200"/>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accent4">
                    <a:lumMod val="40000"/>
                    <a:lumOff val="60000"/>
                  </a:schemeClr>
                </a:solidFill>
                <a:latin typeface="微软雅黑" panose="020B0503020204020204" pitchFamily="34" charset="-122"/>
                <a:ea typeface="微软雅黑" panose="020B0503020204020204" pitchFamily="34" charset="-122"/>
              </a:rPr>
              <a:t>The realization of personal value</a:t>
            </a:r>
          </a:p>
          <a:p>
            <a:pPr marL="342900" indent="-342900"/>
            <a:endParaRPr lang="en-US" altLang="zh-CN" sz="2400" dirty="0" smtClean="0">
              <a:solidFill>
                <a:schemeClr val="bg1"/>
              </a:solidFill>
              <a:latin typeface="微软雅黑" panose="020B0503020204020204" pitchFamily="34" charset="-122"/>
              <a:ea typeface="微软雅黑" panose="020B0503020204020204" pitchFamily="34" charset="-122"/>
            </a:endParaRPr>
          </a:p>
          <a:p>
            <a:endParaRPr lang="en-US" altLang="zh-CN" sz="2400" dirty="0" smtClean="0">
              <a:solidFill>
                <a:schemeClr val="bg1"/>
              </a:solidFill>
              <a:latin typeface="微软雅黑" panose="020B0503020204020204" pitchFamily="34" charset="-122"/>
              <a:ea typeface="微软雅黑" panose="020B0503020204020204" pitchFamily="34" charset="-122"/>
            </a:endParaRPr>
          </a:p>
        </p:txBody>
      </p:sp>
      <p:cxnSp>
        <p:nvCxnSpPr>
          <p:cNvPr id="20" name="直接连接符 19"/>
          <p:cNvCxnSpPr/>
          <p:nvPr/>
        </p:nvCxnSpPr>
        <p:spPr>
          <a:xfrm>
            <a:off x="0" y="224590"/>
            <a:ext cx="1235242" cy="0"/>
          </a:xfrm>
          <a:prstGeom prst="line">
            <a:avLst/>
          </a:prstGeom>
          <a:ln w="1905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1002632" y="858254"/>
            <a:ext cx="3376863"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6" name="矩形 45"/>
          <p:cNvSpPr/>
          <p:nvPr/>
        </p:nvSpPr>
        <p:spPr>
          <a:xfrm>
            <a:off x="390609" y="5829014"/>
            <a:ext cx="2551112" cy="400110"/>
          </a:xfrm>
          <a:prstGeom prst="rect">
            <a:avLst/>
          </a:prstGeom>
        </p:spPr>
        <p:txBody>
          <a:bodyPr wrap="square">
            <a:spAutoFit/>
          </a:bodyPr>
          <a:lstStyle/>
          <a:p>
            <a:pPr lvl="0"/>
            <a:r>
              <a:rPr lang="en-US" altLang="zh-CN" sz="2000" b="1" dirty="0" smtClean="0">
                <a:solidFill>
                  <a:prstClr val="black"/>
                </a:solidFill>
                <a:latin typeface="Yu Gothic" pitchFamily="34" charset="-128"/>
                <a:ea typeface="Yu Gothic" pitchFamily="34" charset="-128"/>
              </a:rPr>
              <a:t>INDIVIDUALISM</a:t>
            </a:r>
          </a:p>
        </p:txBody>
      </p:sp>
      <p:sp>
        <p:nvSpPr>
          <p:cNvPr id="52" name="文本框 30"/>
          <p:cNvSpPr txBox="1"/>
          <p:nvPr/>
        </p:nvSpPr>
        <p:spPr>
          <a:xfrm>
            <a:off x="3208424" y="4198719"/>
            <a:ext cx="8206336" cy="1015663"/>
          </a:xfrm>
          <a:prstGeom prst="rect">
            <a:avLst/>
          </a:prstGeom>
          <a:noFill/>
        </p:spPr>
        <p:txBody>
          <a:bodyPr wrap="square" rtlCol="0">
            <a:spAutoFit/>
          </a:bodyPr>
          <a:lstStyle/>
          <a:p>
            <a:pPr algn="ctr"/>
            <a:endParaRPr lang="en-US" altLang="zh-CN" sz="2000" dirty="0" smtClean="0">
              <a:latin typeface="华文细黑" panose="02010600040101010101" pitchFamily="2" charset="-122"/>
              <a:ea typeface="华文细黑" panose="02010600040101010101" pitchFamily="2" charset="-122"/>
            </a:endParaRPr>
          </a:p>
          <a:p>
            <a:r>
              <a:rPr lang="en-US" altLang="zh-CN" sz="2000" dirty="0" smtClean="0">
                <a:latin typeface="华文细黑" panose="02010600040101010101" pitchFamily="2" charset="-122"/>
                <a:ea typeface="华文细黑" panose="02010600040101010101" pitchFamily="2" charset="-122"/>
              </a:rPr>
              <a:t>The fundamental issue addressed by this dimension is the degree</a:t>
            </a:r>
          </a:p>
          <a:p>
            <a:r>
              <a:rPr lang="en-US" altLang="zh-CN" sz="2000" dirty="0" smtClean="0">
                <a:latin typeface="华文细黑" panose="02010600040101010101" pitchFamily="2" charset="-122"/>
                <a:ea typeface="华文细黑" panose="02010600040101010101" pitchFamily="2" charset="-122"/>
              </a:rPr>
              <a:t> of interdependence a society maintains among its members.</a:t>
            </a:r>
          </a:p>
        </p:txBody>
      </p:sp>
      <p:sp>
        <p:nvSpPr>
          <p:cNvPr id="53" name="文本框 32"/>
          <p:cNvSpPr txBox="1"/>
          <p:nvPr/>
        </p:nvSpPr>
        <p:spPr>
          <a:xfrm>
            <a:off x="387449" y="3998815"/>
            <a:ext cx="2695902" cy="646331"/>
          </a:xfrm>
          <a:prstGeom prst="rect">
            <a:avLst/>
          </a:prstGeom>
          <a:noFill/>
        </p:spPr>
        <p:txBody>
          <a:bodyPr wrap="square" rtlCol="0">
            <a:spAutoFit/>
          </a:bodyPr>
          <a:lstStyle/>
          <a:p>
            <a:endParaRPr lang="en-US" altLang="zh-CN" dirty="0" smtClean="0">
              <a:solidFill>
                <a:schemeClr val="tx1">
                  <a:lumMod val="75000"/>
                  <a:lumOff val="25000"/>
                </a:schemeClr>
              </a:solidFill>
              <a:latin typeface="华文细黑" panose="02010600040101010101" pitchFamily="2" charset="-122"/>
              <a:ea typeface="华文细黑" panose="02010600040101010101" pitchFamily="2" charset="-122"/>
              <a:cs typeface="Arial" panose="020B0604020202020204" pitchFamily="34" charset="0"/>
            </a:endParaRPr>
          </a:p>
          <a:p>
            <a:endParaRPr lang="en-US" altLang="zh-CN" dirty="0" smtClean="0">
              <a:solidFill>
                <a:schemeClr val="tx1">
                  <a:lumMod val="75000"/>
                  <a:lumOff val="25000"/>
                </a:schemeClr>
              </a:solidFill>
              <a:latin typeface="华文细黑" panose="02010600040101010101" pitchFamily="2" charset="-122"/>
              <a:ea typeface="华文细黑" panose="02010600040101010101" pitchFamily="2" charset="-122"/>
              <a:cs typeface="Arial" panose="020B0604020202020204" pitchFamily="34" charset="0"/>
            </a:endParaRPr>
          </a:p>
        </p:txBody>
      </p:sp>
      <p:grpSp>
        <p:nvGrpSpPr>
          <p:cNvPr id="2" name="组合 58"/>
          <p:cNvGrpSpPr/>
          <p:nvPr/>
        </p:nvGrpSpPr>
        <p:grpSpPr>
          <a:xfrm>
            <a:off x="338049" y="4515117"/>
            <a:ext cx="1105741" cy="1117266"/>
            <a:chOff x="1287463" y="1603376"/>
            <a:chExt cx="1922463" cy="1936750"/>
          </a:xfrm>
        </p:grpSpPr>
        <p:sp>
          <p:nvSpPr>
            <p:cNvPr id="6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chemeClr val="accent3">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defRPr/>
              </a:pPr>
              <a:endParaRPr lang="zh-CN" altLang="en-US" sz="1800">
                <a:solidFill>
                  <a:prstClr val="black"/>
                </a:solidFill>
                <a:latin typeface="Calibri Light"/>
                <a:ea typeface="微软雅黑 Light"/>
              </a:endParaRPr>
            </a:p>
          </p:txBody>
        </p:sp>
        <p:sp>
          <p:nvSpPr>
            <p:cNvPr id="6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chemeClr val="accent3">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6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CDCDCD"/>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grpSp>
      <p:sp>
        <p:nvSpPr>
          <p:cNvPr id="68" name="矩形 67"/>
          <p:cNvSpPr/>
          <p:nvPr/>
        </p:nvSpPr>
        <p:spPr>
          <a:xfrm>
            <a:off x="619436" y="4865280"/>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20</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grpSp>
        <p:nvGrpSpPr>
          <p:cNvPr id="4" name="组合 68"/>
          <p:cNvGrpSpPr/>
          <p:nvPr/>
        </p:nvGrpSpPr>
        <p:grpSpPr>
          <a:xfrm>
            <a:off x="1773820" y="4491055"/>
            <a:ext cx="1105741" cy="1117266"/>
            <a:chOff x="1287463" y="1603376"/>
            <a:chExt cx="1922463" cy="1936750"/>
          </a:xfrm>
        </p:grpSpPr>
        <p:sp>
          <p:nvSpPr>
            <p:cNvPr id="7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defRPr/>
              </a:pPr>
              <a:endParaRPr lang="zh-CN" altLang="en-US" sz="1800">
                <a:solidFill>
                  <a:prstClr val="black"/>
                </a:solidFill>
                <a:latin typeface="Calibri Light"/>
                <a:ea typeface="微软雅黑 Light"/>
              </a:endParaRPr>
            </a:p>
          </p:txBody>
        </p:sp>
        <p:sp>
          <p:nvSpPr>
            <p:cNvPr id="7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zh-CN" altLang="en-US" sz="1800" b="0" i="0" u="none" strike="noStrike" kern="1200" cap="none" spc="0" normalizeH="0" baseline="0" noProof="0">
                <a:ln>
                  <a:noFill/>
                </a:ln>
                <a:solidFill>
                  <a:prstClr val="black"/>
                </a:solidFill>
                <a:effectLst/>
                <a:uLnTx/>
                <a:uFillTx/>
                <a:latin typeface="Calibri Light"/>
                <a:ea typeface="微软雅黑 Light"/>
                <a:cs typeface="+mn-cs"/>
              </a:endParaRPr>
            </a:p>
          </p:txBody>
        </p:sp>
        <p:sp>
          <p:nvSpPr>
            <p:cNvPr id="7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defRPr/>
              </a:pPr>
              <a:endParaRPr lang="zh-CN" altLang="en-US" sz="1800">
                <a:solidFill>
                  <a:prstClr val="black"/>
                </a:solidFill>
                <a:latin typeface="Calibri Light"/>
                <a:ea typeface="微软雅黑 Light"/>
              </a:endParaRPr>
            </a:p>
          </p:txBody>
        </p:sp>
        <p:sp>
          <p:nvSpPr>
            <p:cNvPr id="7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R="0" lvl="0" indent="0" defTabSz="914400" eaLnBrk="0" fontAlgn="base" hangingPunct="0">
                <a:lnSpc>
                  <a:spcPct val="100000"/>
                </a:lnSpc>
                <a:spcBef>
                  <a:spcPct val="0"/>
                </a:spcBef>
                <a:spcAft>
                  <a:spcPct val="0"/>
                </a:spcAft>
                <a:buClrTx/>
                <a:buSzTx/>
                <a:buFontTx/>
                <a:buNone/>
                <a:tabLst/>
                <a:defRPr/>
              </a:pPr>
              <a:endParaRPr lang="zh-CN" altLang="en-US" sz="1800">
                <a:solidFill>
                  <a:prstClr val="black"/>
                </a:solidFill>
                <a:latin typeface="Calibri Light"/>
                <a:ea typeface="微软雅黑 Light"/>
              </a:endParaRPr>
            </a:p>
          </p:txBody>
        </p:sp>
      </p:grpSp>
      <p:sp>
        <p:nvSpPr>
          <p:cNvPr id="78" name="矩形 77"/>
          <p:cNvSpPr/>
          <p:nvPr/>
        </p:nvSpPr>
        <p:spPr>
          <a:xfrm>
            <a:off x="2007081" y="4825176"/>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67</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sp>
        <p:nvSpPr>
          <p:cNvPr id="42" name="矩形 41"/>
          <p:cNvSpPr/>
          <p:nvPr/>
        </p:nvSpPr>
        <p:spPr>
          <a:xfrm flipV="1">
            <a:off x="6624138" y="928069"/>
            <a:ext cx="893745" cy="60959"/>
          </a:xfrm>
          <a:prstGeom prst="rect">
            <a:avLst/>
          </a:prstGeom>
          <a:solidFill>
            <a:srgbClr val="FFC000"/>
          </a:solidFill>
          <a:ln w="9525" cap="flat" cmpd="sng" algn="ctr">
            <a:solidFill>
              <a:srgbClr val="FFC00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1" lang="zh-CN" altLang="en-US" sz="1400" b="1" i="0" u="none" strike="noStrike" kern="0" cap="none" spc="0" normalizeH="0" baseline="0" noProof="0" dirty="0">
              <a:ln>
                <a:noFill/>
              </a:ln>
              <a:solidFill>
                <a:srgbClr val="1A1E21"/>
              </a:solidFill>
              <a:effectLst/>
              <a:uLnTx/>
              <a:uFillTx/>
              <a:latin typeface="Century Gothic"/>
              <a:ea typeface="微软雅黑"/>
              <a:cs typeface="+mn-cs"/>
            </a:endParaRPr>
          </a:p>
        </p:txBody>
      </p:sp>
      <p:sp>
        <p:nvSpPr>
          <p:cNvPr id="43" name="文本框 54"/>
          <p:cNvSpPr txBox="1"/>
          <p:nvPr/>
        </p:nvSpPr>
        <p:spPr>
          <a:xfrm>
            <a:off x="5513068" y="0"/>
            <a:ext cx="947695" cy="932563"/>
          </a:xfrm>
          <a:prstGeom prst="rect">
            <a:avLst/>
          </a:prstGeom>
          <a:noFill/>
        </p:spPr>
        <p:txBody>
          <a:bodyPr wrap="none" rtlCol="0">
            <a:spAutoFit/>
          </a:bodyPr>
          <a:lstStyle/>
          <a:p>
            <a:pPr marR="0" indent="0" algn="ctr" fontAlgn="auto">
              <a:lnSpc>
                <a:spcPct val="130000"/>
              </a:lnSpc>
              <a:spcBef>
                <a:spcPts val="0"/>
              </a:spcBef>
              <a:spcAft>
                <a:spcPts val="0"/>
              </a:spcAft>
              <a:buClrTx/>
              <a:buSzTx/>
              <a:buFontTx/>
              <a:buNone/>
              <a:tabLst/>
              <a:defRPr/>
            </a:pPr>
            <a:r>
              <a:rPr kumimoji="1" lang="en-US" altLang="zh-CN" sz="1400" b="1" kern="0" dirty="0" smtClean="0">
                <a:solidFill>
                  <a:srgbClr val="A6A6A6"/>
                </a:solidFill>
              </a:rPr>
              <a:t>PART</a:t>
            </a:r>
            <a:r>
              <a:rPr kumimoji="1" lang="zh-CN" altLang="en-US" sz="1400" b="1" kern="0" dirty="0" smtClean="0">
                <a:solidFill>
                  <a:srgbClr val="A6A6A6"/>
                </a:solidFill>
              </a:rPr>
              <a:t> </a:t>
            </a:r>
            <a:r>
              <a:rPr kumimoji="1" lang="en-US" altLang="zh-CN" sz="1400" b="1" kern="0" dirty="0" smtClean="0">
                <a:solidFill>
                  <a:srgbClr val="A6A6A6"/>
                </a:solidFill>
              </a:rPr>
              <a:t>ONE</a:t>
            </a:r>
          </a:p>
          <a:p>
            <a:pPr algn="ctr">
              <a:lnSpc>
                <a:spcPct val="130000"/>
              </a:lnSpc>
              <a:defRPr/>
            </a:pPr>
            <a:r>
              <a:rPr kumimoji="1" lang="en-US" altLang="zh-CN" sz="1400" b="1" kern="0" dirty="0" smtClean="0">
                <a:solidFill>
                  <a:srgbClr val="A6A6A6"/>
                </a:solidFill>
              </a:rPr>
              <a:t>Power </a:t>
            </a:r>
          </a:p>
          <a:p>
            <a:pPr algn="ctr">
              <a:lnSpc>
                <a:spcPct val="130000"/>
              </a:lnSpc>
              <a:defRPr/>
            </a:pPr>
            <a:r>
              <a:rPr kumimoji="1" lang="en-US" altLang="zh-CN" sz="1400" b="1" kern="0" dirty="0" smtClean="0">
                <a:solidFill>
                  <a:srgbClr val="A6A6A6"/>
                </a:solidFill>
              </a:rPr>
              <a:t>Distance</a:t>
            </a:r>
          </a:p>
        </p:txBody>
      </p:sp>
      <p:sp>
        <p:nvSpPr>
          <p:cNvPr id="44" name="文本框 72"/>
          <p:cNvSpPr txBox="1"/>
          <p:nvPr/>
        </p:nvSpPr>
        <p:spPr>
          <a:xfrm>
            <a:off x="6497386" y="0"/>
            <a:ext cx="118814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chemeClr val="bg1"/>
                </a:solidFill>
                <a:effectLst/>
                <a:uLnTx/>
                <a:uFillTx/>
              </a:rPr>
              <a:t>PART</a:t>
            </a:r>
            <a:r>
              <a:rPr kumimoji="1" lang="zh-CN" altLang="en-US" sz="1400" b="1" i="0" u="none" strike="noStrike" kern="0" cap="none" spc="0" normalizeH="0" baseline="0" noProof="0" dirty="0">
                <a:ln>
                  <a:noFill/>
                </a:ln>
                <a:solidFill>
                  <a:schemeClr val="bg1"/>
                </a:solidFill>
                <a:effectLst/>
                <a:uLnTx/>
                <a:uFillTx/>
              </a:rPr>
              <a:t> </a:t>
            </a:r>
            <a:r>
              <a:rPr kumimoji="1" lang="en-US" altLang="zh-CN" sz="1400" b="1" i="0" u="none" strike="noStrike" kern="0" cap="none" spc="0" normalizeH="0" baseline="0" noProof="0" dirty="0">
                <a:ln>
                  <a:noFill/>
                </a:ln>
                <a:solidFill>
                  <a:schemeClr val="bg1"/>
                </a:solidFill>
                <a:effectLst/>
                <a:uLnTx/>
                <a:uFillTx/>
              </a:rPr>
              <a:t>TWO</a:t>
            </a:r>
          </a:p>
          <a:p>
            <a:pPr lvl="0" algn="ctr">
              <a:lnSpc>
                <a:spcPct val="130000"/>
              </a:lnSpc>
              <a:defRPr/>
            </a:pPr>
            <a:r>
              <a:rPr kumimoji="1" lang="en-US" altLang="zh-CN" sz="1400" b="1" kern="0" dirty="0" smtClean="0">
                <a:solidFill>
                  <a:schemeClr val="bg1"/>
                </a:solidFill>
              </a:rPr>
              <a:t>Individualism</a:t>
            </a:r>
          </a:p>
        </p:txBody>
      </p:sp>
      <p:sp>
        <p:nvSpPr>
          <p:cNvPr id="45" name="文本框 73"/>
          <p:cNvSpPr txBox="1"/>
          <p:nvPr/>
        </p:nvSpPr>
        <p:spPr>
          <a:xfrm>
            <a:off x="7165669" y="0"/>
            <a:ext cx="2015232" cy="932563"/>
          </a:xfrm>
          <a:prstGeom prst="rect">
            <a:avLst/>
          </a:prstGeom>
          <a:noFill/>
        </p:spPr>
        <p:txBody>
          <a:bodyPr wrap="squar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THREE</a:t>
            </a:r>
          </a:p>
          <a:p>
            <a:pPr lvl="0" algn="ctr">
              <a:lnSpc>
                <a:spcPct val="130000"/>
              </a:lnSpc>
            </a:pPr>
            <a:r>
              <a:rPr kumimoji="1" lang="sq-AL" altLang="zh-CN" sz="1400" b="1" kern="0" dirty="0" smtClean="0">
                <a:solidFill>
                  <a:srgbClr val="A6A6A6"/>
                </a:solidFill>
              </a:rPr>
              <a:t>Masculine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Society</a:t>
            </a:r>
          </a:p>
        </p:txBody>
      </p:sp>
      <p:sp>
        <p:nvSpPr>
          <p:cNvPr id="47" name="文本框 74"/>
          <p:cNvSpPr txBox="1"/>
          <p:nvPr/>
        </p:nvSpPr>
        <p:spPr>
          <a:xfrm>
            <a:off x="8849026" y="0"/>
            <a:ext cx="1106392"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FOUR</a:t>
            </a:r>
          </a:p>
          <a:p>
            <a:pPr lvl="0" algn="ctr">
              <a:lnSpc>
                <a:spcPct val="130000"/>
              </a:lnSpc>
            </a:pPr>
            <a:r>
              <a:rPr kumimoji="1" lang="sq-AL" altLang="zh-CN" sz="1400" b="1" kern="0" dirty="0" smtClean="0">
                <a:solidFill>
                  <a:srgbClr val="A6A6A6"/>
                </a:solidFill>
              </a:rPr>
              <a:t>Uncertainty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Avoidance</a:t>
            </a:r>
          </a:p>
        </p:txBody>
      </p:sp>
      <p:sp>
        <p:nvSpPr>
          <p:cNvPr id="48" name="文本框 74"/>
          <p:cNvSpPr txBox="1"/>
          <p:nvPr/>
        </p:nvSpPr>
        <p:spPr>
          <a:xfrm>
            <a:off x="10057761" y="0"/>
            <a:ext cx="1005403"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FIVE</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sq-AL" altLang="zh-CN" sz="1400" b="1" kern="0" dirty="0" smtClean="0">
                <a:solidFill>
                  <a:srgbClr val="A6A6A6"/>
                </a:solidFill>
              </a:rPr>
              <a:t>Long Term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Oriented</a:t>
            </a:r>
          </a:p>
        </p:txBody>
      </p:sp>
      <p:sp>
        <p:nvSpPr>
          <p:cNvPr id="49" name="文本框 74"/>
          <p:cNvSpPr txBox="1"/>
          <p:nvPr/>
        </p:nvSpPr>
        <p:spPr>
          <a:xfrm>
            <a:off x="11160779" y="0"/>
            <a:ext cx="85151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SIX</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en-US" altLang="zh-CN" sz="1400" b="1" kern="0" dirty="0" smtClean="0">
                <a:solidFill>
                  <a:srgbClr val="A6A6A6"/>
                </a:solidFill>
              </a:rPr>
              <a:t>Others</a:t>
            </a:r>
            <a:endParaRPr kumimoji="1" lang="sq-AL" altLang="zh-CN" sz="1400" b="1" kern="0" dirty="0" smtClean="0">
              <a:solidFill>
                <a:srgbClr val="A6A6A6"/>
              </a:solidFill>
            </a:endParaRPr>
          </a:p>
        </p:txBody>
      </p:sp>
    </p:spTree>
    <p:extLst>
      <p:ext uri="{BB962C8B-B14F-4D97-AF65-F5344CB8AC3E}">
        <p14:creationId xmlns="" xmlns:p14="http://schemas.microsoft.com/office/powerpoint/2010/main" val="4256651001"/>
      </p:ext>
    </p:extLst>
  </p:cSld>
  <p:clrMapOvr>
    <a:masterClrMapping/>
  </p:clrMapOvr>
  <mc:AlternateContent xmlns:mc="http://schemas.openxmlformats.org/markup-compatibility/2006">
    <mc:Choice xmlns=""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Picture 2"/>
          <p:cNvPicPr>
            <a:picLocks noChangeAspect="1" noChangeArrowheads="1"/>
          </p:cNvPicPr>
          <p:nvPr/>
        </p:nvPicPr>
        <p:blipFill>
          <a:blip r:embed="rId2" cstate="print">
            <a:lum bright="-10000"/>
          </a:blip>
          <a:srcRect/>
          <a:stretch>
            <a:fillRect/>
          </a:stretch>
        </p:blipFill>
        <p:spPr bwMode="auto">
          <a:xfrm>
            <a:off x="0" y="0"/>
            <a:ext cx="12195175" cy="3977640"/>
          </a:xfrm>
          <a:prstGeom prst="rect">
            <a:avLst/>
          </a:prstGeom>
          <a:noFill/>
          <a:ln w="9525">
            <a:noFill/>
            <a:miter lim="800000"/>
            <a:headEnd/>
            <a:tailEnd/>
          </a:ln>
        </p:spPr>
      </p:pic>
      <p:sp>
        <p:nvSpPr>
          <p:cNvPr id="3" name="文本占位符 2"/>
          <p:cNvSpPr>
            <a:spLocks noGrp="1"/>
          </p:cNvSpPr>
          <p:nvPr>
            <p:ph type="body" sz="quarter" idx="11"/>
          </p:nvPr>
        </p:nvSpPr>
        <p:spPr>
          <a:xfrm>
            <a:off x="358529" y="257475"/>
            <a:ext cx="3915091" cy="432048"/>
          </a:xfrm>
        </p:spPr>
        <p:txBody>
          <a:bodyPr>
            <a:noAutofit/>
          </a:bodyPr>
          <a:lstStyle/>
          <a:p>
            <a:pPr algn="ctr"/>
            <a:r>
              <a:rPr lang="en-US" altLang="zh-CN" sz="3600" b="1" dirty="0" smtClean="0">
                <a:latin typeface="+mj-lt"/>
                <a:ea typeface="华文细黑" panose="02010600040101010101" pitchFamily="2" charset="-122"/>
              </a:rPr>
              <a:t>Masculine Society</a:t>
            </a:r>
          </a:p>
        </p:txBody>
      </p:sp>
      <p:sp>
        <p:nvSpPr>
          <p:cNvPr id="7" name="文本框 6"/>
          <p:cNvSpPr txBox="1"/>
          <p:nvPr/>
        </p:nvSpPr>
        <p:spPr>
          <a:xfrm>
            <a:off x="1032401" y="1395062"/>
            <a:ext cx="9961980" cy="3062528"/>
          </a:xfrm>
          <a:prstGeom prst="rect">
            <a:avLst/>
          </a:prstGeom>
          <a:noFill/>
        </p:spPr>
        <p:txBody>
          <a:bodyPr wrap="square" lIns="0" tIns="0" rIns="0" bIns="0" rtlCol="0">
            <a:noAutofit/>
          </a:bodyPr>
          <a:lstStyle/>
          <a:p>
            <a:pPr marL="457200" indent="-457200"/>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Success oriented and driven</a:t>
            </a:r>
          </a:p>
          <a:p>
            <a:pPr marL="457200" indent="-457200"/>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Social comparisons</a:t>
            </a:r>
          </a:p>
        </p:txBody>
      </p:sp>
      <p:cxnSp>
        <p:nvCxnSpPr>
          <p:cNvPr id="20" name="直接连接符 19"/>
          <p:cNvCxnSpPr/>
          <p:nvPr/>
        </p:nvCxnSpPr>
        <p:spPr>
          <a:xfrm>
            <a:off x="0" y="224590"/>
            <a:ext cx="1235242" cy="0"/>
          </a:xfrm>
          <a:prstGeom prst="line">
            <a:avLst/>
          </a:prstGeom>
          <a:ln w="1905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1002632" y="858254"/>
            <a:ext cx="3376863"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6" name="矩形 45"/>
          <p:cNvSpPr/>
          <p:nvPr/>
        </p:nvSpPr>
        <p:spPr>
          <a:xfrm>
            <a:off x="405849" y="5813774"/>
            <a:ext cx="2551112" cy="400110"/>
          </a:xfrm>
          <a:prstGeom prst="rect">
            <a:avLst/>
          </a:prstGeom>
        </p:spPr>
        <p:txBody>
          <a:bodyPr wrap="square">
            <a:spAutoFit/>
          </a:bodyPr>
          <a:lstStyle/>
          <a:p>
            <a:pPr algn="ctr"/>
            <a:r>
              <a:rPr lang="en-US" altLang="zh-CN" sz="2000" b="1" dirty="0" smtClean="0">
                <a:latin typeface="Yu Gothic" pitchFamily="34" charset="-128"/>
                <a:ea typeface="Yu Gothic" pitchFamily="34" charset="-128"/>
              </a:rPr>
              <a:t>MASCULINITY</a:t>
            </a:r>
          </a:p>
        </p:txBody>
      </p:sp>
      <p:sp>
        <p:nvSpPr>
          <p:cNvPr id="52" name="文本框 30"/>
          <p:cNvSpPr txBox="1"/>
          <p:nvPr/>
        </p:nvSpPr>
        <p:spPr>
          <a:xfrm>
            <a:off x="2956489" y="4189266"/>
            <a:ext cx="8997253" cy="2185214"/>
          </a:xfrm>
          <a:prstGeom prst="rect">
            <a:avLst/>
          </a:prstGeom>
          <a:noFill/>
        </p:spPr>
        <p:txBody>
          <a:bodyPr wrap="square" rtlCol="0">
            <a:spAutoFit/>
          </a:bodyPr>
          <a:lstStyle/>
          <a:p>
            <a:pPr algn="ctr"/>
            <a:endParaRPr lang="en-US" altLang="zh-CN" sz="2000" b="1" dirty="0" smtClean="0">
              <a:solidFill>
                <a:prstClr val="black"/>
              </a:solidFill>
              <a:latin typeface="华文细黑" panose="02010600040101010101" pitchFamily="2" charset="-122"/>
              <a:ea typeface="华文细黑" panose="02010600040101010101" pitchFamily="2" charset="-122"/>
            </a:endParaRPr>
          </a:p>
          <a:p>
            <a:r>
              <a:rPr lang="zh-CN" altLang="en-US"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rPr>
              <a:t>“   </a:t>
            </a:r>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A  society is called masculine when emotional gender roles are  </a:t>
            </a:r>
          </a:p>
          <a:p>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         clear distinct: men are supposed to be assertive, tough, and </a:t>
            </a:r>
          </a:p>
          <a:p>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         focused on material success, whereas women are supposed to</a:t>
            </a:r>
          </a:p>
          <a:p>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         be more modest, tender, and concerned with the quality of life. </a:t>
            </a:r>
            <a:r>
              <a:rPr lang="zh-CN" altLang="en-US"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rPr>
              <a:t>”</a:t>
            </a:r>
            <a:endParaRPr lang="en-US" altLang="zh-CN"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endParaRPr>
          </a:p>
          <a:p>
            <a:pPr algn="r"/>
            <a:r>
              <a:rPr lang="zh-CN" altLang="en-US"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a:t>
            </a:r>
            <a:r>
              <a:rPr lang="en-US" altLang="zh-CN" sz="1600" dirty="0" err="1"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Hofstede</a:t>
            </a:r>
            <a:r>
              <a:rPr lang="en-US" altLang="zh-CN"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 and Minkov,2010,p.140</a:t>
            </a:r>
            <a:r>
              <a:rPr lang="zh-CN" altLang="en-US"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a:t>
            </a:r>
            <a:endParaRPr lang="en-US" altLang="zh-CN" sz="20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endParaRPr>
          </a:p>
        </p:txBody>
      </p:sp>
      <p:grpSp>
        <p:nvGrpSpPr>
          <p:cNvPr id="2" name="组合 58"/>
          <p:cNvGrpSpPr/>
          <p:nvPr/>
        </p:nvGrpSpPr>
        <p:grpSpPr>
          <a:xfrm>
            <a:off x="353289" y="4499877"/>
            <a:ext cx="1105741" cy="1117266"/>
            <a:chOff x="1287463" y="1603376"/>
            <a:chExt cx="1922463" cy="1936750"/>
          </a:xfrm>
        </p:grpSpPr>
        <p:sp>
          <p:nvSpPr>
            <p:cNvPr id="6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grpSp>
      <p:sp>
        <p:nvSpPr>
          <p:cNvPr id="68" name="矩形 67"/>
          <p:cNvSpPr/>
          <p:nvPr/>
        </p:nvSpPr>
        <p:spPr>
          <a:xfrm>
            <a:off x="634676" y="4850040"/>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66</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grpSp>
        <p:nvGrpSpPr>
          <p:cNvPr id="4" name="组合 68"/>
          <p:cNvGrpSpPr/>
          <p:nvPr/>
        </p:nvGrpSpPr>
        <p:grpSpPr>
          <a:xfrm>
            <a:off x="1789060" y="4475815"/>
            <a:ext cx="1105741" cy="1117266"/>
            <a:chOff x="1287463" y="1603376"/>
            <a:chExt cx="1922463" cy="1936750"/>
          </a:xfrm>
        </p:grpSpPr>
        <p:sp>
          <p:nvSpPr>
            <p:cNvPr id="7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grpSp>
      <p:sp>
        <p:nvSpPr>
          <p:cNvPr id="78" name="矩形 77"/>
          <p:cNvSpPr/>
          <p:nvPr/>
        </p:nvSpPr>
        <p:spPr>
          <a:xfrm>
            <a:off x="2022321" y="4809936"/>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66</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sp>
        <p:nvSpPr>
          <p:cNvPr id="43" name="矩形 42"/>
          <p:cNvSpPr/>
          <p:nvPr/>
        </p:nvSpPr>
        <p:spPr>
          <a:xfrm flipV="1">
            <a:off x="7690938" y="943309"/>
            <a:ext cx="893745" cy="60959"/>
          </a:xfrm>
          <a:prstGeom prst="rect">
            <a:avLst/>
          </a:prstGeom>
          <a:solidFill>
            <a:srgbClr val="FFC000"/>
          </a:solidFill>
          <a:ln w="9525" cap="flat" cmpd="sng" algn="ctr">
            <a:solidFill>
              <a:srgbClr val="FFC00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1" lang="zh-CN" altLang="en-US" sz="1400" b="1" i="0" u="none" strike="noStrike" kern="0" cap="none" spc="0" normalizeH="0" baseline="0" noProof="0" dirty="0">
              <a:ln>
                <a:noFill/>
              </a:ln>
              <a:solidFill>
                <a:srgbClr val="1A1E21"/>
              </a:solidFill>
              <a:effectLst/>
              <a:uLnTx/>
              <a:uFillTx/>
              <a:latin typeface="Century Gothic"/>
              <a:ea typeface="微软雅黑"/>
              <a:cs typeface="+mn-cs"/>
            </a:endParaRPr>
          </a:p>
        </p:txBody>
      </p:sp>
      <p:sp>
        <p:nvSpPr>
          <p:cNvPr id="44" name="文本框 54"/>
          <p:cNvSpPr txBox="1"/>
          <p:nvPr/>
        </p:nvSpPr>
        <p:spPr>
          <a:xfrm>
            <a:off x="5497828" y="0"/>
            <a:ext cx="947695"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kern="0" dirty="0" smtClean="0">
                <a:solidFill>
                  <a:srgbClr val="A6A6A6"/>
                </a:solidFill>
              </a:rPr>
              <a:t>PART</a:t>
            </a:r>
            <a:r>
              <a:rPr kumimoji="1" lang="zh-CN" altLang="en-US" sz="1400" b="1" kern="0" dirty="0" smtClean="0">
                <a:solidFill>
                  <a:srgbClr val="A6A6A6"/>
                </a:solidFill>
              </a:rPr>
              <a:t> </a:t>
            </a:r>
            <a:r>
              <a:rPr kumimoji="1" lang="en-US" altLang="zh-CN" sz="1400" b="1" kern="0" dirty="0" smtClean="0">
                <a:solidFill>
                  <a:srgbClr val="A6A6A6"/>
                </a:solidFill>
              </a:rPr>
              <a:t>ONE</a:t>
            </a:r>
          </a:p>
          <a:p>
            <a:pPr lvl="0" algn="ctr">
              <a:lnSpc>
                <a:spcPct val="130000"/>
              </a:lnSpc>
              <a:defRPr/>
            </a:pPr>
            <a:r>
              <a:rPr kumimoji="1" lang="en-US" altLang="zh-CN" sz="1400" b="1" kern="0" dirty="0" smtClean="0">
                <a:solidFill>
                  <a:srgbClr val="A6A6A6"/>
                </a:solidFill>
              </a:rPr>
              <a:t>Power </a:t>
            </a:r>
          </a:p>
          <a:p>
            <a:pPr lvl="0" algn="ctr">
              <a:lnSpc>
                <a:spcPct val="130000"/>
              </a:lnSpc>
              <a:defRPr/>
            </a:pPr>
            <a:r>
              <a:rPr kumimoji="1" lang="en-US" altLang="zh-CN" sz="1400" b="1" kern="0" dirty="0" smtClean="0">
                <a:solidFill>
                  <a:srgbClr val="A6A6A6"/>
                </a:solidFill>
              </a:rPr>
              <a:t>Distance</a:t>
            </a:r>
          </a:p>
        </p:txBody>
      </p:sp>
      <p:sp>
        <p:nvSpPr>
          <p:cNvPr id="45" name="文本框 72"/>
          <p:cNvSpPr txBox="1"/>
          <p:nvPr/>
        </p:nvSpPr>
        <p:spPr>
          <a:xfrm>
            <a:off x="6497386" y="0"/>
            <a:ext cx="118814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TWO</a:t>
            </a:r>
          </a:p>
          <a:p>
            <a:pPr lvl="0" algn="ctr">
              <a:lnSpc>
                <a:spcPct val="130000"/>
              </a:lnSpc>
              <a:defRPr/>
            </a:pPr>
            <a:r>
              <a:rPr kumimoji="1" lang="en-US" altLang="zh-CN" sz="1400" b="1" kern="0" dirty="0" smtClean="0">
                <a:solidFill>
                  <a:srgbClr val="A6A6A6"/>
                </a:solidFill>
              </a:rPr>
              <a:t>Individualism</a:t>
            </a:r>
          </a:p>
        </p:txBody>
      </p:sp>
      <p:sp>
        <p:nvSpPr>
          <p:cNvPr id="47" name="文本框 73"/>
          <p:cNvSpPr txBox="1"/>
          <p:nvPr/>
        </p:nvSpPr>
        <p:spPr>
          <a:xfrm>
            <a:off x="7165669" y="0"/>
            <a:ext cx="2015232" cy="932563"/>
          </a:xfrm>
          <a:prstGeom prst="rect">
            <a:avLst/>
          </a:prstGeom>
          <a:noFill/>
        </p:spPr>
        <p:txBody>
          <a:bodyPr wrap="squar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chemeClr val="bg1"/>
                </a:solidFill>
                <a:effectLst/>
                <a:uLnTx/>
                <a:uFillTx/>
              </a:rPr>
              <a:t>PART</a:t>
            </a:r>
            <a:r>
              <a:rPr kumimoji="1" lang="zh-CN" altLang="en-US" sz="1400" b="1" i="0" u="none" strike="noStrike" kern="0" cap="none" spc="0" normalizeH="0" baseline="0" noProof="0" dirty="0">
                <a:ln>
                  <a:noFill/>
                </a:ln>
                <a:solidFill>
                  <a:schemeClr val="bg1"/>
                </a:solidFill>
                <a:effectLst/>
                <a:uLnTx/>
                <a:uFillTx/>
              </a:rPr>
              <a:t> </a:t>
            </a:r>
            <a:r>
              <a:rPr kumimoji="1" lang="en-US" altLang="zh-CN" sz="1400" b="1" i="0" u="none" strike="noStrike" kern="0" cap="none" spc="0" normalizeH="0" baseline="0" noProof="0" dirty="0">
                <a:ln>
                  <a:noFill/>
                </a:ln>
                <a:solidFill>
                  <a:schemeClr val="bg1"/>
                </a:solidFill>
                <a:effectLst/>
                <a:uLnTx/>
                <a:uFillTx/>
              </a:rPr>
              <a:t>THREE</a:t>
            </a:r>
          </a:p>
          <a:p>
            <a:pPr lvl="0" algn="ctr">
              <a:lnSpc>
                <a:spcPct val="130000"/>
              </a:lnSpc>
            </a:pPr>
            <a:r>
              <a:rPr kumimoji="1" lang="sq-AL" altLang="zh-CN" sz="1400" b="1" kern="0" dirty="0" smtClean="0">
                <a:solidFill>
                  <a:schemeClr val="bg1"/>
                </a:solidFill>
              </a:rPr>
              <a:t>Masculine </a:t>
            </a:r>
            <a:endParaRPr kumimoji="1" lang="en-US" altLang="zh-CN" sz="1400" b="1" kern="0" dirty="0" smtClean="0">
              <a:solidFill>
                <a:schemeClr val="bg1"/>
              </a:solidFill>
            </a:endParaRPr>
          </a:p>
          <a:p>
            <a:pPr lvl="0" algn="ctr">
              <a:lnSpc>
                <a:spcPct val="130000"/>
              </a:lnSpc>
            </a:pPr>
            <a:r>
              <a:rPr kumimoji="1" lang="sq-AL" altLang="zh-CN" sz="1400" b="1" kern="0" dirty="0" smtClean="0">
                <a:solidFill>
                  <a:schemeClr val="bg1"/>
                </a:solidFill>
              </a:rPr>
              <a:t>Society</a:t>
            </a:r>
          </a:p>
        </p:txBody>
      </p:sp>
      <p:sp>
        <p:nvSpPr>
          <p:cNvPr id="48" name="文本框 74"/>
          <p:cNvSpPr txBox="1"/>
          <p:nvPr/>
        </p:nvSpPr>
        <p:spPr>
          <a:xfrm>
            <a:off x="8849026" y="0"/>
            <a:ext cx="1106392"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FOUR</a:t>
            </a:r>
          </a:p>
          <a:p>
            <a:pPr lvl="0" algn="ctr">
              <a:lnSpc>
                <a:spcPct val="130000"/>
              </a:lnSpc>
            </a:pPr>
            <a:r>
              <a:rPr kumimoji="1" lang="sq-AL" altLang="zh-CN" sz="1400" b="1" kern="0" dirty="0" smtClean="0">
                <a:solidFill>
                  <a:srgbClr val="A6A6A6"/>
                </a:solidFill>
              </a:rPr>
              <a:t>Uncertainty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Avoidance</a:t>
            </a:r>
          </a:p>
        </p:txBody>
      </p:sp>
      <p:sp>
        <p:nvSpPr>
          <p:cNvPr id="49" name="文本框 74"/>
          <p:cNvSpPr txBox="1"/>
          <p:nvPr/>
        </p:nvSpPr>
        <p:spPr>
          <a:xfrm>
            <a:off x="10057761" y="0"/>
            <a:ext cx="1005403"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FIVE</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sq-AL" altLang="zh-CN" sz="1400" b="1" kern="0" dirty="0" smtClean="0">
                <a:solidFill>
                  <a:srgbClr val="A6A6A6"/>
                </a:solidFill>
              </a:rPr>
              <a:t>Long Term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Oriented</a:t>
            </a:r>
          </a:p>
        </p:txBody>
      </p:sp>
      <p:sp>
        <p:nvSpPr>
          <p:cNvPr id="50" name="文本框 74"/>
          <p:cNvSpPr txBox="1"/>
          <p:nvPr/>
        </p:nvSpPr>
        <p:spPr>
          <a:xfrm>
            <a:off x="11160779" y="0"/>
            <a:ext cx="85151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SIX</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en-US" altLang="zh-CN" sz="1400" b="1" kern="0" dirty="0" smtClean="0">
                <a:solidFill>
                  <a:srgbClr val="A6A6A6"/>
                </a:solidFill>
              </a:rPr>
              <a:t>Others</a:t>
            </a:r>
            <a:endParaRPr kumimoji="1" lang="sq-AL" altLang="zh-CN" sz="1400" b="1" kern="0" dirty="0" smtClean="0">
              <a:solidFill>
                <a:srgbClr val="A6A6A6"/>
              </a:solidFill>
            </a:endParaRPr>
          </a:p>
        </p:txBody>
      </p:sp>
    </p:spTree>
    <p:extLst>
      <p:ext uri="{BB962C8B-B14F-4D97-AF65-F5344CB8AC3E}">
        <p14:creationId xmlns="" xmlns:p14="http://schemas.microsoft.com/office/powerpoint/2010/main" val="4256651001"/>
      </p:ext>
    </p:extLst>
  </p:cSld>
  <p:clrMapOvr>
    <a:masterClrMapping/>
  </p:clrMapOvr>
  <mc:AlternateContent xmlns:mc="http://schemas.openxmlformats.org/markup-compatibility/2006">
    <mc:Choice xmlns=""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Picture 2"/>
          <p:cNvPicPr>
            <a:picLocks noChangeAspect="1" noChangeArrowheads="1"/>
          </p:cNvPicPr>
          <p:nvPr/>
        </p:nvPicPr>
        <p:blipFill>
          <a:blip r:embed="rId2" cstate="print">
            <a:lum bright="-10000"/>
          </a:blip>
          <a:srcRect/>
          <a:stretch>
            <a:fillRect/>
          </a:stretch>
        </p:blipFill>
        <p:spPr bwMode="auto">
          <a:xfrm>
            <a:off x="0" y="0"/>
            <a:ext cx="12195175" cy="3886200"/>
          </a:xfrm>
          <a:prstGeom prst="rect">
            <a:avLst/>
          </a:prstGeom>
          <a:noFill/>
          <a:ln w="9525">
            <a:noFill/>
            <a:miter lim="800000"/>
            <a:headEnd/>
            <a:tailEnd/>
          </a:ln>
        </p:spPr>
      </p:pic>
      <p:sp>
        <p:nvSpPr>
          <p:cNvPr id="3" name="文本占位符 2"/>
          <p:cNvSpPr>
            <a:spLocks noGrp="1"/>
          </p:cNvSpPr>
          <p:nvPr>
            <p:ph type="body" sz="quarter" idx="11"/>
          </p:nvPr>
        </p:nvSpPr>
        <p:spPr>
          <a:xfrm>
            <a:off x="-369781" y="272715"/>
            <a:ext cx="5632177" cy="432048"/>
          </a:xfrm>
        </p:spPr>
        <p:txBody>
          <a:bodyPr>
            <a:noAutofit/>
          </a:bodyPr>
          <a:lstStyle/>
          <a:p>
            <a:pPr algn="ctr"/>
            <a:r>
              <a:rPr lang="en-US" altLang="zh-CN" sz="3600" b="1" dirty="0" smtClean="0">
                <a:latin typeface="+mj-lt"/>
                <a:ea typeface="华文细黑" panose="02010600040101010101" pitchFamily="2" charset="-122"/>
              </a:rPr>
              <a:t>Uncertainty Avoidance</a:t>
            </a:r>
          </a:p>
        </p:txBody>
      </p:sp>
      <p:sp>
        <p:nvSpPr>
          <p:cNvPr id="7" name="文本框 6"/>
          <p:cNvSpPr txBox="1"/>
          <p:nvPr/>
        </p:nvSpPr>
        <p:spPr>
          <a:xfrm>
            <a:off x="1161690" y="1458139"/>
            <a:ext cx="10452793" cy="3129102"/>
          </a:xfrm>
          <a:prstGeom prst="rect">
            <a:avLst/>
          </a:prstGeom>
          <a:noFill/>
        </p:spPr>
        <p:txBody>
          <a:bodyPr wrap="square" lIns="0" tIns="0" rIns="0" bIns="0" rtlCol="0">
            <a:noAutofit/>
          </a:bodyPr>
          <a:lstStyle/>
          <a:p>
            <a:pPr marL="457200" indent="-457200"/>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Public attitude toward business failure</a:t>
            </a:r>
          </a:p>
          <a:p>
            <a:pPr marL="457200" indent="-457200">
              <a:buFont typeface="Arial" pitchFamily="34" charset="0"/>
              <a:buChar char="•"/>
            </a:pPr>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Preference for risk</a:t>
            </a:r>
          </a:p>
        </p:txBody>
      </p:sp>
      <p:cxnSp>
        <p:nvCxnSpPr>
          <p:cNvPr id="20" name="直接连接符 19"/>
          <p:cNvCxnSpPr/>
          <p:nvPr/>
        </p:nvCxnSpPr>
        <p:spPr>
          <a:xfrm>
            <a:off x="0" y="224590"/>
            <a:ext cx="1235242" cy="0"/>
          </a:xfrm>
          <a:prstGeom prst="line">
            <a:avLst/>
          </a:prstGeom>
          <a:ln w="1905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1002632" y="858254"/>
            <a:ext cx="3376863"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6" name="矩形 45"/>
          <p:cNvSpPr/>
          <p:nvPr/>
        </p:nvSpPr>
        <p:spPr>
          <a:xfrm>
            <a:off x="375369" y="5672604"/>
            <a:ext cx="2551112" cy="707886"/>
          </a:xfrm>
          <a:prstGeom prst="rect">
            <a:avLst/>
          </a:prstGeom>
        </p:spPr>
        <p:txBody>
          <a:bodyPr wrap="square">
            <a:spAutoFit/>
          </a:bodyPr>
          <a:lstStyle/>
          <a:p>
            <a:pPr algn="ctr"/>
            <a:r>
              <a:rPr lang="en-US" altLang="zh-CN" sz="2000" b="1" dirty="0" smtClean="0">
                <a:latin typeface="Yu Gothic" pitchFamily="34" charset="-128"/>
                <a:ea typeface="Yu Gothic" pitchFamily="34" charset="-128"/>
              </a:rPr>
              <a:t>UNCERTAINTY </a:t>
            </a:r>
          </a:p>
          <a:p>
            <a:pPr algn="ctr"/>
            <a:r>
              <a:rPr lang="en-US" altLang="zh-CN" sz="2000" b="1" dirty="0" smtClean="0">
                <a:latin typeface="Yu Gothic" pitchFamily="34" charset="-128"/>
                <a:ea typeface="Yu Gothic" pitchFamily="34" charset="-128"/>
              </a:rPr>
              <a:t>AVOIDANCE</a:t>
            </a:r>
          </a:p>
        </p:txBody>
      </p:sp>
      <p:sp>
        <p:nvSpPr>
          <p:cNvPr id="52" name="文本框 30"/>
          <p:cNvSpPr txBox="1"/>
          <p:nvPr/>
        </p:nvSpPr>
        <p:spPr>
          <a:xfrm>
            <a:off x="3214767" y="4076640"/>
            <a:ext cx="8416562" cy="2369880"/>
          </a:xfrm>
          <a:prstGeom prst="rect">
            <a:avLst/>
          </a:prstGeom>
          <a:noFill/>
        </p:spPr>
        <p:txBody>
          <a:bodyPr wrap="square" rtlCol="0">
            <a:spAutoFit/>
          </a:bodyPr>
          <a:lstStyle/>
          <a:p>
            <a:pPr algn="ctr"/>
            <a:endParaRPr lang="en-US" altLang="zh-CN" sz="2000" b="1" dirty="0" smtClean="0">
              <a:solidFill>
                <a:prstClr val="black"/>
              </a:solidFill>
              <a:latin typeface="华文细黑" panose="02010600040101010101" pitchFamily="2" charset="-122"/>
              <a:ea typeface="华文细黑" panose="02010600040101010101" pitchFamily="2" charset="-122"/>
            </a:endParaRPr>
          </a:p>
          <a:p>
            <a:r>
              <a:rPr lang="en-US" altLang="zh-CN" sz="2000" dirty="0" smtClean="0">
                <a:latin typeface="华文细黑" panose="02010600040101010101" pitchFamily="2" charset="-122"/>
                <a:ea typeface="华文细黑" panose="02010600040101010101" pitchFamily="2" charset="-122"/>
                <a:cs typeface="Arial" panose="020B0604020202020204" pitchFamily="34" charset="0"/>
              </a:rPr>
              <a:t>Uncertainty avoidance is</a:t>
            </a:r>
          </a:p>
          <a:p>
            <a:r>
              <a:rPr lang="zh-CN" altLang="en-US"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rPr>
              <a:t>“  </a:t>
            </a:r>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the extent to which the members of a culture feel threatened</a:t>
            </a:r>
          </a:p>
          <a:p>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         by ambiguous or unknown situations.  </a:t>
            </a:r>
            <a:r>
              <a:rPr lang="zh-CN" altLang="en-US"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rPr>
              <a:t>”</a:t>
            </a:r>
            <a:endParaRPr lang="en-US" altLang="zh-CN"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endParaRPr>
          </a:p>
          <a:p>
            <a:pPr algn="r"/>
            <a:r>
              <a:rPr lang="zh-CN" altLang="en-US"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a:t>
            </a:r>
            <a:r>
              <a:rPr lang="en-US" altLang="zh-CN" sz="1600" dirty="0" err="1"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Hofstede</a:t>
            </a:r>
            <a:r>
              <a:rPr lang="en-US" altLang="zh-CN"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 and Minkov,2010,p.191</a:t>
            </a:r>
            <a:r>
              <a:rPr lang="zh-CN" altLang="en-US"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a:t>
            </a:r>
            <a:endParaRPr lang="en-US" altLang="zh-CN"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endParaRPr>
          </a:p>
          <a:p>
            <a:endParaRPr lang="en-US" altLang="zh-CN"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endParaRPr>
          </a:p>
          <a:p>
            <a:endParaRPr lang="en-US" altLang="zh-CN" sz="20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endParaRPr>
          </a:p>
        </p:txBody>
      </p:sp>
      <p:sp>
        <p:nvSpPr>
          <p:cNvPr id="53" name="文本框 32"/>
          <p:cNvSpPr txBox="1"/>
          <p:nvPr/>
        </p:nvSpPr>
        <p:spPr>
          <a:xfrm>
            <a:off x="387449" y="3998815"/>
            <a:ext cx="2695902" cy="646331"/>
          </a:xfrm>
          <a:prstGeom prst="rect">
            <a:avLst/>
          </a:prstGeom>
          <a:noFill/>
        </p:spPr>
        <p:txBody>
          <a:bodyPr wrap="square" rtlCol="0">
            <a:spAutoFit/>
          </a:bodyPr>
          <a:lstStyle/>
          <a:p>
            <a:endParaRPr lang="en-US" altLang="zh-CN" dirty="0" smtClean="0">
              <a:solidFill>
                <a:prstClr val="black">
                  <a:lumMod val="75000"/>
                  <a:lumOff val="25000"/>
                </a:prstClr>
              </a:solidFill>
              <a:latin typeface="华文细黑" panose="02010600040101010101" pitchFamily="2" charset="-122"/>
              <a:ea typeface="华文细黑" panose="02010600040101010101" pitchFamily="2" charset="-122"/>
              <a:cs typeface="Arial" panose="020B0604020202020204" pitchFamily="34" charset="0"/>
            </a:endParaRPr>
          </a:p>
          <a:p>
            <a:endParaRPr lang="en-US" altLang="zh-CN" dirty="0" smtClean="0">
              <a:solidFill>
                <a:prstClr val="black">
                  <a:lumMod val="75000"/>
                  <a:lumOff val="25000"/>
                </a:prstClr>
              </a:solidFill>
              <a:latin typeface="华文细黑" panose="02010600040101010101" pitchFamily="2" charset="-122"/>
              <a:ea typeface="华文细黑" panose="02010600040101010101" pitchFamily="2" charset="-122"/>
              <a:cs typeface="Arial" panose="020B0604020202020204" pitchFamily="34" charset="0"/>
            </a:endParaRPr>
          </a:p>
        </p:txBody>
      </p:sp>
      <p:grpSp>
        <p:nvGrpSpPr>
          <p:cNvPr id="2" name="组合 58"/>
          <p:cNvGrpSpPr/>
          <p:nvPr/>
        </p:nvGrpSpPr>
        <p:grpSpPr>
          <a:xfrm>
            <a:off x="322809" y="4438917"/>
            <a:ext cx="1105741" cy="1117266"/>
            <a:chOff x="1287463" y="1603376"/>
            <a:chExt cx="1922463" cy="1936750"/>
          </a:xfrm>
        </p:grpSpPr>
        <p:sp>
          <p:nvSpPr>
            <p:cNvPr id="6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grpSp>
      <p:sp>
        <p:nvSpPr>
          <p:cNvPr id="68" name="矩形 67"/>
          <p:cNvSpPr/>
          <p:nvPr/>
        </p:nvSpPr>
        <p:spPr>
          <a:xfrm>
            <a:off x="604196" y="4789080"/>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65</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grpSp>
        <p:nvGrpSpPr>
          <p:cNvPr id="4" name="组合 68"/>
          <p:cNvGrpSpPr/>
          <p:nvPr/>
        </p:nvGrpSpPr>
        <p:grpSpPr>
          <a:xfrm>
            <a:off x="1758580" y="4414855"/>
            <a:ext cx="1105741" cy="1117266"/>
            <a:chOff x="1287463" y="1603376"/>
            <a:chExt cx="1922463" cy="1936750"/>
          </a:xfrm>
        </p:grpSpPr>
        <p:sp>
          <p:nvSpPr>
            <p:cNvPr id="7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grpSp>
      <p:sp>
        <p:nvSpPr>
          <p:cNvPr id="78" name="矩形 77"/>
          <p:cNvSpPr/>
          <p:nvPr/>
        </p:nvSpPr>
        <p:spPr>
          <a:xfrm>
            <a:off x="1991841" y="4748976"/>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30</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sp>
        <p:nvSpPr>
          <p:cNvPr id="35" name="矩形 34"/>
          <p:cNvSpPr/>
          <p:nvPr/>
        </p:nvSpPr>
        <p:spPr>
          <a:xfrm flipV="1">
            <a:off x="8940618" y="912829"/>
            <a:ext cx="893745" cy="60959"/>
          </a:xfrm>
          <a:prstGeom prst="rect">
            <a:avLst/>
          </a:prstGeom>
          <a:solidFill>
            <a:srgbClr val="FFC000"/>
          </a:solidFill>
          <a:ln w="9525" cap="flat" cmpd="sng" algn="ctr">
            <a:solidFill>
              <a:srgbClr val="FFC00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1" lang="zh-CN" altLang="en-US" sz="1400" b="1" i="0" u="none" strike="noStrike" kern="0" cap="none" spc="0" normalizeH="0" baseline="0" noProof="0" dirty="0">
              <a:ln>
                <a:noFill/>
              </a:ln>
              <a:solidFill>
                <a:srgbClr val="1A1E21"/>
              </a:solidFill>
              <a:effectLst/>
              <a:uLnTx/>
              <a:uFillTx/>
              <a:latin typeface="Century Gothic"/>
              <a:ea typeface="微软雅黑"/>
              <a:cs typeface="+mn-cs"/>
            </a:endParaRPr>
          </a:p>
        </p:txBody>
      </p:sp>
      <p:sp>
        <p:nvSpPr>
          <p:cNvPr id="36" name="文本框 54"/>
          <p:cNvSpPr txBox="1"/>
          <p:nvPr/>
        </p:nvSpPr>
        <p:spPr>
          <a:xfrm>
            <a:off x="5513068" y="0"/>
            <a:ext cx="947695"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kern="0" dirty="0" smtClean="0">
                <a:solidFill>
                  <a:srgbClr val="A6A6A6"/>
                </a:solidFill>
              </a:rPr>
              <a:t>PART</a:t>
            </a:r>
            <a:r>
              <a:rPr kumimoji="1" lang="zh-CN" altLang="en-US" sz="1400" b="1" kern="0" dirty="0" smtClean="0">
                <a:solidFill>
                  <a:srgbClr val="A6A6A6"/>
                </a:solidFill>
              </a:rPr>
              <a:t> </a:t>
            </a:r>
            <a:r>
              <a:rPr kumimoji="1" lang="en-US" altLang="zh-CN" sz="1400" b="1" kern="0" dirty="0" smtClean="0">
                <a:solidFill>
                  <a:srgbClr val="A6A6A6"/>
                </a:solidFill>
              </a:rPr>
              <a:t>ONE</a:t>
            </a:r>
          </a:p>
          <a:p>
            <a:pPr lvl="0" algn="ctr">
              <a:lnSpc>
                <a:spcPct val="130000"/>
              </a:lnSpc>
              <a:defRPr/>
            </a:pPr>
            <a:r>
              <a:rPr kumimoji="1" lang="en-US" altLang="zh-CN" sz="1400" b="1" kern="0" dirty="0" smtClean="0">
                <a:solidFill>
                  <a:srgbClr val="A6A6A6"/>
                </a:solidFill>
              </a:rPr>
              <a:t>Power </a:t>
            </a:r>
          </a:p>
          <a:p>
            <a:pPr lvl="0" algn="ctr">
              <a:lnSpc>
                <a:spcPct val="130000"/>
              </a:lnSpc>
              <a:defRPr/>
            </a:pPr>
            <a:r>
              <a:rPr kumimoji="1" lang="en-US" altLang="zh-CN" sz="1400" b="1" kern="0" dirty="0" smtClean="0">
                <a:solidFill>
                  <a:srgbClr val="A6A6A6"/>
                </a:solidFill>
              </a:rPr>
              <a:t>Distance</a:t>
            </a:r>
          </a:p>
        </p:txBody>
      </p:sp>
      <p:sp>
        <p:nvSpPr>
          <p:cNvPr id="37" name="文本框 72"/>
          <p:cNvSpPr txBox="1"/>
          <p:nvPr/>
        </p:nvSpPr>
        <p:spPr>
          <a:xfrm>
            <a:off x="6497386" y="0"/>
            <a:ext cx="118814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TWO</a:t>
            </a:r>
          </a:p>
          <a:p>
            <a:pPr lvl="0" algn="ctr">
              <a:lnSpc>
                <a:spcPct val="130000"/>
              </a:lnSpc>
              <a:defRPr/>
            </a:pPr>
            <a:r>
              <a:rPr kumimoji="1" lang="en-US" altLang="zh-CN" sz="1400" b="1" kern="0" dirty="0" smtClean="0">
                <a:solidFill>
                  <a:srgbClr val="A6A6A6"/>
                </a:solidFill>
              </a:rPr>
              <a:t>Individualism</a:t>
            </a:r>
          </a:p>
        </p:txBody>
      </p:sp>
      <p:sp>
        <p:nvSpPr>
          <p:cNvPr id="38" name="文本框 73"/>
          <p:cNvSpPr txBox="1"/>
          <p:nvPr/>
        </p:nvSpPr>
        <p:spPr>
          <a:xfrm>
            <a:off x="7165669" y="0"/>
            <a:ext cx="2015232" cy="932563"/>
          </a:xfrm>
          <a:prstGeom prst="rect">
            <a:avLst/>
          </a:prstGeom>
          <a:noFill/>
        </p:spPr>
        <p:txBody>
          <a:bodyPr wrap="squar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THREE</a:t>
            </a:r>
          </a:p>
          <a:p>
            <a:pPr lvl="0" algn="ctr">
              <a:lnSpc>
                <a:spcPct val="130000"/>
              </a:lnSpc>
            </a:pPr>
            <a:r>
              <a:rPr kumimoji="1" lang="sq-AL" altLang="zh-CN" sz="1400" b="1" kern="0" dirty="0" smtClean="0">
                <a:solidFill>
                  <a:srgbClr val="A6A6A6"/>
                </a:solidFill>
              </a:rPr>
              <a:t>Masculine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Society</a:t>
            </a:r>
          </a:p>
        </p:txBody>
      </p:sp>
      <p:sp>
        <p:nvSpPr>
          <p:cNvPr id="39" name="文本框 74"/>
          <p:cNvSpPr txBox="1"/>
          <p:nvPr/>
        </p:nvSpPr>
        <p:spPr>
          <a:xfrm>
            <a:off x="8849026" y="0"/>
            <a:ext cx="1106392"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chemeClr val="bg1"/>
                </a:solidFill>
                <a:effectLst/>
                <a:uLnTx/>
                <a:uFillTx/>
              </a:rPr>
              <a:t>PART</a:t>
            </a:r>
            <a:r>
              <a:rPr kumimoji="1" lang="zh-CN" altLang="en-US" sz="1400" b="1" i="0" u="none" strike="noStrike" kern="0" cap="none" spc="0" normalizeH="0" baseline="0" noProof="0" dirty="0">
                <a:ln>
                  <a:noFill/>
                </a:ln>
                <a:solidFill>
                  <a:schemeClr val="bg1"/>
                </a:solidFill>
                <a:effectLst/>
                <a:uLnTx/>
                <a:uFillTx/>
              </a:rPr>
              <a:t> </a:t>
            </a:r>
            <a:r>
              <a:rPr kumimoji="1" lang="en-US" altLang="zh-CN" sz="1400" b="1" i="0" u="none" strike="noStrike" kern="0" cap="none" spc="0" normalizeH="0" baseline="0" noProof="0" dirty="0">
                <a:ln>
                  <a:noFill/>
                </a:ln>
                <a:solidFill>
                  <a:schemeClr val="bg1"/>
                </a:solidFill>
                <a:effectLst/>
                <a:uLnTx/>
                <a:uFillTx/>
              </a:rPr>
              <a:t>FOUR</a:t>
            </a:r>
          </a:p>
          <a:p>
            <a:pPr lvl="0" algn="ctr">
              <a:lnSpc>
                <a:spcPct val="130000"/>
              </a:lnSpc>
            </a:pPr>
            <a:r>
              <a:rPr kumimoji="1" lang="sq-AL" altLang="zh-CN" sz="1400" b="1" kern="0" dirty="0" smtClean="0">
                <a:solidFill>
                  <a:schemeClr val="bg1"/>
                </a:solidFill>
              </a:rPr>
              <a:t>Uncertainty </a:t>
            </a:r>
            <a:endParaRPr kumimoji="1" lang="en-US" altLang="zh-CN" sz="1400" b="1" kern="0" dirty="0" smtClean="0">
              <a:solidFill>
                <a:schemeClr val="bg1"/>
              </a:solidFill>
            </a:endParaRPr>
          </a:p>
          <a:p>
            <a:pPr lvl="0" algn="ctr">
              <a:lnSpc>
                <a:spcPct val="130000"/>
              </a:lnSpc>
            </a:pPr>
            <a:r>
              <a:rPr kumimoji="1" lang="sq-AL" altLang="zh-CN" sz="1400" b="1" kern="0" dirty="0" smtClean="0">
                <a:solidFill>
                  <a:schemeClr val="bg1"/>
                </a:solidFill>
              </a:rPr>
              <a:t>Avoidance</a:t>
            </a:r>
          </a:p>
        </p:txBody>
      </p:sp>
      <p:sp>
        <p:nvSpPr>
          <p:cNvPr id="40" name="文本框 74"/>
          <p:cNvSpPr txBox="1"/>
          <p:nvPr/>
        </p:nvSpPr>
        <p:spPr>
          <a:xfrm>
            <a:off x="10057761" y="0"/>
            <a:ext cx="1005403"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FIVE</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sq-AL" altLang="zh-CN" sz="1400" b="1" kern="0" dirty="0" smtClean="0">
                <a:solidFill>
                  <a:srgbClr val="A6A6A6"/>
                </a:solidFill>
              </a:rPr>
              <a:t>Long Term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Oriented</a:t>
            </a:r>
          </a:p>
        </p:txBody>
      </p:sp>
      <p:sp>
        <p:nvSpPr>
          <p:cNvPr id="41" name="文本框 74"/>
          <p:cNvSpPr txBox="1"/>
          <p:nvPr/>
        </p:nvSpPr>
        <p:spPr>
          <a:xfrm>
            <a:off x="11160779" y="0"/>
            <a:ext cx="85151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SIX</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en-US" altLang="zh-CN" sz="1400" b="1" kern="0" dirty="0" smtClean="0">
                <a:solidFill>
                  <a:srgbClr val="A6A6A6"/>
                </a:solidFill>
              </a:rPr>
              <a:t>Others</a:t>
            </a:r>
            <a:endParaRPr kumimoji="1" lang="sq-AL" altLang="zh-CN" sz="1400" b="1" kern="0" dirty="0" smtClean="0">
              <a:solidFill>
                <a:srgbClr val="A6A6A6"/>
              </a:solidFill>
            </a:endParaRPr>
          </a:p>
        </p:txBody>
      </p:sp>
    </p:spTree>
    <p:extLst>
      <p:ext uri="{BB962C8B-B14F-4D97-AF65-F5344CB8AC3E}">
        <p14:creationId xmlns="" xmlns:p14="http://schemas.microsoft.com/office/powerpoint/2010/main" val="4256651001"/>
      </p:ext>
    </p:extLst>
  </p:cSld>
  <p:clrMapOvr>
    <a:masterClrMapping/>
  </p:clrMapOvr>
  <mc:AlternateContent xmlns:mc="http://schemas.openxmlformats.org/markup-compatibility/2006">
    <mc:Choice xmlns=""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Picture 2"/>
          <p:cNvPicPr>
            <a:picLocks noChangeAspect="1" noChangeArrowheads="1"/>
          </p:cNvPicPr>
          <p:nvPr/>
        </p:nvPicPr>
        <p:blipFill>
          <a:blip r:embed="rId2" cstate="print">
            <a:lum bright="-10000"/>
          </a:blip>
          <a:srcRect/>
          <a:stretch>
            <a:fillRect/>
          </a:stretch>
        </p:blipFill>
        <p:spPr bwMode="auto">
          <a:xfrm>
            <a:off x="0" y="0"/>
            <a:ext cx="12195175" cy="3931920"/>
          </a:xfrm>
          <a:prstGeom prst="rect">
            <a:avLst/>
          </a:prstGeom>
          <a:noFill/>
          <a:ln w="9525">
            <a:noFill/>
            <a:miter lim="800000"/>
            <a:headEnd/>
            <a:tailEnd/>
          </a:ln>
        </p:spPr>
      </p:pic>
      <p:sp>
        <p:nvSpPr>
          <p:cNvPr id="3" name="文本占位符 2"/>
          <p:cNvSpPr>
            <a:spLocks noGrp="1"/>
          </p:cNvSpPr>
          <p:nvPr>
            <p:ph type="body" sz="quarter" idx="11"/>
          </p:nvPr>
        </p:nvSpPr>
        <p:spPr>
          <a:xfrm>
            <a:off x="-530203" y="288757"/>
            <a:ext cx="6016603" cy="469526"/>
          </a:xfrm>
        </p:spPr>
        <p:txBody>
          <a:bodyPr>
            <a:noAutofit/>
          </a:bodyPr>
          <a:lstStyle/>
          <a:p>
            <a:pPr algn="ctr"/>
            <a:r>
              <a:rPr lang="en-US" altLang="zh-CN" sz="3600" b="1" dirty="0" smtClean="0">
                <a:latin typeface="+mj-lt"/>
                <a:ea typeface="华文细黑" panose="02010600040101010101" pitchFamily="2" charset="-122"/>
              </a:rPr>
              <a:t>Long Term Oriented</a:t>
            </a:r>
          </a:p>
        </p:txBody>
      </p:sp>
      <p:sp>
        <p:nvSpPr>
          <p:cNvPr id="7" name="文本框 6"/>
          <p:cNvSpPr txBox="1"/>
          <p:nvPr/>
        </p:nvSpPr>
        <p:spPr>
          <a:xfrm>
            <a:off x="1219441" y="1489420"/>
            <a:ext cx="10711874" cy="2223527"/>
          </a:xfrm>
          <a:prstGeom prst="rect">
            <a:avLst/>
          </a:prstGeom>
          <a:noFill/>
        </p:spPr>
        <p:txBody>
          <a:bodyPr wrap="square" lIns="0" tIns="0" rIns="0" bIns="0" rtlCol="0">
            <a:noAutofit/>
          </a:bodyPr>
          <a:lstStyle/>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 Long-term relationship building</a:t>
            </a:r>
          </a:p>
          <a:p>
            <a:pPr marL="457200" indent="-457200"/>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 Strong propensity to save and invest</a:t>
            </a:r>
          </a:p>
          <a:p>
            <a:pPr marL="457200" indent="-457200"/>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 Perseverance in achieving results</a:t>
            </a:r>
          </a:p>
        </p:txBody>
      </p:sp>
      <p:cxnSp>
        <p:nvCxnSpPr>
          <p:cNvPr id="20" name="直接连接符 19"/>
          <p:cNvCxnSpPr/>
          <p:nvPr/>
        </p:nvCxnSpPr>
        <p:spPr>
          <a:xfrm>
            <a:off x="0" y="224590"/>
            <a:ext cx="1235242" cy="0"/>
          </a:xfrm>
          <a:prstGeom prst="line">
            <a:avLst/>
          </a:prstGeom>
          <a:ln w="1905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1002632" y="858254"/>
            <a:ext cx="3376863"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6" name="矩形 45"/>
          <p:cNvSpPr/>
          <p:nvPr/>
        </p:nvSpPr>
        <p:spPr>
          <a:xfrm>
            <a:off x="344889" y="5703084"/>
            <a:ext cx="2551112" cy="707886"/>
          </a:xfrm>
          <a:prstGeom prst="rect">
            <a:avLst/>
          </a:prstGeom>
        </p:spPr>
        <p:txBody>
          <a:bodyPr wrap="square">
            <a:spAutoFit/>
          </a:bodyPr>
          <a:lstStyle/>
          <a:p>
            <a:pPr algn="ctr"/>
            <a:r>
              <a:rPr lang="en-US" altLang="zh-CN" sz="2000" b="1" dirty="0" smtClean="0">
                <a:latin typeface="Yu Gothic" pitchFamily="34" charset="-128"/>
                <a:ea typeface="Yu Gothic" pitchFamily="34" charset="-128"/>
              </a:rPr>
              <a:t>LONG TERM ORIENTATION</a:t>
            </a:r>
          </a:p>
        </p:txBody>
      </p:sp>
      <p:sp>
        <p:nvSpPr>
          <p:cNvPr id="52" name="文本框 30"/>
          <p:cNvSpPr txBox="1"/>
          <p:nvPr/>
        </p:nvSpPr>
        <p:spPr>
          <a:xfrm>
            <a:off x="3184287" y="4271083"/>
            <a:ext cx="8753446" cy="1815882"/>
          </a:xfrm>
          <a:prstGeom prst="rect">
            <a:avLst/>
          </a:prstGeom>
          <a:noFill/>
        </p:spPr>
        <p:txBody>
          <a:bodyPr wrap="square" rtlCol="0">
            <a:spAutoFit/>
          </a:bodyPr>
          <a:lstStyle/>
          <a:p>
            <a:pPr algn="ctr"/>
            <a:endParaRPr lang="en-US" altLang="zh-CN" sz="2000" b="1" dirty="0" smtClean="0">
              <a:solidFill>
                <a:prstClr val="black"/>
              </a:solidFill>
              <a:latin typeface="华文细黑" panose="02010600040101010101" pitchFamily="2" charset="-122"/>
              <a:ea typeface="华文细黑" panose="02010600040101010101" pitchFamily="2" charset="-122"/>
            </a:endParaRPr>
          </a:p>
          <a:p>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Long term orientation stands for</a:t>
            </a:r>
            <a:endParaRPr lang="en-US" altLang="zh-CN" sz="2000" dirty="0" smtClean="0">
              <a:latin typeface="华文细黑" panose="02010600040101010101" pitchFamily="2" charset="-122"/>
              <a:ea typeface="华文细黑" panose="02010600040101010101" pitchFamily="2" charset="-122"/>
              <a:cs typeface="Arial" panose="020B0604020202020204" pitchFamily="34" charset="0"/>
            </a:endParaRPr>
          </a:p>
          <a:p>
            <a:r>
              <a:rPr lang="zh-CN" altLang="en-US"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rPr>
              <a:t>“   </a:t>
            </a:r>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the fostering of virtues oriented toward future rewards</a:t>
            </a:r>
          </a:p>
          <a:p>
            <a:r>
              <a:rPr lang="en-US" altLang="zh-CN" sz="2000" i="1" dirty="0" smtClean="0">
                <a:latin typeface="华文细黑" panose="02010600040101010101" pitchFamily="2" charset="-122"/>
                <a:ea typeface="华文细黑" panose="02010600040101010101" pitchFamily="2" charset="-122"/>
                <a:cs typeface="Arial" panose="020B0604020202020204" pitchFamily="34" charset="0"/>
              </a:rPr>
              <a:t>                                       —in particular, perseverance </a:t>
            </a:r>
            <a:r>
              <a:rPr lang="en-US" altLang="zh-CN" sz="2000" dirty="0" smtClean="0">
                <a:latin typeface="华文细黑" panose="02010600040101010101" pitchFamily="2" charset="-122"/>
                <a:ea typeface="华文细黑" panose="02010600040101010101" pitchFamily="2" charset="-122"/>
                <a:cs typeface="Arial" panose="020B0604020202020204" pitchFamily="34" charset="0"/>
              </a:rPr>
              <a:t>and thrift.  </a:t>
            </a:r>
            <a:r>
              <a:rPr lang="zh-CN" altLang="en-US"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rPr>
              <a:t>”</a:t>
            </a:r>
            <a:endParaRPr lang="en-US" altLang="zh-CN" sz="2800" b="1" i="1" dirty="0" smtClean="0">
              <a:solidFill>
                <a:srgbClr val="FFC000"/>
              </a:solidFill>
              <a:latin typeface="华文细黑" panose="02010600040101010101" pitchFamily="2" charset="-122"/>
              <a:ea typeface="华文细黑" panose="02010600040101010101" pitchFamily="2" charset="-122"/>
              <a:cs typeface="Arial" panose="020B0604020202020204" pitchFamily="34" charset="0"/>
            </a:endParaRPr>
          </a:p>
          <a:p>
            <a:pPr algn="r"/>
            <a:r>
              <a:rPr lang="zh-CN" altLang="en-US"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a:t>
            </a:r>
            <a:r>
              <a:rPr lang="en-US" altLang="zh-CN" sz="1600" dirty="0" err="1"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Hofstede</a:t>
            </a:r>
            <a:r>
              <a:rPr lang="en-US" altLang="zh-CN"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 and Minkov,2010,p.239</a:t>
            </a:r>
            <a:r>
              <a:rPr lang="zh-CN" altLang="en-US" sz="16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rPr>
              <a:t>） </a:t>
            </a:r>
            <a:endParaRPr lang="en-US" altLang="zh-CN" sz="2000" dirty="0" smtClean="0">
              <a:solidFill>
                <a:schemeClr val="bg2">
                  <a:lumMod val="50000"/>
                </a:schemeClr>
              </a:solidFill>
              <a:latin typeface="华文细黑" panose="02010600040101010101" pitchFamily="2" charset="-122"/>
              <a:ea typeface="华文细黑" panose="02010600040101010101" pitchFamily="2" charset="-122"/>
              <a:cs typeface="Arial" panose="020B0604020202020204" pitchFamily="34" charset="0"/>
            </a:endParaRPr>
          </a:p>
        </p:txBody>
      </p:sp>
      <p:sp>
        <p:nvSpPr>
          <p:cNvPr id="53" name="文本框 32"/>
          <p:cNvSpPr txBox="1"/>
          <p:nvPr/>
        </p:nvSpPr>
        <p:spPr>
          <a:xfrm>
            <a:off x="387449" y="3998815"/>
            <a:ext cx="2695902" cy="646331"/>
          </a:xfrm>
          <a:prstGeom prst="rect">
            <a:avLst/>
          </a:prstGeom>
          <a:noFill/>
        </p:spPr>
        <p:txBody>
          <a:bodyPr wrap="square" rtlCol="0">
            <a:spAutoFit/>
          </a:bodyPr>
          <a:lstStyle/>
          <a:p>
            <a:endParaRPr lang="en-US" altLang="zh-CN" dirty="0" smtClean="0">
              <a:solidFill>
                <a:prstClr val="black">
                  <a:lumMod val="75000"/>
                  <a:lumOff val="25000"/>
                </a:prstClr>
              </a:solidFill>
              <a:latin typeface="华文细黑" panose="02010600040101010101" pitchFamily="2" charset="-122"/>
              <a:ea typeface="华文细黑" panose="02010600040101010101" pitchFamily="2" charset="-122"/>
              <a:cs typeface="Arial" panose="020B0604020202020204" pitchFamily="34" charset="0"/>
            </a:endParaRPr>
          </a:p>
          <a:p>
            <a:endParaRPr lang="en-US" altLang="zh-CN" dirty="0" smtClean="0">
              <a:solidFill>
                <a:prstClr val="black">
                  <a:lumMod val="75000"/>
                  <a:lumOff val="25000"/>
                </a:prstClr>
              </a:solidFill>
              <a:latin typeface="华文细黑" panose="02010600040101010101" pitchFamily="2" charset="-122"/>
              <a:ea typeface="华文细黑" panose="02010600040101010101" pitchFamily="2" charset="-122"/>
              <a:cs typeface="Arial" panose="020B0604020202020204" pitchFamily="34" charset="0"/>
            </a:endParaRPr>
          </a:p>
        </p:txBody>
      </p:sp>
      <p:grpSp>
        <p:nvGrpSpPr>
          <p:cNvPr id="2" name="组合 58"/>
          <p:cNvGrpSpPr/>
          <p:nvPr/>
        </p:nvGrpSpPr>
        <p:grpSpPr>
          <a:xfrm>
            <a:off x="292329" y="4469397"/>
            <a:ext cx="1105741" cy="1117266"/>
            <a:chOff x="1287463" y="1603376"/>
            <a:chExt cx="1922463" cy="1936750"/>
          </a:xfrm>
        </p:grpSpPr>
        <p:sp>
          <p:nvSpPr>
            <p:cNvPr id="6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rgbClr val="C4C5C4"/>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6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FFFFFF">
                <a:lumMod val="50000"/>
              </a:srgb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grpSp>
      <p:sp>
        <p:nvSpPr>
          <p:cNvPr id="68" name="矩形 67"/>
          <p:cNvSpPr/>
          <p:nvPr/>
        </p:nvSpPr>
        <p:spPr>
          <a:xfrm>
            <a:off x="573716" y="4819560"/>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83</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grpSp>
        <p:nvGrpSpPr>
          <p:cNvPr id="4" name="组合 68"/>
          <p:cNvGrpSpPr/>
          <p:nvPr/>
        </p:nvGrpSpPr>
        <p:grpSpPr>
          <a:xfrm>
            <a:off x="1728100" y="4445335"/>
            <a:ext cx="1105741" cy="1117266"/>
            <a:chOff x="1287463" y="1603376"/>
            <a:chExt cx="1922463" cy="1936750"/>
          </a:xfrm>
        </p:grpSpPr>
        <p:sp>
          <p:nvSpPr>
            <p:cNvPr id="70" name="Freeform 12"/>
            <p:cNvSpPr/>
            <p:nvPr/>
          </p:nvSpPr>
          <p:spPr bwMode="auto">
            <a:xfrm>
              <a:off x="1611313" y="1603376"/>
              <a:ext cx="577850" cy="471488"/>
            </a:xfrm>
            <a:custGeom>
              <a:avLst/>
              <a:gdLst>
                <a:gd name="T0" fmla="*/ 112 w 112"/>
                <a:gd name="T1" fmla="*/ 0 h 91"/>
                <a:gd name="T2" fmla="*/ 0 w 112"/>
                <a:gd name="T3" fmla="*/ 47 h 91"/>
                <a:gd name="T4" fmla="*/ 44 w 112"/>
                <a:gd name="T5" fmla="*/ 91 h 91"/>
                <a:gd name="T6" fmla="*/ 112 w 112"/>
                <a:gd name="T7" fmla="*/ 63 h 91"/>
                <a:gd name="T8" fmla="*/ 112 w 112"/>
                <a:gd name="T9" fmla="*/ 0 h 91"/>
              </a:gdLst>
              <a:ahLst/>
              <a:cxnLst>
                <a:cxn ang="0">
                  <a:pos x="T0" y="T1"/>
                </a:cxn>
                <a:cxn ang="0">
                  <a:pos x="T2" y="T3"/>
                </a:cxn>
                <a:cxn ang="0">
                  <a:pos x="T4" y="T5"/>
                </a:cxn>
                <a:cxn ang="0">
                  <a:pos x="T6" y="T7"/>
                </a:cxn>
                <a:cxn ang="0">
                  <a:pos x="T8" y="T9"/>
                </a:cxn>
              </a:cxnLst>
              <a:rect l="0" t="0" r="r" b="b"/>
              <a:pathLst>
                <a:path w="112" h="91">
                  <a:moveTo>
                    <a:pt x="112" y="0"/>
                  </a:moveTo>
                  <a:cubicBezTo>
                    <a:pt x="69" y="3"/>
                    <a:pt x="30" y="20"/>
                    <a:pt x="0" y="47"/>
                  </a:cubicBezTo>
                  <a:cubicBezTo>
                    <a:pt x="44" y="91"/>
                    <a:pt x="44" y="91"/>
                    <a:pt x="44" y="91"/>
                  </a:cubicBezTo>
                  <a:cubicBezTo>
                    <a:pt x="63" y="76"/>
                    <a:pt x="86" y="65"/>
                    <a:pt x="112" y="63"/>
                  </a:cubicBezTo>
                  <a:lnTo>
                    <a:pt x="112"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1" name="Freeform 13"/>
            <p:cNvSpPr/>
            <p:nvPr/>
          </p:nvSpPr>
          <p:spPr bwMode="auto">
            <a:xfrm>
              <a:off x="1287463" y="2633663"/>
              <a:ext cx="468313" cy="581025"/>
            </a:xfrm>
            <a:custGeom>
              <a:avLst/>
              <a:gdLst>
                <a:gd name="T0" fmla="*/ 0 w 91"/>
                <a:gd name="T1" fmla="*/ 0 h 112"/>
                <a:gd name="T2" fmla="*/ 46 w 91"/>
                <a:gd name="T3" fmla="*/ 112 h 112"/>
                <a:gd name="T4" fmla="*/ 91 w 91"/>
                <a:gd name="T5" fmla="*/ 68 h 112"/>
                <a:gd name="T6" fmla="*/ 62 w 91"/>
                <a:gd name="T7" fmla="*/ 0 h 112"/>
                <a:gd name="T8" fmla="*/ 0 w 91"/>
                <a:gd name="T9" fmla="*/ 0 h 112"/>
              </a:gdLst>
              <a:ahLst/>
              <a:cxnLst>
                <a:cxn ang="0">
                  <a:pos x="T0" y="T1"/>
                </a:cxn>
                <a:cxn ang="0">
                  <a:pos x="T2" y="T3"/>
                </a:cxn>
                <a:cxn ang="0">
                  <a:pos x="T4" y="T5"/>
                </a:cxn>
                <a:cxn ang="0">
                  <a:pos x="T6" y="T7"/>
                </a:cxn>
                <a:cxn ang="0">
                  <a:pos x="T8" y="T9"/>
                </a:cxn>
              </a:cxnLst>
              <a:rect l="0" t="0" r="r" b="b"/>
              <a:pathLst>
                <a:path w="91" h="112">
                  <a:moveTo>
                    <a:pt x="0" y="0"/>
                  </a:moveTo>
                  <a:cubicBezTo>
                    <a:pt x="2" y="43"/>
                    <a:pt x="20" y="82"/>
                    <a:pt x="46" y="112"/>
                  </a:cubicBezTo>
                  <a:cubicBezTo>
                    <a:pt x="91" y="68"/>
                    <a:pt x="91" y="68"/>
                    <a:pt x="91" y="68"/>
                  </a:cubicBezTo>
                  <a:cubicBezTo>
                    <a:pt x="75" y="49"/>
                    <a:pt x="65" y="25"/>
                    <a:pt x="62" y="0"/>
                  </a:cubicBezTo>
                  <a:lnTo>
                    <a:pt x="0"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2" name="Freeform 14"/>
            <p:cNvSpPr/>
            <p:nvPr/>
          </p:nvSpPr>
          <p:spPr bwMode="auto">
            <a:xfrm>
              <a:off x="1287463" y="1928813"/>
              <a:ext cx="468313" cy="581025"/>
            </a:xfrm>
            <a:custGeom>
              <a:avLst/>
              <a:gdLst>
                <a:gd name="T0" fmla="*/ 46 w 91"/>
                <a:gd name="T1" fmla="*/ 0 h 112"/>
                <a:gd name="T2" fmla="*/ 0 w 91"/>
                <a:gd name="T3" fmla="*/ 112 h 112"/>
                <a:gd name="T4" fmla="*/ 62 w 91"/>
                <a:gd name="T5" fmla="*/ 112 h 112"/>
                <a:gd name="T6" fmla="*/ 91 w 91"/>
                <a:gd name="T7" fmla="*/ 45 h 112"/>
                <a:gd name="T8" fmla="*/ 46 w 91"/>
                <a:gd name="T9" fmla="*/ 0 h 112"/>
              </a:gdLst>
              <a:ahLst/>
              <a:cxnLst>
                <a:cxn ang="0">
                  <a:pos x="T0" y="T1"/>
                </a:cxn>
                <a:cxn ang="0">
                  <a:pos x="T2" y="T3"/>
                </a:cxn>
                <a:cxn ang="0">
                  <a:pos x="T4" y="T5"/>
                </a:cxn>
                <a:cxn ang="0">
                  <a:pos x="T6" y="T7"/>
                </a:cxn>
                <a:cxn ang="0">
                  <a:pos x="T8" y="T9"/>
                </a:cxn>
              </a:cxnLst>
              <a:rect l="0" t="0" r="r" b="b"/>
              <a:pathLst>
                <a:path w="91" h="112">
                  <a:moveTo>
                    <a:pt x="46" y="0"/>
                  </a:moveTo>
                  <a:cubicBezTo>
                    <a:pt x="20" y="31"/>
                    <a:pt x="2" y="70"/>
                    <a:pt x="0" y="112"/>
                  </a:cubicBezTo>
                  <a:cubicBezTo>
                    <a:pt x="62" y="112"/>
                    <a:pt x="62" y="112"/>
                    <a:pt x="62" y="112"/>
                  </a:cubicBezTo>
                  <a:cubicBezTo>
                    <a:pt x="65" y="87"/>
                    <a:pt x="75" y="63"/>
                    <a:pt x="91" y="45"/>
                  </a:cubicBezTo>
                  <a:lnTo>
                    <a:pt x="46" y="0"/>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3" name="Freeform 15"/>
            <p:cNvSpPr/>
            <p:nvPr/>
          </p:nvSpPr>
          <p:spPr bwMode="auto">
            <a:xfrm>
              <a:off x="2308226" y="1603376"/>
              <a:ext cx="576263" cy="471488"/>
            </a:xfrm>
            <a:custGeom>
              <a:avLst/>
              <a:gdLst>
                <a:gd name="T0" fmla="*/ 112 w 112"/>
                <a:gd name="T1" fmla="*/ 47 h 91"/>
                <a:gd name="T2" fmla="*/ 0 w 112"/>
                <a:gd name="T3" fmla="*/ 0 h 91"/>
                <a:gd name="T4" fmla="*/ 0 w 112"/>
                <a:gd name="T5" fmla="*/ 63 h 91"/>
                <a:gd name="T6" fmla="*/ 68 w 112"/>
                <a:gd name="T7" fmla="*/ 91 h 91"/>
                <a:gd name="T8" fmla="*/ 112 w 112"/>
                <a:gd name="T9" fmla="*/ 47 h 91"/>
              </a:gdLst>
              <a:ahLst/>
              <a:cxnLst>
                <a:cxn ang="0">
                  <a:pos x="T0" y="T1"/>
                </a:cxn>
                <a:cxn ang="0">
                  <a:pos x="T2" y="T3"/>
                </a:cxn>
                <a:cxn ang="0">
                  <a:pos x="T4" y="T5"/>
                </a:cxn>
                <a:cxn ang="0">
                  <a:pos x="T6" y="T7"/>
                </a:cxn>
                <a:cxn ang="0">
                  <a:pos x="T8" y="T9"/>
                </a:cxn>
              </a:cxnLst>
              <a:rect l="0" t="0" r="r" b="b"/>
              <a:pathLst>
                <a:path w="112" h="91">
                  <a:moveTo>
                    <a:pt x="112" y="47"/>
                  </a:moveTo>
                  <a:cubicBezTo>
                    <a:pt x="82" y="20"/>
                    <a:pt x="43" y="3"/>
                    <a:pt x="0" y="0"/>
                  </a:cubicBezTo>
                  <a:cubicBezTo>
                    <a:pt x="0" y="63"/>
                    <a:pt x="0" y="63"/>
                    <a:pt x="0" y="63"/>
                  </a:cubicBezTo>
                  <a:cubicBezTo>
                    <a:pt x="26" y="65"/>
                    <a:pt x="49" y="76"/>
                    <a:pt x="68" y="91"/>
                  </a:cubicBezTo>
                  <a:lnTo>
                    <a:pt x="112" y="47"/>
                  </a:lnTo>
                  <a:close/>
                </a:path>
              </a:pathLst>
            </a:custGeom>
            <a:solidFill>
              <a:schemeClr val="accent4">
                <a:lumMod val="40000"/>
                <a:lumOff val="60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4" name="Freeform 16"/>
            <p:cNvSpPr/>
            <p:nvPr/>
          </p:nvSpPr>
          <p:spPr bwMode="auto">
            <a:xfrm>
              <a:off x="2746376" y="2633663"/>
              <a:ext cx="463550" cy="581025"/>
            </a:xfrm>
            <a:custGeom>
              <a:avLst/>
              <a:gdLst>
                <a:gd name="T0" fmla="*/ 0 w 90"/>
                <a:gd name="T1" fmla="*/ 68 h 112"/>
                <a:gd name="T2" fmla="*/ 44 w 90"/>
                <a:gd name="T3" fmla="*/ 112 h 112"/>
                <a:gd name="T4" fmla="*/ 90 w 90"/>
                <a:gd name="T5" fmla="*/ 0 h 112"/>
                <a:gd name="T6" fmla="*/ 28 w 90"/>
                <a:gd name="T7" fmla="*/ 0 h 112"/>
                <a:gd name="T8" fmla="*/ 0 w 90"/>
                <a:gd name="T9" fmla="*/ 68 h 112"/>
              </a:gdLst>
              <a:ahLst/>
              <a:cxnLst>
                <a:cxn ang="0">
                  <a:pos x="T0" y="T1"/>
                </a:cxn>
                <a:cxn ang="0">
                  <a:pos x="T2" y="T3"/>
                </a:cxn>
                <a:cxn ang="0">
                  <a:pos x="T4" y="T5"/>
                </a:cxn>
                <a:cxn ang="0">
                  <a:pos x="T6" y="T7"/>
                </a:cxn>
                <a:cxn ang="0">
                  <a:pos x="T8" y="T9"/>
                </a:cxn>
              </a:cxnLst>
              <a:rect l="0" t="0" r="r" b="b"/>
              <a:pathLst>
                <a:path w="90" h="112">
                  <a:moveTo>
                    <a:pt x="0" y="68"/>
                  </a:moveTo>
                  <a:cubicBezTo>
                    <a:pt x="44" y="112"/>
                    <a:pt x="44" y="112"/>
                    <a:pt x="44" y="112"/>
                  </a:cubicBezTo>
                  <a:cubicBezTo>
                    <a:pt x="71" y="82"/>
                    <a:pt x="88" y="43"/>
                    <a:pt x="90" y="0"/>
                  </a:cubicBezTo>
                  <a:cubicBezTo>
                    <a:pt x="28" y="0"/>
                    <a:pt x="28" y="0"/>
                    <a:pt x="28" y="0"/>
                  </a:cubicBezTo>
                  <a:cubicBezTo>
                    <a:pt x="25" y="25"/>
                    <a:pt x="15" y="49"/>
                    <a:pt x="0" y="68"/>
                  </a:cubicBez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5" name="Freeform 17"/>
            <p:cNvSpPr/>
            <p:nvPr/>
          </p:nvSpPr>
          <p:spPr bwMode="auto">
            <a:xfrm>
              <a:off x="2746376" y="1928813"/>
              <a:ext cx="463550" cy="581025"/>
            </a:xfrm>
            <a:custGeom>
              <a:avLst/>
              <a:gdLst>
                <a:gd name="T0" fmla="*/ 90 w 90"/>
                <a:gd name="T1" fmla="*/ 112 h 112"/>
                <a:gd name="T2" fmla="*/ 44 w 90"/>
                <a:gd name="T3" fmla="*/ 0 h 112"/>
                <a:gd name="T4" fmla="*/ 0 w 90"/>
                <a:gd name="T5" fmla="*/ 45 h 112"/>
                <a:gd name="T6" fmla="*/ 28 w 90"/>
                <a:gd name="T7" fmla="*/ 112 h 112"/>
                <a:gd name="T8" fmla="*/ 90 w 90"/>
                <a:gd name="T9" fmla="*/ 112 h 112"/>
              </a:gdLst>
              <a:ahLst/>
              <a:cxnLst>
                <a:cxn ang="0">
                  <a:pos x="T0" y="T1"/>
                </a:cxn>
                <a:cxn ang="0">
                  <a:pos x="T2" y="T3"/>
                </a:cxn>
                <a:cxn ang="0">
                  <a:pos x="T4" y="T5"/>
                </a:cxn>
                <a:cxn ang="0">
                  <a:pos x="T6" y="T7"/>
                </a:cxn>
                <a:cxn ang="0">
                  <a:pos x="T8" y="T9"/>
                </a:cxn>
              </a:cxnLst>
              <a:rect l="0" t="0" r="r" b="b"/>
              <a:pathLst>
                <a:path w="90" h="112">
                  <a:moveTo>
                    <a:pt x="90" y="112"/>
                  </a:moveTo>
                  <a:cubicBezTo>
                    <a:pt x="88" y="70"/>
                    <a:pt x="71" y="31"/>
                    <a:pt x="44" y="0"/>
                  </a:cubicBezTo>
                  <a:cubicBezTo>
                    <a:pt x="0" y="45"/>
                    <a:pt x="0" y="45"/>
                    <a:pt x="0" y="45"/>
                  </a:cubicBezTo>
                  <a:cubicBezTo>
                    <a:pt x="15" y="63"/>
                    <a:pt x="25" y="87"/>
                    <a:pt x="28" y="112"/>
                  </a:cubicBezTo>
                  <a:lnTo>
                    <a:pt x="90" y="112"/>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6" name="Freeform 18"/>
            <p:cNvSpPr/>
            <p:nvPr/>
          </p:nvSpPr>
          <p:spPr bwMode="auto">
            <a:xfrm>
              <a:off x="1611313" y="3068638"/>
              <a:ext cx="577850" cy="471488"/>
            </a:xfrm>
            <a:custGeom>
              <a:avLst/>
              <a:gdLst>
                <a:gd name="T0" fmla="*/ 0 w 112"/>
                <a:gd name="T1" fmla="*/ 44 h 91"/>
                <a:gd name="T2" fmla="*/ 112 w 112"/>
                <a:gd name="T3" fmla="*/ 91 h 91"/>
                <a:gd name="T4" fmla="*/ 112 w 112"/>
                <a:gd name="T5" fmla="*/ 28 h 91"/>
                <a:gd name="T6" fmla="*/ 44 w 112"/>
                <a:gd name="T7" fmla="*/ 0 h 91"/>
                <a:gd name="T8" fmla="*/ 0 w 112"/>
                <a:gd name="T9" fmla="*/ 44 h 91"/>
              </a:gdLst>
              <a:ahLst/>
              <a:cxnLst>
                <a:cxn ang="0">
                  <a:pos x="T0" y="T1"/>
                </a:cxn>
                <a:cxn ang="0">
                  <a:pos x="T2" y="T3"/>
                </a:cxn>
                <a:cxn ang="0">
                  <a:pos x="T4" y="T5"/>
                </a:cxn>
                <a:cxn ang="0">
                  <a:pos x="T6" y="T7"/>
                </a:cxn>
                <a:cxn ang="0">
                  <a:pos x="T8" y="T9"/>
                </a:cxn>
              </a:cxnLst>
              <a:rect l="0" t="0" r="r" b="b"/>
              <a:pathLst>
                <a:path w="112" h="91">
                  <a:moveTo>
                    <a:pt x="0" y="44"/>
                  </a:moveTo>
                  <a:cubicBezTo>
                    <a:pt x="30" y="71"/>
                    <a:pt x="69" y="88"/>
                    <a:pt x="112" y="91"/>
                  </a:cubicBezTo>
                  <a:cubicBezTo>
                    <a:pt x="112" y="28"/>
                    <a:pt x="112" y="28"/>
                    <a:pt x="112" y="28"/>
                  </a:cubicBezTo>
                  <a:cubicBezTo>
                    <a:pt x="86" y="26"/>
                    <a:pt x="63" y="16"/>
                    <a:pt x="44" y="0"/>
                  </a:cubicBezTo>
                  <a:lnTo>
                    <a:pt x="0" y="44"/>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sp>
          <p:nvSpPr>
            <p:cNvPr id="77" name="Freeform 19"/>
            <p:cNvSpPr/>
            <p:nvPr/>
          </p:nvSpPr>
          <p:spPr bwMode="auto">
            <a:xfrm>
              <a:off x="2308226" y="3068638"/>
              <a:ext cx="576263" cy="471488"/>
            </a:xfrm>
            <a:custGeom>
              <a:avLst/>
              <a:gdLst>
                <a:gd name="T0" fmla="*/ 0 w 112"/>
                <a:gd name="T1" fmla="*/ 91 h 91"/>
                <a:gd name="T2" fmla="*/ 112 w 112"/>
                <a:gd name="T3" fmla="*/ 44 h 91"/>
                <a:gd name="T4" fmla="*/ 68 w 112"/>
                <a:gd name="T5" fmla="*/ 0 h 91"/>
                <a:gd name="T6" fmla="*/ 0 w 112"/>
                <a:gd name="T7" fmla="*/ 28 h 91"/>
                <a:gd name="T8" fmla="*/ 0 w 112"/>
                <a:gd name="T9" fmla="*/ 91 h 91"/>
              </a:gdLst>
              <a:ahLst/>
              <a:cxnLst>
                <a:cxn ang="0">
                  <a:pos x="T0" y="T1"/>
                </a:cxn>
                <a:cxn ang="0">
                  <a:pos x="T2" y="T3"/>
                </a:cxn>
                <a:cxn ang="0">
                  <a:pos x="T4" y="T5"/>
                </a:cxn>
                <a:cxn ang="0">
                  <a:pos x="T6" y="T7"/>
                </a:cxn>
                <a:cxn ang="0">
                  <a:pos x="T8" y="T9"/>
                </a:cxn>
              </a:cxnLst>
              <a:rect l="0" t="0" r="r" b="b"/>
              <a:pathLst>
                <a:path w="112" h="91">
                  <a:moveTo>
                    <a:pt x="0" y="91"/>
                  </a:moveTo>
                  <a:cubicBezTo>
                    <a:pt x="43" y="88"/>
                    <a:pt x="82" y="71"/>
                    <a:pt x="112" y="44"/>
                  </a:cubicBezTo>
                  <a:cubicBezTo>
                    <a:pt x="68" y="0"/>
                    <a:pt x="68" y="0"/>
                    <a:pt x="68" y="0"/>
                  </a:cubicBezTo>
                  <a:cubicBezTo>
                    <a:pt x="49" y="16"/>
                    <a:pt x="26" y="26"/>
                    <a:pt x="0" y="28"/>
                  </a:cubicBezTo>
                  <a:lnTo>
                    <a:pt x="0" y="91"/>
                  </a:lnTo>
                  <a:close/>
                </a:path>
              </a:pathLst>
            </a:custGeom>
            <a:solidFill>
              <a:srgbClr val="FFC000"/>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endParaRPr lang="zh-CN" altLang="en-US" sz="1800">
                <a:solidFill>
                  <a:prstClr val="black"/>
                </a:solidFill>
                <a:latin typeface="Calibri Light"/>
                <a:ea typeface="微软雅黑 Light"/>
              </a:endParaRPr>
            </a:p>
          </p:txBody>
        </p:sp>
      </p:grpSp>
      <p:sp>
        <p:nvSpPr>
          <p:cNvPr id="78" name="矩形 77"/>
          <p:cNvSpPr/>
          <p:nvPr/>
        </p:nvSpPr>
        <p:spPr>
          <a:xfrm>
            <a:off x="1961361" y="4779456"/>
            <a:ext cx="1195362" cy="46166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eaLnBrk="0" fontAlgn="base" hangingPunct="0">
              <a:spcBef>
                <a:spcPct val="0"/>
              </a:spcBef>
              <a:spcAft>
                <a:spcPct val="0"/>
              </a:spcAft>
            </a:pPr>
            <a:r>
              <a:rPr lang="en-US" altLang="zh-CN" sz="2400" b="1" dirty="0" smtClean="0">
                <a:solidFill>
                  <a:prstClr val="black"/>
                </a:solidFill>
                <a:latin typeface="华文细黑" pitchFamily="2" charset="-122"/>
                <a:ea typeface="华文细黑" pitchFamily="2" charset="-122"/>
                <a:cs typeface="Arial" panose="020B0604020202020204" pitchFamily="34" charset="0"/>
              </a:rPr>
              <a:t>87</a:t>
            </a:r>
            <a:endParaRPr lang="zh-CN" altLang="en-US" sz="6000" b="1" dirty="0">
              <a:solidFill>
                <a:prstClr val="black"/>
              </a:solidFill>
              <a:latin typeface="华文细黑" pitchFamily="2" charset="-122"/>
              <a:ea typeface="华文细黑" pitchFamily="2" charset="-122"/>
              <a:cs typeface="Arial" panose="020B0604020202020204" pitchFamily="34" charset="0"/>
            </a:endParaRPr>
          </a:p>
        </p:txBody>
      </p:sp>
      <p:sp>
        <p:nvSpPr>
          <p:cNvPr id="35" name="矩形 34"/>
          <p:cNvSpPr/>
          <p:nvPr/>
        </p:nvSpPr>
        <p:spPr>
          <a:xfrm flipV="1">
            <a:off x="10114098" y="943309"/>
            <a:ext cx="893745" cy="60959"/>
          </a:xfrm>
          <a:prstGeom prst="rect">
            <a:avLst/>
          </a:prstGeom>
          <a:solidFill>
            <a:srgbClr val="FFC000"/>
          </a:solidFill>
          <a:ln w="9525" cap="flat" cmpd="sng" algn="ctr">
            <a:solidFill>
              <a:srgbClr val="FFC00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1" lang="zh-CN" altLang="en-US" sz="1400" b="1" i="0" u="none" strike="noStrike" kern="0" cap="none" spc="0" normalizeH="0" baseline="0" noProof="0" dirty="0">
              <a:ln>
                <a:noFill/>
              </a:ln>
              <a:solidFill>
                <a:srgbClr val="1A1E21"/>
              </a:solidFill>
              <a:effectLst/>
              <a:uLnTx/>
              <a:uFillTx/>
              <a:latin typeface="Century Gothic"/>
              <a:ea typeface="微软雅黑"/>
              <a:cs typeface="+mn-cs"/>
            </a:endParaRPr>
          </a:p>
        </p:txBody>
      </p:sp>
      <p:sp>
        <p:nvSpPr>
          <p:cNvPr id="36" name="文本框 54"/>
          <p:cNvSpPr txBox="1"/>
          <p:nvPr/>
        </p:nvSpPr>
        <p:spPr>
          <a:xfrm>
            <a:off x="5513068" y="0"/>
            <a:ext cx="947695" cy="932563"/>
          </a:xfrm>
          <a:prstGeom prst="rect">
            <a:avLst/>
          </a:prstGeom>
          <a:noFill/>
        </p:spPr>
        <p:txBody>
          <a:bodyPr wrap="none" rtlCol="0">
            <a:spAutoFit/>
          </a:bodyPr>
          <a:lstStyle/>
          <a:p>
            <a:pPr marR="0" indent="0" algn="ctr" fontAlgn="auto">
              <a:lnSpc>
                <a:spcPct val="130000"/>
              </a:lnSpc>
              <a:spcBef>
                <a:spcPts val="0"/>
              </a:spcBef>
              <a:spcAft>
                <a:spcPts val="0"/>
              </a:spcAft>
              <a:buClrTx/>
              <a:buSzTx/>
              <a:buFontTx/>
              <a:buNone/>
              <a:tabLst/>
              <a:defRPr/>
            </a:pPr>
            <a:r>
              <a:rPr kumimoji="1" lang="en-US" altLang="zh-CN" sz="1400" b="1" kern="0" dirty="0" smtClean="0">
                <a:solidFill>
                  <a:srgbClr val="A6A6A6"/>
                </a:solidFill>
              </a:rPr>
              <a:t>PART</a:t>
            </a:r>
            <a:r>
              <a:rPr kumimoji="1" lang="zh-CN" altLang="en-US" sz="1400" b="1" kern="0" dirty="0" smtClean="0">
                <a:solidFill>
                  <a:srgbClr val="A6A6A6"/>
                </a:solidFill>
              </a:rPr>
              <a:t> </a:t>
            </a:r>
            <a:r>
              <a:rPr kumimoji="1" lang="en-US" altLang="zh-CN" sz="1400" b="1" kern="0" dirty="0" smtClean="0">
                <a:solidFill>
                  <a:srgbClr val="A6A6A6"/>
                </a:solidFill>
              </a:rPr>
              <a:t>ONE</a:t>
            </a:r>
          </a:p>
          <a:p>
            <a:pPr algn="ctr">
              <a:lnSpc>
                <a:spcPct val="130000"/>
              </a:lnSpc>
              <a:defRPr/>
            </a:pPr>
            <a:r>
              <a:rPr kumimoji="1" lang="en-US" altLang="zh-CN" sz="1400" b="1" kern="0" dirty="0" smtClean="0">
                <a:solidFill>
                  <a:srgbClr val="A6A6A6"/>
                </a:solidFill>
              </a:rPr>
              <a:t>Power </a:t>
            </a:r>
          </a:p>
          <a:p>
            <a:pPr algn="ctr">
              <a:lnSpc>
                <a:spcPct val="130000"/>
              </a:lnSpc>
              <a:defRPr/>
            </a:pPr>
            <a:r>
              <a:rPr kumimoji="1" lang="en-US" altLang="zh-CN" sz="1400" b="1" kern="0" dirty="0" smtClean="0">
                <a:solidFill>
                  <a:srgbClr val="A6A6A6"/>
                </a:solidFill>
              </a:rPr>
              <a:t>Distance</a:t>
            </a:r>
          </a:p>
        </p:txBody>
      </p:sp>
      <p:sp>
        <p:nvSpPr>
          <p:cNvPr id="37" name="文本框 72"/>
          <p:cNvSpPr txBox="1"/>
          <p:nvPr/>
        </p:nvSpPr>
        <p:spPr>
          <a:xfrm>
            <a:off x="6497386" y="0"/>
            <a:ext cx="118814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TWO</a:t>
            </a:r>
          </a:p>
          <a:p>
            <a:pPr lvl="0" algn="ctr">
              <a:lnSpc>
                <a:spcPct val="130000"/>
              </a:lnSpc>
              <a:defRPr/>
            </a:pPr>
            <a:r>
              <a:rPr kumimoji="1" lang="en-US" altLang="zh-CN" sz="1400" b="1" kern="0" dirty="0" smtClean="0">
                <a:solidFill>
                  <a:srgbClr val="A6A6A6"/>
                </a:solidFill>
              </a:rPr>
              <a:t>Individualism</a:t>
            </a:r>
          </a:p>
        </p:txBody>
      </p:sp>
      <p:sp>
        <p:nvSpPr>
          <p:cNvPr id="38" name="文本框 73"/>
          <p:cNvSpPr txBox="1"/>
          <p:nvPr/>
        </p:nvSpPr>
        <p:spPr>
          <a:xfrm>
            <a:off x="7165669" y="0"/>
            <a:ext cx="2015232" cy="932563"/>
          </a:xfrm>
          <a:prstGeom prst="rect">
            <a:avLst/>
          </a:prstGeom>
          <a:noFill/>
        </p:spPr>
        <p:txBody>
          <a:bodyPr wrap="squar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THREE</a:t>
            </a:r>
          </a:p>
          <a:p>
            <a:pPr lvl="0" algn="ctr">
              <a:lnSpc>
                <a:spcPct val="130000"/>
              </a:lnSpc>
            </a:pPr>
            <a:r>
              <a:rPr kumimoji="1" lang="sq-AL" altLang="zh-CN" sz="1400" b="1" kern="0" dirty="0" smtClean="0">
                <a:solidFill>
                  <a:srgbClr val="A6A6A6"/>
                </a:solidFill>
              </a:rPr>
              <a:t>Masculine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Society</a:t>
            </a:r>
          </a:p>
        </p:txBody>
      </p:sp>
      <p:sp>
        <p:nvSpPr>
          <p:cNvPr id="39" name="文本框 74"/>
          <p:cNvSpPr txBox="1"/>
          <p:nvPr/>
        </p:nvSpPr>
        <p:spPr>
          <a:xfrm>
            <a:off x="8849026" y="0"/>
            <a:ext cx="1106392"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FOUR</a:t>
            </a:r>
          </a:p>
          <a:p>
            <a:pPr lvl="0" algn="ctr">
              <a:lnSpc>
                <a:spcPct val="130000"/>
              </a:lnSpc>
            </a:pPr>
            <a:r>
              <a:rPr kumimoji="1" lang="sq-AL" altLang="zh-CN" sz="1400" b="1" kern="0" dirty="0" smtClean="0">
                <a:solidFill>
                  <a:srgbClr val="A6A6A6"/>
                </a:solidFill>
              </a:rPr>
              <a:t>Uncertainty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Avoidance</a:t>
            </a:r>
          </a:p>
        </p:txBody>
      </p:sp>
      <p:sp>
        <p:nvSpPr>
          <p:cNvPr id="40" name="文本框 74"/>
          <p:cNvSpPr txBox="1"/>
          <p:nvPr/>
        </p:nvSpPr>
        <p:spPr>
          <a:xfrm>
            <a:off x="10057761" y="0"/>
            <a:ext cx="1005403"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chemeClr val="bg1"/>
                </a:solidFill>
                <a:effectLst/>
                <a:uLnTx/>
                <a:uFillTx/>
              </a:rPr>
              <a:t>PART</a:t>
            </a:r>
            <a:r>
              <a:rPr kumimoji="1" lang="zh-CN" altLang="en-US" sz="1400" b="1" i="0" u="none" strike="noStrike" kern="0" cap="none" spc="0" normalizeH="0" baseline="0" noProof="0" dirty="0">
                <a:ln>
                  <a:noFill/>
                </a:ln>
                <a:solidFill>
                  <a:schemeClr val="bg1"/>
                </a:solidFill>
                <a:effectLst/>
                <a:uLnTx/>
                <a:uFillTx/>
              </a:rPr>
              <a:t> </a:t>
            </a:r>
            <a:r>
              <a:rPr kumimoji="1" lang="en-US" altLang="zh-CN" sz="1400" b="1" i="0" u="none" strike="noStrike" kern="0" cap="none" spc="0" normalizeH="0" baseline="0" noProof="0" dirty="0" smtClean="0">
                <a:ln>
                  <a:noFill/>
                </a:ln>
                <a:solidFill>
                  <a:schemeClr val="bg1"/>
                </a:solidFill>
                <a:effectLst/>
                <a:uLnTx/>
                <a:uFillTx/>
              </a:rPr>
              <a:t>FIVE</a:t>
            </a:r>
            <a:endParaRPr kumimoji="1" lang="en-US" altLang="zh-CN" sz="1400" b="1" i="0" u="none" strike="noStrike" kern="0" cap="none" spc="0" normalizeH="0" baseline="0" noProof="0" dirty="0">
              <a:ln>
                <a:noFill/>
              </a:ln>
              <a:solidFill>
                <a:schemeClr val="bg1"/>
              </a:solidFill>
              <a:effectLst/>
              <a:uLnTx/>
              <a:uFillTx/>
            </a:endParaRPr>
          </a:p>
          <a:p>
            <a:pPr lvl="0" algn="ctr">
              <a:lnSpc>
                <a:spcPct val="130000"/>
              </a:lnSpc>
            </a:pPr>
            <a:r>
              <a:rPr kumimoji="1" lang="sq-AL" altLang="zh-CN" sz="1400" b="1" kern="0" dirty="0" smtClean="0">
                <a:solidFill>
                  <a:schemeClr val="bg1"/>
                </a:solidFill>
              </a:rPr>
              <a:t>Long Term </a:t>
            </a:r>
            <a:endParaRPr kumimoji="1" lang="en-US" altLang="zh-CN" sz="1400" b="1" kern="0" dirty="0" smtClean="0">
              <a:solidFill>
                <a:schemeClr val="bg1"/>
              </a:solidFill>
            </a:endParaRPr>
          </a:p>
          <a:p>
            <a:pPr lvl="0" algn="ctr">
              <a:lnSpc>
                <a:spcPct val="130000"/>
              </a:lnSpc>
            </a:pPr>
            <a:r>
              <a:rPr kumimoji="1" lang="sq-AL" altLang="zh-CN" sz="1400" b="1" kern="0" dirty="0" smtClean="0">
                <a:solidFill>
                  <a:schemeClr val="bg1"/>
                </a:solidFill>
              </a:rPr>
              <a:t>Oriented</a:t>
            </a:r>
          </a:p>
        </p:txBody>
      </p:sp>
      <p:sp>
        <p:nvSpPr>
          <p:cNvPr id="41" name="文本框 74"/>
          <p:cNvSpPr txBox="1"/>
          <p:nvPr/>
        </p:nvSpPr>
        <p:spPr>
          <a:xfrm>
            <a:off x="11160779" y="0"/>
            <a:ext cx="85151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SIX</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en-US" altLang="zh-CN" sz="1400" b="1" kern="0" dirty="0" smtClean="0">
                <a:solidFill>
                  <a:srgbClr val="A6A6A6"/>
                </a:solidFill>
              </a:rPr>
              <a:t>Others</a:t>
            </a:r>
            <a:endParaRPr kumimoji="1" lang="sq-AL" altLang="zh-CN" sz="1400" b="1" kern="0" dirty="0" smtClean="0">
              <a:solidFill>
                <a:srgbClr val="A6A6A6"/>
              </a:solidFill>
            </a:endParaRPr>
          </a:p>
        </p:txBody>
      </p:sp>
    </p:spTree>
    <p:extLst>
      <p:ext uri="{BB962C8B-B14F-4D97-AF65-F5344CB8AC3E}">
        <p14:creationId xmlns="" xmlns:p14="http://schemas.microsoft.com/office/powerpoint/2010/main" val="4256651001"/>
      </p:ext>
    </p:extLst>
  </p:cSld>
  <p:clrMapOvr>
    <a:masterClrMapping/>
  </p:clrMapOvr>
  <mc:AlternateContent xmlns:mc="http://schemas.openxmlformats.org/markup-compatibility/2006">
    <mc:Choice xmlns=""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 name="Picture 2"/>
          <p:cNvPicPr>
            <a:picLocks noChangeAspect="1" noChangeArrowheads="1"/>
          </p:cNvPicPr>
          <p:nvPr/>
        </p:nvPicPr>
        <p:blipFill>
          <a:blip r:embed="rId2" cstate="print">
            <a:lum bright="-10000"/>
          </a:blip>
          <a:srcRect/>
          <a:stretch>
            <a:fillRect/>
          </a:stretch>
        </p:blipFill>
        <p:spPr bwMode="auto">
          <a:xfrm>
            <a:off x="0" y="0"/>
            <a:ext cx="12195175" cy="3672839"/>
          </a:xfrm>
          <a:prstGeom prst="rect">
            <a:avLst/>
          </a:prstGeom>
          <a:noFill/>
          <a:ln w="9525">
            <a:noFill/>
            <a:miter lim="800000"/>
            <a:headEnd/>
            <a:tailEnd/>
          </a:ln>
        </p:spPr>
      </p:pic>
      <p:sp>
        <p:nvSpPr>
          <p:cNvPr id="3" name="文本占位符 2"/>
          <p:cNvSpPr>
            <a:spLocks noGrp="1"/>
          </p:cNvSpPr>
          <p:nvPr>
            <p:ph type="body" sz="quarter" idx="11"/>
          </p:nvPr>
        </p:nvSpPr>
        <p:spPr>
          <a:xfrm>
            <a:off x="336067" y="272715"/>
            <a:ext cx="3915091" cy="432048"/>
          </a:xfrm>
        </p:spPr>
        <p:txBody>
          <a:bodyPr>
            <a:noAutofit/>
          </a:bodyPr>
          <a:lstStyle/>
          <a:p>
            <a:pPr algn="ctr"/>
            <a:r>
              <a:rPr lang="en-US" altLang="zh-CN" sz="3600" b="1" dirty="0" smtClean="0">
                <a:latin typeface="+mj-lt"/>
                <a:ea typeface="华文细黑" panose="02010600040101010101" pitchFamily="2" charset="-122"/>
              </a:rPr>
              <a:t>Educational Culture</a:t>
            </a:r>
            <a:endParaRPr lang="en-US" altLang="zh-CN" sz="3600" b="1" dirty="0">
              <a:latin typeface="+mj-lt"/>
              <a:ea typeface="华文细黑" panose="02010600040101010101" pitchFamily="2" charset="-122"/>
            </a:endParaRPr>
          </a:p>
        </p:txBody>
      </p:sp>
      <p:sp>
        <p:nvSpPr>
          <p:cNvPr id="7" name="文本框 6"/>
          <p:cNvSpPr txBox="1"/>
          <p:nvPr/>
        </p:nvSpPr>
        <p:spPr>
          <a:xfrm>
            <a:off x="1035247" y="1212984"/>
            <a:ext cx="10323365" cy="2308324"/>
          </a:xfrm>
          <a:prstGeom prst="rect">
            <a:avLst/>
          </a:prstGeom>
          <a:noFill/>
        </p:spPr>
        <p:txBody>
          <a:bodyPr wrap="square" rtlCol="0">
            <a:spAutoFit/>
          </a:bodyPr>
          <a:lstStyle/>
          <a:p>
            <a:pPr marL="457200" indent="-457200"/>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Encouragement, praise and freedom</a:t>
            </a:r>
          </a:p>
          <a:p>
            <a:pPr marL="457200" indent="-457200">
              <a:buFont typeface="Arial" pitchFamily="34" charset="0"/>
              <a:buChar char="•"/>
            </a:pPr>
            <a:endParaRPr lang="en-US" altLang="zh-CN" sz="2400" dirty="0" smtClean="0">
              <a:solidFill>
                <a:schemeClr val="bg1"/>
              </a:solidFill>
              <a:latin typeface="微软雅黑" panose="020B0503020204020204" pitchFamily="34" charset="-122"/>
              <a:ea typeface="微软雅黑" panose="020B0503020204020204" pitchFamily="34" charset="-122"/>
            </a:endParaRPr>
          </a:p>
          <a:p>
            <a:pPr marL="457200" indent="-457200">
              <a:buFont typeface="Arial" pitchFamily="34" charset="0"/>
              <a:buChar char="•"/>
            </a:pPr>
            <a:r>
              <a:rPr lang="en-US" altLang="zh-CN" sz="2400" dirty="0" smtClean="0">
                <a:solidFill>
                  <a:schemeClr val="bg1"/>
                </a:solidFill>
                <a:latin typeface="微软雅黑" panose="020B0503020204020204" pitchFamily="34" charset="-122"/>
                <a:ea typeface="微软雅黑" panose="020B0503020204020204" pitchFamily="34" charset="-122"/>
              </a:rPr>
              <a:t>Strictness and demanding</a:t>
            </a:r>
          </a:p>
          <a:p>
            <a:pPr marL="342900" indent="-342900"/>
            <a:endParaRPr lang="en-US" altLang="zh-CN" sz="2400" dirty="0" smtClean="0">
              <a:solidFill>
                <a:schemeClr val="bg1"/>
              </a:solidFill>
              <a:latin typeface="微软雅黑" panose="020B0503020204020204" pitchFamily="34" charset="-122"/>
              <a:ea typeface="微软雅黑" panose="020B0503020204020204" pitchFamily="34" charset="-122"/>
            </a:endParaRPr>
          </a:p>
          <a:p>
            <a:endParaRPr lang="en-US" altLang="zh-CN" sz="2400" dirty="0" smtClean="0">
              <a:solidFill>
                <a:schemeClr val="bg1"/>
              </a:solidFill>
              <a:latin typeface="微软雅黑" panose="020B0503020204020204" pitchFamily="34" charset="-122"/>
              <a:ea typeface="微软雅黑" panose="020B0503020204020204" pitchFamily="34" charset="-122"/>
            </a:endParaRPr>
          </a:p>
        </p:txBody>
      </p:sp>
      <p:cxnSp>
        <p:nvCxnSpPr>
          <p:cNvPr id="20" name="直接连接符 19"/>
          <p:cNvCxnSpPr/>
          <p:nvPr/>
        </p:nvCxnSpPr>
        <p:spPr>
          <a:xfrm>
            <a:off x="0" y="224590"/>
            <a:ext cx="1235242" cy="0"/>
          </a:xfrm>
          <a:prstGeom prst="line">
            <a:avLst/>
          </a:prstGeom>
          <a:ln w="1905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1002632" y="858254"/>
            <a:ext cx="3376863"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矩形 34"/>
          <p:cNvSpPr/>
          <p:nvPr/>
        </p:nvSpPr>
        <p:spPr>
          <a:xfrm flipV="1">
            <a:off x="11164270" y="851869"/>
            <a:ext cx="893745" cy="60959"/>
          </a:xfrm>
          <a:prstGeom prst="rect">
            <a:avLst/>
          </a:prstGeom>
          <a:solidFill>
            <a:srgbClr val="FFC000"/>
          </a:solidFill>
          <a:ln w="9525" cap="flat" cmpd="sng" algn="ctr">
            <a:solidFill>
              <a:srgbClr val="FFC000"/>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1" lang="zh-CN" altLang="en-US" sz="1400" b="1" i="0" u="none" strike="noStrike" kern="0" cap="none" spc="0" normalizeH="0" baseline="0" noProof="0" dirty="0">
              <a:ln>
                <a:noFill/>
              </a:ln>
              <a:solidFill>
                <a:srgbClr val="1A1E21"/>
              </a:solidFill>
              <a:effectLst/>
              <a:uLnTx/>
              <a:uFillTx/>
              <a:latin typeface="Century Gothic"/>
              <a:ea typeface="微软雅黑"/>
              <a:cs typeface="+mn-cs"/>
            </a:endParaRPr>
          </a:p>
        </p:txBody>
      </p:sp>
      <p:sp>
        <p:nvSpPr>
          <p:cNvPr id="36" name="文本框 54"/>
          <p:cNvSpPr txBox="1"/>
          <p:nvPr/>
        </p:nvSpPr>
        <p:spPr>
          <a:xfrm>
            <a:off x="5513068" y="0"/>
            <a:ext cx="947695"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kern="0" dirty="0" smtClean="0">
                <a:solidFill>
                  <a:srgbClr val="A6A6A6"/>
                </a:solidFill>
              </a:rPr>
              <a:t>PART</a:t>
            </a:r>
            <a:r>
              <a:rPr kumimoji="1" lang="zh-CN" altLang="en-US" sz="1400" b="1" kern="0" dirty="0" smtClean="0">
                <a:solidFill>
                  <a:srgbClr val="A6A6A6"/>
                </a:solidFill>
              </a:rPr>
              <a:t> </a:t>
            </a:r>
            <a:r>
              <a:rPr kumimoji="1" lang="en-US" altLang="zh-CN" sz="1400" b="1" kern="0" dirty="0" smtClean="0">
                <a:solidFill>
                  <a:srgbClr val="A6A6A6"/>
                </a:solidFill>
              </a:rPr>
              <a:t>ONE</a:t>
            </a:r>
          </a:p>
          <a:p>
            <a:pPr lvl="0" algn="ctr">
              <a:lnSpc>
                <a:spcPct val="130000"/>
              </a:lnSpc>
              <a:defRPr/>
            </a:pPr>
            <a:r>
              <a:rPr kumimoji="1" lang="en-US" altLang="zh-CN" sz="1400" b="1" kern="0" dirty="0" smtClean="0">
                <a:solidFill>
                  <a:srgbClr val="A6A6A6"/>
                </a:solidFill>
              </a:rPr>
              <a:t>Power </a:t>
            </a:r>
          </a:p>
          <a:p>
            <a:pPr lvl="0" algn="ctr">
              <a:lnSpc>
                <a:spcPct val="130000"/>
              </a:lnSpc>
              <a:defRPr/>
            </a:pPr>
            <a:r>
              <a:rPr kumimoji="1" lang="en-US" altLang="zh-CN" sz="1400" b="1" kern="0" dirty="0" smtClean="0">
                <a:solidFill>
                  <a:srgbClr val="A6A6A6"/>
                </a:solidFill>
              </a:rPr>
              <a:t>Distance</a:t>
            </a:r>
          </a:p>
        </p:txBody>
      </p:sp>
      <p:sp>
        <p:nvSpPr>
          <p:cNvPr id="37" name="文本框 72"/>
          <p:cNvSpPr txBox="1"/>
          <p:nvPr/>
        </p:nvSpPr>
        <p:spPr>
          <a:xfrm>
            <a:off x="6497386" y="0"/>
            <a:ext cx="118814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TWO</a:t>
            </a:r>
          </a:p>
          <a:p>
            <a:pPr lvl="0" algn="ctr">
              <a:lnSpc>
                <a:spcPct val="130000"/>
              </a:lnSpc>
              <a:defRPr/>
            </a:pPr>
            <a:r>
              <a:rPr kumimoji="1" lang="en-US" altLang="zh-CN" sz="1400" b="1" kern="0" dirty="0" smtClean="0">
                <a:solidFill>
                  <a:srgbClr val="A6A6A6"/>
                </a:solidFill>
              </a:rPr>
              <a:t>Individualism</a:t>
            </a:r>
          </a:p>
        </p:txBody>
      </p:sp>
      <p:sp>
        <p:nvSpPr>
          <p:cNvPr id="38" name="文本框 73"/>
          <p:cNvSpPr txBox="1"/>
          <p:nvPr/>
        </p:nvSpPr>
        <p:spPr>
          <a:xfrm>
            <a:off x="7165669" y="0"/>
            <a:ext cx="2015232" cy="932563"/>
          </a:xfrm>
          <a:prstGeom prst="rect">
            <a:avLst/>
          </a:prstGeom>
          <a:noFill/>
        </p:spPr>
        <p:txBody>
          <a:bodyPr wrap="squar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THREE</a:t>
            </a:r>
          </a:p>
          <a:p>
            <a:pPr lvl="0" algn="ctr">
              <a:lnSpc>
                <a:spcPct val="130000"/>
              </a:lnSpc>
            </a:pPr>
            <a:r>
              <a:rPr kumimoji="1" lang="sq-AL" altLang="zh-CN" sz="1400" b="1" kern="0" dirty="0" smtClean="0">
                <a:solidFill>
                  <a:srgbClr val="A6A6A6"/>
                </a:solidFill>
              </a:rPr>
              <a:t>Masculine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Society</a:t>
            </a:r>
          </a:p>
        </p:txBody>
      </p:sp>
      <p:sp>
        <p:nvSpPr>
          <p:cNvPr id="39" name="文本框 74"/>
          <p:cNvSpPr txBox="1"/>
          <p:nvPr/>
        </p:nvSpPr>
        <p:spPr>
          <a:xfrm>
            <a:off x="8849026" y="0"/>
            <a:ext cx="1106392"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a:ln>
                  <a:noFill/>
                </a:ln>
                <a:solidFill>
                  <a:srgbClr val="A6A6A6"/>
                </a:solidFill>
                <a:effectLst/>
                <a:uLnTx/>
                <a:uFillTx/>
              </a:rPr>
              <a:t>FOUR</a:t>
            </a:r>
          </a:p>
          <a:p>
            <a:pPr lvl="0" algn="ctr">
              <a:lnSpc>
                <a:spcPct val="130000"/>
              </a:lnSpc>
            </a:pPr>
            <a:r>
              <a:rPr kumimoji="1" lang="sq-AL" altLang="zh-CN" sz="1400" b="1" kern="0" dirty="0" smtClean="0">
                <a:solidFill>
                  <a:srgbClr val="A6A6A6"/>
                </a:solidFill>
              </a:rPr>
              <a:t>Uncertainty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Avoidance</a:t>
            </a:r>
          </a:p>
        </p:txBody>
      </p:sp>
      <p:sp>
        <p:nvSpPr>
          <p:cNvPr id="40" name="文本框 74"/>
          <p:cNvSpPr txBox="1"/>
          <p:nvPr/>
        </p:nvSpPr>
        <p:spPr>
          <a:xfrm>
            <a:off x="10057761" y="0"/>
            <a:ext cx="1005403" cy="932563"/>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rgbClr val="A6A6A6"/>
                </a:solidFill>
                <a:effectLst/>
                <a:uLnTx/>
                <a:uFillTx/>
              </a:rPr>
              <a:t>PART</a:t>
            </a:r>
            <a:r>
              <a:rPr kumimoji="1" lang="zh-CN" altLang="en-US" sz="1400" b="1" i="0" u="none" strike="noStrike" kern="0" cap="none" spc="0" normalizeH="0" baseline="0" noProof="0" dirty="0">
                <a:ln>
                  <a:noFill/>
                </a:ln>
                <a:solidFill>
                  <a:srgbClr val="A6A6A6"/>
                </a:solidFill>
                <a:effectLst/>
                <a:uLnTx/>
                <a:uFillTx/>
              </a:rPr>
              <a:t> </a:t>
            </a:r>
            <a:r>
              <a:rPr kumimoji="1" lang="en-US" altLang="zh-CN" sz="1400" b="1" i="0" u="none" strike="noStrike" kern="0" cap="none" spc="0" normalizeH="0" baseline="0" noProof="0" dirty="0" smtClean="0">
                <a:ln>
                  <a:noFill/>
                </a:ln>
                <a:solidFill>
                  <a:srgbClr val="A6A6A6"/>
                </a:solidFill>
                <a:effectLst/>
                <a:uLnTx/>
                <a:uFillTx/>
              </a:rPr>
              <a:t>FIVE</a:t>
            </a:r>
            <a:endParaRPr kumimoji="1" lang="en-US" altLang="zh-CN" sz="1400" b="1" i="0" u="none" strike="noStrike" kern="0" cap="none" spc="0" normalizeH="0" baseline="0" noProof="0" dirty="0">
              <a:ln>
                <a:noFill/>
              </a:ln>
              <a:solidFill>
                <a:srgbClr val="A6A6A6"/>
              </a:solidFill>
              <a:effectLst/>
              <a:uLnTx/>
              <a:uFillTx/>
            </a:endParaRPr>
          </a:p>
          <a:p>
            <a:pPr lvl="0" algn="ctr">
              <a:lnSpc>
                <a:spcPct val="130000"/>
              </a:lnSpc>
            </a:pPr>
            <a:r>
              <a:rPr kumimoji="1" lang="sq-AL" altLang="zh-CN" sz="1400" b="1" kern="0" dirty="0" smtClean="0">
                <a:solidFill>
                  <a:srgbClr val="A6A6A6"/>
                </a:solidFill>
              </a:rPr>
              <a:t>Long Term </a:t>
            </a:r>
            <a:endParaRPr kumimoji="1" lang="en-US" altLang="zh-CN" sz="1400" b="1" kern="0" dirty="0" smtClean="0">
              <a:solidFill>
                <a:srgbClr val="A6A6A6"/>
              </a:solidFill>
            </a:endParaRPr>
          </a:p>
          <a:p>
            <a:pPr lvl="0" algn="ctr">
              <a:lnSpc>
                <a:spcPct val="130000"/>
              </a:lnSpc>
            </a:pPr>
            <a:r>
              <a:rPr kumimoji="1" lang="sq-AL" altLang="zh-CN" sz="1400" b="1" kern="0" dirty="0" smtClean="0">
                <a:solidFill>
                  <a:srgbClr val="A6A6A6"/>
                </a:solidFill>
              </a:rPr>
              <a:t>Oriented</a:t>
            </a:r>
          </a:p>
        </p:txBody>
      </p:sp>
      <p:sp>
        <p:nvSpPr>
          <p:cNvPr id="41" name="文本框 74"/>
          <p:cNvSpPr txBox="1"/>
          <p:nvPr/>
        </p:nvSpPr>
        <p:spPr>
          <a:xfrm>
            <a:off x="11160779" y="0"/>
            <a:ext cx="851516" cy="652486"/>
          </a:xfrm>
          <a:prstGeom prst="rect">
            <a:avLst/>
          </a:prstGeom>
          <a:noFill/>
        </p:spPr>
        <p:txBody>
          <a:bodyPr wrap="none" rtlCol="0">
            <a:spAutoFit/>
          </a:bodyPr>
          <a:lstStyle/>
          <a:p>
            <a:pPr marL="0" marR="0" lvl="0" indent="0" algn="ctr" defTabSz="914400" eaLnBrk="1" fontAlgn="auto" latinLnBrk="0" hangingPunct="1">
              <a:lnSpc>
                <a:spcPct val="130000"/>
              </a:lnSpc>
              <a:spcBef>
                <a:spcPts val="0"/>
              </a:spcBef>
              <a:spcAft>
                <a:spcPts val="0"/>
              </a:spcAft>
              <a:buClrTx/>
              <a:buSzTx/>
              <a:buFontTx/>
              <a:buNone/>
              <a:tabLst/>
              <a:defRPr/>
            </a:pPr>
            <a:r>
              <a:rPr kumimoji="1" lang="en-US" altLang="zh-CN" sz="1400" b="1" i="0" u="none" strike="noStrike" kern="0" cap="none" spc="0" normalizeH="0" baseline="0" noProof="0" dirty="0">
                <a:ln>
                  <a:noFill/>
                </a:ln>
                <a:solidFill>
                  <a:schemeClr val="bg1"/>
                </a:solidFill>
                <a:effectLst/>
                <a:uLnTx/>
                <a:uFillTx/>
              </a:rPr>
              <a:t>PART</a:t>
            </a:r>
            <a:r>
              <a:rPr kumimoji="1" lang="zh-CN" altLang="en-US" sz="1400" b="1" i="0" u="none" strike="noStrike" kern="0" cap="none" spc="0" normalizeH="0" baseline="0" noProof="0" dirty="0">
                <a:ln>
                  <a:noFill/>
                </a:ln>
                <a:solidFill>
                  <a:schemeClr val="bg1"/>
                </a:solidFill>
                <a:effectLst/>
                <a:uLnTx/>
                <a:uFillTx/>
              </a:rPr>
              <a:t> </a:t>
            </a:r>
            <a:r>
              <a:rPr kumimoji="1" lang="en-US" altLang="zh-CN" sz="1400" b="1" i="0" u="none" strike="noStrike" kern="0" cap="none" spc="0" normalizeH="0" baseline="0" noProof="0" dirty="0" smtClean="0">
                <a:ln>
                  <a:noFill/>
                </a:ln>
                <a:solidFill>
                  <a:schemeClr val="bg1"/>
                </a:solidFill>
                <a:effectLst/>
                <a:uLnTx/>
                <a:uFillTx/>
              </a:rPr>
              <a:t>SIX</a:t>
            </a:r>
            <a:endParaRPr kumimoji="1" lang="en-US" altLang="zh-CN" sz="1400" b="1" i="0" u="none" strike="noStrike" kern="0" cap="none" spc="0" normalizeH="0" baseline="0" noProof="0" dirty="0">
              <a:ln>
                <a:noFill/>
              </a:ln>
              <a:solidFill>
                <a:schemeClr val="bg1"/>
              </a:solidFill>
              <a:effectLst/>
              <a:uLnTx/>
              <a:uFillTx/>
            </a:endParaRPr>
          </a:p>
          <a:p>
            <a:pPr lvl="0" algn="ctr">
              <a:lnSpc>
                <a:spcPct val="130000"/>
              </a:lnSpc>
            </a:pPr>
            <a:r>
              <a:rPr kumimoji="1" lang="en-US" altLang="zh-CN" sz="1400" b="1" kern="0" dirty="0" smtClean="0">
                <a:solidFill>
                  <a:schemeClr val="bg1"/>
                </a:solidFill>
              </a:rPr>
              <a:t>Others</a:t>
            </a:r>
            <a:endParaRPr kumimoji="1" lang="sq-AL" altLang="zh-CN" sz="1400" b="1" kern="0" dirty="0" smtClean="0">
              <a:solidFill>
                <a:schemeClr val="bg1"/>
              </a:solidFill>
            </a:endParaRPr>
          </a:p>
        </p:txBody>
      </p:sp>
      <p:sp>
        <p:nvSpPr>
          <p:cNvPr id="42" name="文本占位符 2"/>
          <p:cNvSpPr>
            <a:spLocks noGrp="1"/>
          </p:cNvSpPr>
          <p:nvPr>
            <p:ph type="body" sz="quarter" idx="11"/>
          </p:nvPr>
        </p:nvSpPr>
        <p:spPr>
          <a:xfrm>
            <a:off x="0" y="3808395"/>
            <a:ext cx="5632177" cy="432048"/>
          </a:xfrm>
        </p:spPr>
        <p:txBody>
          <a:bodyPr>
            <a:noAutofit/>
          </a:bodyPr>
          <a:lstStyle/>
          <a:p>
            <a:pPr algn="ctr"/>
            <a:r>
              <a:rPr lang="en-US" altLang="zh-CN" sz="3600" b="1" dirty="0" smtClean="0">
                <a:solidFill>
                  <a:schemeClr val="tx1"/>
                </a:solidFill>
                <a:latin typeface="+mj-lt"/>
                <a:ea typeface="华文细黑" panose="02010600040101010101" pitchFamily="2" charset="-122"/>
              </a:rPr>
              <a:t>Communication Style</a:t>
            </a:r>
          </a:p>
        </p:txBody>
      </p:sp>
      <p:sp>
        <p:nvSpPr>
          <p:cNvPr id="43" name="文本框 6"/>
          <p:cNvSpPr txBox="1"/>
          <p:nvPr/>
        </p:nvSpPr>
        <p:spPr>
          <a:xfrm>
            <a:off x="1135231" y="4460419"/>
            <a:ext cx="10452793" cy="3129102"/>
          </a:xfrm>
          <a:prstGeom prst="rect">
            <a:avLst/>
          </a:prstGeom>
          <a:noFill/>
        </p:spPr>
        <p:txBody>
          <a:bodyPr wrap="square" lIns="0" tIns="0" rIns="0" bIns="0" rtlCol="0">
            <a:noAutofit/>
          </a:bodyPr>
          <a:lstStyle/>
          <a:p>
            <a:pPr marL="457200" indent="-457200"/>
            <a:endParaRPr lang="en-US" altLang="zh-CN" sz="2400" dirty="0" smtClean="0">
              <a:latin typeface="微软雅黑" panose="020B0503020204020204" pitchFamily="34" charset="-122"/>
              <a:ea typeface="微软雅黑" panose="020B0503020204020204" pitchFamily="34" charset="-122"/>
            </a:endParaRPr>
          </a:p>
          <a:p>
            <a:pPr marL="457200" indent="-457200"/>
            <a:r>
              <a:rPr lang="en-US" altLang="zh-CN" sz="2400" dirty="0" smtClean="0">
                <a:latin typeface="微软雅黑" panose="020B0503020204020204" pitchFamily="34" charset="-122"/>
                <a:ea typeface="微软雅黑" panose="020B0503020204020204" pitchFamily="34" charset="-122"/>
              </a:rPr>
              <a:t>As Hall and Hall discussed(1989), Germany is a typical low context</a:t>
            </a:r>
          </a:p>
          <a:p>
            <a:pPr marL="457200" indent="-457200"/>
            <a:r>
              <a:rPr lang="en-US" altLang="zh-CN" sz="2400" dirty="0" smtClean="0">
                <a:latin typeface="微软雅黑" panose="020B0503020204020204" pitchFamily="34" charset="-122"/>
                <a:ea typeface="微软雅黑" panose="020B0503020204020204" pitchFamily="34" charset="-122"/>
              </a:rPr>
              <a:t>society, while Chinese culture emphasizes implicit communication.</a:t>
            </a:r>
          </a:p>
          <a:p>
            <a:pPr marL="457200" indent="-457200"/>
            <a:endParaRPr lang="en-US" altLang="zh-CN" sz="2400" dirty="0" smtClean="0">
              <a:latin typeface="微软雅黑" panose="020B0503020204020204" pitchFamily="34" charset="-122"/>
              <a:ea typeface="微软雅黑" panose="020B0503020204020204" pitchFamily="34" charset="-122"/>
            </a:endParaRPr>
          </a:p>
          <a:p>
            <a:pPr marL="457200" indent="-457200"/>
            <a:endParaRPr lang="en-US" altLang="zh-CN" sz="2400" dirty="0" smtClean="0">
              <a:latin typeface="微软雅黑" panose="020B0503020204020204" pitchFamily="34" charset="-122"/>
              <a:ea typeface="微软雅黑" panose="020B0503020204020204" pitchFamily="34" charset="-122"/>
            </a:endParaRPr>
          </a:p>
        </p:txBody>
      </p:sp>
      <p:cxnSp>
        <p:nvCxnSpPr>
          <p:cNvPr id="44" name="直接连接符 43"/>
          <p:cNvCxnSpPr/>
          <p:nvPr/>
        </p:nvCxnSpPr>
        <p:spPr>
          <a:xfrm>
            <a:off x="369781" y="3760270"/>
            <a:ext cx="1235242" cy="0"/>
          </a:xfrm>
          <a:prstGeom prst="line">
            <a:avLst/>
          </a:prstGeom>
          <a:ln w="19050">
            <a:solidFill>
              <a:srgbClr val="FFC000"/>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p:nvPr/>
        </p:nvCxnSpPr>
        <p:spPr>
          <a:xfrm>
            <a:off x="1372413" y="4393934"/>
            <a:ext cx="3376863"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4256651001"/>
      </p:ext>
    </p:extLst>
  </p:cSld>
  <p:clrMapOvr>
    <a:masterClrMapping/>
  </p:clrMapOvr>
  <mc:AlternateContent xmlns:mc="http://schemas.openxmlformats.org/markup-compatibility/2006">
    <mc:Choice xmlns="" xmlns:p14="http://schemas.microsoft.com/office/powerpoint/2010/main" Requires="p14">
      <p:transition spd="slow" p14:dur="800">
        <p14:flythrough/>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D273B"/>
        </a:solidFill>
        <a:effectLst/>
      </p:bgPr>
    </p:bg>
    <p:spTree>
      <p:nvGrpSpPr>
        <p:cNvPr id="1" name=""/>
        <p:cNvGrpSpPr/>
        <p:nvPr/>
      </p:nvGrpSpPr>
      <p:grpSpPr>
        <a:xfrm>
          <a:off x="0" y="0"/>
          <a:ext cx="0" cy="0"/>
          <a:chOff x="0" y="0"/>
          <a:chExt cx="0" cy="0"/>
        </a:xfrm>
      </p:grpSpPr>
      <p:sp>
        <p:nvSpPr>
          <p:cNvPr id="4" name="矩形 3"/>
          <p:cNvSpPr/>
          <p:nvPr/>
        </p:nvSpPr>
        <p:spPr>
          <a:xfrm>
            <a:off x="-1" y="0"/>
            <a:ext cx="6077918" cy="685800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14" name="矩形 13"/>
          <p:cNvSpPr/>
          <p:nvPr/>
        </p:nvSpPr>
        <p:spPr>
          <a:xfrm>
            <a:off x="426720" y="274320"/>
            <a:ext cx="11445240" cy="6141720"/>
          </a:xfrm>
          <a:prstGeom prst="rect">
            <a:avLst/>
          </a:prstGeom>
          <a:solidFill>
            <a:schemeClr val="bg2">
              <a:lumMod val="10000"/>
              <a:alpha val="8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567581" y="274821"/>
            <a:ext cx="4493108" cy="769441"/>
          </a:xfrm>
          <a:prstGeom prst="rect">
            <a:avLst/>
          </a:prstGeom>
          <a:noFill/>
        </p:spPr>
        <p:txBody>
          <a:bodyPr wrap="square" rtlCol="0">
            <a:spAutoFit/>
          </a:bodyPr>
          <a:lstStyle/>
          <a:p>
            <a:r>
              <a:rPr lang="en-US" altLang="zh-CN" sz="4400" dirty="0" smtClean="0">
                <a:solidFill>
                  <a:prstClr val="white"/>
                </a:solidFill>
                <a:latin typeface="微软雅黑" panose="020B0503020204020204" pitchFamily="34" charset="-122"/>
                <a:ea typeface="微软雅黑" panose="020B0503020204020204" pitchFamily="34" charset="-122"/>
              </a:rPr>
              <a:t>Conclusion</a:t>
            </a:r>
          </a:p>
        </p:txBody>
      </p:sp>
      <p:grpSp>
        <p:nvGrpSpPr>
          <p:cNvPr id="12" name="组合 11"/>
          <p:cNvGrpSpPr/>
          <p:nvPr/>
        </p:nvGrpSpPr>
        <p:grpSpPr>
          <a:xfrm>
            <a:off x="522612" y="1237467"/>
            <a:ext cx="737694" cy="586740"/>
            <a:chOff x="6891329" y="2953972"/>
            <a:chExt cx="737694" cy="586740"/>
          </a:xfrm>
        </p:grpSpPr>
        <p:sp>
          <p:nvSpPr>
            <p:cNvPr id="11" name="矩形 9"/>
            <p:cNvSpPr/>
            <p:nvPr/>
          </p:nvSpPr>
          <p:spPr>
            <a:xfrm>
              <a:off x="6891329" y="2953972"/>
              <a:ext cx="585254" cy="434340"/>
            </a:xfrm>
            <a:prstGeom prst="parallelogram">
              <a:avLst>
                <a:gd name="adj" fmla="val 34320"/>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13" name="矩形 9"/>
            <p:cNvSpPr/>
            <p:nvPr/>
          </p:nvSpPr>
          <p:spPr>
            <a:xfrm>
              <a:off x="7043769" y="3106372"/>
              <a:ext cx="585254" cy="434340"/>
            </a:xfrm>
            <a:prstGeom prst="parallelogram">
              <a:avLst>
                <a:gd name="adj" fmla="val 34320"/>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grpSp>
      <p:sp>
        <p:nvSpPr>
          <p:cNvPr id="15" name="文本框 14"/>
          <p:cNvSpPr txBox="1"/>
          <p:nvPr/>
        </p:nvSpPr>
        <p:spPr>
          <a:xfrm>
            <a:off x="1299411" y="1098847"/>
            <a:ext cx="10138610" cy="5662576"/>
          </a:xfrm>
          <a:prstGeom prst="rect">
            <a:avLst/>
          </a:prstGeom>
          <a:noFill/>
        </p:spPr>
        <p:txBody>
          <a:bodyPr wrap="square" rtlCol="0">
            <a:spAutoFit/>
          </a:bodyPr>
          <a:lstStyle/>
          <a:p>
            <a:pPr>
              <a:lnSpc>
                <a:spcPct val="150000"/>
              </a:lnSpc>
              <a:spcAft>
                <a:spcPts val="1200"/>
              </a:spcAft>
            </a:pPr>
            <a:r>
              <a:rPr lang="en-US" altLang="zh-CN" sz="2000" dirty="0" smtClean="0">
                <a:solidFill>
                  <a:prstClr val="white"/>
                </a:solidFill>
                <a:latin typeface="微软雅黑" panose="020B0503020204020204" pitchFamily="34" charset="-122"/>
                <a:ea typeface="微软雅黑" panose="020B0503020204020204" pitchFamily="34" charset="-122"/>
              </a:rPr>
              <a:t>Based on six dimensions of national culture theory(</a:t>
            </a:r>
            <a:r>
              <a:rPr lang="en-US" altLang="zh-CN" sz="2000" dirty="0" err="1" smtClean="0">
                <a:solidFill>
                  <a:prstClr val="white"/>
                </a:solidFill>
                <a:latin typeface="微软雅黑" panose="020B0503020204020204" pitchFamily="34" charset="-122"/>
                <a:ea typeface="微软雅黑" panose="020B0503020204020204" pitchFamily="34" charset="-122"/>
              </a:rPr>
              <a:t>Hofstede</a:t>
            </a:r>
            <a:r>
              <a:rPr lang="en-US" altLang="zh-CN" sz="2000" dirty="0" smtClean="0">
                <a:solidFill>
                  <a:prstClr val="white"/>
                </a:solidFill>
                <a:latin typeface="微软雅黑" panose="020B0503020204020204" pitchFamily="34" charset="-122"/>
                <a:ea typeface="微软雅黑" panose="020B0503020204020204" pitchFamily="34" charset="-122"/>
              </a:rPr>
              <a:t>, 2010) and high/low context communication theory(Hall, 1989), distinctions between German culture and Chinese culture can be shown. </a:t>
            </a:r>
          </a:p>
          <a:p>
            <a:pPr>
              <a:lnSpc>
                <a:spcPct val="150000"/>
              </a:lnSpc>
              <a:spcAft>
                <a:spcPts val="1200"/>
              </a:spcAft>
            </a:pPr>
            <a:r>
              <a:rPr lang="en-US" altLang="zh-CN" sz="2000" dirty="0" smtClean="0">
                <a:solidFill>
                  <a:prstClr val="white"/>
                </a:solidFill>
                <a:latin typeface="微软雅黑" panose="020B0503020204020204" pitchFamily="34" charset="-122"/>
                <a:ea typeface="微软雅黑" panose="020B0503020204020204" pitchFamily="34" charset="-122"/>
              </a:rPr>
              <a:t>Chinese have greater power distance and are more collective than the German ones, which result in the differences between their govern styles and entrepreneurial scale. China tend to avoid uncertainty in business, which shows their fear of entrepreneurial risks.</a:t>
            </a:r>
          </a:p>
          <a:p>
            <a:pPr>
              <a:lnSpc>
                <a:spcPct val="150000"/>
              </a:lnSpc>
              <a:spcAft>
                <a:spcPts val="1200"/>
              </a:spcAft>
            </a:pPr>
            <a:r>
              <a:rPr lang="en-US" altLang="zh-CN" sz="2000" dirty="0" smtClean="0">
                <a:solidFill>
                  <a:prstClr val="white"/>
                </a:solidFill>
                <a:latin typeface="微软雅黑" panose="020B0503020204020204" pitchFamily="34" charset="-122"/>
                <a:ea typeface="微软雅黑" panose="020B0503020204020204" pitchFamily="34" charset="-122"/>
              </a:rPr>
              <a:t>Both of these two countries are masculine and long-term oriented societies, which lead  to similarities in entrepreneurship.</a:t>
            </a:r>
          </a:p>
          <a:p>
            <a:pPr>
              <a:lnSpc>
                <a:spcPct val="150000"/>
              </a:lnSpc>
              <a:spcAft>
                <a:spcPts val="1200"/>
              </a:spcAft>
            </a:pPr>
            <a:r>
              <a:rPr lang="en-US" altLang="zh-CN" sz="2000" dirty="0" smtClean="0">
                <a:solidFill>
                  <a:prstClr val="white"/>
                </a:solidFill>
                <a:latin typeface="微软雅黑" panose="020B0503020204020204" pitchFamily="34" charset="-122"/>
                <a:ea typeface="微软雅黑" panose="020B0503020204020204" pitchFamily="34" charset="-122"/>
              </a:rPr>
              <a:t> </a:t>
            </a:r>
          </a:p>
          <a:p>
            <a:pPr>
              <a:lnSpc>
                <a:spcPct val="120000"/>
              </a:lnSpc>
            </a:pPr>
            <a:endParaRPr lang="en-US" altLang="zh-CN" sz="2000" dirty="0" smtClean="0">
              <a:solidFill>
                <a:prstClr val="white"/>
              </a:solidFill>
              <a:latin typeface="微软雅黑" panose="020B0503020204020204" pitchFamily="34" charset="-122"/>
              <a:ea typeface="微软雅黑" panose="020B0503020204020204" pitchFamily="34" charset="-122"/>
            </a:endParaRPr>
          </a:p>
        </p:txBody>
      </p:sp>
    </p:spTree>
    <p:extLst>
      <p:ext uri="{BB962C8B-B14F-4D97-AF65-F5344CB8AC3E}">
        <p14:creationId xmlns="" xmlns:p14="http://schemas.microsoft.com/office/powerpoint/2010/main" val="16192156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D273B"/>
        </a:solidFill>
        <a:effectLst/>
      </p:bgPr>
    </p:bg>
    <p:spTree>
      <p:nvGrpSpPr>
        <p:cNvPr id="1" name=""/>
        <p:cNvGrpSpPr/>
        <p:nvPr/>
      </p:nvGrpSpPr>
      <p:grpSpPr>
        <a:xfrm>
          <a:off x="0" y="0"/>
          <a:ext cx="0" cy="0"/>
          <a:chOff x="0" y="0"/>
          <a:chExt cx="0" cy="0"/>
        </a:xfrm>
      </p:grpSpPr>
      <p:sp>
        <p:nvSpPr>
          <p:cNvPr id="4" name="矩形 3"/>
          <p:cNvSpPr/>
          <p:nvPr/>
        </p:nvSpPr>
        <p:spPr>
          <a:xfrm>
            <a:off x="-1" y="0"/>
            <a:ext cx="6077918" cy="6858000"/>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prstClr val="white"/>
              </a:solidFill>
            </a:endParaRPr>
          </a:p>
        </p:txBody>
      </p:sp>
      <p:sp>
        <p:nvSpPr>
          <p:cNvPr id="9" name="矩形 8"/>
          <p:cNvSpPr/>
          <p:nvPr/>
        </p:nvSpPr>
        <p:spPr>
          <a:xfrm>
            <a:off x="426720" y="274320"/>
            <a:ext cx="11445240" cy="6141720"/>
          </a:xfrm>
          <a:prstGeom prst="rect">
            <a:avLst/>
          </a:prstGeom>
          <a:solidFill>
            <a:schemeClr val="bg2">
              <a:lumMod val="10000"/>
              <a:alpha val="89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文本框 7"/>
          <p:cNvSpPr txBox="1"/>
          <p:nvPr/>
        </p:nvSpPr>
        <p:spPr>
          <a:xfrm>
            <a:off x="535497" y="355031"/>
            <a:ext cx="4493108" cy="769441"/>
          </a:xfrm>
          <a:prstGeom prst="rect">
            <a:avLst/>
          </a:prstGeom>
          <a:noFill/>
        </p:spPr>
        <p:txBody>
          <a:bodyPr wrap="square" rtlCol="0">
            <a:spAutoFit/>
          </a:bodyPr>
          <a:lstStyle/>
          <a:p>
            <a:r>
              <a:rPr lang="en-US" altLang="zh-CN" sz="4400" dirty="0" smtClean="0">
                <a:solidFill>
                  <a:prstClr val="white"/>
                </a:solidFill>
                <a:latin typeface="微软雅黑" panose="020B0503020204020204" pitchFamily="34" charset="-122"/>
                <a:ea typeface="微软雅黑" panose="020B0503020204020204" pitchFamily="34" charset="-122"/>
              </a:rPr>
              <a:t>REFERENCES</a:t>
            </a:r>
          </a:p>
        </p:txBody>
      </p:sp>
      <p:grpSp>
        <p:nvGrpSpPr>
          <p:cNvPr id="2" name="组合 11"/>
          <p:cNvGrpSpPr/>
          <p:nvPr/>
        </p:nvGrpSpPr>
        <p:grpSpPr>
          <a:xfrm>
            <a:off x="506571" y="1157256"/>
            <a:ext cx="737694" cy="586740"/>
            <a:chOff x="6891329" y="2953972"/>
            <a:chExt cx="737694" cy="586740"/>
          </a:xfrm>
        </p:grpSpPr>
        <p:sp>
          <p:nvSpPr>
            <p:cNvPr id="11" name="矩形 9"/>
            <p:cNvSpPr/>
            <p:nvPr/>
          </p:nvSpPr>
          <p:spPr>
            <a:xfrm>
              <a:off x="6891329" y="2953972"/>
              <a:ext cx="585254" cy="434340"/>
            </a:xfrm>
            <a:prstGeom prst="parallelogram">
              <a:avLst>
                <a:gd name="adj" fmla="val 34320"/>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sp>
          <p:nvSpPr>
            <p:cNvPr id="13" name="矩形 9"/>
            <p:cNvSpPr/>
            <p:nvPr/>
          </p:nvSpPr>
          <p:spPr>
            <a:xfrm>
              <a:off x="7043769" y="3106372"/>
              <a:ext cx="585254" cy="434340"/>
            </a:xfrm>
            <a:prstGeom prst="parallelogram">
              <a:avLst>
                <a:gd name="adj" fmla="val 34320"/>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rgbClr val="FFC000"/>
                </a:solidFill>
              </a:endParaRPr>
            </a:p>
          </p:txBody>
        </p:sp>
      </p:grpSp>
      <p:sp>
        <p:nvSpPr>
          <p:cNvPr id="15" name="文本框 14"/>
          <p:cNvSpPr txBox="1"/>
          <p:nvPr/>
        </p:nvSpPr>
        <p:spPr>
          <a:xfrm>
            <a:off x="1218399" y="748803"/>
            <a:ext cx="10331116" cy="6837769"/>
          </a:xfrm>
          <a:prstGeom prst="rect">
            <a:avLst/>
          </a:prstGeom>
          <a:noFill/>
        </p:spPr>
        <p:txBody>
          <a:bodyPr wrap="square" rtlCol="0">
            <a:spAutoFit/>
          </a:bodyPr>
          <a:lstStyle/>
          <a:p>
            <a:pPr>
              <a:spcBef>
                <a:spcPts val="800"/>
              </a:spcBef>
            </a:pPr>
            <a:r>
              <a:rPr lang="en-US" altLang="zh-CN" sz="1500" kern="100" dirty="0" smtClean="0">
                <a:solidFill>
                  <a:schemeClr val="bg1"/>
                </a:solidFill>
                <a:latin typeface="Times New Roman" pitchFamily="18" charset="0"/>
                <a:ea typeface="宋体"/>
                <a:cs typeface="Times New Roman" pitchFamily="18" charset="0"/>
              </a:rPr>
              <a:t> </a:t>
            </a:r>
            <a:endParaRPr lang="zh-CN" altLang="zh-CN" sz="1500" kern="100" dirty="0" smtClean="0">
              <a:solidFill>
                <a:schemeClr val="bg1"/>
              </a:solidFill>
              <a:latin typeface="Times New Roman" pitchFamily="18" charset="0"/>
              <a:ea typeface="宋体"/>
              <a:cs typeface="Times New Roman" pitchFamily="18" charset="0"/>
            </a:endParaRPr>
          </a:p>
          <a:p>
            <a:pPr>
              <a:spcBef>
                <a:spcPts val="800"/>
              </a:spcBef>
            </a:pPr>
            <a:r>
              <a:rPr lang="en-US" altLang="zh-CN" sz="1500" kern="100" dirty="0" err="1" smtClean="0">
                <a:solidFill>
                  <a:schemeClr val="bg1"/>
                </a:solidFill>
                <a:latin typeface="Times New Roman" pitchFamily="18" charset="0"/>
                <a:ea typeface="宋体"/>
                <a:cs typeface="Times New Roman" pitchFamily="18" charset="0"/>
              </a:rPr>
              <a:t>Conaty</a:t>
            </a:r>
            <a:r>
              <a:rPr lang="en-US" altLang="zh-CN" sz="1500" kern="100" dirty="0" smtClean="0">
                <a:solidFill>
                  <a:schemeClr val="bg1"/>
                </a:solidFill>
                <a:latin typeface="Times New Roman" pitchFamily="18" charset="0"/>
                <a:ea typeface="宋体"/>
                <a:cs typeface="Times New Roman" pitchFamily="18" charset="0"/>
              </a:rPr>
              <a:t>, P., 2016. International Expansion in the Retail Industry: A Multi-Case Study on Strategic Expansionary Variables. </a:t>
            </a:r>
            <a:endParaRPr lang="zh-CN" altLang="zh-CN" sz="1500" kern="100" dirty="0" smtClean="0">
              <a:solidFill>
                <a:schemeClr val="bg1"/>
              </a:solidFill>
              <a:latin typeface="Times New Roman" pitchFamily="18" charset="0"/>
              <a:ea typeface="宋体"/>
              <a:cs typeface="Times New Roman" pitchFamily="18" charset="0"/>
            </a:endParaRPr>
          </a:p>
          <a:p>
            <a:pPr>
              <a:spcBef>
                <a:spcPts val="800"/>
              </a:spcBef>
            </a:pPr>
            <a:r>
              <a:rPr lang="en-US" altLang="zh-CN" sz="1500" kern="100" dirty="0" smtClean="0">
                <a:solidFill>
                  <a:schemeClr val="bg1"/>
                </a:solidFill>
                <a:latin typeface="Times New Roman" pitchFamily="18" charset="0"/>
                <a:ea typeface="宋体"/>
                <a:cs typeface="Times New Roman" pitchFamily="18" charset="0"/>
              </a:rPr>
              <a:t>Donna J. Kelley, Abdul </a:t>
            </a:r>
            <a:r>
              <a:rPr lang="en-US" altLang="zh-CN" sz="1500" kern="100" dirty="0" err="1" smtClean="0">
                <a:solidFill>
                  <a:schemeClr val="bg1"/>
                </a:solidFill>
                <a:latin typeface="Times New Roman" pitchFamily="18" charset="0"/>
                <a:ea typeface="宋体"/>
                <a:cs typeface="Times New Roman" pitchFamily="18" charset="0"/>
              </a:rPr>
              <a:t>Ali,et.al</a:t>
            </a:r>
            <a:r>
              <a:rPr lang="en-US" altLang="zh-CN" sz="1500" kern="100" dirty="0" smtClean="0">
                <a:solidFill>
                  <a:schemeClr val="bg1"/>
                </a:solidFill>
                <a:latin typeface="Times New Roman" pitchFamily="18" charset="0"/>
                <a:ea typeface="宋体"/>
                <a:cs typeface="Times New Roman" pitchFamily="18" charset="0"/>
              </a:rPr>
              <a:t> (2016). Global Entrepreneurship Monitor United States 2015 Monitoring Report.</a:t>
            </a:r>
            <a:endParaRPr lang="zh-CN" altLang="zh-CN" sz="1500" kern="100" dirty="0" smtClean="0">
              <a:solidFill>
                <a:schemeClr val="bg1"/>
              </a:solidFill>
              <a:latin typeface="Times New Roman" pitchFamily="18" charset="0"/>
              <a:ea typeface="宋体"/>
              <a:cs typeface="Times New Roman" pitchFamily="18" charset="0"/>
            </a:endParaRPr>
          </a:p>
          <a:p>
            <a:pPr>
              <a:spcBef>
                <a:spcPts val="800"/>
              </a:spcBef>
            </a:pPr>
            <a:r>
              <a:rPr lang="en-US" altLang="zh-CN" sz="1500" kern="100" dirty="0" smtClean="0">
                <a:solidFill>
                  <a:schemeClr val="bg1"/>
                </a:solidFill>
                <a:latin typeface="Times New Roman" pitchFamily="18" charset="0"/>
                <a:ea typeface="宋体"/>
                <a:cs typeface="Times New Roman" pitchFamily="18" charset="0"/>
              </a:rPr>
              <a:t>Hall, E.T. &amp; Hall, Mildred Reed, 1989. </a:t>
            </a:r>
            <a:r>
              <a:rPr lang="en-US" altLang="zh-CN" sz="1500" i="1" kern="100" dirty="0" smtClean="0">
                <a:solidFill>
                  <a:schemeClr val="bg1"/>
                </a:solidFill>
                <a:latin typeface="Times New Roman" pitchFamily="18" charset="0"/>
                <a:ea typeface="宋体"/>
                <a:cs typeface="Times New Roman" pitchFamily="18" charset="0"/>
              </a:rPr>
              <a:t>Understanding cultural differences : </a:t>
            </a:r>
            <a:r>
              <a:rPr lang="en-US" altLang="zh-CN" sz="1500" i="1" kern="100" dirty="0" err="1" smtClean="0">
                <a:solidFill>
                  <a:schemeClr val="bg1"/>
                </a:solidFill>
                <a:latin typeface="Times New Roman" pitchFamily="18" charset="0"/>
                <a:ea typeface="宋体"/>
                <a:cs typeface="Times New Roman" pitchFamily="18" charset="0"/>
              </a:rPr>
              <a:t>germans</a:t>
            </a:r>
            <a:r>
              <a:rPr lang="en-US" altLang="zh-CN" sz="1500" i="1" kern="100" dirty="0" smtClean="0">
                <a:solidFill>
                  <a:schemeClr val="bg1"/>
                </a:solidFill>
                <a:latin typeface="Times New Roman" pitchFamily="18" charset="0"/>
                <a:ea typeface="宋体"/>
                <a:cs typeface="Times New Roman" pitchFamily="18" charset="0"/>
              </a:rPr>
              <a:t>, </a:t>
            </a:r>
            <a:r>
              <a:rPr lang="en-US" altLang="zh-CN" sz="1500" i="1" kern="100" dirty="0" err="1" smtClean="0">
                <a:solidFill>
                  <a:schemeClr val="bg1"/>
                </a:solidFill>
                <a:latin typeface="Times New Roman" pitchFamily="18" charset="0"/>
                <a:ea typeface="宋体"/>
                <a:cs typeface="Times New Roman" pitchFamily="18" charset="0"/>
              </a:rPr>
              <a:t>french</a:t>
            </a:r>
            <a:r>
              <a:rPr lang="en-US" altLang="zh-CN" sz="1500" i="1" kern="100" dirty="0" smtClean="0">
                <a:solidFill>
                  <a:schemeClr val="bg1"/>
                </a:solidFill>
                <a:latin typeface="Times New Roman" pitchFamily="18" charset="0"/>
                <a:ea typeface="宋体"/>
                <a:cs typeface="Times New Roman" pitchFamily="18" charset="0"/>
              </a:rPr>
              <a:t> and </a:t>
            </a:r>
            <a:r>
              <a:rPr lang="en-US" altLang="zh-CN" sz="1500" i="1" kern="100" dirty="0" err="1" smtClean="0">
                <a:solidFill>
                  <a:schemeClr val="bg1"/>
                </a:solidFill>
                <a:latin typeface="Times New Roman" pitchFamily="18" charset="0"/>
                <a:ea typeface="宋体"/>
                <a:cs typeface="Times New Roman" pitchFamily="18" charset="0"/>
              </a:rPr>
              <a:t>americans</a:t>
            </a:r>
            <a:r>
              <a:rPr lang="en-US" altLang="zh-CN" sz="1500" kern="100" dirty="0" smtClean="0">
                <a:solidFill>
                  <a:schemeClr val="bg1"/>
                </a:solidFill>
                <a:latin typeface="Times New Roman" pitchFamily="18" charset="0"/>
                <a:ea typeface="宋体"/>
                <a:cs typeface="Times New Roman" pitchFamily="18" charset="0"/>
              </a:rPr>
              <a:t>, Yarmouth, Me.: Intercultural Press.  </a:t>
            </a:r>
            <a:endParaRPr lang="zh-CN" altLang="zh-CN" sz="1500" kern="100" dirty="0" smtClean="0">
              <a:solidFill>
                <a:schemeClr val="bg1"/>
              </a:solidFill>
              <a:latin typeface="Times New Roman" pitchFamily="18" charset="0"/>
              <a:ea typeface="宋体"/>
              <a:cs typeface="Times New Roman" pitchFamily="18" charset="0"/>
            </a:endParaRPr>
          </a:p>
          <a:p>
            <a:pPr>
              <a:spcBef>
                <a:spcPts val="800"/>
              </a:spcBef>
            </a:pPr>
            <a:r>
              <a:rPr lang="en-US" altLang="zh-CN" sz="1500" kern="100" dirty="0" err="1" smtClean="0">
                <a:solidFill>
                  <a:schemeClr val="bg1"/>
                </a:solidFill>
                <a:latin typeface="Times New Roman" pitchFamily="18" charset="0"/>
                <a:ea typeface="宋体"/>
                <a:cs typeface="Times New Roman" pitchFamily="18" charset="0"/>
              </a:rPr>
              <a:t>Hofstede</a:t>
            </a:r>
            <a:r>
              <a:rPr lang="en-US" altLang="zh-CN" sz="1500" kern="100" dirty="0" smtClean="0">
                <a:solidFill>
                  <a:schemeClr val="bg1"/>
                </a:solidFill>
                <a:latin typeface="Times New Roman" pitchFamily="18" charset="0"/>
                <a:ea typeface="宋体"/>
                <a:cs typeface="Times New Roman" pitchFamily="18" charset="0"/>
              </a:rPr>
              <a:t>, G.H., </a:t>
            </a:r>
            <a:r>
              <a:rPr lang="en-US" altLang="zh-CN" sz="1500" kern="100" dirty="0" err="1" smtClean="0">
                <a:solidFill>
                  <a:schemeClr val="bg1"/>
                </a:solidFill>
                <a:latin typeface="Times New Roman" pitchFamily="18" charset="0"/>
                <a:ea typeface="宋体"/>
                <a:cs typeface="Times New Roman" pitchFamily="18" charset="0"/>
              </a:rPr>
              <a:t>Minkov</a:t>
            </a:r>
            <a:r>
              <a:rPr lang="en-US" altLang="zh-CN" sz="1500" kern="100" dirty="0" smtClean="0">
                <a:solidFill>
                  <a:schemeClr val="bg1"/>
                </a:solidFill>
                <a:latin typeface="Times New Roman" pitchFamily="18" charset="0"/>
                <a:ea typeface="宋体"/>
                <a:cs typeface="Times New Roman" pitchFamily="18" charset="0"/>
              </a:rPr>
              <a:t>, G.J. &amp; </a:t>
            </a:r>
            <a:r>
              <a:rPr lang="en-US" altLang="zh-CN" sz="1500" kern="100" dirty="0" err="1" smtClean="0">
                <a:solidFill>
                  <a:schemeClr val="bg1"/>
                </a:solidFill>
                <a:latin typeface="Times New Roman" pitchFamily="18" charset="0"/>
                <a:ea typeface="宋体"/>
                <a:cs typeface="Times New Roman" pitchFamily="18" charset="0"/>
              </a:rPr>
              <a:t>Minkov</a:t>
            </a:r>
            <a:r>
              <a:rPr lang="en-US" altLang="zh-CN" sz="1500" kern="100" dirty="0" smtClean="0">
                <a:solidFill>
                  <a:schemeClr val="bg1"/>
                </a:solidFill>
                <a:latin typeface="Times New Roman" pitchFamily="18" charset="0"/>
                <a:ea typeface="宋体"/>
                <a:cs typeface="Times New Roman" pitchFamily="18" charset="0"/>
              </a:rPr>
              <a:t>, Michael, 2010. </a:t>
            </a:r>
            <a:r>
              <a:rPr lang="en-US" altLang="zh-CN" sz="1500" i="1" kern="100" dirty="0" smtClean="0">
                <a:solidFill>
                  <a:schemeClr val="bg1"/>
                </a:solidFill>
                <a:latin typeface="Times New Roman" pitchFamily="18" charset="0"/>
                <a:ea typeface="宋体"/>
                <a:cs typeface="Times New Roman" pitchFamily="18" charset="0"/>
              </a:rPr>
              <a:t>Cultures and organizations software of the mind : intercultural cooperation and </a:t>
            </a:r>
            <a:r>
              <a:rPr lang="en-US" altLang="zh-CN" sz="1500" kern="100" dirty="0" smtClean="0">
                <a:solidFill>
                  <a:schemeClr val="bg1"/>
                </a:solidFill>
                <a:latin typeface="Times New Roman" pitchFamily="18" charset="0"/>
                <a:ea typeface="宋体"/>
                <a:cs typeface="Times New Roman" pitchFamily="18" charset="0"/>
              </a:rPr>
              <a:t>its importance for survival. </a:t>
            </a:r>
            <a:r>
              <a:rPr lang="en-US" altLang="zh-CN" sz="1500" kern="100" dirty="0" err="1" smtClean="0">
                <a:solidFill>
                  <a:schemeClr val="bg1"/>
                </a:solidFill>
                <a:latin typeface="Times New Roman" pitchFamily="18" charset="0"/>
                <a:ea typeface="宋体"/>
                <a:cs typeface="Times New Roman" pitchFamily="18" charset="0"/>
              </a:rPr>
              <a:t>Dawsonera</a:t>
            </a:r>
            <a:r>
              <a:rPr lang="en-US" altLang="zh-CN" sz="1500" kern="100" dirty="0" smtClean="0">
                <a:solidFill>
                  <a:schemeClr val="bg1"/>
                </a:solidFill>
                <a:latin typeface="Times New Roman" pitchFamily="18" charset="0"/>
                <a:ea typeface="宋体"/>
                <a:cs typeface="Times New Roman" pitchFamily="18" charset="0"/>
              </a:rPr>
              <a:t>. [online] Available at: </a:t>
            </a:r>
            <a:r>
              <a:rPr lang="en-US" altLang="zh-CN" sz="1500" kern="100" dirty="0" smtClean="0">
                <a:solidFill>
                  <a:schemeClr val="bg1"/>
                </a:solidFill>
                <a:latin typeface="Times New Roman" pitchFamily="18" charset="0"/>
                <a:ea typeface="宋体"/>
                <a:cs typeface="Times New Roman" pitchFamily="18" charset="0"/>
                <a:hlinkClick r:id="rId2"/>
              </a:rPr>
              <a:t>https://www-dawsonera-com.ezproxy.uwtsd.ac.uk/readonline/9780071770156</a:t>
            </a:r>
            <a:r>
              <a:rPr lang="en-US" altLang="zh-CN" sz="1500" kern="100" dirty="0" smtClean="0">
                <a:solidFill>
                  <a:schemeClr val="bg1"/>
                </a:solidFill>
                <a:latin typeface="Times New Roman" pitchFamily="18" charset="0"/>
                <a:ea typeface="宋体"/>
                <a:cs typeface="Times New Roman" pitchFamily="18" charset="0"/>
              </a:rPr>
              <a:t> [Accessed  7 May. 2018]. </a:t>
            </a:r>
          </a:p>
          <a:p>
            <a:pPr>
              <a:spcBef>
                <a:spcPts val="800"/>
              </a:spcBef>
            </a:pPr>
            <a:r>
              <a:rPr lang="en-US" altLang="zh-CN" sz="1500" kern="100" dirty="0" err="1" smtClean="0">
                <a:solidFill>
                  <a:schemeClr val="bg1"/>
                </a:solidFill>
                <a:latin typeface="Times New Roman" pitchFamily="18" charset="0"/>
                <a:ea typeface="宋体"/>
                <a:cs typeface="Times New Roman" pitchFamily="18" charset="0"/>
              </a:rPr>
              <a:t>Hofstede</a:t>
            </a:r>
            <a:r>
              <a:rPr lang="en-US" altLang="zh-CN" sz="1500" kern="100" dirty="0" smtClean="0">
                <a:solidFill>
                  <a:schemeClr val="bg1"/>
                </a:solidFill>
                <a:latin typeface="Times New Roman" pitchFamily="18" charset="0"/>
                <a:ea typeface="宋体"/>
                <a:cs typeface="Times New Roman" pitchFamily="18" charset="0"/>
              </a:rPr>
              <a:t> Insights. (2018). Country Comparison - </a:t>
            </a:r>
            <a:r>
              <a:rPr lang="en-US" altLang="zh-CN" sz="1500" kern="100" dirty="0" err="1" smtClean="0">
                <a:solidFill>
                  <a:schemeClr val="bg1"/>
                </a:solidFill>
                <a:latin typeface="Times New Roman" pitchFamily="18" charset="0"/>
                <a:ea typeface="宋体"/>
                <a:cs typeface="Times New Roman" pitchFamily="18" charset="0"/>
              </a:rPr>
              <a:t>Hofstede</a:t>
            </a:r>
            <a:r>
              <a:rPr lang="en-US" altLang="zh-CN" sz="1500" kern="100" dirty="0" smtClean="0">
                <a:solidFill>
                  <a:schemeClr val="bg1"/>
                </a:solidFill>
                <a:latin typeface="Times New Roman" pitchFamily="18" charset="0"/>
                <a:ea typeface="宋体"/>
                <a:cs typeface="Times New Roman" pitchFamily="18" charset="0"/>
              </a:rPr>
              <a:t> Insights. [online] Available at: https://www.hofstede-insights.com/country-comparison/china,germany/ [Accessed 7 May 2018].</a:t>
            </a:r>
          </a:p>
          <a:p>
            <a:pPr>
              <a:spcBef>
                <a:spcPts val="800"/>
              </a:spcBef>
            </a:pPr>
            <a:r>
              <a:rPr lang="en-US" altLang="zh-CN" sz="1500" kern="100" dirty="0" err="1" smtClean="0">
                <a:solidFill>
                  <a:schemeClr val="bg1"/>
                </a:solidFill>
                <a:latin typeface="Times New Roman" pitchFamily="18" charset="0"/>
                <a:ea typeface="宋体"/>
                <a:cs typeface="Times New Roman" pitchFamily="18" charset="0"/>
              </a:rPr>
              <a:t>Kreiser</a:t>
            </a:r>
            <a:r>
              <a:rPr lang="en-US" altLang="zh-CN" sz="1500" kern="100" dirty="0" smtClean="0">
                <a:solidFill>
                  <a:schemeClr val="bg1"/>
                </a:solidFill>
                <a:latin typeface="Times New Roman" pitchFamily="18" charset="0"/>
                <a:ea typeface="宋体"/>
                <a:cs typeface="Times New Roman" pitchFamily="18" charset="0"/>
              </a:rPr>
              <a:t>, P. M., Marino, L. D., Dickson, P., &amp; Weaver, K. M. (2010). Cultural influences on entrepreneurial orientation: The impact of national culture on risk taking and </a:t>
            </a:r>
            <a:r>
              <a:rPr lang="en-US" altLang="zh-CN" sz="1500" kern="100" dirty="0" err="1" smtClean="0">
                <a:solidFill>
                  <a:schemeClr val="bg1"/>
                </a:solidFill>
                <a:latin typeface="Times New Roman" pitchFamily="18" charset="0"/>
                <a:ea typeface="宋体"/>
                <a:cs typeface="Times New Roman" pitchFamily="18" charset="0"/>
              </a:rPr>
              <a:t>proactiveness</a:t>
            </a:r>
            <a:r>
              <a:rPr lang="en-US" altLang="zh-CN" sz="1500" kern="100" dirty="0" smtClean="0">
                <a:solidFill>
                  <a:schemeClr val="bg1"/>
                </a:solidFill>
                <a:latin typeface="Times New Roman" pitchFamily="18" charset="0"/>
                <a:ea typeface="宋体"/>
                <a:cs typeface="Times New Roman" pitchFamily="18" charset="0"/>
              </a:rPr>
              <a:t> in SMEs. Entrepreneurship Theory and Practice, 34(5), 959-983.</a:t>
            </a:r>
          </a:p>
          <a:p>
            <a:pPr>
              <a:spcBef>
                <a:spcPts val="800"/>
              </a:spcBef>
            </a:pPr>
            <a:r>
              <a:rPr lang="en-US" altLang="zh-CN" sz="1500" kern="100" dirty="0" smtClean="0">
                <a:solidFill>
                  <a:schemeClr val="bg1"/>
                </a:solidFill>
                <a:latin typeface="Times New Roman" pitchFamily="18" charset="0"/>
                <a:ea typeface="宋体"/>
                <a:cs typeface="Times New Roman" pitchFamily="18" charset="0"/>
              </a:rPr>
              <a:t>Liu, Y., &amp; </a:t>
            </a:r>
            <a:r>
              <a:rPr lang="en-US" altLang="zh-CN" sz="1500" kern="100" dirty="0" err="1" smtClean="0">
                <a:solidFill>
                  <a:schemeClr val="bg1"/>
                </a:solidFill>
                <a:latin typeface="Times New Roman" pitchFamily="18" charset="0"/>
                <a:ea typeface="宋体"/>
                <a:cs typeface="Times New Roman" pitchFamily="18" charset="0"/>
              </a:rPr>
              <a:t>Almor</a:t>
            </a:r>
            <a:r>
              <a:rPr lang="en-US" altLang="zh-CN" sz="1500" kern="100" dirty="0" smtClean="0">
                <a:solidFill>
                  <a:schemeClr val="bg1"/>
                </a:solidFill>
                <a:latin typeface="Times New Roman" pitchFamily="18" charset="0"/>
                <a:ea typeface="宋体"/>
                <a:cs typeface="Times New Roman" pitchFamily="18" charset="0"/>
              </a:rPr>
              <a:t>, T. (2016). How culture influences the way entrepreneurs deal with uncertainty in inter-organizational relationships: The case of returnee versus local entrepreneurs in China. International Business Review, 25(1), 4-14.</a:t>
            </a:r>
          </a:p>
          <a:p>
            <a:pPr>
              <a:spcBef>
                <a:spcPts val="800"/>
              </a:spcBef>
            </a:pPr>
            <a:r>
              <a:rPr lang="en-US" altLang="zh-CN" sz="1500" kern="100" dirty="0" err="1" smtClean="0">
                <a:solidFill>
                  <a:schemeClr val="bg1"/>
                </a:solidFill>
                <a:latin typeface="Times New Roman" pitchFamily="18" charset="0"/>
                <a:ea typeface="宋体"/>
                <a:cs typeface="Times New Roman" pitchFamily="18" charset="0"/>
              </a:rPr>
              <a:t>Pinillos</a:t>
            </a:r>
            <a:r>
              <a:rPr lang="en-US" altLang="zh-CN" sz="1500" kern="100" dirty="0" smtClean="0">
                <a:solidFill>
                  <a:schemeClr val="bg1"/>
                </a:solidFill>
                <a:latin typeface="Times New Roman" pitchFamily="18" charset="0"/>
                <a:ea typeface="宋体"/>
                <a:cs typeface="Times New Roman" pitchFamily="18" charset="0"/>
              </a:rPr>
              <a:t>, M. J., &amp; Reyes, L. (2011). Relationship between individualist–collectivist culture and entrepreneurial activity: evidence from Global Entrepreneurship Monitor data. Small Business Economics, 37(1), 23-37.</a:t>
            </a:r>
          </a:p>
          <a:p>
            <a:pPr>
              <a:spcBef>
                <a:spcPts val="800"/>
              </a:spcBef>
            </a:pPr>
            <a:r>
              <a:rPr lang="en-US" altLang="zh-CN" sz="1500" kern="100" dirty="0" smtClean="0">
                <a:solidFill>
                  <a:schemeClr val="bg1"/>
                </a:solidFill>
                <a:latin typeface="Times New Roman" pitchFamily="18" charset="0"/>
                <a:ea typeface="宋体"/>
                <a:cs typeface="Times New Roman" pitchFamily="18" charset="0"/>
              </a:rPr>
              <a:t> Wang, R. (2012). Chinese culture and its potential influence on entrepreneurship. International Business Research, 5(10), 76.</a:t>
            </a:r>
          </a:p>
          <a:p>
            <a:pPr>
              <a:spcBef>
                <a:spcPts val="800"/>
              </a:spcBef>
            </a:pPr>
            <a:r>
              <a:rPr lang="en-US" altLang="zh-CN" sz="1500" kern="100" dirty="0" err="1" smtClean="0">
                <a:solidFill>
                  <a:schemeClr val="bg1"/>
                </a:solidFill>
                <a:latin typeface="Times New Roman" pitchFamily="18" charset="0"/>
                <a:ea typeface="宋体"/>
                <a:cs typeface="Times New Roman" pitchFamily="18" charset="0"/>
              </a:rPr>
              <a:t>Zapalska</a:t>
            </a:r>
            <a:r>
              <a:rPr lang="en-US" altLang="zh-CN" sz="1500" kern="100" dirty="0" smtClean="0">
                <a:solidFill>
                  <a:schemeClr val="bg1"/>
                </a:solidFill>
                <a:latin typeface="Times New Roman" pitchFamily="18" charset="0"/>
                <a:ea typeface="宋体"/>
                <a:cs typeface="Times New Roman" pitchFamily="18" charset="0"/>
              </a:rPr>
              <a:t>, A. M., &amp; Edwards, W. (2001). Chinese entrepreneurship in a cultural and economic perspective. Journal of small business management, 39(3), 286-292.</a:t>
            </a:r>
          </a:p>
          <a:p>
            <a:pPr>
              <a:spcBef>
                <a:spcPts val="800"/>
              </a:spcBef>
            </a:pPr>
            <a:endParaRPr lang="zh-CN" altLang="zh-CN" sz="1500" kern="100" dirty="0" smtClean="0">
              <a:solidFill>
                <a:schemeClr val="bg1"/>
              </a:solidFill>
              <a:latin typeface="Times New Roman" pitchFamily="18" charset="0"/>
              <a:ea typeface="宋体"/>
              <a:cs typeface="Times New Roman" pitchFamily="18" charset="0"/>
            </a:endParaRPr>
          </a:p>
          <a:p>
            <a:pPr algn="just">
              <a:spcBef>
                <a:spcPts val="800"/>
              </a:spcBef>
              <a:spcAft>
                <a:spcPts val="0"/>
              </a:spcAft>
            </a:pPr>
            <a:r>
              <a:rPr lang="en-US" altLang="zh-CN" sz="1500" kern="100" dirty="0" smtClean="0">
                <a:solidFill>
                  <a:schemeClr val="bg1"/>
                </a:solidFill>
                <a:latin typeface="Times New Roman" pitchFamily="18" charset="0"/>
                <a:ea typeface="宋体"/>
                <a:cs typeface="Times New Roman" pitchFamily="18" charset="0"/>
              </a:rPr>
              <a:t> </a:t>
            </a:r>
            <a:endParaRPr lang="zh-CN" altLang="zh-CN" sz="1500" kern="100" dirty="0" smtClean="0">
              <a:solidFill>
                <a:schemeClr val="bg1"/>
              </a:solidFill>
              <a:latin typeface="Times New Roman" pitchFamily="18" charset="0"/>
              <a:ea typeface="宋体"/>
              <a:cs typeface="Times New Roman" pitchFamily="18" charset="0"/>
            </a:endParaRPr>
          </a:p>
          <a:p>
            <a:pPr algn="just">
              <a:spcBef>
                <a:spcPts val="800"/>
              </a:spcBef>
              <a:spcAft>
                <a:spcPts val="0"/>
              </a:spcAft>
            </a:pPr>
            <a:r>
              <a:rPr lang="en-US" altLang="zh-CN" sz="1500" kern="100" dirty="0" smtClean="0">
                <a:solidFill>
                  <a:schemeClr val="bg1"/>
                </a:solidFill>
                <a:latin typeface="Times New Roman" pitchFamily="18" charset="0"/>
                <a:ea typeface="宋体"/>
                <a:cs typeface="Times New Roman" pitchFamily="18" charset="0"/>
              </a:rPr>
              <a:t> </a:t>
            </a:r>
            <a:endParaRPr lang="zh-CN" altLang="zh-CN" sz="1500" kern="100" dirty="0" smtClean="0">
              <a:solidFill>
                <a:schemeClr val="bg1"/>
              </a:solidFill>
              <a:latin typeface="Times New Roman" pitchFamily="18" charset="0"/>
              <a:ea typeface="宋体"/>
              <a:cs typeface="Times New Roman" pitchFamily="18" charset="0"/>
            </a:endParaRPr>
          </a:p>
          <a:p>
            <a:pPr algn="just">
              <a:spcBef>
                <a:spcPts val="800"/>
              </a:spcBef>
              <a:spcAft>
                <a:spcPts val="0"/>
              </a:spcAft>
            </a:pPr>
            <a:r>
              <a:rPr lang="en-US" altLang="zh-CN" sz="1500" kern="100" dirty="0" smtClean="0">
                <a:solidFill>
                  <a:schemeClr val="bg1"/>
                </a:solidFill>
                <a:latin typeface="Times New Roman" pitchFamily="18" charset="0"/>
                <a:ea typeface="宋体"/>
                <a:cs typeface="Times New Roman" pitchFamily="18" charset="0"/>
              </a:rPr>
              <a:t> </a:t>
            </a:r>
            <a:endParaRPr lang="zh-CN" altLang="zh-CN" sz="1500" kern="100" dirty="0">
              <a:solidFill>
                <a:schemeClr val="bg1"/>
              </a:solidFill>
              <a:latin typeface="Times New Roman" pitchFamily="18" charset="0"/>
              <a:ea typeface="宋体"/>
              <a:cs typeface="Times New Roman" pitchFamily="18" charset="0"/>
            </a:endParaRPr>
          </a:p>
        </p:txBody>
      </p:sp>
    </p:spTree>
    <p:extLst>
      <p:ext uri="{BB962C8B-B14F-4D97-AF65-F5344CB8AC3E}">
        <p14:creationId xmlns="" xmlns:p14="http://schemas.microsoft.com/office/powerpoint/2010/main" val="16192156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主题1">
  <a:themeElements>
    <a:clrScheme name="自定义 191">
      <a:dk1>
        <a:sysClr val="windowText" lastClr="000000"/>
      </a:dk1>
      <a:lt1>
        <a:sysClr val="window" lastClr="FFFFFF"/>
      </a:lt1>
      <a:dk2>
        <a:srgbClr val="44546A"/>
      </a:dk2>
      <a:lt2>
        <a:srgbClr val="E7E6E6"/>
      </a:lt2>
      <a:accent1>
        <a:srgbClr val="FDD938"/>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2">
      <a:majorFont>
        <a:latin typeface="Calibri Light"/>
        <a:ea typeface="微软雅黑"/>
        <a:cs typeface=""/>
      </a:majorFont>
      <a:minorFont>
        <a:latin typeface="Calibri"/>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主题1" id="{F566535D-5449-47F1-B525-F98EFF1D4634}" vid="{72694C86-DA6C-4B89-871E-78F86E69E428}"/>
    </a:ext>
  </a:extLst>
</a:theme>
</file>

<file path=ppt/theme/theme4.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5.xml><?xml version="1.0" encoding="utf-8"?>
<a:theme xmlns:a="http://schemas.openxmlformats.org/drawingml/2006/main" name="2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defRPr sz="2800" dirty="0" smtClean="0">
            <a:solidFill>
              <a:srgbClr val="1D273B"/>
            </a:solidFill>
            <a:latin typeface="微软雅黑" panose="020B0503020204020204" pitchFamily="34" charset="-122"/>
            <a:ea typeface="微软雅黑" panose="020B0503020204020204" pitchFamily="34" charset="-122"/>
          </a:defRPr>
        </a:defPPr>
      </a:lstStyle>
    </a:txDef>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7515</TotalTime>
  <Words>532</Words>
  <Application>Microsoft Office PowerPoint</Application>
  <PresentationFormat>自定义</PresentationFormat>
  <Paragraphs>201</Paragraphs>
  <Slides>10</Slides>
  <Notes>0</Notes>
  <HiddenSlides>0</HiddenSlides>
  <MMClips>0</MMClips>
  <ScaleCrop>false</ScaleCrop>
  <HeadingPairs>
    <vt:vector size="4" baseType="variant">
      <vt:variant>
        <vt:lpstr>主题</vt:lpstr>
      </vt:variant>
      <vt:variant>
        <vt:i4>5</vt:i4>
      </vt:variant>
      <vt:variant>
        <vt:lpstr>幻灯片标题</vt:lpstr>
      </vt:variant>
      <vt:variant>
        <vt:i4>10</vt:i4>
      </vt:variant>
    </vt:vector>
  </HeadingPairs>
  <TitlesOfParts>
    <vt:vector size="15" baseType="lpstr">
      <vt:lpstr>Office 主题​​</vt:lpstr>
      <vt:lpstr>Office 主题</vt:lpstr>
      <vt:lpstr>主题1</vt:lpstr>
      <vt:lpstr>2_Office 主题</vt:lpstr>
      <vt:lpstr>2_Office 主题​​</vt:lpstr>
      <vt:lpstr>幻灯片 1</vt:lpstr>
      <vt:lpstr>幻灯片 2</vt:lpstr>
      <vt:lpstr>幻灯片 3</vt:lpstr>
      <vt:lpstr>幻灯片 4</vt:lpstr>
      <vt:lpstr>幻灯片 5</vt:lpstr>
      <vt:lpstr>幻灯片 6</vt:lpstr>
      <vt:lpstr>幻灯片 7</vt:lpstr>
      <vt:lpstr>幻灯片 8</vt:lpstr>
      <vt:lpstr>幻灯片 9</vt:lpstr>
      <vt:lpstr>幻灯片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admin</cp:lastModifiedBy>
  <cp:revision>90</cp:revision>
  <dcterms:created xsi:type="dcterms:W3CDTF">2016-04-10T03:18:35Z</dcterms:created>
  <dcterms:modified xsi:type="dcterms:W3CDTF">2018-05-09T23:17:37Z</dcterms:modified>
</cp:coreProperties>
</file>