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9"/>
  </p:notesMasterIdLst>
  <p:sldIdLst>
    <p:sldId id="266" r:id="rId5"/>
    <p:sldId id="308" r:id="rId6"/>
    <p:sldId id="312" r:id="rId7"/>
    <p:sldId id="317" r:id="rId8"/>
    <p:sldId id="316" r:id="rId9"/>
    <p:sldId id="257" r:id="rId10"/>
    <p:sldId id="259" r:id="rId11"/>
    <p:sldId id="260" r:id="rId12"/>
    <p:sldId id="261" r:id="rId13"/>
    <p:sldId id="262" r:id="rId14"/>
    <p:sldId id="313" r:id="rId15"/>
    <p:sldId id="314" r:id="rId16"/>
    <p:sldId id="319" r:id="rId17"/>
    <p:sldId id="263" r:id="rId18"/>
    <p:sldId id="267" r:id="rId19"/>
    <p:sldId id="269" r:id="rId20"/>
    <p:sldId id="271" r:id="rId21"/>
    <p:sldId id="272" r:id="rId22"/>
    <p:sldId id="273" r:id="rId23"/>
    <p:sldId id="274" r:id="rId24"/>
    <p:sldId id="275" r:id="rId25"/>
    <p:sldId id="321" r:id="rId26"/>
    <p:sldId id="315" r:id="rId27"/>
    <p:sldId id="318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4CD822-25AA-4AA9-9F0A-046DA0EBFA16}" v="7" dt="2022-03-25T15:00:18.0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19" autoAdjust="0"/>
  </p:normalViewPr>
  <p:slideViewPr>
    <p:cSldViewPr snapToGrid="0">
      <p:cViewPr varScale="1">
        <p:scale>
          <a:sx n="88" d="100"/>
          <a:sy n="88" d="100"/>
        </p:scale>
        <p:origin x="7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e Pitson" userId="db8d2b3e-593d-47e6-a0b5-dc90f7ab49ec" providerId="ADAL" clId="{C24C0497-2ED2-4EB2-A09D-900A09A02722}"/>
    <pc:docChg chg="modSld">
      <pc:chgData name="Marie Pitson" userId="db8d2b3e-593d-47e6-a0b5-dc90f7ab49ec" providerId="ADAL" clId="{C24C0497-2ED2-4EB2-A09D-900A09A02722}" dt="2022-03-25T15:10:57.703" v="13" actId="20577"/>
      <pc:docMkLst>
        <pc:docMk/>
      </pc:docMkLst>
      <pc:sldChg chg="modNotesTx">
        <pc:chgData name="Marie Pitson" userId="db8d2b3e-593d-47e6-a0b5-dc90f7ab49ec" providerId="ADAL" clId="{C24C0497-2ED2-4EB2-A09D-900A09A02722}" dt="2022-03-25T15:09:54.590" v="2" actId="20577"/>
        <pc:sldMkLst>
          <pc:docMk/>
          <pc:sldMk cId="1395636194" sldId="257"/>
        </pc:sldMkLst>
      </pc:sldChg>
      <pc:sldChg chg="modNotesTx">
        <pc:chgData name="Marie Pitson" userId="db8d2b3e-593d-47e6-a0b5-dc90f7ab49ec" providerId="ADAL" clId="{C24C0497-2ED2-4EB2-A09D-900A09A02722}" dt="2022-03-25T15:09:58.802" v="3" actId="20577"/>
        <pc:sldMkLst>
          <pc:docMk/>
          <pc:sldMk cId="3941758354" sldId="259"/>
        </pc:sldMkLst>
      </pc:sldChg>
      <pc:sldChg chg="modNotesTx">
        <pc:chgData name="Marie Pitson" userId="db8d2b3e-593d-47e6-a0b5-dc90f7ab49ec" providerId="ADAL" clId="{C24C0497-2ED2-4EB2-A09D-900A09A02722}" dt="2022-03-25T15:10:08.247" v="5" actId="20577"/>
        <pc:sldMkLst>
          <pc:docMk/>
          <pc:sldMk cId="4151391444" sldId="260"/>
        </pc:sldMkLst>
      </pc:sldChg>
      <pc:sldChg chg="modNotesTx">
        <pc:chgData name="Marie Pitson" userId="db8d2b3e-593d-47e6-a0b5-dc90f7ab49ec" providerId="ADAL" clId="{C24C0497-2ED2-4EB2-A09D-900A09A02722}" dt="2022-03-25T15:10:13.822" v="6" actId="20577"/>
        <pc:sldMkLst>
          <pc:docMk/>
          <pc:sldMk cId="3009160200" sldId="261"/>
        </pc:sldMkLst>
      </pc:sldChg>
      <pc:sldChg chg="modNotesTx">
        <pc:chgData name="Marie Pitson" userId="db8d2b3e-593d-47e6-a0b5-dc90f7ab49ec" providerId="ADAL" clId="{C24C0497-2ED2-4EB2-A09D-900A09A02722}" dt="2022-03-25T15:10:19.012" v="7" actId="20577"/>
        <pc:sldMkLst>
          <pc:docMk/>
          <pc:sldMk cId="4236694880" sldId="262"/>
        </pc:sldMkLst>
      </pc:sldChg>
      <pc:sldChg chg="modNotesTx">
        <pc:chgData name="Marie Pitson" userId="db8d2b3e-593d-47e6-a0b5-dc90f7ab49ec" providerId="ADAL" clId="{C24C0497-2ED2-4EB2-A09D-900A09A02722}" dt="2022-03-25T15:10:32.709" v="10" actId="20577"/>
        <pc:sldMkLst>
          <pc:docMk/>
          <pc:sldMk cId="2947906850" sldId="263"/>
        </pc:sldMkLst>
      </pc:sldChg>
      <pc:sldChg chg="modNotesTx">
        <pc:chgData name="Marie Pitson" userId="db8d2b3e-593d-47e6-a0b5-dc90f7ab49ec" providerId="ADAL" clId="{C24C0497-2ED2-4EB2-A09D-900A09A02722}" dt="2022-03-25T15:10:38.037" v="11" actId="20577"/>
        <pc:sldMkLst>
          <pc:docMk/>
          <pc:sldMk cId="150676130" sldId="269"/>
        </pc:sldMkLst>
      </pc:sldChg>
      <pc:sldChg chg="modNotesTx">
        <pc:chgData name="Marie Pitson" userId="db8d2b3e-593d-47e6-a0b5-dc90f7ab49ec" providerId="ADAL" clId="{C24C0497-2ED2-4EB2-A09D-900A09A02722}" dt="2022-03-25T15:10:46.588" v="12" actId="20577"/>
        <pc:sldMkLst>
          <pc:docMk/>
          <pc:sldMk cId="382491734" sldId="273"/>
        </pc:sldMkLst>
      </pc:sldChg>
      <pc:sldChg chg="modNotesTx">
        <pc:chgData name="Marie Pitson" userId="db8d2b3e-593d-47e6-a0b5-dc90f7ab49ec" providerId="ADAL" clId="{C24C0497-2ED2-4EB2-A09D-900A09A02722}" dt="2022-03-25T15:10:23.540" v="8" actId="20577"/>
        <pc:sldMkLst>
          <pc:docMk/>
          <pc:sldMk cId="695778228" sldId="313"/>
        </pc:sldMkLst>
      </pc:sldChg>
      <pc:sldChg chg="modNotesTx">
        <pc:chgData name="Marie Pitson" userId="db8d2b3e-593d-47e6-a0b5-dc90f7ab49ec" providerId="ADAL" clId="{C24C0497-2ED2-4EB2-A09D-900A09A02722}" dt="2022-03-25T15:10:28.684" v="9" actId="20577"/>
        <pc:sldMkLst>
          <pc:docMk/>
          <pc:sldMk cId="1699320786" sldId="314"/>
        </pc:sldMkLst>
      </pc:sldChg>
      <pc:sldChg chg="modNotesTx">
        <pc:chgData name="Marie Pitson" userId="db8d2b3e-593d-47e6-a0b5-dc90f7ab49ec" providerId="ADAL" clId="{C24C0497-2ED2-4EB2-A09D-900A09A02722}" dt="2022-03-25T15:10:57.703" v="13" actId="20577"/>
        <pc:sldMkLst>
          <pc:docMk/>
          <pc:sldMk cId="2595942828" sldId="315"/>
        </pc:sldMkLst>
      </pc:sldChg>
      <pc:sldChg chg="modNotesTx">
        <pc:chgData name="Marie Pitson" userId="db8d2b3e-593d-47e6-a0b5-dc90f7ab49ec" providerId="ADAL" clId="{C24C0497-2ED2-4EB2-A09D-900A09A02722}" dt="2022-03-25T15:09:47.914" v="1" actId="20577"/>
        <pc:sldMkLst>
          <pc:docMk/>
          <pc:sldMk cId="2163587885" sldId="316"/>
        </pc:sldMkLst>
      </pc:sldChg>
      <pc:sldChg chg="modNotesTx">
        <pc:chgData name="Marie Pitson" userId="db8d2b3e-593d-47e6-a0b5-dc90f7ab49ec" providerId="ADAL" clId="{C24C0497-2ED2-4EB2-A09D-900A09A02722}" dt="2022-03-25T15:09:42.256" v="0" actId="20577"/>
        <pc:sldMkLst>
          <pc:docMk/>
          <pc:sldMk cId="635459932" sldId="317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The roles of leaders and managers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Change management.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motivation.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Business analysis tools to aid problem solving 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pestle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swot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40539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04512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/>
            <a:t>The roles of leaders and managers</a:t>
          </a:r>
        </a:p>
      </dsp:txBody>
      <dsp:txXfrm>
        <a:off x="35606" y="2725540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4119918" y="340539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/>
            <a:t>Change management.</a:t>
          </a:r>
        </a:p>
      </dsp:txBody>
      <dsp:txXfrm>
        <a:off x="3538574" y="2725540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622887" y="340539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/>
            <a:t>motivation.</a:t>
          </a:r>
        </a:p>
      </dsp:txBody>
      <dsp:txXfrm>
        <a:off x="7041543" y="2725540"/>
        <a:ext cx="298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40539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04512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 dirty="0"/>
            <a:t>Business analysis tools to aid problem solving </a:t>
          </a:r>
        </a:p>
      </dsp:txBody>
      <dsp:txXfrm>
        <a:off x="35606" y="2725540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4119918" y="340539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 dirty="0"/>
            <a:t>pestle</a:t>
          </a:r>
        </a:p>
      </dsp:txBody>
      <dsp:txXfrm>
        <a:off x="3538574" y="2725540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622887" y="340539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 dirty="0"/>
            <a:t>swot</a:t>
          </a:r>
        </a:p>
      </dsp:txBody>
      <dsp:txXfrm>
        <a:off x="7041543" y="2725540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2FC36C-941D-4598-965C-67255EE8CD88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EB1F66-07C5-4805-99CE-8064EFF2E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2121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EB1F66-07C5-4805-99CE-8064EFF2E09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1555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EB1F66-07C5-4805-99CE-8064EFF2E09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0057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EB1F66-07C5-4805-99CE-8064EFF2E09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2668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EB1F66-07C5-4805-99CE-8064EFF2E09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7658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EB1F66-07C5-4805-99CE-8064EFF2E09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8660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EB1F66-07C5-4805-99CE-8064EFF2E09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6107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EB1F66-07C5-4805-99CE-8064EFF2E09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8449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EB1F66-07C5-4805-99CE-8064EFF2E09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7613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EB1F66-07C5-4805-99CE-8064EFF2E09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266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EB1F66-07C5-4805-99CE-8064EFF2E09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5714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EB1F66-07C5-4805-99CE-8064EFF2E09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9490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EB1F66-07C5-4805-99CE-8064EFF2E09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6808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EB1F66-07C5-4805-99CE-8064EFF2E09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2494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4/2/2025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4/2/2025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4/2/2025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4/2/2025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4/2/2025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4/2/2025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4/2/2025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4/2/2025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4/2/2025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CD93D29A-CE63-43FD-A5F2-A840052EAD49}"/>
              </a:ext>
            </a:extLst>
          </p:cNvPr>
          <p:cNvSpPr txBox="1"/>
          <p:nvPr/>
        </p:nvSpPr>
        <p:spPr>
          <a:xfrm>
            <a:off x="6668314" y="2900158"/>
            <a:ext cx="3034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Business Analysis Tools</a:t>
            </a:r>
          </a:p>
        </p:txBody>
      </p: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Previously we have looked at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0719492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This week we will look at …..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4196737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1238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82C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56528D-AD08-4706-AABD-A3C93D31C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Problem Solving and Decision Making</a:t>
            </a:r>
          </a:p>
        </p:txBody>
      </p: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80AC5136-A9BD-4DB2-AD5A-881F3B17ACC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7467"/>
          <a:stretch/>
        </p:blipFill>
        <p:spPr>
          <a:xfrm>
            <a:off x="5406195" y="640080"/>
            <a:ext cx="6027947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459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33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45" name="Straight Connector 35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6" name="Rectangle 37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C0EB94-EBB5-4F7A-A840-E6B1370BF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tx1">
                    <a:lumMod val="85000"/>
                    <a:lumOff val="15000"/>
                  </a:schemeClr>
                </a:solidFill>
              </a:rPr>
              <a:t>Problem Solving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F41314D-87B5-47AB-B555-F764E9E255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0330" y="640081"/>
            <a:ext cx="5079554" cy="5054156"/>
          </a:xfrm>
          <a:prstGeom prst="rect">
            <a:avLst/>
          </a:prstGeom>
        </p:spPr>
      </p:pic>
      <p:cxnSp>
        <p:nvCxnSpPr>
          <p:cNvPr id="47" name="Straight Connector 39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Rectangle 41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587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9B4056F-1959-4627-A683-77F6C0603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9A42CA5-AA8D-4994-A7DE-FDD475D7C3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6631" y="643538"/>
            <a:ext cx="10019838" cy="355704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8D7349B-C9FA-4FCE-A1FF-948F460A3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554906"/>
            <a:ext cx="12188952" cy="2303094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998" y="4905301"/>
            <a:ext cx="4988879" cy="1554485"/>
          </a:xfrm>
        </p:spPr>
        <p:txBody>
          <a:bodyPr anchor="ctr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PESTLE Analysis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5646586-8E5D-4A2B-BDA9-01CE28AC8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0770" y="5247564"/>
            <a:ext cx="0" cy="873457"/>
          </a:xfrm>
          <a:prstGeom prst="line">
            <a:avLst/>
          </a:prstGeom>
          <a:ln w="19050">
            <a:solidFill>
              <a:srgbClr val="FAAB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64301" y="4905300"/>
            <a:ext cx="5493699" cy="1554485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>
                <a:solidFill>
                  <a:srgbClr val="FFFFFF"/>
                </a:solidFill>
              </a:rPr>
              <a:t>PESTLE Analysis is a business measurement tool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>
                <a:solidFill>
                  <a:srgbClr val="FFFFFF"/>
                </a:solidFill>
              </a:rPr>
              <a:t>PESTLE is an acronym for </a:t>
            </a:r>
            <a:r>
              <a:rPr lang="en-GB" b="1">
                <a:solidFill>
                  <a:srgbClr val="FFFFFF"/>
                </a:solidFill>
              </a:rPr>
              <a:t>Political, Economic, Social, Technological, Legal and Environmental</a:t>
            </a:r>
            <a:r>
              <a:rPr lang="en-GB">
                <a:solidFill>
                  <a:srgbClr val="FFFFFF"/>
                </a:solidFill>
              </a:rPr>
              <a:t> factors, which are used to assess the market for a business</a:t>
            </a:r>
          </a:p>
        </p:txBody>
      </p:sp>
    </p:spTree>
    <p:extLst>
      <p:ext uri="{BB962C8B-B14F-4D97-AF65-F5344CB8AC3E}">
        <p14:creationId xmlns:p14="http://schemas.microsoft.com/office/powerpoint/2010/main" val="1395636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b="1" dirty="0"/>
              <a:t>Political Factors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68373F-4B79-4CDE-BAF0-5DD51DF957B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83" r="1070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11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AutoNum type="arabicPeriod"/>
            </a:pPr>
            <a:r>
              <a:rPr lang="en-GB" dirty="0"/>
              <a:t>How stable is the political environment?</a:t>
            </a:r>
          </a:p>
          <a:p>
            <a:pPr marL="514350" indent="-514350">
              <a:buAutoNum type="arabicPeriod"/>
            </a:pPr>
            <a:r>
              <a:rPr lang="en-GB" dirty="0"/>
              <a:t>Will government policy influence laws that regulate or tax your business?</a:t>
            </a:r>
          </a:p>
          <a:p>
            <a:pPr marL="514350" indent="-514350">
              <a:buAutoNum type="arabicPeriod"/>
            </a:pPr>
            <a:r>
              <a:rPr lang="en-GB" dirty="0"/>
              <a:t>International Relationships</a:t>
            </a:r>
          </a:p>
          <a:p>
            <a:pPr marL="514350" indent="-514350">
              <a:buAutoNum type="arabicPeriod"/>
            </a:pPr>
            <a:r>
              <a:rPr lang="en-GB" dirty="0"/>
              <a:t>Government Sanctions</a:t>
            </a:r>
          </a:p>
          <a:p>
            <a:pPr marL="514350" indent="-514350">
              <a:buAutoNum type="arabicPeriod"/>
            </a:pPr>
            <a:r>
              <a:rPr lang="en-GB" dirty="0"/>
              <a:t>What is the government’s position on the economy?</a:t>
            </a:r>
          </a:p>
          <a:p>
            <a:pPr marL="514350" indent="-514350">
              <a:buAutoNum type="arabicPeriod"/>
            </a:pPr>
            <a:r>
              <a:rPr lang="en-GB" dirty="0"/>
              <a:t>Does the government have a view on culture and religion?</a:t>
            </a:r>
          </a:p>
          <a:p>
            <a:pPr marL="514350" indent="-514350">
              <a:buAutoNum type="arabicPeriod"/>
            </a:pPr>
            <a:r>
              <a:rPr lang="en-GB" dirty="0"/>
              <a:t>Is the government involved in trading agreements such as EU, NAFTA, ASEAN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7583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Economic Factors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Inflation</a:t>
            </a:r>
          </a:p>
          <a:p>
            <a:r>
              <a:rPr lang="en-GB" sz="1800">
                <a:solidFill>
                  <a:srgbClr val="FFFFFF"/>
                </a:solidFill>
              </a:rPr>
              <a:t>Interest rate</a:t>
            </a:r>
          </a:p>
          <a:p>
            <a:r>
              <a:rPr lang="en-GB" sz="1800">
                <a:solidFill>
                  <a:srgbClr val="FFFFFF"/>
                </a:solidFill>
              </a:rPr>
              <a:t>Fiscal policy</a:t>
            </a:r>
          </a:p>
          <a:p>
            <a:r>
              <a:rPr lang="en-GB" sz="1800">
                <a:solidFill>
                  <a:srgbClr val="FFFFFF"/>
                </a:solidFill>
              </a:rPr>
              <a:t>Employment rates</a:t>
            </a:r>
          </a:p>
          <a:p>
            <a:r>
              <a:rPr lang="en-GB" sz="1800">
                <a:solidFill>
                  <a:srgbClr val="FFFFFF"/>
                </a:solidFill>
              </a:rPr>
              <a:t>Investment</a:t>
            </a:r>
          </a:p>
          <a:p>
            <a:endParaRPr lang="en-GB" sz="180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6E66BB-3BC7-4F3B-A11B-C54220F3E6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1349" r="-1" b="869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3914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9426B45-4C4F-4D52-8537-76E9A5B89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b="1" dirty="0"/>
              <a:t>Social Factors</a:t>
            </a:r>
            <a:endParaRPr lang="en-GB" b="1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F117E1C-E964-4433-B1A8-BB2301D0F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CFF89074-C7F4-45A2-84BD-5BAB06FC32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77" r="5" b="5"/>
          <a:stretch/>
        </p:blipFill>
        <p:spPr>
          <a:xfrm>
            <a:off x="1161535" y="2108200"/>
            <a:ext cx="3495807" cy="360061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8657" y="2108201"/>
            <a:ext cx="5846063" cy="3760891"/>
          </a:xfrm>
        </p:spPr>
        <p:txBody>
          <a:bodyPr>
            <a:normAutofit/>
          </a:bodyPr>
          <a:lstStyle/>
          <a:p>
            <a:r>
              <a:rPr lang="en-GB" dirty="0"/>
              <a:t>Dominant religion</a:t>
            </a:r>
          </a:p>
          <a:p>
            <a:r>
              <a:rPr lang="en-GB" dirty="0"/>
              <a:t>Attitudes to foreign products and services</a:t>
            </a:r>
          </a:p>
          <a:p>
            <a:r>
              <a:rPr lang="en-GB" dirty="0"/>
              <a:t>How much time do consumers have for leisure?</a:t>
            </a:r>
          </a:p>
          <a:p>
            <a:r>
              <a:rPr lang="en-GB" dirty="0"/>
              <a:t>How long are populations living?</a:t>
            </a:r>
          </a:p>
          <a:p>
            <a:r>
              <a:rPr lang="en-GB" dirty="0"/>
              <a:t>Green issues</a:t>
            </a:r>
          </a:p>
          <a:p>
            <a:r>
              <a:rPr lang="en-GB" dirty="0"/>
              <a:t>Language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7E6FB20-7663-466F-A928-9371C34F9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427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1602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Technological Factors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Does technology allow for automation?</a:t>
            </a:r>
          </a:p>
          <a:p>
            <a:r>
              <a:rPr lang="en-GB" sz="1800">
                <a:solidFill>
                  <a:srgbClr val="FFFFFF"/>
                </a:solidFill>
              </a:rPr>
              <a:t>Allows products to be made more cheaply</a:t>
            </a:r>
          </a:p>
          <a:p>
            <a:r>
              <a:rPr lang="en-GB" sz="1800">
                <a:solidFill>
                  <a:srgbClr val="FFFFFF"/>
                </a:solidFill>
              </a:rPr>
              <a:t>Does technology allow consumers and businesses more innovative products and services 5G networks</a:t>
            </a:r>
          </a:p>
          <a:p>
            <a:r>
              <a:rPr lang="en-GB" sz="1800">
                <a:solidFill>
                  <a:srgbClr val="FFFFFF"/>
                </a:solidFill>
              </a:rPr>
              <a:t>Does technology offer companies new ways to communicate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FA616B-C602-49C0-B31A-33733CF4E2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874" b="3599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6948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b="1" dirty="0"/>
              <a:t>Legal Factors</a:t>
            </a:r>
          </a:p>
        </p:txBody>
      </p:sp>
      <p:pic>
        <p:nvPicPr>
          <p:cNvPr id="4" name="Picture 6" descr="Infographic of road icons with scissors cutting through">
            <a:extLst>
              <a:ext uri="{FF2B5EF4-FFF2-40B4-BE49-F238E27FC236}">
                <a16:creationId xmlns:a16="http://schemas.microsoft.com/office/drawing/2014/main" id="{2F2786F9-DBBE-4C3B-BFFA-6A060C8646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6" r="5180"/>
          <a:stretch/>
        </p:blipFill>
        <p:spPr bwMode="auto">
          <a:xfrm>
            <a:off x="20" y="10"/>
            <a:ext cx="458007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r>
              <a:rPr lang="en-GB" dirty="0"/>
              <a:t>Consumer Law</a:t>
            </a:r>
          </a:p>
          <a:p>
            <a:r>
              <a:rPr lang="en-GB" dirty="0"/>
              <a:t>Fraud Law</a:t>
            </a:r>
          </a:p>
          <a:p>
            <a:r>
              <a:rPr lang="en-GB" dirty="0"/>
              <a:t>Import/Export Law</a:t>
            </a:r>
          </a:p>
        </p:txBody>
      </p:sp>
    </p:spTree>
    <p:extLst>
      <p:ext uri="{BB962C8B-B14F-4D97-AF65-F5344CB8AC3E}">
        <p14:creationId xmlns:p14="http://schemas.microsoft.com/office/powerpoint/2010/main" val="6957782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b="1" dirty="0"/>
              <a:t>Environmental Factors</a:t>
            </a:r>
            <a:endParaRPr lang="en-GB" b="1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F387DB-5F65-4C9C-BAEC-4CA4C309A82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0356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r>
              <a:rPr lang="en-GB" dirty="0"/>
              <a:t>Air standard</a:t>
            </a:r>
          </a:p>
          <a:p>
            <a:r>
              <a:rPr lang="en-GB" dirty="0"/>
              <a:t>Water Quality</a:t>
            </a:r>
          </a:p>
          <a:p>
            <a:r>
              <a:rPr lang="en-GB" dirty="0"/>
              <a:t>Plants</a:t>
            </a:r>
          </a:p>
          <a:p>
            <a:r>
              <a:rPr lang="en-GB" dirty="0"/>
              <a:t>Animals</a:t>
            </a:r>
          </a:p>
        </p:txBody>
      </p:sp>
    </p:spTree>
    <p:extLst>
      <p:ext uri="{BB962C8B-B14F-4D97-AF65-F5344CB8AC3E}">
        <p14:creationId xmlns:p14="http://schemas.microsoft.com/office/powerpoint/2010/main" val="16993207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4B649-9543-A21C-B11F-BE1248FA25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AA300-BA4C-2D02-1B75-F75B44BAF7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your group, develop a PESTLE (one issue or positive) for each letter in the model) for one of the following companies:</a:t>
            </a:r>
          </a:p>
          <a:p>
            <a:r>
              <a:rPr lang="en-GB" dirty="0"/>
              <a:t>TATA Steel</a:t>
            </a:r>
          </a:p>
          <a:p>
            <a:r>
              <a:rPr lang="en-GB" dirty="0"/>
              <a:t>Toyota</a:t>
            </a:r>
          </a:p>
          <a:p>
            <a:r>
              <a:rPr lang="en-GB" dirty="0"/>
              <a:t>Ford</a:t>
            </a:r>
          </a:p>
          <a:p>
            <a:r>
              <a:rPr lang="en-GB" dirty="0"/>
              <a:t>British Aerospace</a:t>
            </a:r>
          </a:p>
          <a:p>
            <a:r>
              <a:rPr lang="en-GB" dirty="0"/>
              <a:t>BP</a:t>
            </a:r>
          </a:p>
          <a:p>
            <a:r>
              <a:rPr lang="en-GB" dirty="0"/>
              <a:t>Choose one member of your group to feed back</a:t>
            </a:r>
          </a:p>
        </p:txBody>
      </p:sp>
    </p:spTree>
    <p:extLst>
      <p:ext uri="{BB962C8B-B14F-4D97-AF65-F5344CB8AC3E}">
        <p14:creationId xmlns:p14="http://schemas.microsoft.com/office/powerpoint/2010/main" val="39030199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SWOT Analysis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SWOT Analysis - What is it and How to do it - Tallyfy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82335" y="1318807"/>
            <a:ext cx="6275667" cy="4220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79068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8638A98B-4B4B-4607-B11F-7DCA0D7C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How to Do a SWOT Analysis to Boost Your Career | All Things Admin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1119"/>
          <a:stretch/>
        </p:blipFill>
        <p:spPr bwMode="auto">
          <a:xfrm>
            <a:off x="633999" y="640080"/>
            <a:ext cx="6275667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8E3B9B0E-204E-4BFD-B58A-E71D9CDC3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43665" y="0"/>
            <a:ext cx="465455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6885" y="640080"/>
            <a:ext cx="3659246" cy="28861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SWOT Analysis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43F94007-F0C4-467F-8ED4-3E4844BFD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87092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6510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SWOT Analysis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A strength is a positive internal factor. </a:t>
            </a:r>
          </a:p>
          <a:p>
            <a:r>
              <a:rPr lang="en-GB" sz="1800">
                <a:solidFill>
                  <a:srgbClr val="FFFFFF"/>
                </a:solidFill>
              </a:rPr>
              <a:t>A weakness is a negative internal factor. </a:t>
            </a:r>
          </a:p>
          <a:p>
            <a:r>
              <a:rPr lang="en-GB" sz="1800">
                <a:solidFill>
                  <a:srgbClr val="FFFFFF"/>
                </a:solidFill>
              </a:rPr>
              <a:t>An opportunity is a positive external factor. </a:t>
            </a:r>
          </a:p>
          <a:p>
            <a:r>
              <a:rPr lang="en-GB" sz="1800">
                <a:solidFill>
                  <a:srgbClr val="FFFFFF"/>
                </a:solidFill>
              </a:rPr>
              <a:t>A threat is a negative external factor.</a:t>
            </a:r>
          </a:p>
          <a:p>
            <a:endParaRPr lang="en-GB" sz="1800">
              <a:solidFill>
                <a:srgbClr val="FFFFFF"/>
              </a:solidFill>
            </a:endParaRPr>
          </a:p>
        </p:txBody>
      </p:sp>
      <p:pic>
        <p:nvPicPr>
          <p:cNvPr id="4" name="Picture 2" descr="Infographic of  hands trying to pull a sword out of the stone">
            <a:extLst>
              <a:ext uri="{FF2B5EF4-FFF2-40B4-BE49-F238E27FC236}">
                <a16:creationId xmlns:a16="http://schemas.microsoft.com/office/drawing/2014/main" id="{FDC651BF-0A53-44FF-B624-81265E61B66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481" r="-1" b="736"/>
          <a:stretch/>
        </p:blipFill>
        <p:spPr bwMode="auto">
          <a:xfrm>
            <a:off x="4654296" y="10"/>
            <a:ext cx="753770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6761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SWOT Analysis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4098795"/>
          </a:xfrm>
        </p:spPr>
        <p:txBody>
          <a:bodyPr>
            <a:normAutofit fontScale="92500" lnSpcReduction="10000"/>
          </a:bodyPr>
          <a:lstStyle/>
          <a:p>
            <a:pPr fontAlgn="base">
              <a:lnSpc>
                <a:spcPct val="100000"/>
              </a:lnSpc>
            </a:pP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Simple rules.</a:t>
            </a:r>
          </a:p>
          <a:p>
            <a:pPr fontAlgn="base">
              <a:lnSpc>
                <a:spcPct val="100000"/>
              </a:lnSpc>
            </a:pP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realistic about the strengths and weaknesses of your organization.</a:t>
            </a:r>
          </a:p>
          <a:p>
            <a:pPr fontAlgn="base">
              <a:lnSpc>
                <a:spcPct val="100000"/>
              </a:lnSpc>
            </a:pP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should distinguish between where your organization is today, and where it could be in the future.</a:t>
            </a:r>
          </a:p>
          <a:p>
            <a:pPr fontAlgn="base">
              <a:lnSpc>
                <a:spcPct val="100000"/>
              </a:lnSpc>
            </a:pP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should always be specific. Avoid grey areas.</a:t>
            </a:r>
          </a:p>
          <a:p>
            <a:pPr fontAlgn="base">
              <a:lnSpc>
                <a:spcPct val="100000"/>
              </a:lnSpc>
            </a:pP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Always apply the tool in relation to your competition i.e. better than or worse than your competition.</a:t>
            </a:r>
          </a:p>
          <a:p>
            <a:pPr fontAlgn="base">
              <a:lnSpc>
                <a:spcPct val="100000"/>
              </a:lnSpc>
            </a:pP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your audit short and simple. Avoid complexity and over analysis</a:t>
            </a:r>
          </a:p>
          <a:p>
            <a:pPr fontAlgn="base">
              <a:lnSpc>
                <a:spcPct val="100000"/>
              </a:lnSpc>
            </a:pP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subjective.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100" dirty="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6FBAA9-B8DC-4BB5-85F4-5789D2349D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18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4646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73ECEC8-0F24-45B8-950F-35FC94BC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r>
              <a:rPr lang="en-GB"/>
              <a:t>SWOT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C89B7E-55B4-40CE-8158-C7A0C6F81B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78" r="6693" b="-2"/>
          <a:stretch/>
        </p:blipFill>
        <p:spPr>
          <a:xfrm>
            <a:off x="633999" y="640081"/>
            <a:ext cx="6909801" cy="5314406"/>
          </a:xfrm>
          <a:prstGeom prst="rect">
            <a:avLst/>
          </a:prstGeom>
        </p:spPr>
      </p:pic>
      <p:cxnSp>
        <p:nvCxnSpPr>
          <p:cNvPr id="21" name="!!Straight Connector">
            <a:extLst>
              <a:ext uri="{FF2B5EF4-FFF2-40B4-BE49-F238E27FC236}">
                <a16:creationId xmlns:a16="http://schemas.microsoft.com/office/drawing/2014/main" id="{89EB8C68-FF1B-4849-867B-32D29B19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>
            <a:normAutofit lnSpcReduction="10000"/>
          </a:bodyPr>
          <a:lstStyle/>
          <a:p>
            <a:pPr fontAlgn="base">
              <a:lnSpc>
                <a:spcPct val="10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 strength could be:</a:t>
            </a:r>
          </a:p>
          <a:p>
            <a:pPr fontAlgn="base"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Your specialist marketing expertise.</a:t>
            </a:r>
          </a:p>
          <a:p>
            <a:pPr fontAlgn="base"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new, innovative product or service.</a:t>
            </a:r>
          </a:p>
          <a:p>
            <a:pPr fontAlgn="base"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Location of your business.</a:t>
            </a:r>
          </a:p>
          <a:p>
            <a:pPr fontAlgn="base"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Quality processes and procedures.</a:t>
            </a:r>
          </a:p>
          <a:p>
            <a:pPr fontAlgn="base"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Any other aspect of your business that adds value to your product or service.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70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B53612E-ADB2-4457-9688-89506397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4146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73ECEC8-0F24-45B8-950F-35FC94BC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r>
              <a:rPr lang="en-GB"/>
              <a:t>SWOT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BE7A0C-5ADE-4BE3-B79F-FFF68E73FAD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3537"/>
          <a:stretch/>
        </p:blipFill>
        <p:spPr>
          <a:xfrm>
            <a:off x="633999" y="640081"/>
            <a:ext cx="6909801" cy="5314406"/>
          </a:xfrm>
          <a:prstGeom prst="rect">
            <a:avLst/>
          </a:prstGeom>
        </p:spPr>
      </p:pic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89EB8C68-FF1B-4849-867B-32D29B19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>
            <a:normAutofit/>
          </a:bodyPr>
          <a:lstStyle/>
          <a:p>
            <a:pPr fontAlgn="base">
              <a:lnSpc>
                <a:spcPct val="10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 weakness could be:</a:t>
            </a:r>
          </a:p>
          <a:p>
            <a:pPr fontAlgn="base"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Lack of marketing expertise.</a:t>
            </a:r>
          </a:p>
          <a:p>
            <a:pPr fontAlgn="base"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Undifferentiated products or services (i.e. in relation to your competitors).</a:t>
            </a:r>
          </a:p>
          <a:p>
            <a:pPr fontAlgn="base"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Location of your business.</a:t>
            </a:r>
          </a:p>
          <a:p>
            <a:pPr fontAlgn="base"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quality goods or services.</a:t>
            </a:r>
          </a:p>
          <a:p>
            <a:pPr fontAlgn="base"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Damaged reputation.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B53612E-ADB2-4457-9688-89506397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917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SWOT Analysis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7" y="2523849"/>
            <a:ext cx="3448259" cy="3817316"/>
          </a:xfrm>
        </p:spPr>
        <p:txBody>
          <a:bodyPr>
            <a:normAutofit lnSpcReduction="10000"/>
          </a:bodyPr>
          <a:lstStyle/>
          <a:p>
            <a:pPr fontAlgn="base">
              <a:lnSpc>
                <a:spcPct val="100000"/>
              </a:lnSpc>
            </a:pP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opportunity could be:</a:t>
            </a:r>
          </a:p>
          <a:p>
            <a:pPr fontAlgn="base">
              <a:lnSpc>
                <a:spcPct val="10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developing market such as the Internet.</a:t>
            </a:r>
          </a:p>
          <a:p>
            <a:pPr fontAlgn="base">
              <a:lnSpc>
                <a:spcPct val="10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Mergers, joint ventures or strategic alliances.</a:t>
            </a:r>
          </a:p>
          <a:p>
            <a:pPr fontAlgn="base">
              <a:lnSpc>
                <a:spcPct val="10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Moving into new market segments that offer improved profits.</a:t>
            </a:r>
          </a:p>
          <a:p>
            <a:pPr fontAlgn="base">
              <a:lnSpc>
                <a:spcPct val="10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new international market.</a:t>
            </a:r>
          </a:p>
          <a:p>
            <a:pPr fontAlgn="base">
              <a:lnSpc>
                <a:spcPct val="10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market vacated by an ineffective competitor.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500" dirty="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477F3A-FA17-44C0-A2C0-4F45FD8458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28" r="12662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5111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3354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SWOT Analysis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433" y="2799654"/>
            <a:ext cx="3167781" cy="3805861"/>
          </a:xfrm>
        </p:spPr>
        <p:txBody>
          <a:bodyPr>
            <a:normAutofit fontScale="92500" lnSpcReduction="10000"/>
          </a:bodyPr>
          <a:lstStyle/>
          <a:p>
            <a:pPr fontAlgn="base">
              <a:lnSpc>
                <a:spcPct val="100000"/>
              </a:lnSpc>
            </a:pP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threat could be:</a:t>
            </a:r>
          </a:p>
          <a:p>
            <a:pPr fontAlgn="base">
              <a:lnSpc>
                <a:spcPct val="10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new competitor in your home market.</a:t>
            </a:r>
          </a:p>
          <a:p>
            <a:pPr fontAlgn="base">
              <a:lnSpc>
                <a:spcPct val="10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Price wars with competitors.</a:t>
            </a:r>
          </a:p>
          <a:p>
            <a:pPr fontAlgn="base">
              <a:lnSpc>
                <a:spcPct val="10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competitor has a new, innovative product or service.</a:t>
            </a:r>
          </a:p>
          <a:p>
            <a:pPr fontAlgn="base">
              <a:lnSpc>
                <a:spcPct val="10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Competitors have superior access to channels of distribution.</a:t>
            </a:r>
          </a:p>
          <a:p>
            <a:pPr fontAlgn="base">
              <a:lnSpc>
                <a:spcPct val="10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Taxation is introduced on your product or service.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400" dirty="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8A6833-2C6F-4525-938A-F4162D9162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3366" y="640080"/>
            <a:ext cx="6755384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9492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791178-1FD4-1E79-49D5-7B54EE6C6E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9A0D2-076B-90F5-F3CD-8546C268AC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C2434-2A05-4AC0-D329-EC057B38AD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your group, develop a SWOT for the organisation you completed the PESTLE on – where applicable utilise the results of your PESTLE to outline the Strengths, Weaknesses, Opportunities and Threats</a:t>
            </a:r>
          </a:p>
          <a:p>
            <a:r>
              <a:rPr lang="en-GB" dirty="0"/>
              <a:t>Choose one member of your group to feed back</a:t>
            </a:r>
          </a:p>
        </p:txBody>
      </p:sp>
    </p:spTree>
    <p:extLst>
      <p:ext uri="{BB962C8B-B14F-4D97-AF65-F5344CB8AC3E}">
        <p14:creationId xmlns:p14="http://schemas.microsoft.com/office/powerpoint/2010/main" val="19740912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DC5A20-15AA-45BA-9235-D0BE9896C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1" y="643467"/>
            <a:ext cx="6255026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</a:rPr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5DC47-D07D-4C78-BED6-02D627C926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0995" y="643467"/>
            <a:ext cx="3341488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 cap="all" spc="200" dirty="0">
                <a:solidFill>
                  <a:schemeClr val="tx1"/>
                </a:solidFill>
              </a:rPr>
              <a:t>What do you believe are the advantages and disadvantages of using swot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9428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4C931C-A0A1-41F6-8B08-B68311A72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14" y="640080"/>
            <a:ext cx="3659246" cy="28503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Next time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414E187D-B932-4365-AE36-F9B0DA7219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76" r="-1" b="6672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639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{976120E3-1BCB-4457-9AF7-003E1E96A680}tf11437505_win32</Template>
  <TotalTime>0</TotalTime>
  <Words>651</Words>
  <Application>Microsoft Office PowerPoint</Application>
  <PresentationFormat>Widescreen</PresentationFormat>
  <Paragraphs>121</Paragraphs>
  <Slides>24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Georgia Pro Cond Light</vt:lpstr>
      <vt:lpstr>Roboto</vt:lpstr>
      <vt:lpstr>Speak Pro</vt:lpstr>
      <vt:lpstr>RetrospectVTI</vt:lpstr>
      <vt:lpstr>PowerPoint Presentation</vt:lpstr>
      <vt:lpstr>Previously we have looked at</vt:lpstr>
      <vt:lpstr>This week we will look at …..</vt:lpstr>
      <vt:lpstr>Problem Solving and Decision Making</vt:lpstr>
      <vt:lpstr>Problem Solving</vt:lpstr>
      <vt:lpstr>PESTLE Analysis</vt:lpstr>
      <vt:lpstr>Political Factors</vt:lpstr>
      <vt:lpstr>Economic Factors</vt:lpstr>
      <vt:lpstr>Social Factors</vt:lpstr>
      <vt:lpstr>Technological Factors</vt:lpstr>
      <vt:lpstr>Legal Factors</vt:lpstr>
      <vt:lpstr>Environmental Factors</vt:lpstr>
      <vt:lpstr>Group Activity</vt:lpstr>
      <vt:lpstr>SWOT Analysis</vt:lpstr>
      <vt:lpstr>SWOT Analysis</vt:lpstr>
      <vt:lpstr>SWOT Analysis</vt:lpstr>
      <vt:lpstr>SWOT Analysis</vt:lpstr>
      <vt:lpstr>SWOT Analysis</vt:lpstr>
      <vt:lpstr>SWOT Analysis</vt:lpstr>
      <vt:lpstr>SWOT Analysis</vt:lpstr>
      <vt:lpstr>SWOT Analysis</vt:lpstr>
      <vt:lpstr>Group Activity</vt:lpstr>
      <vt:lpstr>Task</vt:lpstr>
      <vt:lpstr>Next time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Marie Pitson</dc:creator>
  <cp:lastModifiedBy>Marie Pitson</cp:lastModifiedBy>
  <cp:revision>6</cp:revision>
  <dcterms:created xsi:type="dcterms:W3CDTF">2021-12-13T12:42:04Z</dcterms:created>
  <dcterms:modified xsi:type="dcterms:W3CDTF">2025-04-02T11:49:12Z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