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BB69D67-A843-3F72-4FEB-F5A577551E10}" v="3" dt="2025-10-11T15:58:20.3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a Kovacova (2421027)" userId="S::2421027@student.uwtsd.ac.uk::7b072520-7e45-4ec4-ac94-c38336a330e0" providerId="AD" clId="Web-{CBB69D67-A843-3F72-4FEB-F5A577551E10}"/>
    <pc:docChg chg="modSld">
      <pc:chgData name="Michaela Kovacova (2421027)" userId="S::2421027@student.uwtsd.ac.uk::7b072520-7e45-4ec4-ac94-c38336a330e0" providerId="AD" clId="Web-{CBB69D67-A843-3F72-4FEB-F5A577551E10}" dt="2025-10-11T15:58:20.355" v="2" actId="1076"/>
      <pc:docMkLst>
        <pc:docMk/>
      </pc:docMkLst>
      <pc:sldChg chg="modSp">
        <pc:chgData name="Michaela Kovacova (2421027)" userId="S::2421027@student.uwtsd.ac.uk::7b072520-7e45-4ec4-ac94-c38336a330e0" providerId="AD" clId="Web-{CBB69D67-A843-3F72-4FEB-F5A577551E10}" dt="2025-10-11T15:58:20.355" v="2" actId="1076"/>
        <pc:sldMkLst>
          <pc:docMk/>
          <pc:sldMk cId="109857222" sldId="256"/>
        </pc:sldMkLst>
        <pc:picChg chg="mod">
          <ac:chgData name="Michaela Kovacova (2421027)" userId="S::2421027@student.uwtsd.ac.uk::7b072520-7e45-4ec4-ac94-c38336a330e0" providerId="AD" clId="Web-{CBB69D67-A843-3F72-4FEB-F5A577551E10}" dt="2025-10-11T15:58:20.355" v="2" actId="1076"/>
          <ac:picMkLst>
            <pc:docMk/>
            <pc:sldMk cId="109857222" sldId="256"/>
            <ac:picMk id="34" creationId="{CC707E0A-C792-6C73-6F2F-A3E7E046114A}"/>
          </ac:picMkLst>
        </pc:pic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5-10-11T15:57:59.073"/>
    </inkml:context>
    <inkml:brush xml:id="br0">
      <inkml:brushProperty name="width" value="0.1" units="cm"/>
      <inkml:brushProperty name="height" value="0.1" units="cm"/>
      <inkml:brushProperty name="color" value="#FFFFFF"/>
    </inkml:brush>
  </inkml:definitions>
  <inkml:trace contextRef="#ctx0" brushRef="#br0">1810 7342 14635 0 0,'-1'0'-192'0'0,"-6"-1"-112"0"0,-8-4-273 0 0,-12-4-175 0 0,-9-2-192 0 0,-6-2-184 0 0,1-1-192 0 0,3 2-265 0 0,8 2-47 0 0,9 2 103 0 0,6 3 433 0 0,7 0 352 0 0,5 2 200 0 0,8 2-1304 0 0,3 0 1848 0 0</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10/11/2025</a:t>
            </a:fld>
            <a:endParaRPr lang="en-US" dirty="0"/>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626987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10/11/2025</a:t>
            </a:fld>
            <a:endParaRPr lang="en-US" dirty="0"/>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32158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10/11/2025</a:t>
            </a:fld>
            <a:endParaRPr lang="en-US" dirty="0"/>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787707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10/11/2025</a:t>
            </a:fld>
            <a:endParaRPr lang="en-US" dirty="0"/>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90264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10/11/2025</a:t>
            </a:fld>
            <a:endParaRPr lang="en-US" dirty="0"/>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dirty="0"/>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dirty="0"/>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48961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10/11/2025</a:t>
            </a:fld>
            <a:endParaRPr lang="en-US" dirty="0"/>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dirty="0"/>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079543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10/11/2025</a:t>
            </a:fld>
            <a:endParaRPr lang="en-US" dirty="0"/>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dirty="0"/>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19899076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10/11/2025</a:t>
            </a:fld>
            <a:endParaRPr lang="en-US" dirty="0"/>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1623754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10/11/2025</a:t>
            </a:fld>
            <a:endParaRPr lang="en-US" dirty="0"/>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dirty="0"/>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9893724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10/11/2025</a:t>
            </a:fld>
            <a:endParaRPr lang="en-US" dirty="0"/>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254863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10/11/2025</a:t>
            </a:fld>
            <a:endParaRPr lang="en-US" dirty="0"/>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dirty="0"/>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dirty="0"/>
          </a:p>
        </p:txBody>
      </p:sp>
    </p:spTree>
    <p:extLst>
      <p:ext uri="{BB962C8B-B14F-4D97-AF65-F5344CB8AC3E}">
        <p14:creationId xmlns:p14="http://schemas.microsoft.com/office/powerpoint/2010/main" val="4292212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10/11/2025</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dirty="0"/>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dirty="0"/>
          </a:p>
        </p:txBody>
      </p:sp>
    </p:spTree>
    <p:extLst>
      <p:ext uri="{BB962C8B-B14F-4D97-AF65-F5344CB8AC3E}">
        <p14:creationId xmlns:p14="http://schemas.microsoft.com/office/powerpoint/2010/main" val="249256578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customXml" Target="../ink/ink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p14="http://schemas.microsoft.com/office/powerpoint/2010/main">
        <mc:Choice Requires="p14">
          <p:contentPart p14:bwMode="auto" r:id="rId2">
            <p14:nvContentPartPr>
              <p14:cNvPr id="22" name="Ink 21">
                <a:extLst>
                  <a:ext uri="{FF2B5EF4-FFF2-40B4-BE49-F238E27FC236}">
                    <a16:creationId xmlns:a16="http://schemas.microsoft.com/office/drawing/2014/main" id="{72C15B5D-E91D-E2D4-1BF6-C19758E7BBA6}"/>
                  </a:ext>
                </a:extLst>
              </p14:cNvPr>
              <p14:cNvContentPartPr/>
              <p14:nvPr/>
            </p14:nvContentPartPr>
            <p14:xfrm>
              <a:off x="-878939" y="3523128"/>
              <a:ext cx="102131" cy="35245"/>
            </p14:xfrm>
          </p:contentPart>
        </mc:Choice>
        <mc:Fallback xmlns="">
          <p:pic>
            <p:nvPicPr>
              <p:cNvPr id="22" name="Ink 21">
                <a:extLst>
                  <a:ext uri="{FF2B5EF4-FFF2-40B4-BE49-F238E27FC236}">
                    <a16:creationId xmlns:a16="http://schemas.microsoft.com/office/drawing/2014/main" id="{72C15B5D-E91D-E2D4-1BF6-C19758E7BBA6}"/>
                  </a:ext>
                </a:extLst>
              </p:cNvPr>
              <p:cNvPicPr/>
              <p:nvPr/>
            </p:nvPicPr>
            <p:blipFill>
              <a:blip r:embed="rId3"/>
              <a:stretch>
                <a:fillRect/>
              </a:stretch>
            </p:blipFill>
            <p:spPr>
              <a:xfrm>
                <a:off x="-896857" y="3505684"/>
                <a:ext cx="137608" cy="70490"/>
              </a:xfrm>
              <a:prstGeom prst="rect">
                <a:avLst/>
              </a:prstGeom>
            </p:spPr>
          </p:pic>
        </mc:Fallback>
      </mc:AlternateContent>
      <p:sp>
        <p:nvSpPr>
          <p:cNvPr id="24" name="TextBox 23">
            <a:extLst>
              <a:ext uri="{FF2B5EF4-FFF2-40B4-BE49-F238E27FC236}">
                <a16:creationId xmlns:a16="http://schemas.microsoft.com/office/drawing/2014/main" id="{22880635-653B-BC2F-1872-18E893E22F4A}"/>
              </a:ext>
            </a:extLst>
          </p:cNvPr>
          <p:cNvSpPr txBox="1"/>
          <p:nvPr/>
        </p:nvSpPr>
        <p:spPr>
          <a:xfrm>
            <a:off x="2988" y="40341"/>
            <a:ext cx="2743200" cy="33547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200" b="1" u="sng">
                <a:solidFill>
                  <a:srgbClr val="BFBFBF"/>
                </a:solidFill>
                <a:latin typeface="Arial"/>
                <a:cs typeface="Arial"/>
              </a:rPr>
              <a:t>How to create a chart in a word document </a:t>
            </a:r>
          </a:p>
          <a:p>
            <a:r>
              <a:rPr lang="en-US" sz="2200" b="1" u="sng">
                <a:solidFill>
                  <a:srgbClr val="BFBFBF"/>
                </a:solidFill>
                <a:latin typeface="Arial"/>
                <a:cs typeface="Arial"/>
              </a:rPr>
              <a:t>Step by step guide </a:t>
            </a:r>
          </a:p>
          <a:p>
            <a:br>
              <a:rPr lang="en-US"/>
            </a:br>
            <a:r>
              <a:rPr lang="en-US" sz="2200" b="1">
                <a:solidFill>
                  <a:srgbClr val="BFBFBF"/>
                </a:solidFill>
                <a:latin typeface="Arial"/>
                <a:cs typeface="Arial"/>
              </a:rPr>
              <a:t>Michaela kovacova 27</a:t>
            </a:r>
          </a:p>
          <a:p>
            <a:r>
              <a:rPr lang="en-US" sz="2200" b="1">
                <a:solidFill>
                  <a:srgbClr val="BFBFBF"/>
                </a:solidFill>
                <a:latin typeface="Arial"/>
                <a:cs typeface="Arial"/>
              </a:rPr>
              <a:t>Student ID- 24210</a:t>
            </a:r>
          </a:p>
          <a:p>
            <a:endParaRPr lang="en-US"/>
          </a:p>
        </p:txBody>
      </p:sp>
      <p:sp>
        <p:nvSpPr>
          <p:cNvPr id="25" name="TextBox 24">
            <a:extLst>
              <a:ext uri="{FF2B5EF4-FFF2-40B4-BE49-F238E27FC236}">
                <a16:creationId xmlns:a16="http://schemas.microsoft.com/office/drawing/2014/main" id="{CE61F133-16C9-F752-5364-C44C9D024E2D}"/>
              </a:ext>
            </a:extLst>
          </p:cNvPr>
          <p:cNvSpPr txBox="1"/>
          <p:nvPr/>
        </p:nvSpPr>
        <p:spPr>
          <a:xfrm>
            <a:off x="7085109" y="40341"/>
            <a:ext cx="5006786"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latin typeface="Open Sans"/>
                <a:ea typeface="Open Sans"/>
                <a:cs typeface="Open Sans"/>
              </a:rPr>
              <a:t>Step 2 </a:t>
            </a:r>
          </a:p>
          <a:p>
            <a:r>
              <a:rPr lang="en-US" sz="1600" dirty="0">
                <a:latin typeface="Open Sans"/>
                <a:ea typeface="Open Sans"/>
                <a:cs typeface="Open Sans"/>
              </a:rPr>
              <a:t>The second step after you have clicked insert you have to choose the type off chart you want which can be a line, bar, column, area, pie, scatter, surface, stock, and radar chart, all off these are available on word document once you click insert, Once you found the chart you would like, press "ok" or double click on the chart, the chart will appear on the word document and you can insert or move the chart on the document to the place you want it.</a:t>
            </a:r>
          </a:p>
          <a:p>
            <a:endParaRPr lang="en-US" dirty="0"/>
          </a:p>
        </p:txBody>
      </p:sp>
      <p:sp>
        <p:nvSpPr>
          <p:cNvPr id="26" name="TextBox 25">
            <a:extLst>
              <a:ext uri="{FF2B5EF4-FFF2-40B4-BE49-F238E27FC236}">
                <a16:creationId xmlns:a16="http://schemas.microsoft.com/office/drawing/2014/main" id="{F27EC2FE-9F81-54E8-44F9-AD54E3BCBAFD}"/>
              </a:ext>
            </a:extLst>
          </p:cNvPr>
          <p:cNvSpPr txBox="1"/>
          <p:nvPr/>
        </p:nvSpPr>
        <p:spPr>
          <a:xfrm>
            <a:off x="2988" y="4029635"/>
            <a:ext cx="4050552"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i="1" u="sng" dirty="0">
                <a:latin typeface="Open Sans"/>
                <a:ea typeface="Open Sans"/>
                <a:cs typeface="Open Sans"/>
              </a:rPr>
              <a:t>Step1</a:t>
            </a:r>
            <a:endParaRPr lang="en-US" sz="1600" dirty="0">
              <a:latin typeface="Open Sans"/>
              <a:ea typeface="Open Sans"/>
              <a:cs typeface="Open Sans"/>
            </a:endParaRPr>
          </a:p>
          <a:p>
            <a:r>
              <a:rPr lang="en-US" sz="1600" dirty="0">
                <a:latin typeface="Open Sans"/>
                <a:ea typeface="Open Sans"/>
                <a:cs typeface="Open Sans"/>
              </a:rPr>
              <a:t>The first step on how to create a chart in a word document is to make sure your logged in or have saved the document beforehand. This is because you won't have to worry about losing the document or having to restart, once you have opened word document you have to click on insert which is on the top left-hand side off word document.</a:t>
            </a:r>
            <a:endParaRPr lang="en-US" dirty="0"/>
          </a:p>
          <a:p>
            <a:endParaRPr lang="en-US"/>
          </a:p>
        </p:txBody>
      </p:sp>
      <p:sp>
        <p:nvSpPr>
          <p:cNvPr id="27" name="TextBox 26">
            <a:extLst>
              <a:ext uri="{FF2B5EF4-FFF2-40B4-BE49-F238E27FC236}">
                <a16:creationId xmlns:a16="http://schemas.microsoft.com/office/drawing/2014/main" id="{C22328E9-DC66-08FD-A904-BD7FDC5A528D}"/>
              </a:ext>
            </a:extLst>
          </p:cNvPr>
          <p:cNvSpPr txBox="1"/>
          <p:nvPr/>
        </p:nvSpPr>
        <p:spPr>
          <a:xfrm>
            <a:off x="7587454" y="4270915"/>
            <a:ext cx="4620943" cy="28315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a:solidFill>
                  <a:srgbClr val="DBE1CF"/>
                </a:solidFill>
                <a:latin typeface="Open Sans"/>
                <a:ea typeface="Open Sans"/>
                <a:cs typeface="Open Sans"/>
              </a:rPr>
              <a:t>step 3 </a:t>
            </a:r>
          </a:p>
          <a:p>
            <a:r>
              <a:rPr lang="en-US" sz="1600">
                <a:solidFill>
                  <a:srgbClr val="DBE1CF"/>
                </a:solidFill>
                <a:latin typeface="Open Sans"/>
                <a:ea typeface="Open Sans"/>
                <a:cs typeface="Open Sans"/>
              </a:rPr>
              <a:t>The third step of creating a chart on a word document is to  fill the data in which can be done by typing in all your data in which you have to double click on the spaces provided for writing, after all the data is typed in you have successfully followed all the steps to creating your chart, now you can share or download, post the chart on any device, website, or you can send the chart to anyone.</a:t>
            </a:r>
          </a:p>
          <a:p>
            <a:endParaRPr lang="en-US"/>
          </a:p>
        </p:txBody>
      </p:sp>
      <p:sp>
        <p:nvSpPr>
          <p:cNvPr id="28" name="TextBox 27">
            <a:extLst>
              <a:ext uri="{FF2B5EF4-FFF2-40B4-BE49-F238E27FC236}">
                <a16:creationId xmlns:a16="http://schemas.microsoft.com/office/drawing/2014/main" id="{904BE286-6F0A-6F15-C4C7-3C6B9ADB99F6}"/>
              </a:ext>
            </a:extLst>
          </p:cNvPr>
          <p:cNvSpPr txBox="1"/>
          <p:nvPr/>
        </p:nvSpPr>
        <p:spPr>
          <a:xfrm>
            <a:off x="2445871" y="40341"/>
            <a:ext cx="4439023" cy="35702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u="sng" dirty="0">
                <a:latin typeface="Open Sans"/>
                <a:ea typeface="Open Sans"/>
                <a:cs typeface="Open Sans"/>
              </a:rPr>
              <a:t>What to do if you can't create a chart on word document</a:t>
            </a:r>
          </a:p>
          <a:p>
            <a:r>
              <a:rPr lang="en-US" sz="1600" dirty="0">
                <a:latin typeface="Open Sans"/>
                <a:ea typeface="Open Sans"/>
                <a:cs typeface="Open Sans"/>
              </a:rPr>
              <a:t>If you're having issues with creating your chart on word document, insure you're in the correct view (print layout), or make sure that the chart option is unable, and that you're not using a protected document or using a view that is hiding the chart. If that doesn't work you can always update your word document, or performing a clean boot, or reinstalling office. You can also check if your singed in OneDrive which can also Couse the issue with creating the chart</a:t>
            </a:r>
            <a:r>
              <a:rPr lang="en-US" sz="1600" dirty="0">
                <a:solidFill>
                  <a:srgbClr val="FFFFFF"/>
                </a:solidFill>
                <a:latin typeface="Open Sans"/>
                <a:ea typeface="Open Sans"/>
                <a:cs typeface="Open Sans"/>
              </a:rPr>
              <a:t>.</a:t>
            </a:r>
          </a:p>
          <a:p>
            <a:endParaRPr lang="en-US"/>
          </a:p>
        </p:txBody>
      </p:sp>
      <p:pic>
        <p:nvPicPr>
          <p:cNvPr id="30" name="Picture 29" descr="A computer screen shot of a computer&#10;&#10;AI-generated content may be incorrect.">
            <a:extLst>
              <a:ext uri="{FF2B5EF4-FFF2-40B4-BE49-F238E27FC236}">
                <a16:creationId xmlns:a16="http://schemas.microsoft.com/office/drawing/2014/main" id="{EA8A1BD9-A84E-B6A8-BC1F-F2EB89EDB84E}"/>
              </a:ext>
            </a:extLst>
          </p:cNvPr>
          <p:cNvPicPr>
            <a:picLocks noChangeAspect="1"/>
          </p:cNvPicPr>
          <p:nvPr/>
        </p:nvPicPr>
        <p:blipFill>
          <a:blip r:embed="rId4"/>
          <a:stretch>
            <a:fillRect/>
          </a:stretch>
        </p:blipFill>
        <p:spPr>
          <a:xfrm>
            <a:off x="4003395" y="5007722"/>
            <a:ext cx="1891740" cy="1414556"/>
          </a:xfrm>
          <a:prstGeom prst="rect">
            <a:avLst/>
          </a:prstGeom>
        </p:spPr>
      </p:pic>
      <p:pic>
        <p:nvPicPr>
          <p:cNvPr id="31" name="Picture 30" descr="A screenshot of a computer&#10;&#10;AI-generated content may be incorrect.">
            <a:extLst>
              <a:ext uri="{FF2B5EF4-FFF2-40B4-BE49-F238E27FC236}">
                <a16:creationId xmlns:a16="http://schemas.microsoft.com/office/drawing/2014/main" id="{05D7FA90-DD9F-F0E1-F1BE-C108B3962CA3}"/>
              </a:ext>
            </a:extLst>
          </p:cNvPr>
          <p:cNvPicPr>
            <a:picLocks noChangeAspect="1"/>
          </p:cNvPicPr>
          <p:nvPr/>
        </p:nvPicPr>
        <p:blipFill>
          <a:blip r:embed="rId5"/>
          <a:stretch>
            <a:fillRect/>
          </a:stretch>
        </p:blipFill>
        <p:spPr>
          <a:xfrm>
            <a:off x="9328855" y="2660522"/>
            <a:ext cx="2390775" cy="1914525"/>
          </a:xfrm>
          <a:prstGeom prst="rect">
            <a:avLst/>
          </a:prstGeom>
        </p:spPr>
      </p:pic>
      <p:pic>
        <p:nvPicPr>
          <p:cNvPr id="32" name="Picture 31" descr="A screenshot of a computer&#10;&#10;AI-generated content may be incorrect.">
            <a:extLst>
              <a:ext uri="{FF2B5EF4-FFF2-40B4-BE49-F238E27FC236}">
                <a16:creationId xmlns:a16="http://schemas.microsoft.com/office/drawing/2014/main" id="{923F7F8F-9D1C-E884-74C2-AFAA1D787AD3}"/>
              </a:ext>
            </a:extLst>
          </p:cNvPr>
          <p:cNvPicPr>
            <a:picLocks noChangeAspect="1"/>
          </p:cNvPicPr>
          <p:nvPr/>
        </p:nvPicPr>
        <p:blipFill>
          <a:blip r:embed="rId6"/>
          <a:stretch>
            <a:fillRect/>
          </a:stretch>
        </p:blipFill>
        <p:spPr>
          <a:xfrm>
            <a:off x="7088001" y="2909887"/>
            <a:ext cx="2042646" cy="1404285"/>
          </a:xfrm>
          <a:prstGeom prst="rect">
            <a:avLst/>
          </a:prstGeom>
        </p:spPr>
      </p:pic>
      <p:pic>
        <p:nvPicPr>
          <p:cNvPr id="33" name="Picture 32" descr="A collage of charts and graphs&#10;&#10;AI-generated content may be incorrect.">
            <a:extLst>
              <a:ext uri="{FF2B5EF4-FFF2-40B4-BE49-F238E27FC236}">
                <a16:creationId xmlns:a16="http://schemas.microsoft.com/office/drawing/2014/main" id="{8618AB8C-886A-05CF-D7D8-91B3BAEFC8B0}"/>
              </a:ext>
            </a:extLst>
          </p:cNvPr>
          <p:cNvPicPr>
            <a:picLocks noChangeAspect="1"/>
          </p:cNvPicPr>
          <p:nvPr/>
        </p:nvPicPr>
        <p:blipFill>
          <a:blip r:embed="rId7"/>
          <a:stretch>
            <a:fillRect/>
          </a:stretch>
        </p:blipFill>
        <p:spPr>
          <a:xfrm>
            <a:off x="4001714" y="3612963"/>
            <a:ext cx="2014631" cy="1103780"/>
          </a:xfrm>
          <a:prstGeom prst="rect">
            <a:avLst/>
          </a:prstGeom>
        </p:spPr>
      </p:pic>
      <p:pic>
        <p:nvPicPr>
          <p:cNvPr id="34" name="Picture 33" descr="A screenshot of a computer&#10;&#10;AI-generated content may be incorrect.">
            <a:extLst>
              <a:ext uri="{FF2B5EF4-FFF2-40B4-BE49-F238E27FC236}">
                <a16:creationId xmlns:a16="http://schemas.microsoft.com/office/drawing/2014/main" id="{CC707E0A-C792-6C73-6F2F-A3E7E046114A}"/>
              </a:ext>
            </a:extLst>
          </p:cNvPr>
          <p:cNvPicPr>
            <a:picLocks noChangeAspect="1"/>
          </p:cNvPicPr>
          <p:nvPr/>
        </p:nvPicPr>
        <p:blipFill>
          <a:blip r:embed="rId8"/>
          <a:stretch>
            <a:fillRect/>
          </a:stretch>
        </p:blipFill>
        <p:spPr>
          <a:xfrm>
            <a:off x="589759" y="3053528"/>
            <a:ext cx="1860027" cy="1096000"/>
          </a:xfrm>
          <a:prstGeom prst="rect">
            <a:avLst/>
          </a:prstGeom>
        </p:spPr>
      </p:pic>
      <p:pic>
        <p:nvPicPr>
          <p:cNvPr id="35" name="Picture 34" descr="A screenshot of a graph&#10;&#10;AI-generated content may be incorrect.">
            <a:extLst>
              <a:ext uri="{FF2B5EF4-FFF2-40B4-BE49-F238E27FC236}">
                <a16:creationId xmlns:a16="http://schemas.microsoft.com/office/drawing/2014/main" id="{FFB8C239-782E-4BBD-32FE-D2EDE3FB0BD2}"/>
              </a:ext>
            </a:extLst>
          </p:cNvPr>
          <p:cNvPicPr>
            <a:picLocks noChangeAspect="1"/>
          </p:cNvPicPr>
          <p:nvPr/>
        </p:nvPicPr>
        <p:blipFill>
          <a:blip r:embed="rId9"/>
          <a:stretch>
            <a:fillRect/>
          </a:stretch>
        </p:blipFill>
        <p:spPr>
          <a:xfrm>
            <a:off x="5904846" y="5714812"/>
            <a:ext cx="1697131" cy="1076139"/>
          </a:xfrm>
          <a:prstGeom prst="rect">
            <a:avLst/>
          </a:prstGeom>
        </p:spPr>
      </p:pic>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PortalVTI</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93</cp:revision>
  <dcterms:created xsi:type="dcterms:W3CDTF">2025-03-09T20:54:06Z</dcterms:created>
  <dcterms:modified xsi:type="dcterms:W3CDTF">2025-10-11T15:58:24Z</dcterms:modified>
</cp:coreProperties>
</file>