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21"/>
  </p:notesMasterIdLst>
  <p:handoutMasterIdLst>
    <p:handoutMasterId r:id="rId22"/>
  </p:handoutMasterIdLst>
  <p:sldIdLst>
    <p:sldId id="933" r:id="rId3"/>
    <p:sldId id="934" r:id="rId4"/>
    <p:sldId id="500" r:id="rId5"/>
    <p:sldId id="791" r:id="rId6"/>
    <p:sldId id="922" r:id="rId7"/>
    <p:sldId id="932" r:id="rId8"/>
    <p:sldId id="925" r:id="rId9"/>
    <p:sldId id="931" r:id="rId10"/>
    <p:sldId id="926" r:id="rId11"/>
    <p:sldId id="923" r:id="rId12"/>
    <p:sldId id="928" r:id="rId13"/>
    <p:sldId id="929" r:id="rId14"/>
    <p:sldId id="924" r:id="rId15"/>
    <p:sldId id="927" r:id="rId16"/>
    <p:sldId id="930" r:id="rId17"/>
    <p:sldId id="935" r:id="rId18"/>
    <p:sldId id="884" r:id="rId19"/>
    <p:sldId id="885" r:id="rId20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E7E86"/>
    <a:srgbClr val="C0C0C4"/>
    <a:srgbClr val="678DC5"/>
    <a:srgbClr val="3E67A4"/>
    <a:srgbClr val="3E8DC5"/>
    <a:srgbClr val="5F5F65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4" autoAdjust="0"/>
    <p:restoredTop sz="89252" autoAdjust="0"/>
  </p:normalViewPr>
  <p:slideViewPr>
    <p:cSldViewPr snapToGrid="0">
      <p:cViewPr varScale="1">
        <p:scale>
          <a:sx n="114" d="100"/>
          <a:sy n="114" d="100"/>
        </p:scale>
        <p:origin x="616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68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4.xml"/><Relationship Id="rId3" Type="http://schemas.openxmlformats.org/officeDocument/2006/relationships/slide" Target="slides/slide7.xml"/><Relationship Id="rId7" Type="http://schemas.openxmlformats.org/officeDocument/2006/relationships/slide" Target="slides/slide12.xml"/><Relationship Id="rId2" Type="http://schemas.openxmlformats.org/officeDocument/2006/relationships/slide" Target="slides/slide6.xml"/><Relationship Id="rId1" Type="http://schemas.openxmlformats.org/officeDocument/2006/relationships/slide" Target="slides/slide5.xml"/><Relationship Id="rId6" Type="http://schemas.openxmlformats.org/officeDocument/2006/relationships/slide" Target="slides/slide11.xml"/><Relationship Id="rId5" Type="http://schemas.openxmlformats.org/officeDocument/2006/relationships/slide" Target="slides/slide9.xml"/><Relationship Id="rId4" Type="http://schemas.openxmlformats.org/officeDocument/2006/relationships/slide" Target="slides/slide8.xml"/><Relationship Id="rId9" Type="http://schemas.openxmlformats.org/officeDocument/2006/relationships/slide" Target="slides/slide1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Networking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 Essentials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Chapter 1: Ever Wonder How It Works? 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7694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Networking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 Essentials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Chapter 1: Ever Wonder How It Works? 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Communicating in a Connected World 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1.1.1 –</a:t>
            </a:r>
            <a:r>
              <a:rPr lang="en-US" baseline="0" dirty="0">
                <a:latin typeface="Arial" charset="0"/>
              </a:rPr>
              <a:t> What is the Network?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Communicating in a Connected World 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1.1.1 –</a:t>
            </a:r>
            <a:r>
              <a:rPr lang="en-US" baseline="0" dirty="0">
                <a:latin typeface="Arial" charset="0"/>
              </a:rPr>
              <a:t> What is the Network?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Communicating in a Connected World 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1.1.2 –</a:t>
            </a:r>
            <a:r>
              <a:rPr lang="en-US" baseline="0" dirty="0">
                <a:latin typeface="Arial" charset="0"/>
              </a:rPr>
              <a:t> Transmitting Data on the Network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Communicating in a Connected World 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1.1.2 –</a:t>
            </a:r>
            <a:r>
              <a:rPr lang="en-US" baseline="0" dirty="0">
                <a:latin typeface="Arial" charset="0"/>
              </a:rPr>
              <a:t> Transmitting Data on the Network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Communicating in a Connected World 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1.1.3 –</a:t>
            </a:r>
            <a:r>
              <a:rPr lang="en-US" baseline="0" dirty="0">
                <a:latin typeface="Arial" charset="0"/>
              </a:rPr>
              <a:t> It’s All About the Speed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Networking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 Essentials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Chapter 1: Ever Wonder How It Works? 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Local Network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1.2.1 – </a:t>
            </a:r>
            <a:r>
              <a:rPr lang="en-US" baseline="0" dirty="0">
                <a:latin typeface="Arial" charset="0"/>
              </a:rPr>
              <a:t>Network Components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Local Network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 </a:t>
            </a:r>
            <a:r>
              <a:rPr lang="en-US" baseline="0" dirty="0">
                <a:latin typeface="Arial" charset="0"/>
              </a:rPr>
              <a:t>Building Blocks of a Network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Networking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 Essentials</a:t>
            </a:r>
          </a:p>
          <a:p>
            <a:pPr marL="0" indent="0" eaLnBrk="1" hangingPunct="1">
              <a:buFontTx/>
              <a:buNone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0"/>
                <a:cs typeface="ＭＳ Ｐゴシック" charset="0"/>
              </a:rPr>
              <a:t>Chapter 1: Ever Wonder How It Works? 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Building a Simple Network 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1.3.1 –</a:t>
            </a:r>
            <a:r>
              <a:rPr lang="en-US" baseline="0" dirty="0">
                <a:latin typeface="Arial" charset="0"/>
              </a:rPr>
              <a:t> Peer-to-Peer Networking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/>
              <a:t>Building a Simple Network </a:t>
            </a:r>
            <a:endParaRPr lang="en-CA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1.3.2 – </a:t>
            </a:r>
            <a:r>
              <a:rPr lang="en-US" baseline="0" dirty="0">
                <a:latin typeface="Arial" charset="0"/>
              </a:rPr>
              <a:t>Does It Work?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AC3B40C-7774-46A0-8FD7-D0857136B166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92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Pt_CoverArt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93888"/>
            <a:ext cx="9140825" cy="2449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Chapter 1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pic>
        <p:nvPicPr>
          <p:cNvPr id="9" name="Picture 9" descr="Cisco_NewLogo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225" y="5940425"/>
            <a:ext cx="3354388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Cisc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63" y="119063"/>
            <a:ext cx="1171575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>
            <a:lvl2pPr marL="457200" indent="-228600">
              <a:buFont typeface="Arial" panose="020B0604020202020204" pitchFamily="34" charset="0"/>
              <a:buChar char="•"/>
              <a:defRPr/>
            </a:lvl2pPr>
            <a:lvl3pPr marL="914400" indent="-225425">
              <a:buSzPct val="75000"/>
              <a:buFont typeface="Courier New" panose="02070309020205020404" pitchFamily="49" charset="0"/>
              <a:buChar char="o"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PPt_4face_02120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1350"/>
            <a:ext cx="9144000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pic>
        <p:nvPicPr>
          <p:cNvPr id="9" name="Picture 331" descr="Cisco_NewLogo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225" y="5940425"/>
            <a:ext cx="3354388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33" descr="Cisc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63" y="119063"/>
            <a:ext cx="1171575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457200" indent="-228600">
              <a:buFont typeface="Arial" panose="020B0604020202020204" pitchFamily="34" charset="0"/>
              <a:buChar char="•"/>
              <a:defRPr/>
            </a:lvl2pPr>
            <a:lvl3pPr marL="914400" indent="-225425">
              <a:buSzPct val="75000"/>
              <a:buFont typeface="Courier New" panose="02070309020205020404" pitchFamily="49" charset="0"/>
              <a:buChar char="o"/>
              <a:defRPr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Chapter 1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1030" name="Picture 7" descr="PPt_TopBand_Artwork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08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1" fontAlgn="base" hangingPunct="1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7713" indent="-29051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pic>
        <p:nvPicPr>
          <p:cNvPr id="3080" name="Picture 8" descr="Rev08_Cisco_BrandBar10_060408.png"/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34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158F156-E825-8641-BD5F-94F7878048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816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63F2DB7-7F2C-BA40-9C5F-19C948EE5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120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Chapter 1: Ever Wonder How It Works? </a:t>
            </a:r>
            <a:endParaRPr lang="en-US" sz="2400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5041900" cy="658812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  <a:latin typeface="Arial" charset="0"/>
              </a:rPr>
              <a:t>Networking Essentials</a:t>
            </a:r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1.1 Communicating in a Connected World 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21210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Communicating in a Connected World</a:t>
            </a:r>
            <a:br>
              <a:rPr lang="en-US" sz="2000" dirty="0"/>
            </a:br>
            <a:r>
              <a:rPr lang="en-US" dirty="0"/>
              <a:t>What is the Network?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539502"/>
            <a:ext cx="3606800" cy="2168897"/>
          </a:xfrm>
        </p:spPr>
        <p:txBody>
          <a:bodyPr/>
          <a:lstStyle/>
          <a:p>
            <a:r>
              <a:rPr lang="en-US" dirty="0"/>
              <a:t>Are you Online?</a:t>
            </a:r>
          </a:p>
          <a:p>
            <a:pPr lvl="1"/>
            <a:r>
              <a:rPr lang="en-US" dirty="0"/>
              <a:t>For most of us, the Internet has become a large part of everyday life.</a:t>
            </a:r>
          </a:p>
          <a:p>
            <a:pPr lvl="1"/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909" y="1288982"/>
            <a:ext cx="4991100" cy="3127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215901" y="4705282"/>
            <a:ext cx="8458200" cy="2137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kern="0" dirty="0"/>
              <a:t>Who owns the Internet?</a:t>
            </a:r>
          </a:p>
          <a:p>
            <a:pPr lvl="1"/>
            <a:r>
              <a:rPr lang="en-US" kern="0" dirty="0"/>
              <a:t>No one owns the Internet.</a:t>
            </a:r>
          </a:p>
          <a:p>
            <a:pPr lvl="1"/>
            <a:r>
              <a:rPr lang="en-US" kern="0" dirty="0"/>
              <a:t>It is a worldwide collection of interconnected networks exchanging information using common standards over telephone wires, fiber-optic cables, wireless transmissions, and satellite links.</a:t>
            </a:r>
          </a:p>
        </p:txBody>
      </p:sp>
    </p:spTree>
    <p:extLst>
      <p:ext uri="{BB962C8B-B14F-4D97-AF65-F5344CB8AC3E}">
        <p14:creationId xmlns:p14="http://schemas.microsoft.com/office/powerpoint/2010/main" val="1938225803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Communicating in a Connected World</a:t>
            </a:r>
            <a:br>
              <a:rPr lang="en-US" sz="2000" dirty="0"/>
            </a:br>
            <a:r>
              <a:rPr lang="en-US" dirty="0"/>
              <a:t>What is the Network?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Local Networks</a:t>
            </a:r>
          </a:p>
          <a:p>
            <a:pPr lvl="1"/>
            <a:r>
              <a:rPr lang="en-US" dirty="0"/>
              <a:t>Local networks come in all sizes from peer-to-peer (two interconnected device), to home networks, SOHO, and large organization networks.</a:t>
            </a:r>
          </a:p>
          <a:p>
            <a:endParaRPr lang="en-US" dirty="0"/>
          </a:p>
          <a:p>
            <a:r>
              <a:rPr lang="en-US" dirty="0"/>
              <a:t>Making Connections</a:t>
            </a:r>
          </a:p>
          <a:p>
            <a:pPr lvl="1"/>
            <a:r>
              <a:rPr lang="en-US" dirty="0"/>
              <a:t>All types of devices connect to local networks.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22" y="4535394"/>
            <a:ext cx="1656678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641" y="4533452"/>
            <a:ext cx="1473797" cy="1818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879" y="4531508"/>
            <a:ext cx="1796527" cy="1807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848" y="4525682"/>
            <a:ext cx="2603351" cy="1775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1398576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Communicating in a Connected World</a:t>
            </a:r>
            <a:br>
              <a:rPr lang="en-US" sz="2000" dirty="0"/>
            </a:br>
            <a:r>
              <a:rPr lang="en-US" dirty="0"/>
              <a:t>Transmitting Data on the Network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3"/>
            <a:ext cx="8733677" cy="2003798"/>
          </a:xfrm>
        </p:spPr>
        <p:txBody>
          <a:bodyPr/>
          <a:lstStyle/>
          <a:p>
            <a:r>
              <a:rPr lang="en-US" dirty="0"/>
              <a:t>What Exactly is Data?</a:t>
            </a:r>
          </a:p>
          <a:p>
            <a:pPr lvl="1"/>
            <a:r>
              <a:rPr lang="en-US" dirty="0"/>
              <a:t>Data is a value that represents something.</a:t>
            </a:r>
          </a:p>
          <a:p>
            <a:pPr lvl="1"/>
            <a:r>
              <a:rPr lang="en-US" dirty="0"/>
              <a:t>Networks to transmit their data in order to share with others or for long-term storage.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400" y="4175125"/>
            <a:ext cx="629920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2923377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Communicating in a Connected World</a:t>
            </a:r>
            <a:br>
              <a:rPr lang="en-US" sz="2000" dirty="0"/>
            </a:br>
            <a:r>
              <a:rPr lang="en-US" dirty="0"/>
              <a:t>Transmitting Data on the Network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3"/>
            <a:ext cx="8733677" cy="2003798"/>
          </a:xfrm>
        </p:spPr>
        <p:txBody>
          <a:bodyPr/>
          <a:lstStyle/>
          <a:p>
            <a:r>
              <a:rPr lang="en-US" dirty="0"/>
              <a:t>The Mighty Bit</a:t>
            </a:r>
          </a:p>
          <a:p>
            <a:pPr lvl="1"/>
            <a:r>
              <a:rPr lang="en-US" dirty="0"/>
              <a:t>Computers use binary codes to represent and interpret letters, numbers and special characters with bits.</a:t>
            </a:r>
          </a:p>
          <a:p>
            <a:pPr lvl="1"/>
            <a:r>
              <a:rPr lang="en-US" dirty="0"/>
              <a:t>Each group of eight bits, such as the representations of letters and numbers, is known as a byte.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3597222"/>
            <a:ext cx="4621213" cy="2851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213109" y="3670301"/>
            <a:ext cx="3761991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kern="0" dirty="0"/>
              <a:t>Getting Bits Moving</a:t>
            </a:r>
          </a:p>
          <a:p>
            <a:pPr lvl="1"/>
            <a:r>
              <a:rPr lang="en-US" kern="0" dirty="0"/>
              <a:t>Bits are transmitted as signals over copper wire (electrical pulses), fiber- optic cable (light pulses), and wireless (radio waves).</a:t>
            </a:r>
          </a:p>
        </p:txBody>
      </p:sp>
    </p:spTree>
    <p:extLst>
      <p:ext uri="{BB962C8B-B14F-4D97-AF65-F5344CB8AC3E}">
        <p14:creationId xmlns:p14="http://schemas.microsoft.com/office/powerpoint/2010/main" val="923801768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Communicating in a Connected World</a:t>
            </a:r>
            <a:br>
              <a:rPr lang="en-US" sz="2000" dirty="0"/>
            </a:br>
            <a:r>
              <a:rPr lang="en-US" dirty="0"/>
              <a:t>It’s All About the Speed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Measuring Bandwidth</a:t>
            </a:r>
          </a:p>
          <a:p>
            <a:pPr lvl="1"/>
            <a:r>
              <a:rPr lang="en-US" dirty="0"/>
              <a:t>Digital bandwidth is the amount of data that can flow from one place to another in a given amount of time measured in the number of bits that (theoretically) can be sent across the media in a second. </a:t>
            </a:r>
          </a:p>
          <a:p>
            <a:pPr lvl="1"/>
            <a:endParaRPr lang="en-US" dirty="0"/>
          </a:p>
          <a:p>
            <a:r>
              <a:rPr lang="en-US" dirty="0"/>
              <a:t>Measuring Throughput</a:t>
            </a:r>
          </a:p>
          <a:p>
            <a:pPr lvl="1"/>
            <a:r>
              <a:rPr lang="en-US" dirty="0"/>
              <a:t>Throughput is the actual measure of the transfer of bits across the media over a given period of time. </a:t>
            </a:r>
          </a:p>
          <a:p>
            <a:pPr lvl="1"/>
            <a:r>
              <a:rPr lang="en-US" dirty="0"/>
              <a:t>Many factors influence throughput including the amount of data being sent / received, the types of data being transmitted, and the accumulated latency created by the number of network devices encountered between source and destination.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18072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1.2 </a:t>
            </a:r>
            <a:r>
              <a:rPr lang="en-CA" sz="2400" dirty="0"/>
              <a:t>Local Networks 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094522"/>
      </p:ext>
    </p:extLst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Local Networks</a:t>
            </a:r>
            <a:br>
              <a:rPr lang="en-US" sz="2000" dirty="0"/>
            </a:br>
            <a:r>
              <a:rPr lang="en-US" dirty="0"/>
              <a:t>Network Components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Clients and Servers</a:t>
            </a:r>
          </a:p>
          <a:p>
            <a:pPr lvl="1"/>
            <a:r>
              <a:rPr lang="en-US" dirty="0"/>
              <a:t>Servers are hosts that have software installed that enable them to provide information, like email or web pages, to other hosts on the network. </a:t>
            </a:r>
          </a:p>
          <a:p>
            <a:pPr lvl="1"/>
            <a:r>
              <a:rPr lang="en-US" dirty="0"/>
              <a:t>Clients are computer hosts that have software installed that enable them to request and display the information obtained from the server. </a:t>
            </a:r>
          </a:p>
          <a:p>
            <a:endParaRPr lang="en-US" dirty="0"/>
          </a:p>
          <a:p>
            <a:r>
              <a:rPr lang="en-US" dirty="0"/>
              <a:t>Multiple Roles in the Network</a:t>
            </a:r>
          </a:p>
          <a:p>
            <a:pPr lvl="1"/>
            <a:r>
              <a:rPr lang="en-US" dirty="0"/>
              <a:t>Servers can provide multiple services in a network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92602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Local Networks</a:t>
            </a:r>
            <a:br>
              <a:rPr lang="en-US" sz="2000" dirty="0"/>
            </a:br>
            <a:r>
              <a:rPr lang="en-US" dirty="0"/>
              <a:t>Building Blocks of a Network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Network Infrastructure</a:t>
            </a:r>
          </a:p>
          <a:p>
            <a:pPr lvl="1"/>
            <a:r>
              <a:rPr lang="en-US" dirty="0"/>
              <a:t>This is the platform that supports the network containing </a:t>
            </a:r>
            <a:r>
              <a:rPr lang="en-US" b="1" dirty="0"/>
              <a:t>end devices</a:t>
            </a:r>
            <a:r>
              <a:rPr lang="en-US" dirty="0"/>
              <a:t>, </a:t>
            </a:r>
            <a:r>
              <a:rPr lang="en-US" b="1" dirty="0"/>
              <a:t>intermediate devices</a:t>
            </a:r>
            <a:r>
              <a:rPr lang="en-US" dirty="0"/>
              <a:t> (routers, switches, access points, …) interconnected using network media (wired and wireless).</a:t>
            </a:r>
          </a:p>
          <a:p>
            <a:endParaRPr lang="en-US" dirty="0"/>
          </a:p>
          <a:p>
            <a:r>
              <a:rPr lang="en-US" dirty="0"/>
              <a:t>End Devices</a:t>
            </a:r>
          </a:p>
          <a:p>
            <a:pPr lvl="1"/>
            <a:r>
              <a:rPr lang="en-US" dirty="0"/>
              <a:t>Includes computers, laptops, printers, tablets, smart devices, …</a:t>
            </a:r>
          </a:p>
          <a:p>
            <a:pPr lvl="1"/>
            <a:r>
              <a:rPr lang="en-US" dirty="0"/>
              <a:t>Form the interface between users and the underlying communication network. </a:t>
            </a:r>
          </a:p>
        </p:txBody>
      </p:sp>
    </p:spTree>
    <p:extLst>
      <p:ext uri="{BB962C8B-B14F-4D97-AF65-F5344CB8AC3E}">
        <p14:creationId xmlns:p14="http://schemas.microsoft.com/office/powerpoint/2010/main" val="489894939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1.3 Building a Simple Network </a:t>
            </a:r>
          </a:p>
        </p:txBody>
      </p:sp>
    </p:spTree>
    <p:extLst>
      <p:ext uri="{BB962C8B-B14F-4D97-AF65-F5344CB8AC3E}">
        <p14:creationId xmlns:p14="http://schemas.microsoft.com/office/powerpoint/2010/main" val="1149094522"/>
      </p:ext>
    </p:extLst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Building a Simple Network </a:t>
            </a:r>
            <a:br>
              <a:rPr lang="en-US" sz="2000" dirty="0"/>
            </a:br>
            <a:r>
              <a:rPr lang="en-US" dirty="0"/>
              <a:t>Peer-to-Peer Networking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does Peer-to-Peer mean?</a:t>
            </a:r>
          </a:p>
          <a:p>
            <a:pPr lvl="1"/>
            <a:r>
              <a:rPr lang="en-US" dirty="0"/>
              <a:t>Network in which a host can be a client and a server for other hosts.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474" y="2527300"/>
            <a:ext cx="5261053" cy="414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592602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sz="2000" dirty="0"/>
              <a:t>Building a Simple Network </a:t>
            </a:r>
            <a:br>
              <a:rPr lang="en-US" sz="2000" dirty="0"/>
            </a:br>
            <a:r>
              <a:rPr lang="en-US" dirty="0"/>
              <a:t>Does It Work?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539502"/>
            <a:ext cx="8460990" cy="4926405"/>
          </a:xfrm>
        </p:spPr>
        <p:txBody>
          <a:bodyPr/>
          <a:lstStyle/>
          <a:p>
            <a:r>
              <a:rPr lang="en-US" dirty="0"/>
              <a:t>Using the Ping Command</a:t>
            </a:r>
          </a:p>
          <a:p>
            <a:pPr lvl="1"/>
            <a:r>
              <a:rPr lang="en-US" dirty="0"/>
              <a:t>Use the </a:t>
            </a:r>
            <a:r>
              <a:rPr lang="en-US" b="1" dirty="0"/>
              <a:t>ping </a:t>
            </a:r>
            <a:r>
              <a:rPr lang="en-US" dirty="0"/>
              <a:t>utility to test end-to-end IP connectivity between a source and destination IP address.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099" y="3279403"/>
            <a:ext cx="3914775" cy="3237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213110" y="3279403"/>
            <a:ext cx="4230495" cy="3083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kern="0" dirty="0"/>
              <a:t>Following the Path</a:t>
            </a:r>
          </a:p>
          <a:p>
            <a:pPr lvl="1"/>
            <a:r>
              <a:rPr lang="en-US" kern="0" dirty="0"/>
              <a:t>Use the </a:t>
            </a:r>
            <a:r>
              <a:rPr lang="en-US" b="1" kern="0" dirty="0"/>
              <a:t>traceroute </a:t>
            </a:r>
            <a:r>
              <a:rPr lang="en-US" kern="0" dirty="0"/>
              <a:t>utility to display each hop in the path to the destination.</a:t>
            </a:r>
          </a:p>
        </p:txBody>
      </p:sp>
    </p:spTree>
    <p:extLst>
      <p:ext uri="{BB962C8B-B14F-4D97-AF65-F5344CB8AC3E}">
        <p14:creationId xmlns:p14="http://schemas.microsoft.com/office/powerpoint/2010/main" val="3033874152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141242BF-CF50-7A49-988F-5DA939D72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5621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ctr"/>
          <a:lstStyle/>
          <a:p>
            <a:endParaRPr lang="en-US"/>
          </a:p>
        </p:txBody>
      </p:sp>
      <p:pic>
        <p:nvPicPr>
          <p:cNvPr id="121858" name="Picture 3" descr="CNA_largo-onwhit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25" y="2741613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7036819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9" descr="Cisco_WHT_Logo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2619375"/>
            <a:ext cx="2400300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70"/>
          <p:cNvSpPr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ctr"/>
          <a:lstStyle/>
          <a:p>
            <a:pPr algn="ctr" eaLnBrk="0" hangingPunct="0">
              <a:lnSpc>
                <a:spcPct val="90000"/>
              </a:lnSpc>
            </a:pPr>
            <a:endParaRPr lang="en-US" b="0"/>
          </a:p>
        </p:txBody>
      </p:sp>
    </p:spTree>
    <p:extLst>
      <p:ext uri="{BB962C8B-B14F-4D97-AF65-F5344CB8AC3E}">
        <p14:creationId xmlns:p14="http://schemas.microsoft.com/office/powerpoint/2010/main" val="725382621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Instructor_Supplemental_Material_Template.pptx" id="{3198E07C-115F-418B-A9A8-BF9053302A35}" vid="{198B02FE-59AF-4313-B2FA-B9A3F3C1E378}"/>
    </a:ext>
  </a:ext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Instructor_Supplemental_Material_Template.pptx" id="{3198E07C-115F-418B-A9A8-BF9053302A35}" vid="{C5585B68-2BDF-41F6-9912-6E7821961829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784</Words>
  <Application>Microsoft Macintosh PowerPoint</Application>
  <PresentationFormat>On-screen Show (4:3)</PresentationFormat>
  <Paragraphs>100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Courier New</vt:lpstr>
      <vt:lpstr>Wingdings</vt:lpstr>
      <vt:lpstr>PPT-TMPLT-WHT_C</vt:lpstr>
      <vt:lpstr>NetAcad-4F_PPT-WHT_060408</vt:lpstr>
      <vt:lpstr>PowerPoint Presentation</vt:lpstr>
      <vt:lpstr>PowerPoint Presentation</vt:lpstr>
      <vt:lpstr>Chapter 1: Ever Wonder How It Works? </vt:lpstr>
      <vt:lpstr>1.1 Communicating in a Connected World </vt:lpstr>
      <vt:lpstr> Communicating in a Connected World What is the Network?</vt:lpstr>
      <vt:lpstr> Communicating in a Connected World What is the Network?</vt:lpstr>
      <vt:lpstr> Communicating in a Connected World Transmitting Data on the Network</vt:lpstr>
      <vt:lpstr> Communicating in a Connected World Transmitting Data on the Network</vt:lpstr>
      <vt:lpstr> Communicating in a Connected World It’s All About the Speed</vt:lpstr>
      <vt:lpstr>1.2 Local Networks </vt:lpstr>
      <vt:lpstr> Local Networks Network Components</vt:lpstr>
      <vt:lpstr> Local Networks Building Blocks of a Network</vt:lpstr>
      <vt:lpstr>1.3 Building a Simple Network </vt:lpstr>
      <vt:lpstr> Building a Simple Network  Peer-to-Peer Networking</vt:lpstr>
      <vt:lpstr> Building a Simple Network  Does It Work?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P.I.Wallin</dc:creator>
  <cp:lastModifiedBy>P.I.Wallin</cp:lastModifiedBy>
  <cp:revision>1</cp:revision>
  <dcterms:created xsi:type="dcterms:W3CDTF">2020-11-18T12:18:30Z</dcterms:created>
  <dcterms:modified xsi:type="dcterms:W3CDTF">2020-11-18T12:20:48Z</dcterms:modified>
</cp:coreProperties>
</file>