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6"/>
  </p:notesMasterIdLst>
  <p:handoutMasterIdLst>
    <p:handoutMasterId r:id="rId37"/>
  </p:handoutMasterIdLst>
  <p:sldIdLst>
    <p:sldId id="267" r:id="rId3"/>
    <p:sldId id="304" r:id="rId4"/>
    <p:sldId id="295" r:id="rId5"/>
    <p:sldId id="296" r:id="rId6"/>
    <p:sldId id="297" r:id="rId7"/>
    <p:sldId id="298" r:id="rId8"/>
    <p:sldId id="299" r:id="rId9"/>
    <p:sldId id="300" r:id="rId10"/>
    <p:sldId id="301" r:id="rId11"/>
    <p:sldId id="302" r:id="rId12"/>
    <p:sldId id="303" r:id="rId13"/>
    <p:sldId id="306" r:id="rId14"/>
    <p:sldId id="305" r:id="rId15"/>
    <p:sldId id="269" r:id="rId16"/>
    <p:sldId id="282" r:id="rId17"/>
    <p:sldId id="283" r:id="rId18"/>
    <p:sldId id="284" r:id="rId19"/>
    <p:sldId id="294" r:id="rId20"/>
    <p:sldId id="281" r:id="rId21"/>
    <p:sldId id="277" r:id="rId22"/>
    <p:sldId id="275" r:id="rId23"/>
    <p:sldId id="278" r:id="rId24"/>
    <p:sldId id="279" r:id="rId25"/>
    <p:sldId id="307" r:id="rId26"/>
    <p:sldId id="280" r:id="rId27"/>
    <p:sldId id="293" r:id="rId28"/>
    <p:sldId id="286" r:id="rId29"/>
    <p:sldId id="287" r:id="rId30"/>
    <p:sldId id="288" r:id="rId31"/>
    <p:sldId id="289" r:id="rId32"/>
    <p:sldId id="290" r:id="rId33"/>
    <p:sldId id="291" r:id="rId34"/>
    <p:sldId id="292" r:id="rId3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60" d="100"/>
          <a:sy n="60" d="100"/>
        </p:scale>
        <p:origin x="84" y="11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9AC0B51B-38C0-466A-BA9D-6827A54D43A3}" type="datetimeFigureOut">
              <a:rPr lang="en-GB" smtClean="0"/>
              <a:t>29/11/2018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B155759B-5CEB-4C30-91A7-4E6D24AD1FDD}" type="slidenum">
              <a:rPr lang="en-GB" smtClean="0"/>
              <a:t>‹#›</a:t>
            </a:fld>
            <a:endParaRPr lang="en-GB"/>
          </a:p>
        </p:txBody>
      </p:sp>
    </p:spTree>
    <p:extLst>
      <p:ext uri="{BB962C8B-B14F-4D97-AF65-F5344CB8AC3E}">
        <p14:creationId xmlns:p14="http://schemas.microsoft.com/office/powerpoint/2010/main" val="29273521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5864BAA0-16A1-4574-980E-EE72C0236033}" type="datetimeFigureOut">
              <a:rPr lang="en-GB" smtClean="0"/>
              <a:t>28/11/2018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A846C4AA-1323-47EB-9518-D55AA6DCA7EE}" type="slidenum">
              <a:rPr lang="en-GB" smtClean="0"/>
              <a:t>‹#›</a:t>
            </a:fld>
            <a:endParaRPr lang="en-GB"/>
          </a:p>
        </p:txBody>
      </p:sp>
    </p:spTree>
    <p:extLst>
      <p:ext uri="{BB962C8B-B14F-4D97-AF65-F5344CB8AC3E}">
        <p14:creationId xmlns:p14="http://schemas.microsoft.com/office/powerpoint/2010/main" val="4179375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7736334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335004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48E429-67FD-415F-ABD8-AD4ADA09E34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987419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0B791D-2C7D-4DB0-AAC2-CFC90405310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19371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8</a:t>
            </a:fld>
            <a:endParaRPr lang="en-GB" dirty="0"/>
          </a:p>
        </p:txBody>
      </p:sp>
    </p:spTree>
    <p:extLst>
      <p:ext uri="{BB962C8B-B14F-4D97-AF65-F5344CB8AC3E}">
        <p14:creationId xmlns:p14="http://schemas.microsoft.com/office/powerpoint/2010/main" val="585669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B48E429-67FD-415F-ABD8-AD4ADA09E34C}" type="slidenum">
              <a:rPr lang="en-GB" smtClean="0"/>
              <a:t>9</a:t>
            </a:fld>
            <a:endParaRPr lang="en-GB" dirty="0"/>
          </a:p>
        </p:txBody>
      </p:sp>
    </p:spTree>
    <p:extLst>
      <p:ext uri="{BB962C8B-B14F-4D97-AF65-F5344CB8AC3E}">
        <p14:creationId xmlns:p14="http://schemas.microsoft.com/office/powerpoint/2010/main" val="3683415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14</a:t>
            </a:fld>
            <a:endParaRPr lang="en-GB"/>
          </a:p>
        </p:txBody>
      </p:sp>
    </p:spTree>
    <p:extLst>
      <p:ext uri="{BB962C8B-B14F-4D97-AF65-F5344CB8AC3E}">
        <p14:creationId xmlns:p14="http://schemas.microsoft.com/office/powerpoint/2010/main" val="991001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15</a:t>
            </a:fld>
            <a:endParaRPr lang="en-GB"/>
          </a:p>
        </p:txBody>
      </p:sp>
    </p:spTree>
    <p:extLst>
      <p:ext uri="{BB962C8B-B14F-4D97-AF65-F5344CB8AC3E}">
        <p14:creationId xmlns:p14="http://schemas.microsoft.com/office/powerpoint/2010/main" val="5636848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16</a:t>
            </a:fld>
            <a:endParaRPr lang="en-GB"/>
          </a:p>
        </p:txBody>
      </p:sp>
    </p:spTree>
    <p:extLst>
      <p:ext uri="{BB962C8B-B14F-4D97-AF65-F5344CB8AC3E}">
        <p14:creationId xmlns:p14="http://schemas.microsoft.com/office/powerpoint/2010/main" val="7444271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17</a:t>
            </a:fld>
            <a:endParaRPr lang="en-GB"/>
          </a:p>
        </p:txBody>
      </p:sp>
    </p:spTree>
    <p:extLst>
      <p:ext uri="{BB962C8B-B14F-4D97-AF65-F5344CB8AC3E}">
        <p14:creationId xmlns:p14="http://schemas.microsoft.com/office/powerpoint/2010/main" val="32366910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18</a:t>
            </a:fld>
            <a:endParaRPr lang="en-GB"/>
          </a:p>
        </p:txBody>
      </p:sp>
    </p:spTree>
    <p:extLst>
      <p:ext uri="{BB962C8B-B14F-4D97-AF65-F5344CB8AC3E}">
        <p14:creationId xmlns:p14="http://schemas.microsoft.com/office/powerpoint/2010/main" val="2668551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19</a:t>
            </a:fld>
            <a:endParaRPr lang="en-GB"/>
          </a:p>
        </p:txBody>
      </p:sp>
    </p:spTree>
    <p:extLst>
      <p:ext uri="{BB962C8B-B14F-4D97-AF65-F5344CB8AC3E}">
        <p14:creationId xmlns:p14="http://schemas.microsoft.com/office/powerpoint/2010/main" val="25293756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20</a:t>
            </a:fld>
            <a:endParaRPr lang="en-GB"/>
          </a:p>
        </p:txBody>
      </p:sp>
    </p:spTree>
    <p:extLst>
      <p:ext uri="{BB962C8B-B14F-4D97-AF65-F5344CB8AC3E}">
        <p14:creationId xmlns:p14="http://schemas.microsoft.com/office/powerpoint/2010/main" val="29304032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21</a:t>
            </a:fld>
            <a:endParaRPr lang="en-GB"/>
          </a:p>
        </p:txBody>
      </p:sp>
    </p:spTree>
    <p:extLst>
      <p:ext uri="{BB962C8B-B14F-4D97-AF65-F5344CB8AC3E}">
        <p14:creationId xmlns:p14="http://schemas.microsoft.com/office/powerpoint/2010/main" val="22691081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22</a:t>
            </a:fld>
            <a:endParaRPr lang="en-GB"/>
          </a:p>
        </p:txBody>
      </p:sp>
    </p:spTree>
    <p:extLst>
      <p:ext uri="{BB962C8B-B14F-4D97-AF65-F5344CB8AC3E}">
        <p14:creationId xmlns:p14="http://schemas.microsoft.com/office/powerpoint/2010/main" val="19101332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23</a:t>
            </a:fld>
            <a:endParaRPr lang="en-GB"/>
          </a:p>
        </p:txBody>
      </p:sp>
    </p:spTree>
    <p:extLst>
      <p:ext uri="{BB962C8B-B14F-4D97-AF65-F5344CB8AC3E}">
        <p14:creationId xmlns:p14="http://schemas.microsoft.com/office/powerpoint/2010/main" val="16764009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24</a:t>
            </a:fld>
            <a:endParaRPr lang="en-GB" dirty="0"/>
          </a:p>
        </p:txBody>
      </p:sp>
    </p:spTree>
    <p:extLst>
      <p:ext uri="{BB962C8B-B14F-4D97-AF65-F5344CB8AC3E}">
        <p14:creationId xmlns:p14="http://schemas.microsoft.com/office/powerpoint/2010/main" val="41922460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91E7C8-195E-45EC-8750-E698C7F86CEC}" type="slidenum">
              <a:rPr lang="en-GB" smtClean="0"/>
              <a:t>25</a:t>
            </a:fld>
            <a:endParaRPr lang="en-GB" dirty="0"/>
          </a:p>
        </p:txBody>
      </p:sp>
    </p:spTree>
    <p:extLst>
      <p:ext uri="{BB962C8B-B14F-4D97-AF65-F5344CB8AC3E}">
        <p14:creationId xmlns:p14="http://schemas.microsoft.com/office/powerpoint/2010/main" val="34762597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26</a:t>
            </a:fld>
            <a:endParaRPr lang="en-GB"/>
          </a:p>
        </p:txBody>
      </p:sp>
    </p:spTree>
    <p:extLst>
      <p:ext uri="{BB962C8B-B14F-4D97-AF65-F5344CB8AC3E}">
        <p14:creationId xmlns:p14="http://schemas.microsoft.com/office/powerpoint/2010/main" val="29828152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27</a:t>
            </a:fld>
            <a:endParaRPr lang="en-GB"/>
          </a:p>
        </p:txBody>
      </p:sp>
    </p:spTree>
    <p:extLst>
      <p:ext uri="{BB962C8B-B14F-4D97-AF65-F5344CB8AC3E}">
        <p14:creationId xmlns:p14="http://schemas.microsoft.com/office/powerpoint/2010/main" val="26867859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28</a:t>
            </a:fld>
            <a:endParaRPr lang="en-GB"/>
          </a:p>
        </p:txBody>
      </p:sp>
    </p:spTree>
    <p:extLst>
      <p:ext uri="{BB962C8B-B14F-4D97-AF65-F5344CB8AC3E}">
        <p14:creationId xmlns:p14="http://schemas.microsoft.com/office/powerpoint/2010/main" val="29538582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29</a:t>
            </a:fld>
            <a:endParaRPr lang="en-GB"/>
          </a:p>
        </p:txBody>
      </p:sp>
    </p:spTree>
    <p:extLst>
      <p:ext uri="{BB962C8B-B14F-4D97-AF65-F5344CB8AC3E}">
        <p14:creationId xmlns:p14="http://schemas.microsoft.com/office/powerpoint/2010/main" val="5708539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30</a:t>
            </a:fld>
            <a:endParaRPr lang="en-GB"/>
          </a:p>
        </p:txBody>
      </p:sp>
    </p:spTree>
    <p:extLst>
      <p:ext uri="{BB962C8B-B14F-4D97-AF65-F5344CB8AC3E}">
        <p14:creationId xmlns:p14="http://schemas.microsoft.com/office/powerpoint/2010/main" val="34460221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31</a:t>
            </a:fld>
            <a:endParaRPr lang="en-GB"/>
          </a:p>
        </p:txBody>
      </p:sp>
    </p:spTree>
    <p:extLst>
      <p:ext uri="{BB962C8B-B14F-4D97-AF65-F5344CB8AC3E}">
        <p14:creationId xmlns:p14="http://schemas.microsoft.com/office/powerpoint/2010/main" val="23168945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32</a:t>
            </a:fld>
            <a:endParaRPr lang="en-GB"/>
          </a:p>
        </p:txBody>
      </p:sp>
    </p:spTree>
    <p:extLst>
      <p:ext uri="{BB962C8B-B14F-4D97-AF65-F5344CB8AC3E}">
        <p14:creationId xmlns:p14="http://schemas.microsoft.com/office/powerpoint/2010/main" val="17318357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E91E7C8-195E-45EC-8750-E698C7F86CEC}" type="slidenum">
              <a:rPr lang="en-GB" smtClean="0"/>
              <a:t>33</a:t>
            </a:fld>
            <a:endParaRPr lang="en-GB"/>
          </a:p>
        </p:txBody>
      </p:sp>
    </p:spTree>
    <p:extLst>
      <p:ext uri="{BB962C8B-B14F-4D97-AF65-F5344CB8AC3E}">
        <p14:creationId xmlns:p14="http://schemas.microsoft.com/office/powerpoint/2010/main" val="39364104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B91FC0F4-9E9C-40D3-A6C6-8238604D6BC5}" type="datetimeFigureOut">
              <a:rPr lang="en-GB"/>
              <a:pPr>
                <a:defRPr/>
              </a:pPr>
              <a:t>28/11/2018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D9DDBB8-79C6-4ED8-BADA-DDE0C2142A46}" type="slidenum">
              <a:rPr lang="en-GB"/>
              <a:pPr>
                <a:defRPr/>
              </a:pPr>
              <a:t>‹#›</a:t>
            </a:fld>
            <a:endParaRPr lang="en-GB" dirty="0"/>
          </a:p>
        </p:txBody>
      </p:sp>
    </p:spTree>
    <p:extLst>
      <p:ext uri="{BB962C8B-B14F-4D97-AF65-F5344CB8AC3E}">
        <p14:creationId xmlns:p14="http://schemas.microsoft.com/office/powerpoint/2010/main" val="15064883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A6BA9F9-E21E-483C-B53F-4AC71521D500}" type="datetimeFigureOut">
              <a:rPr lang="en-GB"/>
              <a:pPr>
                <a:defRPr/>
              </a:pPr>
              <a:t>28/11/2018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009313E-D6A8-464A-BCF8-343B72D94622}" type="slidenum">
              <a:rPr lang="en-GB"/>
              <a:pPr>
                <a:defRPr/>
              </a:pPr>
              <a:t>‹#›</a:t>
            </a:fld>
            <a:endParaRPr lang="en-GB" dirty="0"/>
          </a:p>
        </p:txBody>
      </p:sp>
    </p:spTree>
    <p:extLst>
      <p:ext uri="{BB962C8B-B14F-4D97-AF65-F5344CB8AC3E}">
        <p14:creationId xmlns:p14="http://schemas.microsoft.com/office/powerpoint/2010/main" val="94486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119D354-4D3C-456A-8B8C-62F80E48B64E}" type="datetimeFigureOut">
              <a:rPr lang="en-GB"/>
              <a:pPr>
                <a:defRPr/>
              </a:pPr>
              <a:t>28/11/2018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5731CD1-0B31-485A-B8AC-16916154487F}" type="slidenum">
              <a:rPr lang="en-GB"/>
              <a:pPr>
                <a:defRPr/>
              </a:pPr>
              <a:t>‹#›</a:t>
            </a:fld>
            <a:endParaRPr lang="en-GB" dirty="0"/>
          </a:p>
        </p:txBody>
      </p:sp>
    </p:spTree>
    <p:extLst>
      <p:ext uri="{BB962C8B-B14F-4D97-AF65-F5344CB8AC3E}">
        <p14:creationId xmlns:p14="http://schemas.microsoft.com/office/powerpoint/2010/main" val="966988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400815BD-1611-40C6-9DD3-2F6BEEBC4459}" type="datetimeFigureOut">
              <a:rPr lang="en-GB"/>
              <a:pPr>
                <a:defRPr/>
              </a:pPr>
              <a:t>28/11/2018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95A2C25-C0F5-4FF3-B5B1-7215D97A5A78}" type="slidenum">
              <a:rPr lang="en-GB"/>
              <a:pPr>
                <a:defRPr/>
              </a:pPr>
              <a:t>‹#›</a:t>
            </a:fld>
            <a:endParaRPr lang="en-GB" dirty="0"/>
          </a:p>
        </p:txBody>
      </p:sp>
    </p:spTree>
    <p:extLst>
      <p:ext uri="{BB962C8B-B14F-4D97-AF65-F5344CB8AC3E}">
        <p14:creationId xmlns:p14="http://schemas.microsoft.com/office/powerpoint/2010/main" val="1319448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D7E0538A-B679-4B68-B4F5-834DCFD1FC38}" type="datetimeFigureOut">
              <a:rPr lang="en-GB"/>
              <a:pPr>
                <a:defRPr/>
              </a:pPr>
              <a:t>28/11/2018</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80C80BA1-BE91-4940-927C-F38C271155AA}" type="slidenum">
              <a:rPr lang="en-GB"/>
              <a:pPr>
                <a:defRPr/>
              </a:pPr>
              <a:t>‹#›</a:t>
            </a:fld>
            <a:endParaRPr lang="en-GB" dirty="0"/>
          </a:p>
        </p:txBody>
      </p:sp>
    </p:spTree>
    <p:extLst>
      <p:ext uri="{BB962C8B-B14F-4D97-AF65-F5344CB8AC3E}">
        <p14:creationId xmlns:p14="http://schemas.microsoft.com/office/powerpoint/2010/main" val="16412249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50DC6CDC-1B1E-44C6-9955-3428D8E52B40}" type="datetimeFigureOut">
              <a:rPr lang="en-GB"/>
              <a:pPr>
                <a:defRPr/>
              </a:pPr>
              <a:t>28/11/2018</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3DAF718A-87E1-4575-9E5B-A2EF0B5A79BB}" type="slidenum">
              <a:rPr lang="en-GB"/>
              <a:pPr>
                <a:defRPr/>
              </a:pPr>
              <a:t>‹#›</a:t>
            </a:fld>
            <a:endParaRPr lang="en-GB" dirty="0"/>
          </a:p>
        </p:txBody>
      </p:sp>
    </p:spTree>
    <p:extLst>
      <p:ext uri="{BB962C8B-B14F-4D97-AF65-F5344CB8AC3E}">
        <p14:creationId xmlns:p14="http://schemas.microsoft.com/office/powerpoint/2010/main" val="434039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CFF40C0-7B59-4E82-99CE-7037B637EEF0}" type="datetimeFigureOut">
              <a:rPr lang="en-GB"/>
              <a:pPr>
                <a:defRPr/>
              </a:pPr>
              <a:t>28/11/2018</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3C7B8493-DAAF-4AA8-808F-F53CF9C5F70D}" type="slidenum">
              <a:rPr lang="en-GB"/>
              <a:pPr>
                <a:defRPr/>
              </a:pPr>
              <a:t>‹#›</a:t>
            </a:fld>
            <a:endParaRPr lang="en-GB" dirty="0"/>
          </a:p>
        </p:txBody>
      </p:sp>
    </p:spTree>
    <p:extLst>
      <p:ext uri="{BB962C8B-B14F-4D97-AF65-F5344CB8AC3E}">
        <p14:creationId xmlns:p14="http://schemas.microsoft.com/office/powerpoint/2010/main" val="2651792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872B266-6E7E-4627-9AB8-BD6F8876696B}" type="datetimeFigureOut">
              <a:rPr lang="en-GB"/>
              <a:pPr>
                <a:defRPr/>
              </a:pPr>
              <a:t>28/11/2018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2657C864-830B-4834-A8F0-5F2C015509BD}" type="slidenum">
              <a:rPr lang="en-GB"/>
              <a:pPr>
                <a:defRPr/>
              </a:pPr>
              <a:t>‹#›</a:t>
            </a:fld>
            <a:endParaRPr lang="en-GB" dirty="0"/>
          </a:p>
        </p:txBody>
      </p:sp>
    </p:spTree>
    <p:extLst>
      <p:ext uri="{BB962C8B-B14F-4D97-AF65-F5344CB8AC3E}">
        <p14:creationId xmlns:p14="http://schemas.microsoft.com/office/powerpoint/2010/main" val="3794985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54BE1C4-2A50-41B7-8C7D-302F62A6EC56}" type="datetimeFigureOut">
              <a:rPr lang="en-GB"/>
              <a:pPr>
                <a:defRPr/>
              </a:pPr>
              <a:t>28/11/2018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61271F6-5795-492B-B567-A24A28F9ED32}" type="slidenum">
              <a:rPr lang="en-GB"/>
              <a:pPr>
                <a:defRPr/>
              </a:pPr>
              <a:t>‹#›</a:t>
            </a:fld>
            <a:endParaRPr lang="en-GB" dirty="0"/>
          </a:p>
        </p:txBody>
      </p:sp>
    </p:spTree>
    <p:extLst>
      <p:ext uri="{BB962C8B-B14F-4D97-AF65-F5344CB8AC3E}">
        <p14:creationId xmlns:p14="http://schemas.microsoft.com/office/powerpoint/2010/main" val="756102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F824A6E5-3E07-4070-80F9-B239B0E75830}" type="datetimeFigureOut">
              <a:rPr lang="en-GB"/>
              <a:pPr>
                <a:defRPr/>
              </a:pPr>
              <a:t>28/11/2018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0B712BE-7F95-462F-9241-46A3F8C1FD94}" type="slidenum">
              <a:rPr lang="en-GB"/>
              <a:pPr>
                <a:defRPr/>
              </a:pPr>
              <a:t>‹#›</a:t>
            </a:fld>
            <a:endParaRPr lang="en-GB" dirty="0"/>
          </a:p>
        </p:txBody>
      </p:sp>
    </p:spTree>
    <p:extLst>
      <p:ext uri="{BB962C8B-B14F-4D97-AF65-F5344CB8AC3E}">
        <p14:creationId xmlns:p14="http://schemas.microsoft.com/office/powerpoint/2010/main" val="2658516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1DDEEA60-EA02-4120-8AC2-149BB75F6C2E}" type="datetimeFigureOut">
              <a:rPr lang="en-GB"/>
              <a:pPr>
                <a:defRPr/>
              </a:pPr>
              <a:t>28/11/2018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94D835D-B1DE-4B51-885F-4577C3476CFF}" type="slidenum">
              <a:rPr lang="en-GB"/>
              <a:pPr>
                <a:defRPr/>
              </a:pPr>
              <a:t>‹#›</a:t>
            </a:fld>
            <a:endParaRPr lang="en-GB" dirty="0"/>
          </a:p>
        </p:txBody>
      </p:sp>
    </p:spTree>
    <p:extLst>
      <p:ext uri="{BB962C8B-B14F-4D97-AF65-F5344CB8AC3E}">
        <p14:creationId xmlns:p14="http://schemas.microsoft.com/office/powerpoint/2010/main" val="40381822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28/11/2018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6043774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28/11/2018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9897610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28/11/2018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9837820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28/11/2018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9927762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1AF4154-39A1-499C-A15C-8449553B6F45}" type="datetimeFigureOut">
              <a:rPr lang="en-GB" smtClean="0">
                <a:solidFill>
                  <a:prstClr val="white">
                    <a:tint val="75000"/>
                  </a:prstClr>
                </a:solidFill>
              </a:rPr>
              <a:pPr/>
              <a:t>28/11/2018</a:t>
            </a:fld>
            <a:endParaRPr lang="en-GB">
              <a:solidFill>
                <a:prstClr val="white">
                  <a:tint val="75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prstClr>
              </a:solidFill>
            </a:endParaRPr>
          </a:p>
        </p:txBody>
      </p:sp>
      <p:sp>
        <p:nvSpPr>
          <p:cNvPr id="9" name="Slide Number Placeholder 8"/>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1239670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1AF4154-39A1-499C-A15C-8449553B6F45}" type="datetimeFigureOut">
              <a:rPr lang="en-GB" smtClean="0">
                <a:solidFill>
                  <a:prstClr val="white">
                    <a:tint val="75000"/>
                  </a:prstClr>
                </a:solidFill>
              </a:rPr>
              <a:pPr/>
              <a:t>28/11/2018</a:t>
            </a:fld>
            <a:endParaRPr lang="en-GB">
              <a:solidFill>
                <a:prstClr val="white">
                  <a:tint val="75000"/>
                </a:prstClr>
              </a:solidFill>
            </a:endParaRPr>
          </a:p>
        </p:txBody>
      </p:sp>
      <p:sp>
        <p:nvSpPr>
          <p:cNvPr id="4" name="Footer Placeholder 3"/>
          <p:cNvSpPr>
            <a:spLocks noGrp="1"/>
          </p:cNvSpPr>
          <p:nvPr>
            <p:ph type="ftr" sz="quarter" idx="11"/>
          </p:nvPr>
        </p:nvSpPr>
        <p:spPr/>
        <p:txBody>
          <a:bodyPr/>
          <a:lstStyle/>
          <a:p>
            <a:endParaRPr lang="en-GB">
              <a:solidFill>
                <a:prstClr val="white">
                  <a:tint val="75000"/>
                </a:prstClr>
              </a:solidFill>
            </a:endParaRPr>
          </a:p>
        </p:txBody>
      </p:sp>
      <p:sp>
        <p:nvSpPr>
          <p:cNvPr id="5" name="Slide Number Placeholder 4"/>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9239035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AF4154-39A1-499C-A15C-8449553B6F45}" type="datetimeFigureOut">
              <a:rPr lang="en-GB" smtClean="0">
                <a:solidFill>
                  <a:prstClr val="white">
                    <a:tint val="75000"/>
                  </a:prstClr>
                </a:solidFill>
              </a:rPr>
              <a:pPr/>
              <a:t>28/11/2018</a:t>
            </a:fld>
            <a:endParaRPr lang="en-GB">
              <a:solidFill>
                <a:prstClr val="white">
                  <a:tint val="75000"/>
                </a:prstClr>
              </a:solidFill>
            </a:endParaRPr>
          </a:p>
        </p:txBody>
      </p:sp>
      <p:sp>
        <p:nvSpPr>
          <p:cNvPr id="3" name="Footer Placeholder 2"/>
          <p:cNvSpPr>
            <a:spLocks noGrp="1"/>
          </p:cNvSpPr>
          <p:nvPr>
            <p:ph type="ftr" sz="quarter" idx="11"/>
          </p:nvPr>
        </p:nvSpPr>
        <p:spPr/>
        <p:txBody>
          <a:bodyPr/>
          <a:lstStyle/>
          <a:p>
            <a:endParaRPr lang="en-GB">
              <a:solidFill>
                <a:prstClr val="white">
                  <a:tint val="75000"/>
                </a:prstClr>
              </a:solidFill>
            </a:endParaRPr>
          </a:p>
        </p:txBody>
      </p:sp>
      <p:sp>
        <p:nvSpPr>
          <p:cNvPr id="4" name="Slide Number Placeholder 3"/>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772865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28/11/2018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8226709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F4154-39A1-499C-A15C-8449553B6F45}" type="datetimeFigureOut">
              <a:rPr lang="en-GB" smtClean="0">
                <a:solidFill>
                  <a:prstClr val="white">
                    <a:tint val="75000"/>
                  </a:prstClr>
                </a:solidFill>
              </a:rPr>
              <a:pPr/>
              <a:t>28/11/2018</a:t>
            </a:fld>
            <a:endParaRPr lang="en-GB">
              <a:solidFill>
                <a:prstClr val="white">
                  <a:tint val="75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prstClr>
              </a:solidFill>
            </a:endParaRPr>
          </a:p>
        </p:txBody>
      </p:sp>
      <p:sp>
        <p:nvSpPr>
          <p:cNvPr id="7" name="Slide Number Placeholder 6"/>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9915993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28/11/2018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4315234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F4154-39A1-499C-A15C-8449553B6F45}" type="datetimeFigureOut">
              <a:rPr lang="en-GB" smtClean="0">
                <a:solidFill>
                  <a:prstClr val="white">
                    <a:tint val="75000"/>
                  </a:prstClr>
                </a:solidFill>
              </a:rPr>
              <a:pPr/>
              <a:t>28/11/2018</a:t>
            </a:fld>
            <a:endParaRPr lang="en-GB">
              <a:solidFill>
                <a:prstClr val="white">
                  <a:tint val="75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prstClr>
              </a:solidFill>
            </a:endParaRPr>
          </a:p>
        </p:txBody>
      </p:sp>
      <p:sp>
        <p:nvSpPr>
          <p:cNvPr id="6" name="Slide Number Placeholder 5"/>
          <p:cNvSpPr>
            <a:spLocks noGrp="1"/>
          </p:cNvSpPr>
          <p:nvPr>
            <p:ph type="sldNum" sz="quarter" idx="12"/>
          </p:nvPr>
        </p:nvSpPr>
        <p:spPr/>
        <p:txBody>
          <a:body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349670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fontAlgn="auto">
              <a:spcBef>
                <a:spcPts val="0"/>
              </a:spcBef>
              <a:spcAft>
                <a:spcPts val="0"/>
              </a:spcAft>
              <a:defRPr sz="1200">
                <a:solidFill>
                  <a:prstClr val="white">
                    <a:tint val="75000"/>
                  </a:prstClr>
                </a:solidFill>
                <a:latin typeface="+mn-lt"/>
                <a:cs typeface="+mn-cs"/>
              </a:defRPr>
            </a:lvl1pPr>
          </a:lstStyle>
          <a:p>
            <a:pPr>
              <a:defRPr/>
            </a:pPr>
            <a:fld id="{8CB95DB2-AA23-4133-8533-29EBE3F9D3E3}" type="datetimeFigureOut">
              <a:rPr lang="en-GB"/>
              <a:pPr>
                <a:defRPr/>
              </a:pPr>
              <a:t>28/11/2018</a:t>
            </a:fld>
            <a:endParaRPr lang="en-GB"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fontAlgn="auto">
              <a:spcBef>
                <a:spcPts val="0"/>
              </a:spcBef>
              <a:spcAft>
                <a:spcPts val="0"/>
              </a:spcAft>
              <a:defRPr sz="1200">
                <a:solidFill>
                  <a:prstClr val="white">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fontAlgn="auto">
              <a:spcBef>
                <a:spcPts val="0"/>
              </a:spcBef>
              <a:spcAft>
                <a:spcPts val="0"/>
              </a:spcAft>
              <a:defRPr sz="1200">
                <a:solidFill>
                  <a:prstClr val="white">
                    <a:tint val="75000"/>
                  </a:prstClr>
                </a:solidFill>
                <a:latin typeface="+mn-lt"/>
                <a:cs typeface="+mn-cs"/>
              </a:defRPr>
            </a:lvl1pPr>
          </a:lstStyle>
          <a:p>
            <a:pPr>
              <a:defRPr/>
            </a:pPr>
            <a:fld id="{0C4D56DB-3D5E-428E-801F-08CC547FE018}" type="slidenum">
              <a:rPr lang="en-GB"/>
              <a:pPr>
                <a:defRPr/>
              </a:pPr>
              <a:t>‹#›</a:t>
            </a:fld>
            <a:endParaRPr lang="en-GB" dirty="0"/>
          </a:p>
        </p:txBody>
      </p:sp>
    </p:spTree>
    <p:extLst>
      <p:ext uri="{BB962C8B-B14F-4D97-AF65-F5344CB8AC3E}">
        <p14:creationId xmlns:p14="http://schemas.microsoft.com/office/powerpoint/2010/main" val="216995499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AF4154-39A1-499C-A15C-8449553B6F45}" type="datetimeFigureOut">
              <a:rPr lang="en-GB" smtClean="0">
                <a:solidFill>
                  <a:prstClr val="white">
                    <a:tint val="75000"/>
                  </a:prstClr>
                </a:solidFill>
              </a:rPr>
              <a:pPr/>
              <a:t>28/11/2018</a:t>
            </a:fld>
            <a:endParaRPr lang="en-GB">
              <a:solidFill>
                <a:prstClr val="white">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white">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3BAD7D-7CEC-4415-A578-68EBDBE160B4}"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7003643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8.xml"/><Relationship Id="rId5" Type="http://schemas.openxmlformats.org/officeDocument/2006/relationships/image" Target="../media/image9.jp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 Id="rId9" Type="http://schemas.openxmlformats.org/officeDocument/2006/relationships/image" Target="../media/image27.png"/></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2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eg"/></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38.jpeg"/></Relationships>
</file>

<file path=ppt/slides/_rels/slide3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4.xml"/><Relationship Id="rId1" Type="http://schemas.openxmlformats.org/officeDocument/2006/relationships/slideLayout" Target="../slideLayouts/slideLayout7.xml"/><Relationship Id="rId5" Type="http://schemas.openxmlformats.org/officeDocument/2006/relationships/image" Target="../media/image42.png"/><Relationship Id="rId4" Type="http://schemas.openxmlformats.org/officeDocument/2006/relationships/image" Target="../media/image41.jpeg"/></Relationships>
</file>

<file path=ppt/slides/_rels/slide3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44.jpeg"/></Relationships>
</file>

<file path=ppt/slides/_rels/slide33.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764632"/>
            <a:ext cx="12192000" cy="4839367"/>
          </a:xfrm>
          <a:prstGeom prst="rect">
            <a:avLst/>
          </a:prstGeom>
        </p:spPr>
        <p:txBody>
          <a:bodyPr wrap="square" lIns="540000" tIns="360000" rIns="540000" bIns="360000" numCol="2" spcCol="360000">
            <a:normAutofit lnSpcReduction="10000"/>
          </a:bodyPr>
          <a:lstStyle/>
          <a:p>
            <a:pPr lvl="0">
              <a:defRPr/>
            </a:pPr>
            <a:r>
              <a:rPr lang="fr-FR" sz="2800" b="1" u="sng" dirty="0" smtClean="0">
                <a:solidFill>
                  <a:prstClr val="white"/>
                </a:solidFill>
              </a:rPr>
              <a:t>1. Modern: </a:t>
            </a:r>
            <a:r>
              <a:rPr lang="en-GB" sz="2800" b="1" u="sng" dirty="0" smtClean="0">
                <a:solidFill>
                  <a:prstClr val="white"/>
                </a:solidFill>
              </a:rPr>
              <a:t>Meanings</a:t>
            </a:r>
            <a:r>
              <a:rPr lang="fr-FR" sz="2800" b="1" u="sng" dirty="0" smtClean="0">
                <a:solidFill>
                  <a:prstClr val="white"/>
                </a:solidFill>
              </a:rPr>
              <a:t> and </a:t>
            </a:r>
            <a:r>
              <a:rPr lang="en-GB" sz="2800" b="1" u="sng" dirty="0" smtClean="0">
                <a:solidFill>
                  <a:prstClr val="white"/>
                </a:solidFill>
              </a:rPr>
              <a:t>Definitions</a:t>
            </a:r>
            <a:r>
              <a:rPr lang="fr-FR" sz="2800" b="1" u="sng" dirty="0" smtClean="0">
                <a:solidFill>
                  <a:prstClr val="white"/>
                </a:solidFill>
              </a:rPr>
              <a:t> </a:t>
            </a:r>
          </a:p>
          <a:p>
            <a:pPr marL="457200" lvl="0" indent="-457200">
              <a:buFontTx/>
              <a:buChar char="-"/>
              <a:defRPr/>
            </a:pPr>
            <a:r>
              <a:rPr lang="fr-FR" sz="2800" dirty="0" smtClean="0">
                <a:solidFill>
                  <a:prstClr val="white"/>
                </a:solidFill>
              </a:rPr>
              <a:t>Modern, </a:t>
            </a:r>
            <a:r>
              <a:rPr lang="fr-FR" sz="2800" dirty="0" err="1" smtClean="0">
                <a:solidFill>
                  <a:prstClr val="white"/>
                </a:solidFill>
              </a:rPr>
              <a:t>Modernity</a:t>
            </a:r>
            <a:r>
              <a:rPr lang="fr-FR" sz="2800" dirty="0" smtClean="0">
                <a:solidFill>
                  <a:prstClr val="white"/>
                </a:solidFill>
              </a:rPr>
              <a:t>, </a:t>
            </a:r>
            <a:r>
              <a:rPr lang="fr-FR" sz="2800" dirty="0" err="1" smtClean="0">
                <a:solidFill>
                  <a:prstClr val="white"/>
                </a:solidFill>
              </a:rPr>
              <a:t>Modernism</a:t>
            </a:r>
            <a:endParaRPr lang="fr-FR" sz="2800" dirty="0" smtClean="0">
              <a:solidFill>
                <a:prstClr val="white"/>
              </a:solidFill>
            </a:endParaRPr>
          </a:p>
          <a:p>
            <a:pPr lvl="0">
              <a:defRPr/>
            </a:pPr>
            <a:endParaRPr lang="fr-FR" sz="2800" dirty="0">
              <a:solidFill>
                <a:prstClr val="white"/>
              </a:solidFill>
            </a:endParaRPr>
          </a:p>
          <a:p>
            <a:pPr lvl="0">
              <a:defRPr/>
            </a:pPr>
            <a:r>
              <a:rPr lang="fr-FR" sz="2800" b="1" u="sng" dirty="0" smtClean="0">
                <a:solidFill>
                  <a:prstClr val="white"/>
                </a:solidFill>
              </a:rPr>
              <a:t>2. </a:t>
            </a:r>
            <a:r>
              <a:rPr lang="en-GB" sz="2800" b="1" u="sng" dirty="0" smtClean="0">
                <a:solidFill>
                  <a:prstClr val="white"/>
                </a:solidFill>
              </a:rPr>
              <a:t>Painters</a:t>
            </a:r>
            <a:r>
              <a:rPr lang="fr-FR" sz="2800" b="1" u="sng" dirty="0" smtClean="0">
                <a:solidFill>
                  <a:prstClr val="white"/>
                </a:solidFill>
              </a:rPr>
              <a:t> of Modern Life</a:t>
            </a:r>
          </a:p>
          <a:p>
            <a:pPr marL="457200" lvl="0" indent="-457200">
              <a:buFontTx/>
              <a:buChar char="-"/>
              <a:defRPr/>
            </a:pPr>
            <a:r>
              <a:rPr lang="fr-FR" sz="2800" i="1" dirty="0" smtClean="0">
                <a:solidFill>
                  <a:prstClr val="white"/>
                </a:solidFill>
              </a:rPr>
              <a:t>La Belle Époque</a:t>
            </a:r>
            <a:r>
              <a:rPr lang="fr-FR" sz="2800" dirty="0" smtClean="0">
                <a:solidFill>
                  <a:prstClr val="white"/>
                </a:solidFill>
              </a:rPr>
              <a:t>, c. 1871–1914</a:t>
            </a:r>
          </a:p>
          <a:p>
            <a:pPr marL="457200" lvl="0" indent="-457200">
              <a:buFontTx/>
              <a:buChar char="-"/>
              <a:defRPr/>
            </a:pPr>
            <a:r>
              <a:rPr lang="fr-FR" sz="2800" dirty="0" err="1" smtClean="0">
                <a:solidFill>
                  <a:prstClr val="white"/>
                </a:solidFill>
              </a:rPr>
              <a:t>Impressionism</a:t>
            </a:r>
            <a:endParaRPr lang="fr-FR" sz="2800" dirty="0" smtClean="0">
              <a:solidFill>
                <a:prstClr val="white"/>
              </a:solidFill>
            </a:endParaRPr>
          </a:p>
          <a:p>
            <a:pPr marL="342900" indent="-342900">
              <a:buFontTx/>
              <a:buChar char="-"/>
            </a:pPr>
            <a:r>
              <a:rPr lang="en-GB" sz="2800" dirty="0" smtClean="0"/>
              <a:t>Baudelaire</a:t>
            </a:r>
          </a:p>
          <a:p>
            <a:pPr marL="342900" indent="-342900">
              <a:buFontTx/>
              <a:buChar char="-"/>
            </a:pPr>
            <a:r>
              <a:rPr lang="en-GB" sz="2800" dirty="0" smtClean="0"/>
              <a:t>Defining </a:t>
            </a:r>
            <a:r>
              <a:rPr lang="en-GB" sz="2800" dirty="0"/>
              <a:t>Modernity</a:t>
            </a:r>
          </a:p>
          <a:p>
            <a:pPr marL="342900" indent="-342900">
              <a:buFontTx/>
              <a:buChar char="-"/>
            </a:pPr>
            <a:r>
              <a:rPr lang="en-GB" sz="2800" dirty="0" err="1"/>
              <a:t>Flaneur</a:t>
            </a:r>
            <a:endParaRPr lang="en-GB" sz="2800" dirty="0"/>
          </a:p>
          <a:p>
            <a:pPr marL="342900" indent="-342900">
              <a:buFontTx/>
              <a:buChar char="-"/>
            </a:pPr>
            <a:r>
              <a:rPr lang="en-GB" sz="2800" dirty="0" smtClean="0"/>
              <a:t>Poems</a:t>
            </a:r>
            <a:r>
              <a:rPr lang="en-GB" sz="2800" i="1" dirty="0" smtClean="0"/>
              <a:t>: Paris Spleen</a:t>
            </a:r>
            <a:r>
              <a:rPr lang="en-GB" sz="2800" dirty="0" smtClean="0"/>
              <a:t>, </a:t>
            </a:r>
            <a:r>
              <a:rPr lang="en-GB" sz="2800" i="1" dirty="0" smtClean="0"/>
              <a:t>Flowers of Evil</a:t>
            </a:r>
            <a:endParaRPr lang="en-GB" sz="2800" i="1" dirty="0"/>
          </a:p>
          <a:p>
            <a:pPr marL="342900" indent="-342900">
              <a:buFontTx/>
              <a:buChar char="-"/>
            </a:pPr>
            <a:r>
              <a:rPr lang="en-GB" sz="2800" dirty="0"/>
              <a:t>Constantin Guys</a:t>
            </a:r>
          </a:p>
          <a:p>
            <a:pPr marL="457200" lvl="0" indent="-457200">
              <a:buFontTx/>
              <a:buChar char="-"/>
              <a:defRPr/>
            </a:pPr>
            <a:endParaRPr lang="fr-FR" sz="2800" dirty="0" smtClean="0">
              <a:solidFill>
                <a:prstClr val="white"/>
              </a:solidFill>
            </a:endParaRPr>
          </a:p>
          <a:p>
            <a:r>
              <a:rPr lang="fr-FR" sz="2800" b="1" u="sng" dirty="0" smtClean="0">
                <a:solidFill>
                  <a:prstClr val="white"/>
                </a:solidFill>
              </a:rPr>
              <a:t>3. Alternative perspectives</a:t>
            </a:r>
            <a:endParaRPr lang="fr-FR" sz="2800" b="1" u="sng" dirty="0">
              <a:solidFill>
                <a:prstClr val="white"/>
              </a:solidFill>
            </a:endParaRPr>
          </a:p>
          <a:p>
            <a:pPr marL="285750" indent="-285750">
              <a:buFontTx/>
              <a:buChar char="-"/>
            </a:pPr>
            <a:r>
              <a:rPr lang="fr-FR" sz="2800" dirty="0">
                <a:solidFill>
                  <a:prstClr val="white"/>
                </a:solidFill>
              </a:rPr>
              <a:t>Class </a:t>
            </a:r>
            <a:r>
              <a:rPr lang="fr-FR" sz="2800" dirty="0" err="1">
                <a:solidFill>
                  <a:prstClr val="white"/>
                </a:solidFill>
              </a:rPr>
              <a:t>tourism</a:t>
            </a:r>
            <a:endParaRPr lang="fr-FR" sz="2800" dirty="0">
              <a:solidFill>
                <a:prstClr val="white"/>
              </a:solidFill>
            </a:endParaRPr>
          </a:p>
          <a:p>
            <a:pPr marL="285750" indent="-285750">
              <a:buFontTx/>
              <a:buChar char="-"/>
            </a:pPr>
            <a:r>
              <a:rPr lang="fr-FR" sz="2800" dirty="0" err="1">
                <a:solidFill>
                  <a:prstClr val="white"/>
                </a:solidFill>
              </a:rPr>
              <a:t>Sex</a:t>
            </a:r>
            <a:r>
              <a:rPr lang="fr-FR" sz="2800" dirty="0">
                <a:solidFill>
                  <a:prstClr val="white"/>
                </a:solidFill>
              </a:rPr>
              <a:t> </a:t>
            </a:r>
            <a:r>
              <a:rPr lang="fr-FR" sz="2800" dirty="0" err="1">
                <a:solidFill>
                  <a:prstClr val="white"/>
                </a:solidFill>
              </a:rPr>
              <a:t>tourism</a:t>
            </a:r>
            <a:endParaRPr lang="fr-FR" sz="2800" dirty="0">
              <a:solidFill>
                <a:prstClr val="white"/>
              </a:solidFill>
            </a:endParaRPr>
          </a:p>
          <a:p>
            <a:pPr marL="285750" indent="-285750">
              <a:buFontTx/>
              <a:buChar char="-"/>
            </a:pPr>
            <a:r>
              <a:rPr lang="fr-FR" sz="2800" dirty="0">
                <a:solidFill>
                  <a:prstClr val="white"/>
                </a:solidFill>
              </a:rPr>
              <a:t>Male gaze</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GB" sz="2800" b="0" i="0" u="none" strike="noStrike" kern="1200" cap="none" spc="0" normalizeH="0" baseline="0" noProof="0" dirty="0" smtClean="0">
              <a:ln>
                <a:noFill/>
              </a:ln>
              <a:solidFill>
                <a:prstClr val="white"/>
              </a:solidFill>
              <a:effectLst/>
              <a:uLnTx/>
              <a:uFillTx/>
              <a:latin typeface="Calibri"/>
            </a:endParaRPr>
          </a:p>
        </p:txBody>
      </p:sp>
      <p:sp>
        <p:nvSpPr>
          <p:cNvPr id="4" name="Rectangle 3"/>
          <p:cNvSpPr/>
          <p:nvPr/>
        </p:nvSpPr>
        <p:spPr>
          <a:xfrm>
            <a:off x="0" y="25436"/>
            <a:ext cx="12192000" cy="1958138"/>
          </a:xfrm>
          <a:prstGeom prst="rect">
            <a:avLst/>
          </a:prstGeom>
        </p:spPr>
        <p:txBody>
          <a:bodyPr wrap="square" lIns="540000" tIns="360000" rIns="540000" bIns="36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rPr>
              <a:t>HPHI5008/6008 </a:t>
            </a:r>
            <a:r>
              <a:rPr kumimoji="0" lang="en-GB" sz="24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rPr>
              <a:t>Urban </a:t>
            </a:r>
            <a:r>
              <a:rPr kumimoji="0" lang="en-GB" sz="24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rPr>
              <a:t>Sounds and Visions</a:t>
            </a:r>
            <a:r>
              <a:rPr kumimoji="0" lang="en-GB" sz="24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rPr>
              <a:t>: Cultural </a:t>
            </a:r>
            <a:r>
              <a:rPr kumimoji="0" lang="en-GB" sz="24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rPr>
              <a:t>Histories of the </a:t>
            </a:r>
            <a:r>
              <a:rPr kumimoji="0" lang="en-GB" sz="24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rPr>
              <a:t>Modern City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rPr>
              <a:t>Week </a:t>
            </a:r>
            <a:r>
              <a:rPr kumimoji="0" lang="en-GB" sz="28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a:rPr>
              <a:t>1 </a:t>
            </a:r>
            <a:r>
              <a:rPr kumimoji="0" lang="en-GB" sz="28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rPr>
              <a:t>Paris: Capital of the Nineteenth </a:t>
            </a:r>
            <a:r>
              <a:rPr kumimoji="0" lang="en-GB" sz="2800" b="1" i="0" u="none" strike="noStrike" kern="1200" cap="none" spc="0" normalizeH="0" baseline="0" noProof="0" dirty="0" smtClean="0">
                <a:ln>
                  <a:noFill/>
                </a:ln>
                <a:solidFill>
                  <a:srgbClr val="FFFF00"/>
                </a:solidFill>
                <a:effectLst>
                  <a:outerShdw blurRad="38100" dist="38100" dir="2700000" algn="tl">
                    <a:srgbClr val="000000">
                      <a:alpha val="43137"/>
                    </a:srgbClr>
                  </a:outerShdw>
                </a:effectLst>
                <a:uLnTx/>
                <a:uFillTx/>
                <a:latin typeface="Calibri"/>
              </a:rPr>
              <a:t>Century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smtClean="0">
                <a:solidFill>
                  <a:prstClr val="white"/>
                </a:solidFill>
                <a:effectLst>
                  <a:outerShdw blurRad="38100" dist="38100" dir="2700000" algn="tl">
                    <a:srgbClr val="000000">
                      <a:alpha val="43137"/>
                    </a:srgbClr>
                  </a:outerShdw>
                </a:effectLst>
              </a:rPr>
              <a:t>Lecture </a:t>
            </a:r>
            <a:r>
              <a:rPr lang="en-GB" sz="2800" b="1" dirty="0" smtClean="0">
                <a:solidFill>
                  <a:prstClr val="white"/>
                </a:solidFill>
                <a:effectLst>
                  <a:outerShdw blurRad="38100" dist="38100" dir="2700000" algn="tl">
                    <a:srgbClr val="000000">
                      <a:alpha val="43137"/>
                    </a:srgbClr>
                  </a:outerShdw>
                </a:effectLst>
              </a:rPr>
              <a:t>3</a:t>
            </a:r>
            <a:r>
              <a:rPr lang="en-GB" sz="2800" b="1" dirty="0">
                <a:solidFill>
                  <a:prstClr val="white"/>
                </a:solidFill>
                <a:effectLst>
                  <a:outerShdw blurRad="38100" dist="38100" dir="2700000" algn="tl">
                    <a:srgbClr val="000000">
                      <a:alpha val="43137"/>
                    </a:srgbClr>
                  </a:outerShdw>
                </a:effectLst>
              </a:rPr>
              <a:t>: Baudelaire and the ‘Discovery’ of ‘Modernity’</a:t>
            </a:r>
            <a:endParaRPr kumimoji="0" lang="en-GB" sz="20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p:txBody>
      </p:sp>
    </p:spTree>
    <p:extLst>
      <p:ext uri="{BB962C8B-B14F-4D97-AF65-F5344CB8AC3E}">
        <p14:creationId xmlns:p14="http://schemas.microsoft.com/office/powerpoint/2010/main" val="10004315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31356" y="0"/>
            <a:ext cx="6084168" cy="8175224"/>
          </a:xfrm>
          <a:prstGeom prst="rect">
            <a:avLst/>
          </a:prstGeom>
        </p:spPr>
        <p:txBody>
          <a:bodyPr wrap="square" lIns="540000" tIns="360000" rIns="540000" bIns="360000">
            <a:spAutoFit/>
          </a:bodyPr>
          <a:lstStyle/>
          <a:p>
            <a:endParaRPr lang="en-GB" b="1" dirty="0">
              <a:solidFill>
                <a:srgbClr val="FFFF00"/>
              </a:solidFill>
              <a:latin typeface="Calibri"/>
            </a:endParaRPr>
          </a:p>
          <a:p>
            <a:r>
              <a:rPr lang="en-GB" sz="2000" dirty="0">
                <a:solidFill>
                  <a:prstClr val="white"/>
                </a:solidFill>
                <a:latin typeface="Calibri"/>
              </a:rPr>
              <a:t>French First Republic (1792–1804)</a:t>
            </a:r>
          </a:p>
          <a:p>
            <a:endParaRPr lang="en-GB" sz="2000" dirty="0">
              <a:solidFill>
                <a:prstClr val="white"/>
              </a:solidFill>
              <a:latin typeface="Calibri"/>
            </a:endParaRPr>
          </a:p>
          <a:p>
            <a:r>
              <a:rPr lang="en-GB" sz="2000" dirty="0">
                <a:solidFill>
                  <a:prstClr val="white"/>
                </a:solidFill>
                <a:latin typeface="Calibri"/>
              </a:rPr>
              <a:t>First French Empire (1804–1814, 1815) </a:t>
            </a:r>
          </a:p>
          <a:p>
            <a:endParaRPr lang="en-GB" sz="2000" dirty="0">
              <a:solidFill>
                <a:prstClr val="white"/>
              </a:solidFill>
              <a:latin typeface="Calibri"/>
            </a:endParaRPr>
          </a:p>
          <a:p>
            <a:r>
              <a:rPr lang="en-GB" sz="2000" dirty="0">
                <a:solidFill>
                  <a:prstClr val="white"/>
                </a:solidFill>
                <a:latin typeface="Calibri"/>
              </a:rPr>
              <a:t>Bourbon Restoration (1814 –1815, 1815–1830)</a:t>
            </a:r>
          </a:p>
          <a:p>
            <a:endParaRPr lang="en-GB" sz="2000" dirty="0">
              <a:solidFill>
                <a:prstClr val="white"/>
              </a:solidFill>
              <a:latin typeface="Calibri"/>
            </a:endParaRPr>
          </a:p>
          <a:p>
            <a:r>
              <a:rPr lang="en-GB" sz="2000" dirty="0">
                <a:solidFill>
                  <a:prstClr val="white"/>
                </a:solidFill>
                <a:latin typeface="Calibri"/>
              </a:rPr>
              <a:t>House of Orleans (1830–1848)</a:t>
            </a:r>
          </a:p>
          <a:p>
            <a:endParaRPr lang="en-GB" sz="2000" dirty="0">
              <a:solidFill>
                <a:prstClr val="white"/>
              </a:solidFill>
              <a:latin typeface="Calibri"/>
            </a:endParaRPr>
          </a:p>
          <a:p>
            <a:r>
              <a:rPr lang="en-GB" sz="2000" dirty="0">
                <a:solidFill>
                  <a:prstClr val="white"/>
                </a:solidFill>
                <a:latin typeface="Calibri"/>
              </a:rPr>
              <a:t>French Second Republic (</a:t>
            </a:r>
            <a:r>
              <a:rPr lang="en-GB" sz="1600" dirty="0">
                <a:solidFill>
                  <a:prstClr val="white"/>
                </a:solidFill>
                <a:latin typeface="Calibri"/>
              </a:rPr>
              <a:t>Feb</a:t>
            </a:r>
            <a:r>
              <a:rPr lang="en-GB" sz="2000" dirty="0">
                <a:solidFill>
                  <a:prstClr val="white"/>
                </a:solidFill>
                <a:latin typeface="Calibri"/>
              </a:rPr>
              <a:t>1848–</a:t>
            </a:r>
            <a:r>
              <a:rPr lang="en-GB" sz="1600" dirty="0">
                <a:solidFill>
                  <a:prstClr val="white"/>
                </a:solidFill>
                <a:latin typeface="Calibri"/>
              </a:rPr>
              <a:t>Dec</a:t>
            </a:r>
            <a:r>
              <a:rPr lang="en-GB" sz="2000" dirty="0">
                <a:solidFill>
                  <a:prstClr val="white"/>
                </a:solidFill>
                <a:latin typeface="Calibri"/>
              </a:rPr>
              <a:t>1852)</a:t>
            </a:r>
          </a:p>
          <a:p>
            <a:endParaRPr lang="en-GB" sz="2000" dirty="0">
              <a:solidFill>
                <a:prstClr val="white"/>
              </a:solidFill>
              <a:latin typeface="Calibri"/>
            </a:endParaRPr>
          </a:p>
          <a:p>
            <a:endParaRPr lang="en-GB" sz="1400" dirty="0">
              <a:solidFill>
                <a:prstClr val="white"/>
              </a:solidFill>
              <a:latin typeface="Calibri"/>
            </a:endParaRPr>
          </a:p>
          <a:p>
            <a:endParaRPr lang="en-GB" sz="2000" dirty="0">
              <a:solidFill>
                <a:prstClr val="white"/>
              </a:solidFill>
              <a:latin typeface="Calibri"/>
            </a:endParaRPr>
          </a:p>
          <a:p>
            <a:r>
              <a:rPr lang="en-GB" sz="2000" dirty="0">
                <a:solidFill>
                  <a:prstClr val="white"/>
                </a:solidFill>
                <a:latin typeface="Calibri"/>
              </a:rPr>
              <a:t>Second French Empire (1852–1870)</a:t>
            </a:r>
          </a:p>
          <a:p>
            <a:endParaRPr lang="en-GB" sz="2000" dirty="0">
              <a:solidFill>
                <a:srgbClr val="FF0000"/>
              </a:solidFill>
              <a:latin typeface="Harlow Solid Italic" panose="04030604020F02020D02" pitchFamily="82" charset="0"/>
            </a:endParaRPr>
          </a:p>
          <a:p>
            <a:endParaRPr lang="en-GB" sz="2000" dirty="0" smtClean="0">
              <a:solidFill>
                <a:prstClr val="white"/>
              </a:solidFill>
              <a:latin typeface="Calibri"/>
            </a:endParaRPr>
          </a:p>
          <a:p>
            <a:endParaRPr lang="en-GB" sz="2000" dirty="0">
              <a:solidFill>
                <a:prstClr val="white"/>
              </a:solidFill>
              <a:latin typeface="Calibri"/>
            </a:endParaRPr>
          </a:p>
          <a:p>
            <a:endParaRPr lang="en-GB" sz="2000" dirty="0" smtClean="0">
              <a:solidFill>
                <a:prstClr val="white"/>
              </a:solidFill>
              <a:latin typeface="Calibri"/>
            </a:endParaRPr>
          </a:p>
          <a:p>
            <a:r>
              <a:rPr lang="en-GB" sz="2000" dirty="0" smtClean="0">
                <a:solidFill>
                  <a:prstClr val="white"/>
                </a:solidFill>
                <a:latin typeface="Calibri"/>
              </a:rPr>
              <a:t>French </a:t>
            </a:r>
            <a:r>
              <a:rPr lang="en-GB" sz="2000" dirty="0">
                <a:solidFill>
                  <a:prstClr val="white"/>
                </a:solidFill>
                <a:latin typeface="Calibri"/>
              </a:rPr>
              <a:t>Third Republic (1870–1940)</a:t>
            </a:r>
          </a:p>
          <a:p>
            <a:endParaRPr lang="en-GB" sz="2000" dirty="0">
              <a:solidFill>
                <a:prstClr val="white"/>
              </a:solidFill>
              <a:latin typeface="Calibri"/>
            </a:endParaRPr>
          </a:p>
          <a:p>
            <a:endParaRPr lang="en-GB" sz="2000" dirty="0">
              <a:solidFill>
                <a:prstClr val="white"/>
              </a:solidFill>
              <a:latin typeface="Calibri"/>
            </a:endParaRPr>
          </a:p>
          <a:p>
            <a:endParaRPr lang="en-GB" b="1" dirty="0">
              <a:solidFill>
                <a:srgbClr val="FF0000"/>
              </a:solidFill>
              <a:effectLst>
                <a:outerShdw blurRad="38100" dist="38100" dir="2700000" algn="tl">
                  <a:srgbClr val="000000">
                    <a:alpha val="43137"/>
                  </a:srgbClr>
                </a:outerShdw>
              </a:effectLst>
              <a:latin typeface="Calibri"/>
            </a:endParaRPr>
          </a:p>
          <a:p>
            <a:endParaRPr lang="en-GB" b="1" dirty="0">
              <a:solidFill>
                <a:srgbClr val="FF0000"/>
              </a:solidFill>
              <a:effectLst>
                <a:outerShdw blurRad="38100" dist="38100" dir="2700000" algn="tl">
                  <a:srgbClr val="000000">
                    <a:alpha val="43137"/>
                  </a:srgbClr>
                </a:outerShdw>
              </a:effectLst>
              <a:latin typeface="Calibri"/>
            </a:endParaRPr>
          </a:p>
          <a:p>
            <a:endParaRPr lang="en-GB" b="1" dirty="0">
              <a:solidFill>
                <a:srgbClr val="FF0000"/>
              </a:solidFill>
              <a:effectLst>
                <a:outerShdw blurRad="38100" dist="38100" dir="2700000" algn="tl">
                  <a:srgbClr val="000000">
                    <a:alpha val="43137"/>
                  </a:srgbClr>
                </a:outerShdw>
              </a:effectLst>
              <a:latin typeface="Calibri"/>
            </a:endParaRPr>
          </a:p>
          <a:p>
            <a:endParaRPr lang="en-GB" b="1" dirty="0">
              <a:solidFill>
                <a:srgbClr val="FF0000"/>
              </a:solidFill>
              <a:effectLst>
                <a:outerShdw blurRad="38100" dist="38100" dir="2700000" algn="tl">
                  <a:srgbClr val="000000">
                    <a:alpha val="43137"/>
                  </a:srgbClr>
                </a:outerShdw>
              </a:effectLst>
              <a:latin typeface="Calibri"/>
            </a:endParaRPr>
          </a:p>
        </p:txBody>
      </p:sp>
      <p:sp>
        <p:nvSpPr>
          <p:cNvPr id="3" name="Rectangle 2"/>
          <p:cNvSpPr/>
          <p:nvPr/>
        </p:nvSpPr>
        <p:spPr>
          <a:xfrm>
            <a:off x="6596664" y="133350"/>
            <a:ext cx="5475539" cy="6882563"/>
          </a:xfrm>
          <a:prstGeom prst="rect">
            <a:avLst/>
          </a:prstGeom>
        </p:spPr>
        <p:txBody>
          <a:bodyPr wrap="square" lIns="540000" tIns="360000" rIns="540000" bIns="360000">
            <a:spAutoFit/>
          </a:bodyPr>
          <a:lstStyle/>
          <a:p>
            <a:pPr algn="r"/>
            <a:r>
              <a:rPr lang="en-GB" sz="2000" b="1" dirty="0">
                <a:solidFill>
                  <a:srgbClr val="FFFF00"/>
                </a:solidFill>
                <a:effectLst>
                  <a:outerShdw blurRad="38100" dist="38100" dir="2700000" algn="tl">
                    <a:srgbClr val="000000">
                      <a:alpha val="43137"/>
                    </a:srgbClr>
                  </a:outerShdw>
                </a:effectLst>
                <a:latin typeface="Calibri"/>
              </a:rPr>
              <a:t>French Revolution (1789-1799</a:t>
            </a:r>
            <a:r>
              <a:rPr lang="en-GB" sz="2000" dirty="0">
                <a:solidFill>
                  <a:srgbClr val="FFFF00"/>
                </a:solidFill>
                <a:effectLst>
                  <a:outerShdw blurRad="38100" dist="38100" dir="2700000" algn="tl">
                    <a:srgbClr val="000000">
                      <a:alpha val="43137"/>
                    </a:srgbClr>
                  </a:outerShdw>
                </a:effectLst>
                <a:latin typeface="Calibri"/>
              </a:rPr>
              <a:t>)</a:t>
            </a:r>
          </a:p>
          <a:p>
            <a:pPr algn="r"/>
            <a:endParaRPr lang="en-GB" dirty="0">
              <a:solidFill>
                <a:srgbClr val="FFFF00"/>
              </a:solidFill>
              <a:latin typeface="Calibri"/>
            </a:endParaRPr>
          </a:p>
          <a:p>
            <a:pPr algn="r"/>
            <a:r>
              <a:rPr lang="en-GB" dirty="0">
                <a:solidFill>
                  <a:srgbClr val="FFFF00"/>
                </a:solidFill>
                <a:latin typeface="Calibri"/>
              </a:rPr>
              <a:t>Bonaparte coup (1799), proclaimed emperor (1804)</a:t>
            </a:r>
          </a:p>
          <a:p>
            <a:pPr algn="r"/>
            <a:endParaRPr lang="en-GB" dirty="0">
              <a:solidFill>
                <a:srgbClr val="FFFF00"/>
              </a:solidFill>
              <a:latin typeface="Calibri"/>
            </a:endParaRPr>
          </a:p>
          <a:p>
            <a:pPr algn="r"/>
            <a:endParaRPr lang="en-GB" dirty="0">
              <a:solidFill>
                <a:srgbClr val="FFFF00"/>
              </a:solidFill>
              <a:latin typeface="Calibri"/>
            </a:endParaRPr>
          </a:p>
          <a:p>
            <a:pPr algn="r"/>
            <a:r>
              <a:rPr lang="en-GB" sz="2000" b="1" dirty="0">
                <a:solidFill>
                  <a:srgbClr val="FFFF00"/>
                </a:solidFill>
                <a:effectLst>
                  <a:outerShdw blurRad="38100" dist="38100" dir="2700000" algn="tl">
                    <a:srgbClr val="000000">
                      <a:alpha val="43137"/>
                    </a:srgbClr>
                  </a:outerShdw>
                </a:effectLst>
                <a:latin typeface="Calibri"/>
              </a:rPr>
              <a:t>July  Revolution (1830</a:t>
            </a:r>
            <a:r>
              <a:rPr lang="en-GB" b="1" dirty="0">
                <a:solidFill>
                  <a:srgbClr val="FFFF00"/>
                </a:solidFill>
                <a:effectLst>
                  <a:outerShdw blurRad="38100" dist="38100" dir="2700000" algn="tl">
                    <a:srgbClr val="000000">
                      <a:alpha val="43137"/>
                    </a:srgbClr>
                  </a:outerShdw>
                </a:effectLst>
                <a:latin typeface="Calibri"/>
              </a:rPr>
              <a:t>)</a:t>
            </a:r>
          </a:p>
          <a:p>
            <a:pPr algn="r"/>
            <a:endParaRPr lang="en-GB" b="1" dirty="0">
              <a:solidFill>
                <a:srgbClr val="FFFF00"/>
              </a:solidFill>
              <a:effectLst>
                <a:outerShdw blurRad="38100" dist="38100" dir="2700000" algn="tl">
                  <a:srgbClr val="000000">
                    <a:alpha val="43137"/>
                  </a:srgbClr>
                </a:outerShdw>
              </a:effectLst>
              <a:latin typeface="Calibri"/>
            </a:endParaRPr>
          </a:p>
          <a:p>
            <a:pPr algn="r"/>
            <a:r>
              <a:rPr lang="en-GB" b="1" dirty="0">
                <a:solidFill>
                  <a:srgbClr val="FFFF00"/>
                </a:solidFill>
                <a:effectLst>
                  <a:outerShdw blurRad="38100" dist="38100" dir="2700000" algn="tl">
                    <a:srgbClr val="000000">
                      <a:alpha val="43137"/>
                    </a:srgbClr>
                  </a:outerShdw>
                </a:effectLst>
                <a:latin typeface="Calibri"/>
              </a:rPr>
              <a:t>June Rebellion (1832)</a:t>
            </a:r>
          </a:p>
          <a:p>
            <a:pPr algn="r"/>
            <a:endParaRPr lang="en-GB" dirty="0">
              <a:solidFill>
                <a:srgbClr val="FFFF00"/>
              </a:solidFill>
              <a:latin typeface="Calibri"/>
            </a:endParaRPr>
          </a:p>
          <a:p>
            <a:pPr algn="r"/>
            <a:endParaRPr lang="en-GB" b="1" dirty="0">
              <a:solidFill>
                <a:srgbClr val="FFFF00"/>
              </a:solidFill>
              <a:effectLst>
                <a:outerShdw blurRad="38100" dist="38100" dir="2700000" algn="tl">
                  <a:srgbClr val="000000">
                    <a:alpha val="43137"/>
                  </a:srgbClr>
                </a:outerShdw>
              </a:effectLst>
              <a:latin typeface="Calibri"/>
            </a:endParaRPr>
          </a:p>
          <a:p>
            <a:pPr algn="r"/>
            <a:r>
              <a:rPr lang="en-GB" b="1" dirty="0">
                <a:solidFill>
                  <a:srgbClr val="FFFF00"/>
                </a:solidFill>
                <a:effectLst>
                  <a:outerShdw blurRad="38100" dist="38100" dir="2700000" algn="tl">
                    <a:srgbClr val="000000">
                      <a:alpha val="43137"/>
                    </a:srgbClr>
                  </a:outerShdw>
                </a:effectLst>
                <a:latin typeface="Calibri"/>
              </a:rPr>
              <a:t>June Days uprising (1848)</a:t>
            </a:r>
          </a:p>
          <a:p>
            <a:pPr algn="r"/>
            <a:r>
              <a:rPr lang="en-GB" dirty="0">
                <a:solidFill>
                  <a:srgbClr val="FFFF00"/>
                </a:solidFill>
                <a:latin typeface="Calibri"/>
              </a:rPr>
              <a:t>Napoleon III elected president (Dec 1848)</a:t>
            </a:r>
          </a:p>
          <a:p>
            <a:pPr algn="r"/>
            <a:r>
              <a:rPr lang="en-GB" dirty="0">
                <a:solidFill>
                  <a:srgbClr val="FFFF00"/>
                </a:solidFill>
                <a:latin typeface="Calibri"/>
              </a:rPr>
              <a:t>Coup of 1851; empire re-established (1852)</a:t>
            </a:r>
          </a:p>
          <a:p>
            <a:pPr algn="r"/>
            <a:endParaRPr lang="en-GB" dirty="0" smtClean="0">
              <a:solidFill>
                <a:srgbClr val="FFFF00"/>
              </a:solidFill>
              <a:latin typeface="Calibri"/>
            </a:endParaRPr>
          </a:p>
          <a:p>
            <a:pPr algn="r"/>
            <a:endParaRPr lang="en-GB" dirty="0">
              <a:solidFill>
                <a:srgbClr val="FFFF00"/>
              </a:solidFill>
              <a:latin typeface="Calibri"/>
            </a:endParaRPr>
          </a:p>
          <a:p>
            <a:pPr algn="r"/>
            <a:r>
              <a:rPr lang="en-GB" dirty="0">
                <a:solidFill>
                  <a:srgbClr val="FFFF00"/>
                </a:solidFill>
                <a:latin typeface="Calibri"/>
              </a:rPr>
              <a:t>			</a:t>
            </a:r>
            <a:r>
              <a:rPr lang="en-GB" dirty="0" smtClean="0">
                <a:solidFill>
                  <a:srgbClr val="FFFF00"/>
                </a:solidFill>
                <a:latin typeface="Calibri"/>
              </a:rPr>
              <a:t>Abdication </a:t>
            </a:r>
            <a:r>
              <a:rPr lang="en-GB" dirty="0">
                <a:solidFill>
                  <a:srgbClr val="FFFF00"/>
                </a:solidFill>
                <a:latin typeface="Calibri"/>
              </a:rPr>
              <a:t>of Napoleon III, defeat in Franco-Prussian War (1870)</a:t>
            </a:r>
          </a:p>
          <a:p>
            <a:pPr algn="r"/>
            <a:r>
              <a:rPr lang="en-GB" dirty="0">
                <a:solidFill>
                  <a:srgbClr val="FFFF00"/>
                </a:solidFill>
                <a:latin typeface="Calibri"/>
              </a:rPr>
              <a:t>		</a:t>
            </a:r>
            <a:r>
              <a:rPr lang="en-GB" b="1" dirty="0">
                <a:solidFill>
                  <a:srgbClr val="FFFF00"/>
                </a:solidFill>
                <a:effectLst>
                  <a:outerShdw blurRad="38100" dist="38100" dir="2700000" algn="tl">
                    <a:srgbClr val="000000">
                      <a:alpha val="43137"/>
                    </a:srgbClr>
                  </a:outerShdw>
                </a:effectLst>
                <a:latin typeface="Calibri"/>
              </a:rPr>
              <a:t>Paris Commune (1871)</a:t>
            </a:r>
          </a:p>
          <a:p>
            <a:pPr algn="r"/>
            <a:endParaRPr lang="en-GB" dirty="0">
              <a:solidFill>
                <a:srgbClr val="FFFF00"/>
              </a:solidFill>
              <a:latin typeface="Calibri"/>
            </a:endParaRPr>
          </a:p>
          <a:p>
            <a:pPr algn="r"/>
            <a:endParaRPr lang="en-GB" dirty="0">
              <a:solidFill>
                <a:srgbClr val="FFFF00"/>
              </a:solidFill>
              <a:latin typeface="Calibri"/>
            </a:endParaRPr>
          </a:p>
        </p:txBody>
      </p:sp>
      <p:sp>
        <p:nvSpPr>
          <p:cNvPr id="2" name="Rectangle 1"/>
          <p:cNvSpPr/>
          <p:nvPr/>
        </p:nvSpPr>
        <p:spPr>
          <a:xfrm>
            <a:off x="4223792" y="4651069"/>
            <a:ext cx="4355976" cy="2031325"/>
          </a:xfrm>
          <a:prstGeom prst="rect">
            <a:avLst/>
          </a:prstGeom>
        </p:spPr>
        <p:txBody>
          <a:bodyPr wrap="square">
            <a:spAutoFit/>
          </a:bodyPr>
          <a:lstStyle/>
          <a:p>
            <a:endParaRPr lang="en-GB" dirty="0">
              <a:solidFill>
                <a:prstClr val="white"/>
              </a:solidFill>
              <a:latin typeface="Calibri"/>
            </a:endParaRPr>
          </a:p>
          <a:p>
            <a:pPr algn="ctr"/>
            <a:r>
              <a:rPr lang="en-GB" sz="3600" dirty="0">
                <a:solidFill>
                  <a:srgbClr val="FF0000"/>
                </a:solidFill>
                <a:latin typeface="Harlow Solid Italic" panose="04030604020F02020D02" pitchFamily="82" charset="0"/>
              </a:rPr>
              <a:t>La Belle </a:t>
            </a:r>
          </a:p>
          <a:p>
            <a:pPr algn="ctr"/>
            <a:r>
              <a:rPr lang="en-GB" sz="3600" dirty="0" err="1">
                <a:solidFill>
                  <a:srgbClr val="FF0000"/>
                </a:solidFill>
                <a:latin typeface="Harlow Solid Italic" panose="04030604020F02020D02" pitchFamily="82" charset="0"/>
              </a:rPr>
              <a:t>Epoque</a:t>
            </a:r>
            <a:r>
              <a:rPr lang="en-GB" sz="3600" dirty="0">
                <a:solidFill>
                  <a:srgbClr val="FF0000"/>
                </a:solidFill>
                <a:latin typeface="Harlow Solid Italic" panose="04030604020F02020D02" pitchFamily="82" charset="0"/>
              </a:rPr>
              <a:t>, </a:t>
            </a:r>
          </a:p>
          <a:p>
            <a:pPr algn="ctr"/>
            <a:r>
              <a:rPr lang="en-GB" sz="3600" dirty="0">
                <a:solidFill>
                  <a:srgbClr val="FF0000"/>
                </a:solidFill>
                <a:latin typeface="Harlow Solid Italic" panose="04030604020F02020D02" pitchFamily="82" charset="0"/>
              </a:rPr>
              <a:t>c. 1871–1914</a:t>
            </a:r>
          </a:p>
        </p:txBody>
      </p:sp>
      <p:sp>
        <p:nvSpPr>
          <p:cNvPr id="5" name="Rectangle 4"/>
          <p:cNvSpPr/>
          <p:nvPr/>
        </p:nvSpPr>
        <p:spPr>
          <a:xfrm>
            <a:off x="0" y="4466402"/>
            <a:ext cx="6744646" cy="461665"/>
          </a:xfrm>
          <a:prstGeom prst="rect">
            <a:avLst/>
          </a:prstGeom>
        </p:spPr>
        <p:txBody>
          <a:bodyPr wrap="square">
            <a:spAutoFit/>
          </a:bodyPr>
          <a:lstStyle/>
          <a:p>
            <a:r>
              <a:rPr lang="en-GB" sz="2400" dirty="0">
                <a:solidFill>
                  <a:srgbClr val="63891F">
                    <a:lumMod val="60000"/>
                    <a:lumOff val="40000"/>
                  </a:srgbClr>
                </a:solidFill>
                <a:latin typeface="Harlow Solid Italic" panose="04030604020F02020D02" pitchFamily="82" charset="0"/>
              </a:rPr>
              <a:t>Baudelaire publishes ‘Painter of Modern Life’ (1863)</a:t>
            </a:r>
            <a:endParaRPr lang="en-US" sz="2400" dirty="0">
              <a:solidFill>
                <a:srgbClr val="63891F">
                  <a:lumMod val="60000"/>
                  <a:lumOff val="40000"/>
                </a:srgbClr>
              </a:solidFill>
              <a:latin typeface="Calibri"/>
            </a:endParaRPr>
          </a:p>
        </p:txBody>
      </p:sp>
      <p:sp>
        <p:nvSpPr>
          <p:cNvPr id="6" name="Rectangle 5"/>
          <p:cNvSpPr/>
          <p:nvPr/>
        </p:nvSpPr>
        <p:spPr>
          <a:xfrm>
            <a:off x="7855984" y="4420236"/>
            <a:ext cx="4216219" cy="461665"/>
          </a:xfrm>
          <a:prstGeom prst="rect">
            <a:avLst/>
          </a:prstGeom>
        </p:spPr>
        <p:txBody>
          <a:bodyPr wrap="none">
            <a:spAutoFit/>
          </a:bodyPr>
          <a:lstStyle/>
          <a:p>
            <a:r>
              <a:rPr lang="en-GB" sz="2400" dirty="0" err="1">
                <a:solidFill>
                  <a:srgbClr val="FFC000"/>
                </a:solidFill>
                <a:latin typeface="Bauhaus 93" panose="04030905020B02020C02" pitchFamily="82" charset="0"/>
              </a:rPr>
              <a:t>Haussmanisation</a:t>
            </a:r>
            <a:r>
              <a:rPr lang="en-GB" sz="2400" dirty="0">
                <a:solidFill>
                  <a:srgbClr val="FFC000"/>
                </a:solidFill>
                <a:latin typeface="Bauhaus 93" panose="04030905020B02020C02" pitchFamily="82" charset="0"/>
              </a:rPr>
              <a:t> (1853-1870)</a:t>
            </a:r>
          </a:p>
        </p:txBody>
      </p:sp>
    </p:spTree>
    <p:extLst>
      <p:ext uri="{BB962C8B-B14F-4D97-AF65-F5344CB8AC3E}">
        <p14:creationId xmlns:p14="http://schemas.microsoft.com/office/powerpoint/2010/main" val="34144504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0"/>
            <a:ext cx="8229600" cy="1143000"/>
          </a:xfrm>
        </p:spPr>
        <p:txBody>
          <a:bodyPr>
            <a:normAutofit/>
          </a:bodyPr>
          <a:lstStyle/>
          <a:p>
            <a:r>
              <a:rPr lang="en-GB" sz="2800" b="1" dirty="0" smtClean="0">
                <a:effectLst>
                  <a:outerShdw blurRad="38100" dist="38100" dir="2700000" algn="tl">
                    <a:srgbClr val="000000">
                      <a:alpha val="43137"/>
                    </a:srgbClr>
                  </a:outerShdw>
                </a:effectLst>
              </a:rPr>
              <a:t>Modern</a:t>
            </a:r>
            <a:r>
              <a:rPr lang="en-GB" sz="2800" b="1" dirty="0">
                <a:effectLst>
                  <a:outerShdw blurRad="38100" dist="38100" dir="2700000" algn="tl">
                    <a:srgbClr val="000000">
                      <a:alpha val="43137"/>
                    </a:srgbClr>
                  </a:outerShdw>
                </a:effectLst>
              </a:rPr>
              <a:t>: Meanings and Definitions</a:t>
            </a:r>
          </a:p>
        </p:txBody>
      </p:sp>
      <p:sp>
        <p:nvSpPr>
          <p:cNvPr id="3" name="Content Placeholder 2"/>
          <p:cNvSpPr>
            <a:spLocks noGrp="1"/>
          </p:cNvSpPr>
          <p:nvPr>
            <p:ph idx="1"/>
          </p:nvPr>
        </p:nvSpPr>
        <p:spPr>
          <a:xfrm>
            <a:off x="1847528" y="908720"/>
            <a:ext cx="8496944" cy="5832648"/>
          </a:xfrm>
        </p:spPr>
        <p:txBody>
          <a:bodyPr>
            <a:noAutofit/>
          </a:bodyPr>
          <a:lstStyle/>
          <a:p>
            <a:pPr marL="0" indent="0" algn="r">
              <a:buNone/>
            </a:pPr>
            <a:r>
              <a:rPr lang="en-GB" sz="2100" b="1" dirty="0"/>
              <a:t>modern, adj. and n.</a:t>
            </a:r>
          </a:p>
          <a:p>
            <a:pPr marL="0" indent="0" algn="just">
              <a:buNone/>
            </a:pPr>
            <a:r>
              <a:rPr lang="en-GB" sz="2100" dirty="0"/>
              <a:t>1</a:t>
            </a:r>
            <a:r>
              <a:rPr lang="en-GB" sz="2100" dirty="0">
                <a:solidFill>
                  <a:srgbClr val="FFFF00"/>
                </a:solidFill>
              </a:rPr>
              <a:t>. </a:t>
            </a:r>
            <a:r>
              <a:rPr lang="en-GB" sz="2100" b="1" dirty="0">
                <a:solidFill>
                  <a:srgbClr val="FFFF00"/>
                </a:solidFill>
              </a:rPr>
              <a:t>Being in existence at this time; </a:t>
            </a:r>
            <a:r>
              <a:rPr lang="en-GB" sz="2100" b="1" u="sng" dirty="0">
                <a:solidFill>
                  <a:srgbClr val="FFFF00"/>
                </a:solidFill>
              </a:rPr>
              <a:t>current, present</a:t>
            </a:r>
            <a:r>
              <a:rPr lang="en-GB" sz="2100" dirty="0">
                <a:solidFill>
                  <a:srgbClr val="FFFF00"/>
                </a:solidFill>
              </a:rPr>
              <a:t>. </a:t>
            </a:r>
          </a:p>
          <a:p>
            <a:pPr marL="0" indent="0" algn="just">
              <a:buNone/>
            </a:pPr>
            <a:endParaRPr lang="en-GB" sz="1000" dirty="0"/>
          </a:p>
          <a:p>
            <a:pPr marL="0" indent="0" algn="just">
              <a:buNone/>
            </a:pPr>
            <a:r>
              <a:rPr lang="en-GB" sz="2100" dirty="0"/>
              <a:t>2.  	a) Of or relating to the present and recent times, as </a:t>
            </a:r>
            <a:r>
              <a:rPr lang="en-GB" sz="2100" b="1" dirty="0">
                <a:solidFill>
                  <a:srgbClr val="FFFF00"/>
                </a:solidFill>
              </a:rPr>
              <a:t>opposed to the remote past</a:t>
            </a:r>
            <a:r>
              <a:rPr lang="en-GB" sz="2100" b="1" dirty="0"/>
              <a:t>; </a:t>
            </a:r>
            <a:r>
              <a:rPr lang="en-GB" sz="2100" dirty="0"/>
              <a:t>of, relating to, or originating in the current age or period.</a:t>
            </a:r>
          </a:p>
          <a:p>
            <a:pPr marL="0" indent="0" algn="just">
              <a:buNone/>
            </a:pPr>
            <a:r>
              <a:rPr lang="en-GB" sz="2100" dirty="0"/>
              <a:t>	…  d) Of, relating to, or designating a current or recent movement or trend in art, architecture, etc., characterized by a departure from or a repudiation of accepted or traditional styles and values. Freq. in modern art. Also: designating … work produced by such a movement; = modernist adj.   </a:t>
            </a:r>
          </a:p>
          <a:p>
            <a:pPr marL="0" indent="0" algn="just">
              <a:buNone/>
            </a:pPr>
            <a:endParaRPr lang="en-GB" sz="1100" dirty="0"/>
          </a:p>
          <a:p>
            <a:pPr marL="0" indent="0" algn="just">
              <a:buNone/>
            </a:pPr>
            <a:r>
              <a:rPr lang="en-GB" sz="2100" dirty="0"/>
              <a:t>3.  	a</a:t>
            </a:r>
            <a:r>
              <a:rPr lang="en-GB" sz="2100" dirty="0">
                <a:solidFill>
                  <a:srgbClr val="FFFF00"/>
                </a:solidFill>
              </a:rPr>
              <a:t>) </a:t>
            </a:r>
            <a:r>
              <a:rPr lang="en-GB" sz="2100" b="1" dirty="0">
                <a:solidFill>
                  <a:srgbClr val="FFFF00"/>
                </a:solidFill>
              </a:rPr>
              <a:t>Characteristic of the present time, or the time of writing</a:t>
            </a:r>
            <a:r>
              <a:rPr lang="en-GB" sz="2100" dirty="0"/>
              <a:t>; not old-fashioned, antiquated, or obsolete</a:t>
            </a:r>
            <a:r>
              <a:rPr lang="en-GB" sz="2100" b="1" dirty="0"/>
              <a:t>; </a:t>
            </a:r>
            <a:r>
              <a:rPr lang="en-GB" sz="2100" b="1" dirty="0">
                <a:solidFill>
                  <a:srgbClr val="FFFF00"/>
                </a:solidFill>
              </a:rPr>
              <a:t>employing the most up-to-date ideas, techniques, or equipment</a:t>
            </a:r>
            <a:r>
              <a:rPr lang="en-GB" sz="2100" dirty="0"/>
              <a:t>.</a:t>
            </a:r>
          </a:p>
          <a:p>
            <a:pPr marL="0" indent="0" algn="just">
              <a:buNone/>
            </a:pPr>
            <a:r>
              <a:rPr lang="en-GB" sz="2100" dirty="0"/>
              <a:t>	b) Of a person or (occas.) something personified: up to date in behaviour, outlook, opinions, etc.; embracing innovation and new ideas; liberal-minded. Esp. in modern girl, modern woman.</a:t>
            </a:r>
          </a:p>
        </p:txBody>
      </p:sp>
    </p:spTree>
    <p:extLst>
      <p:ext uri="{BB962C8B-B14F-4D97-AF65-F5344CB8AC3E}">
        <p14:creationId xmlns:p14="http://schemas.microsoft.com/office/powerpoint/2010/main" val="404574138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315" y="173239"/>
            <a:ext cx="2727068" cy="37727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85920" y="173239"/>
            <a:ext cx="4155106" cy="32878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24106" y="365125"/>
            <a:ext cx="2822103"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ED7D31"/>
                </a:solidFill>
                <a:effectLst/>
                <a:uLnTx/>
                <a:uFillTx/>
                <a:latin typeface="Calibri" panose="020F0502020204030204"/>
                <a:ea typeface="+mn-ea"/>
                <a:cs typeface="+mn-cs"/>
              </a:rPr>
              <a:t>Renaissance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ED7D31"/>
                </a:solidFill>
                <a:effectLst/>
                <a:uLnTx/>
                <a:uFillTx/>
                <a:latin typeface="Calibri" panose="020F0502020204030204"/>
                <a:ea typeface="+mn-ea"/>
                <a:cs typeface="+mn-cs"/>
              </a:rPr>
              <a:t>(i.e. 14</a:t>
            </a:r>
            <a:r>
              <a:rPr kumimoji="0" lang="en-GB" sz="1200" b="1" i="0" u="none" strike="noStrike" kern="1200" cap="none" spc="0" normalizeH="0" baseline="30000" noProof="0" dirty="0">
                <a:ln>
                  <a:noFill/>
                </a:ln>
                <a:solidFill>
                  <a:srgbClr val="ED7D31"/>
                </a:solidFill>
                <a:effectLst/>
                <a:uLnTx/>
                <a:uFillTx/>
                <a:latin typeface="Calibri" panose="020F0502020204030204"/>
                <a:ea typeface="+mn-ea"/>
                <a:cs typeface="+mn-cs"/>
              </a:rPr>
              <a:t>th </a:t>
            </a:r>
            <a:r>
              <a:rPr kumimoji="0" lang="en-GB" sz="1200" b="1" i="0" u="none" strike="noStrike" kern="1200" cap="none" spc="0" normalizeH="0" baseline="0" noProof="0" dirty="0">
                <a:ln>
                  <a:noFill/>
                </a:ln>
                <a:solidFill>
                  <a:srgbClr val="ED7D31"/>
                </a:solidFill>
                <a:effectLst/>
                <a:uLnTx/>
                <a:uFillTx/>
                <a:latin typeface="Calibri" panose="020F0502020204030204"/>
                <a:ea typeface="+mn-ea"/>
                <a:cs typeface="+mn-cs"/>
              </a:rPr>
              <a:t>–17</a:t>
            </a:r>
            <a:r>
              <a:rPr kumimoji="0" lang="en-GB" sz="1200" b="1" i="0" u="none" strike="noStrike" kern="1200" cap="none" spc="0" normalizeH="0" baseline="30000" noProof="0" dirty="0">
                <a:ln>
                  <a:noFill/>
                </a:ln>
                <a:solidFill>
                  <a:srgbClr val="ED7D31"/>
                </a:solidFill>
                <a:effectLst/>
                <a:uLnTx/>
                <a:uFillTx/>
                <a:latin typeface="Calibri" panose="020F0502020204030204"/>
                <a:ea typeface="+mn-ea"/>
                <a:cs typeface="+mn-cs"/>
              </a:rPr>
              <a:t>th</a:t>
            </a:r>
            <a:r>
              <a:rPr kumimoji="0" lang="en-GB" sz="1200" b="1" i="0" u="none" strike="noStrike" kern="1200" cap="none" spc="0" normalizeH="0" baseline="0" noProof="0" dirty="0">
                <a:ln>
                  <a:noFill/>
                </a:ln>
                <a:solidFill>
                  <a:srgbClr val="ED7D31"/>
                </a:solidFill>
                <a:effectLst/>
                <a:uLnTx/>
                <a:uFillTx/>
                <a:latin typeface="Calibri" panose="020F0502020204030204"/>
                <a:ea typeface="+mn-ea"/>
                <a:cs typeface="+mn-cs"/>
              </a:rPr>
              <a:t>  centuries)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ED7D31"/>
              </a:solidFill>
              <a:effectLst/>
              <a:uLnTx/>
              <a:uFillTx/>
              <a:latin typeface="Calibri" panose="020F0502020204030204"/>
              <a:ea typeface="+mn-ea"/>
              <a:cs typeface="+mn-cs"/>
            </a:endParaRPr>
          </a:p>
        </p:txBody>
      </p:sp>
      <p:sp>
        <p:nvSpPr>
          <p:cNvPr id="13" name="TextBox 12"/>
          <p:cNvSpPr txBox="1"/>
          <p:nvPr/>
        </p:nvSpPr>
        <p:spPr>
          <a:xfrm>
            <a:off x="9484567" y="2492500"/>
            <a:ext cx="2257013" cy="1107996"/>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panose="020F0502020204030204"/>
                <a:ea typeface="+mn-ea"/>
                <a:cs typeface="+mn-cs"/>
              </a:rPr>
              <a:t>Revolution</a:t>
            </a:r>
          </a:p>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panose="020F0502020204030204"/>
                <a:ea typeface="+mn-ea"/>
                <a:cs typeface="+mn-cs"/>
              </a:rPr>
              <a:t>(French 18</a:t>
            </a:r>
            <a:r>
              <a:rPr kumimoji="0" lang="en-GB" sz="1200" b="1" i="0" u="none" strike="noStrike" kern="1200" cap="none" spc="0" normalizeH="0" baseline="30000" noProof="0" dirty="0">
                <a:ln>
                  <a:noFill/>
                </a:ln>
                <a:solidFill>
                  <a:srgbClr val="FFFF00"/>
                </a:solidFill>
                <a:effectLst>
                  <a:outerShdw blurRad="38100" dist="38100" dir="2700000" algn="tl">
                    <a:srgbClr val="000000">
                      <a:alpha val="43137"/>
                    </a:srgbClr>
                  </a:outerShdw>
                </a:effectLst>
                <a:uLnTx/>
                <a:uFillTx/>
                <a:latin typeface="Calibri" panose="020F0502020204030204"/>
                <a:ea typeface="+mn-ea"/>
                <a:cs typeface="+mn-cs"/>
              </a:rPr>
              <a:t>th</a:t>
            </a:r>
            <a:r>
              <a:rPr kumimoji="0" lang="en-GB" sz="1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panose="020F0502020204030204"/>
                <a:ea typeface="+mn-ea"/>
                <a:cs typeface="+mn-cs"/>
              </a:rPr>
              <a:t>–19</a:t>
            </a:r>
            <a:r>
              <a:rPr kumimoji="0" lang="en-GB" sz="1200" b="1" i="0" u="none" strike="noStrike" kern="1200" cap="none" spc="0" normalizeH="0" baseline="30000" noProof="0" dirty="0">
                <a:ln>
                  <a:noFill/>
                </a:ln>
                <a:solidFill>
                  <a:srgbClr val="FFFF00"/>
                </a:solidFill>
                <a:effectLst>
                  <a:outerShdw blurRad="38100" dist="38100" dir="2700000" algn="tl">
                    <a:srgbClr val="000000">
                      <a:alpha val="43137"/>
                    </a:srgbClr>
                  </a:outerShdw>
                </a:effectLst>
                <a:uLnTx/>
                <a:uFillTx/>
                <a:latin typeface="Calibri" panose="020F0502020204030204"/>
                <a:ea typeface="+mn-ea"/>
                <a:cs typeface="+mn-cs"/>
              </a:rPr>
              <a:t>th</a:t>
            </a:r>
            <a:r>
              <a:rPr kumimoji="0" lang="en-GB" sz="1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panose="020F0502020204030204"/>
                <a:ea typeface="+mn-ea"/>
                <a:cs typeface="+mn-cs"/>
              </a:rPr>
              <a:t> centuries; Industrial, 19</a:t>
            </a:r>
            <a:r>
              <a:rPr kumimoji="0" lang="en-GB" sz="1200" b="1" i="0" u="none" strike="noStrike" kern="1200" cap="none" spc="0" normalizeH="0" baseline="30000" noProof="0" dirty="0">
                <a:ln>
                  <a:noFill/>
                </a:ln>
                <a:solidFill>
                  <a:srgbClr val="FFFF00"/>
                </a:solidFill>
                <a:effectLst>
                  <a:outerShdw blurRad="38100" dist="38100" dir="2700000" algn="tl">
                    <a:srgbClr val="000000">
                      <a:alpha val="43137"/>
                    </a:srgbClr>
                  </a:outerShdw>
                </a:effectLst>
                <a:uLnTx/>
                <a:uFillTx/>
                <a:latin typeface="Calibri" panose="020F0502020204030204"/>
                <a:ea typeface="+mn-ea"/>
                <a:cs typeface="+mn-cs"/>
              </a:rPr>
              <a:t>th</a:t>
            </a:r>
            <a:r>
              <a:rPr kumimoji="0" lang="en-GB" sz="1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panose="020F0502020204030204"/>
                <a:ea typeface="+mn-ea"/>
                <a:cs typeface="+mn-cs"/>
              </a:rPr>
              <a:t> century –?)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00"/>
              </a:solidFill>
              <a:effectLst/>
              <a:uLnTx/>
              <a:uFillTx/>
              <a:latin typeface="Calibri" panose="020F0502020204030204"/>
              <a:ea typeface="+mn-ea"/>
              <a:cs typeface="+mn-cs"/>
            </a:endParaRPr>
          </a:p>
        </p:txBody>
      </p:sp>
      <p:sp>
        <p:nvSpPr>
          <p:cNvPr id="5" name="Title 4"/>
          <p:cNvSpPr>
            <a:spLocks noGrp="1"/>
          </p:cNvSpPr>
          <p:nvPr>
            <p:ph type="title" idx="4294967295"/>
          </p:nvPr>
        </p:nvSpPr>
        <p:spPr>
          <a:xfrm>
            <a:off x="0" y="365125"/>
            <a:ext cx="10515600" cy="1325563"/>
          </a:xfrm>
        </p:spPr>
        <p:txBody>
          <a:bodyPr>
            <a:normAutofit fontScale="90000"/>
          </a:bodyPr>
          <a:lstStyle/>
          <a:p>
            <a:r>
              <a:rPr lang="en-GB" dirty="0" smtClean="0">
                <a:solidFill>
                  <a:schemeClr val="accent2"/>
                </a:solidFill>
              </a:rPr>
              <a:t/>
            </a:r>
            <a:br>
              <a:rPr lang="en-GB" dirty="0" smtClean="0">
                <a:solidFill>
                  <a:schemeClr val="accent2"/>
                </a:solidFill>
              </a:rPr>
            </a:br>
            <a:endParaRPr lang="en-US" dirty="0">
              <a:solidFill>
                <a:schemeClr val="accent2"/>
              </a:solidFill>
            </a:endParaRPr>
          </a:p>
        </p:txBody>
      </p:sp>
      <p:sp>
        <p:nvSpPr>
          <p:cNvPr id="14" name="Content Placeholder 2"/>
          <p:cNvSpPr txBox="1">
            <a:spLocks/>
          </p:cNvSpPr>
          <p:nvPr/>
        </p:nvSpPr>
        <p:spPr>
          <a:xfrm>
            <a:off x="2601310" y="1817168"/>
            <a:ext cx="5184610" cy="583264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40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mn-cs"/>
              </a:rPr>
              <a:t>When did modern history ‘start’?</a:t>
            </a:r>
          </a:p>
        </p:txBody>
      </p:sp>
      <p:sp>
        <p:nvSpPr>
          <p:cNvPr id="16" name="TextBox 15"/>
          <p:cNvSpPr txBox="1"/>
          <p:nvPr/>
        </p:nvSpPr>
        <p:spPr>
          <a:xfrm>
            <a:off x="3874920" y="3724265"/>
            <a:ext cx="2086968"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92D050"/>
                </a:solidFill>
                <a:effectLst/>
                <a:uLnTx/>
                <a:uFillTx/>
                <a:latin typeface="Calibri" panose="020F0502020204030204"/>
                <a:ea typeface="+mn-ea"/>
                <a:cs typeface="+mn-cs"/>
              </a:rPr>
              <a:t>Enlightenment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srgbClr val="92D050"/>
                </a:solidFill>
                <a:effectLst/>
                <a:uLnTx/>
                <a:uFillTx/>
                <a:latin typeface="Calibri" panose="020F0502020204030204"/>
                <a:ea typeface="+mn-ea"/>
                <a:cs typeface="+mn-cs"/>
              </a:rPr>
              <a:t>(17</a:t>
            </a:r>
            <a:r>
              <a:rPr kumimoji="0" lang="en-GB" sz="1200" b="1" i="0" u="none" strike="noStrike" kern="1200" cap="none" spc="0" normalizeH="0" baseline="30000" noProof="0" dirty="0">
                <a:ln>
                  <a:noFill/>
                </a:ln>
                <a:solidFill>
                  <a:srgbClr val="92D050"/>
                </a:solidFill>
                <a:effectLst/>
                <a:uLnTx/>
                <a:uFillTx/>
                <a:latin typeface="Calibri" panose="020F0502020204030204"/>
                <a:ea typeface="+mn-ea"/>
                <a:cs typeface="+mn-cs"/>
              </a:rPr>
              <a:t>th</a:t>
            </a:r>
            <a:r>
              <a:rPr kumimoji="0" lang="en-GB" sz="1200" b="1" i="0" u="none" strike="noStrike" kern="1200" cap="none" spc="0" normalizeH="0" baseline="0" noProof="0" dirty="0">
                <a:ln>
                  <a:noFill/>
                </a:ln>
                <a:solidFill>
                  <a:srgbClr val="92D050"/>
                </a:solidFill>
                <a:effectLst/>
                <a:uLnTx/>
                <a:uFillTx/>
                <a:latin typeface="Calibri" panose="020F0502020204030204"/>
                <a:ea typeface="+mn-ea"/>
                <a:cs typeface="+mn-cs"/>
              </a:rPr>
              <a:t> –18</a:t>
            </a:r>
            <a:r>
              <a:rPr kumimoji="0" lang="en-GB" sz="1200" b="1" i="0" u="none" strike="noStrike" kern="1200" cap="none" spc="0" normalizeH="0" baseline="30000" noProof="0" dirty="0">
                <a:ln>
                  <a:noFill/>
                </a:ln>
                <a:solidFill>
                  <a:srgbClr val="92D050"/>
                </a:solidFill>
                <a:effectLst/>
                <a:uLnTx/>
                <a:uFillTx/>
                <a:latin typeface="Calibri" panose="020F0502020204030204"/>
                <a:ea typeface="+mn-ea"/>
                <a:cs typeface="+mn-cs"/>
              </a:rPr>
              <a:t>th</a:t>
            </a:r>
            <a:r>
              <a:rPr kumimoji="0" lang="en-GB" sz="1200" b="1" i="0" u="none" strike="noStrike" kern="1200" cap="none" spc="0" normalizeH="0" baseline="0" noProof="0" dirty="0">
                <a:ln>
                  <a:noFill/>
                </a:ln>
                <a:solidFill>
                  <a:srgbClr val="92D050"/>
                </a:solidFill>
                <a:effectLst/>
                <a:uLnTx/>
                <a:uFillTx/>
                <a:latin typeface="Calibri" panose="020F0502020204030204"/>
                <a:ea typeface="+mn-ea"/>
                <a:cs typeface="+mn-cs"/>
              </a:rPr>
              <a:t> centuries)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92D050"/>
              </a:solidFill>
              <a:effectLst/>
              <a:uLnTx/>
              <a:uFillTx/>
              <a:latin typeface="Calibri" panose="020F0502020204030204"/>
              <a:ea typeface="+mn-ea"/>
              <a:cs typeface="+mn-cs"/>
            </a:endParaRPr>
          </a:p>
        </p:txBody>
      </p:sp>
      <p:pic>
        <p:nvPicPr>
          <p:cNvPr id="8" name="Picture 7"/>
          <p:cNvPicPr>
            <a:picLocks noChangeAspect="1"/>
          </p:cNvPicPr>
          <p:nvPr/>
        </p:nvPicPr>
        <p:blipFill>
          <a:blip r:embed="rId5"/>
          <a:stretch>
            <a:fillRect/>
          </a:stretch>
        </p:blipFill>
        <p:spPr>
          <a:xfrm>
            <a:off x="8213572" y="3666032"/>
            <a:ext cx="3858907" cy="2851304"/>
          </a:xfrm>
          <a:prstGeom prst="rect">
            <a:avLst/>
          </a:prstGeom>
        </p:spPr>
      </p:pic>
      <p:pic>
        <p:nvPicPr>
          <p:cNvPr id="18" name="Picture 17"/>
          <p:cNvPicPr>
            <a:picLocks noChangeAspect="1"/>
          </p:cNvPicPr>
          <p:nvPr/>
        </p:nvPicPr>
        <p:blipFill>
          <a:blip r:embed="rId6"/>
          <a:stretch>
            <a:fillRect/>
          </a:stretch>
        </p:blipFill>
        <p:spPr>
          <a:xfrm>
            <a:off x="6017822" y="3701881"/>
            <a:ext cx="2146886" cy="2877221"/>
          </a:xfrm>
          <a:prstGeom prst="rect">
            <a:avLst/>
          </a:prstGeom>
        </p:spPr>
      </p:pic>
      <p:pic>
        <p:nvPicPr>
          <p:cNvPr id="2" name="Picture 1"/>
          <p:cNvPicPr>
            <a:picLocks noChangeAspect="1"/>
          </p:cNvPicPr>
          <p:nvPr/>
        </p:nvPicPr>
        <p:blipFill>
          <a:blip r:embed="rId7"/>
          <a:stretch>
            <a:fillRect/>
          </a:stretch>
        </p:blipFill>
        <p:spPr>
          <a:xfrm>
            <a:off x="173554" y="3730223"/>
            <a:ext cx="3496051" cy="2919203"/>
          </a:xfrm>
          <a:prstGeom prst="rect">
            <a:avLst/>
          </a:prstGeom>
        </p:spPr>
      </p:pic>
      <p:sp>
        <p:nvSpPr>
          <p:cNvPr id="15" name="TextBox 14"/>
          <p:cNvSpPr txBox="1"/>
          <p:nvPr/>
        </p:nvSpPr>
        <p:spPr>
          <a:xfrm>
            <a:off x="3669606" y="4857442"/>
            <a:ext cx="1689162" cy="184665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srgbClr val="7030A0"/>
                </a:solidFill>
                <a:effectLst/>
                <a:uLnTx/>
                <a:uFillTx/>
                <a:latin typeface="Calibri" panose="020F0502020204030204"/>
                <a:ea typeface="+mn-ea"/>
                <a:cs typeface="+mn-cs"/>
              </a:rPr>
              <a:t>‘Discovery’ of ‘New World’ (1492)</a:t>
            </a:r>
            <a:endParaRPr kumimoji="0" lang="en-GB" sz="2400" b="1" i="0" u="none" strike="noStrike" kern="1200" cap="none" spc="0" normalizeH="0" baseline="0" noProof="0" dirty="0">
              <a:ln>
                <a:noFill/>
              </a:ln>
              <a:solidFill>
                <a:srgbClr val="7030A0"/>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ED7D31"/>
              </a:solidFill>
              <a:effectLst/>
              <a:uLnTx/>
              <a:uFillTx/>
              <a:latin typeface="Calibri" panose="020F0502020204030204"/>
              <a:ea typeface="+mn-ea"/>
              <a:cs typeface="+mn-cs"/>
            </a:endParaRPr>
          </a:p>
        </p:txBody>
      </p:sp>
      <p:pic>
        <p:nvPicPr>
          <p:cNvPr id="3" name="Picture 2"/>
          <p:cNvPicPr>
            <a:picLocks noChangeAspect="1"/>
          </p:cNvPicPr>
          <p:nvPr/>
        </p:nvPicPr>
        <p:blipFill>
          <a:blip r:embed="rId8"/>
          <a:stretch>
            <a:fillRect/>
          </a:stretch>
        </p:blipFill>
        <p:spPr>
          <a:xfrm>
            <a:off x="2944254" y="173239"/>
            <a:ext cx="4841666" cy="2332364"/>
          </a:xfrm>
          <a:prstGeom prst="rect">
            <a:avLst/>
          </a:prstGeom>
        </p:spPr>
      </p:pic>
      <p:sp>
        <p:nvSpPr>
          <p:cNvPr id="17" name="TextBox 16"/>
          <p:cNvSpPr txBox="1"/>
          <p:nvPr/>
        </p:nvSpPr>
        <p:spPr>
          <a:xfrm>
            <a:off x="5358768" y="453360"/>
            <a:ext cx="2351916" cy="1200329"/>
          </a:xfrm>
          <a:prstGeom prst="rect">
            <a:avLst/>
          </a:prstGeom>
          <a:noFill/>
        </p:spPr>
        <p:txBody>
          <a:bodyPr wrap="square" rtlCol="0">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smtClean="0">
                <a:ln>
                  <a:noFill/>
                </a:ln>
                <a:solidFill>
                  <a:prstClr val="black"/>
                </a:solidFill>
                <a:effectLst/>
                <a:uLnTx/>
                <a:uFillTx/>
                <a:latin typeface="Calibri" panose="020F0502020204030204"/>
                <a:ea typeface="+mn-ea"/>
                <a:cs typeface="+mn-cs"/>
              </a:rPr>
              <a:t>Fall of Constantinople (1453)</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931137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0"/>
            <a:ext cx="8229600" cy="1143000"/>
          </a:xfrm>
        </p:spPr>
        <p:txBody>
          <a:bodyPr>
            <a:normAutofit/>
          </a:bodyPr>
          <a:lstStyle/>
          <a:p>
            <a:r>
              <a:rPr lang="en-GB" sz="2800" b="1" dirty="0">
                <a:effectLst>
                  <a:outerShdw blurRad="38100" dist="38100" dir="2700000" algn="tl">
                    <a:srgbClr val="000000">
                      <a:alpha val="43137"/>
                    </a:srgbClr>
                  </a:outerShdw>
                </a:effectLst>
              </a:rPr>
              <a:t>Modern: Meanings and Definitions</a:t>
            </a:r>
          </a:p>
        </p:txBody>
      </p:sp>
      <p:sp>
        <p:nvSpPr>
          <p:cNvPr id="3" name="Content Placeholder 2"/>
          <p:cNvSpPr>
            <a:spLocks noGrp="1"/>
          </p:cNvSpPr>
          <p:nvPr>
            <p:ph idx="1"/>
          </p:nvPr>
        </p:nvSpPr>
        <p:spPr>
          <a:xfrm>
            <a:off x="1847528" y="908720"/>
            <a:ext cx="8496944" cy="5832648"/>
          </a:xfrm>
        </p:spPr>
        <p:txBody>
          <a:bodyPr>
            <a:noAutofit/>
          </a:bodyPr>
          <a:lstStyle/>
          <a:p>
            <a:pPr marL="0" indent="0">
              <a:buNone/>
            </a:pPr>
            <a:r>
              <a:rPr lang="en-US" sz="2400" b="1" dirty="0"/>
              <a:t>Modern </a:t>
            </a:r>
          </a:p>
          <a:p>
            <a:pPr marL="0" indent="0" algn="just">
              <a:buNone/>
            </a:pPr>
            <a:r>
              <a:rPr lang="en-US" sz="2400" b="1" dirty="0"/>
              <a:t>“ … </a:t>
            </a:r>
            <a:r>
              <a:rPr lang="en-US" sz="2400" dirty="0"/>
              <a:t>Its earliest English senses were nearer our </a:t>
            </a:r>
            <a:r>
              <a:rPr lang="en-US" sz="2400" i="1" dirty="0"/>
              <a:t>contemporary</a:t>
            </a:r>
            <a:r>
              <a:rPr lang="en-US" sz="2400" dirty="0"/>
              <a:t>, in the sense of something existing now, just now. (</a:t>
            </a:r>
            <a:r>
              <a:rPr lang="en-US" sz="2400" i="1" dirty="0"/>
              <a:t>Contemporary</a:t>
            </a:r>
            <a:r>
              <a:rPr lang="en-US" sz="2400" dirty="0"/>
              <a:t>, or the equivalent - till mC19 - </a:t>
            </a:r>
            <a:r>
              <a:rPr lang="en-US" sz="2400" i="1" dirty="0"/>
              <a:t>co-temporary</a:t>
            </a:r>
            <a:r>
              <a:rPr lang="en-US" sz="2400" dirty="0"/>
              <a:t>, was mainly used, as it is still often used, to mean ‘of the same period’, including periods in the past, rather than ‘of our own immediate time’.) A conventional contrast between </a:t>
            </a:r>
            <a:r>
              <a:rPr lang="en-US" sz="2400" i="1" dirty="0"/>
              <a:t>ancient </a:t>
            </a:r>
            <a:r>
              <a:rPr lang="en-US" sz="2400" dirty="0"/>
              <a:t>and </a:t>
            </a:r>
            <a:r>
              <a:rPr lang="en-US" sz="2400" b="1" dirty="0"/>
              <a:t>modern </a:t>
            </a:r>
            <a:r>
              <a:rPr lang="en-US" sz="2400" dirty="0"/>
              <a:t>was established before the Renaissance; a middle or MEDIEVAL (q.v.) period began to be defined from C15. </a:t>
            </a:r>
          </a:p>
          <a:p>
            <a:pPr marL="0" indent="0" algn="just">
              <a:buNone/>
            </a:pPr>
            <a:r>
              <a:rPr lang="en-US" sz="2400" b="1" dirty="0"/>
              <a:t>	“Modern </a:t>
            </a:r>
            <a:r>
              <a:rPr lang="en-US" sz="2400" dirty="0"/>
              <a:t>in this </a:t>
            </a:r>
            <a:r>
              <a:rPr lang="en-US" sz="2400" b="1" dirty="0">
                <a:solidFill>
                  <a:srgbClr val="FFFF00"/>
                </a:solidFill>
              </a:rPr>
              <a:t>comparative and historical sense </a:t>
            </a:r>
            <a:r>
              <a:rPr lang="en-US" sz="2400" dirty="0"/>
              <a:t>was common from C16. </a:t>
            </a:r>
            <a:r>
              <a:rPr lang="en-US" sz="2400" b="1" dirty="0"/>
              <a:t>Modernism, modernist </a:t>
            </a:r>
            <a:r>
              <a:rPr lang="en-US" sz="2400" dirty="0"/>
              <a:t>and </a:t>
            </a:r>
            <a:r>
              <a:rPr lang="en-US" sz="2400" b="1" dirty="0"/>
              <a:t>modernity </a:t>
            </a:r>
            <a:r>
              <a:rPr lang="en-US" sz="2400" dirty="0"/>
              <a:t>followed, in C17 and C18; the majority of pre-C19 uses were </a:t>
            </a:r>
            <a:r>
              <a:rPr lang="en-US" sz="2400" dirty="0" err="1"/>
              <a:t>unfavourable</a:t>
            </a:r>
            <a:r>
              <a:rPr lang="en-US" sz="2400" dirty="0"/>
              <a:t>, when the context was comparative.”</a:t>
            </a:r>
          </a:p>
          <a:p>
            <a:pPr>
              <a:buFontTx/>
              <a:buChar char="-"/>
            </a:pPr>
            <a:r>
              <a:rPr lang="en-US" sz="2000" dirty="0"/>
              <a:t>Raymond Williams, </a:t>
            </a:r>
            <a:r>
              <a:rPr lang="en-US" sz="2000" i="1" dirty="0"/>
              <a:t>Keywords: A Vocabulary of Culture and Society </a:t>
            </a:r>
            <a:r>
              <a:rPr lang="en-US" sz="2000" dirty="0"/>
              <a:t>(New York: Oxford University, 1983 [1976]), pp. 208–209</a:t>
            </a:r>
          </a:p>
          <a:p>
            <a:pPr>
              <a:buFontTx/>
              <a:buChar char="-"/>
            </a:pPr>
            <a:endParaRPr lang="en-US" sz="2400" dirty="0"/>
          </a:p>
          <a:p>
            <a:pPr marL="0" indent="0">
              <a:buNone/>
            </a:pPr>
            <a:endParaRPr lang="en-US" sz="2400" dirty="0"/>
          </a:p>
          <a:p>
            <a:pPr marL="0" indent="0">
              <a:buNone/>
            </a:pPr>
            <a:endParaRPr lang="en-US" sz="2400" dirty="0"/>
          </a:p>
          <a:p>
            <a:pPr marL="0" indent="0">
              <a:buNone/>
            </a:pPr>
            <a:endParaRPr lang="en-GB" sz="2100" dirty="0"/>
          </a:p>
        </p:txBody>
      </p:sp>
    </p:spTree>
    <p:extLst>
      <p:ext uri="{BB962C8B-B14F-4D97-AF65-F5344CB8AC3E}">
        <p14:creationId xmlns:p14="http://schemas.microsoft.com/office/powerpoint/2010/main" val="10655416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0"/>
            <a:ext cx="8229600" cy="1143000"/>
          </a:xfrm>
        </p:spPr>
        <p:txBody>
          <a:bodyPr>
            <a:normAutofit/>
          </a:bodyPr>
          <a:lstStyle/>
          <a:p>
            <a:r>
              <a:rPr lang="en-GB" sz="2800" b="1" dirty="0">
                <a:effectLst>
                  <a:outerShdw blurRad="38100" dist="38100" dir="2700000" algn="tl">
                    <a:srgbClr val="000000">
                      <a:alpha val="43137"/>
                    </a:srgbClr>
                  </a:outerShdw>
                </a:effectLst>
              </a:rPr>
              <a:t>Modern: Meanings and Definitions</a:t>
            </a:r>
          </a:p>
        </p:txBody>
      </p:sp>
      <p:sp>
        <p:nvSpPr>
          <p:cNvPr id="3" name="Content Placeholder 2"/>
          <p:cNvSpPr>
            <a:spLocks noGrp="1"/>
          </p:cNvSpPr>
          <p:nvPr>
            <p:ph idx="1"/>
          </p:nvPr>
        </p:nvSpPr>
        <p:spPr>
          <a:xfrm>
            <a:off x="1847528" y="908720"/>
            <a:ext cx="8496944" cy="5832648"/>
          </a:xfrm>
        </p:spPr>
        <p:txBody>
          <a:bodyPr>
            <a:noAutofit/>
          </a:bodyPr>
          <a:lstStyle/>
          <a:p>
            <a:pPr marL="0" indent="0" algn="just">
              <a:buNone/>
            </a:pPr>
            <a:r>
              <a:rPr lang="en-GB" sz="2400" dirty="0"/>
              <a:t>“</a:t>
            </a:r>
            <a:r>
              <a:rPr lang="en-US" sz="2400" dirty="0"/>
              <a:t>The </a:t>
            </a:r>
            <a:r>
              <a:rPr lang="en-US" sz="2400" dirty="0" err="1"/>
              <a:t>unfavourable</a:t>
            </a:r>
            <a:r>
              <a:rPr lang="en-US" sz="2400" dirty="0"/>
              <a:t> sense of </a:t>
            </a:r>
            <a:r>
              <a:rPr lang="en-US" sz="2400" b="1" dirty="0"/>
              <a:t>modern </a:t>
            </a:r>
            <a:r>
              <a:rPr lang="en-US" sz="2400" dirty="0"/>
              <a:t>and its associates has persisted, but through C19 and very markedly in C20 there was a strong movement the other way, until </a:t>
            </a:r>
            <a:r>
              <a:rPr lang="en-US" sz="2400" b="1" dirty="0"/>
              <a:t>modern </a:t>
            </a:r>
            <a:r>
              <a:rPr lang="en-US" sz="2400" dirty="0"/>
              <a:t>became virtually equivalent to IMPROVED (q.v.) or satisfactory or efficient. </a:t>
            </a:r>
            <a:r>
              <a:rPr lang="en-US" sz="2400" b="1" dirty="0">
                <a:solidFill>
                  <a:srgbClr val="FFFF00"/>
                </a:solidFill>
              </a:rPr>
              <a:t>Modernism </a:t>
            </a:r>
            <a:r>
              <a:rPr lang="en-US" sz="2400" dirty="0">
                <a:solidFill>
                  <a:srgbClr val="FFFF00"/>
                </a:solidFill>
              </a:rPr>
              <a:t>and </a:t>
            </a:r>
            <a:r>
              <a:rPr lang="en-US" sz="2400" b="1" dirty="0">
                <a:solidFill>
                  <a:srgbClr val="FFFF00"/>
                </a:solidFill>
              </a:rPr>
              <a:t>modernist </a:t>
            </a:r>
            <a:r>
              <a:rPr lang="en-US" sz="2400" dirty="0">
                <a:solidFill>
                  <a:srgbClr val="FFFF00"/>
                </a:solidFill>
              </a:rPr>
              <a:t>have become more specialized, to particular tendencies, notably to the experimental art and writing of c.1890-c.1940</a:t>
            </a:r>
            <a:r>
              <a:rPr lang="en-US" sz="2400" dirty="0"/>
              <a:t>, which allows a subsequent distinction between the </a:t>
            </a:r>
            <a:r>
              <a:rPr lang="en-US" sz="2400" b="1" dirty="0"/>
              <a:t>modernist </a:t>
            </a:r>
            <a:r>
              <a:rPr lang="en-US" sz="2400" dirty="0"/>
              <a:t>and the (newly) modern. Modernize</a:t>
            </a:r>
            <a:r>
              <a:rPr lang="en-US" sz="2400" b="1" dirty="0"/>
              <a:t>, </a:t>
            </a:r>
            <a:r>
              <a:rPr lang="en-US" sz="2400" dirty="0"/>
              <a:t>which had become general by mC19 (cf. Thackeray (1860): ‘gunpowder and printing tended to modernize the world’), and </a:t>
            </a:r>
            <a:r>
              <a:rPr lang="en-US" sz="2400" b="1" dirty="0"/>
              <a:t>modernization </a:t>
            </a:r>
            <a:r>
              <a:rPr lang="en-US" sz="2400" dirty="0"/>
              <a:t>(which in C18 had been used mainly of buildings and spelling) have become increasingly common in C20 argument.”</a:t>
            </a:r>
          </a:p>
          <a:p>
            <a:pPr>
              <a:buFontTx/>
              <a:buChar char="-"/>
            </a:pPr>
            <a:r>
              <a:rPr lang="en-US" sz="2000" dirty="0"/>
              <a:t>Raymond Williams, </a:t>
            </a:r>
            <a:r>
              <a:rPr lang="en-US" sz="2000" i="1" dirty="0"/>
              <a:t>Keywords: A Vocabulary of Culture and Society </a:t>
            </a:r>
            <a:r>
              <a:rPr lang="en-US" sz="2000" dirty="0"/>
              <a:t>(New York: Oxford University, 1983 [1976]), pp. 208–209</a:t>
            </a:r>
          </a:p>
          <a:p>
            <a:pPr marL="0" indent="0">
              <a:buNone/>
            </a:pPr>
            <a:endParaRPr lang="en-GB" sz="2400" dirty="0"/>
          </a:p>
          <a:p>
            <a:pPr marL="0" indent="0">
              <a:buNone/>
            </a:pPr>
            <a:endParaRPr lang="en-US" sz="2400" dirty="0"/>
          </a:p>
          <a:p>
            <a:pPr marL="0" indent="0">
              <a:buNone/>
            </a:pPr>
            <a:endParaRPr lang="en-GB" sz="2100" dirty="0"/>
          </a:p>
        </p:txBody>
      </p:sp>
    </p:spTree>
    <p:extLst>
      <p:ext uri="{BB962C8B-B14F-4D97-AF65-F5344CB8AC3E}">
        <p14:creationId xmlns:p14="http://schemas.microsoft.com/office/powerpoint/2010/main" val="135654204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814510" y="4004815"/>
            <a:ext cx="1835696" cy="27498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 name="Rectangle 15"/>
          <p:cNvSpPr/>
          <p:nvPr/>
        </p:nvSpPr>
        <p:spPr>
          <a:xfrm>
            <a:off x="0" y="1"/>
            <a:ext cx="10668000" cy="3158466"/>
          </a:xfrm>
          <a:prstGeom prst="rect">
            <a:avLst/>
          </a:prstGeom>
        </p:spPr>
        <p:txBody>
          <a:bodyPr wrap="square" lIns="540000" tIns="360000" rIns="540000" bIns="360000">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3200" b="1" i="0" u="none" strike="noStrike" kern="1200" cap="none" spc="0" normalizeH="0" baseline="0" noProof="0" dirty="0" smtClean="0">
                <a:ln>
                  <a:noFill/>
                </a:ln>
                <a:solidFill>
                  <a:srgbClr val="FFFF00"/>
                </a:solidFill>
                <a:effectLst/>
                <a:uLnTx/>
                <a:uFillTx/>
                <a:latin typeface="Calibri"/>
                <a:ea typeface="+mn-ea"/>
                <a:cs typeface="+mn-cs"/>
              </a:rPr>
              <a:t>MODERN</a:t>
            </a:r>
            <a:r>
              <a:rPr kumimoji="0" lang="en-GB" sz="3200" b="1" i="1" u="sng" strike="noStrike" kern="1200" cap="none" spc="0" normalizeH="0" baseline="0" noProof="0" dirty="0" smtClean="0">
                <a:ln>
                  <a:noFill/>
                </a:ln>
                <a:solidFill>
                  <a:srgbClr val="FFFF00"/>
                </a:solidFill>
                <a:effectLst/>
                <a:uLnTx/>
                <a:uFillTx/>
                <a:latin typeface="Calibri"/>
                <a:ea typeface="+mn-ea"/>
                <a:cs typeface="+mn-cs"/>
              </a:rPr>
              <a:t>ISM</a:t>
            </a:r>
            <a:endParaRPr kumimoji="0" lang="en-GB" sz="3200" b="1" i="0" u="sng" strike="noStrike" kern="1200" cap="none" spc="0" normalizeH="0" baseline="0" noProof="0" dirty="0">
              <a:ln>
                <a:noFill/>
              </a:ln>
              <a:solidFill>
                <a:srgbClr val="FFFF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FFFF00"/>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sng" strike="noStrike" kern="1200" cap="none" spc="0" normalizeH="0" baseline="0" noProof="0" dirty="0">
              <a:ln>
                <a:noFill/>
              </a:ln>
              <a:solidFill>
                <a:prstClr val="white"/>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a:ea typeface="+mn-ea"/>
              <a:cs typeface="+mn-cs"/>
            </a:endParaRPr>
          </a:p>
        </p:txBody>
      </p:sp>
      <p:sp>
        <p:nvSpPr>
          <p:cNvPr id="5" name="Rectangle 4"/>
          <p:cNvSpPr/>
          <p:nvPr/>
        </p:nvSpPr>
        <p:spPr>
          <a:xfrm>
            <a:off x="1893697" y="5017486"/>
            <a:ext cx="2978168" cy="92333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a:ea typeface="+mn-ea"/>
                <a:cs typeface="+mn-cs"/>
              </a:rPr>
              <a:t>African mask; self-portrait by Pablo Picasso; </a:t>
            </a:r>
            <a:r>
              <a:rPr kumimoji="0" lang="en-US" sz="1800" b="0" i="1" u="none" strike="noStrike" kern="1200" cap="none" spc="0" normalizeH="0" baseline="0" noProof="0" dirty="0">
                <a:ln>
                  <a:noFill/>
                </a:ln>
                <a:solidFill>
                  <a:prstClr val="white"/>
                </a:solidFill>
                <a:effectLst/>
                <a:uLnTx/>
                <a:uFillTx/>
                <a:latin typeface="Calibri"/>
                <a:ea typeface="+mn-ea"/>
                <a:cs typeface="+mn-cs"/>
              </a:rPr>
              <a:t>Les Demoiselles </a:t>
            </a:r>
            <a:r>
              <a:rPr kumimoji="0" lang="en-US" sz="1800" b="0" i="1" u="none" strike="noStrike" kern="1200" cap="none" spc="0" normalizeH="0" baseline="0" noProof="0" dirty="0" err="1">
                <a:ln>
                  <a:noFill/>
                </a:ln>
                <a:solidFill>
                  <a:prstClr val="white"/>
                </a:solidFill>
                <a:effectLst/>
                <a:uLnTx/>
                <a:uFillTx/>
                <a:latin typeface="Calibri"/>
                <a:ea typeface="+mn-ea"/>
                <a:cs typeface="+mn-cs"/>
              </a:rPr>
              <a:t>d’Avignon</a:t>
            </a:r>
            <a:r>
              <a:rPr kumimoji="0" lang="en-US" sz="1800" b="0" i="1" u="none" strike="noStrike" kern="1200" cap="none" spc="0" normalizeH="0" baseline="0" noProof="0" dirty="0">
                <a:ln>
                  <a:noFill/>
                </a:ln>
                <a:solidFill>
                  <a:prstClr val="white"/>
                </a:solidFill>
                <a:effectLst/>
                <a:uLnTx/>
                <a:uFillTx/>
                <a:latin typeface="Calibri"/>
                <a:ea typeface="+mn-ea"/>
                <a:cs typeface="+mn-cs"/>
              </a:rPr>
              <a:t> </a:t>
            </a:r>
            <a:r>
              <a:rPr kumimoji="0" lang="en-US" sz="1800" b="0" i="0" u="none" strike="noStrike" kern="1200" cap="none" spc="0" normalizeH="0" baseline="0" noProof="0" dirty="0">
                <a:ln>
                  <a:noFill/>
                </a:ln>
                <a:solidFill>
                  <a:prstClr val="white"/>
                </a:solidFill>
                <a:effectLst/>
                <a:uLnTx/>
                <a:uFillTx/>
                <a:latin typeface="Calibri"/>
                <a:ea typeface="+mn-ea"/>
                <a:cs typeface="+mn-cs"/>
              </a:rPr>
              <a:t>1907</a:t>
            </a:r>
          </a:p>
        </p:txBody>
      </p:sp>
      <p:pic>
        <p:nvPicPr>
          <p:cNvPr id="7" name="Picture 6"/>
          <p:cNvPicPr>
            <a:picLocks noChangeAspect="1"/>
          </p:cNvPicPr>
          <p:nvPr/>
        </p:nvPicPr>
        <p:blipFill rotWithShape="1">
          <a:blip r:embed="rId4"/>
          <a:srcRect l="5906" r="36508" b="4418"/>
          <a:stretch/>
        </p:blipFill>
        <p:spPr>
          <a:xfrm>
            <a:off x="7069880" y="0"/>
            <a:ext cx="3575508" cy="4004814"/>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04065" y="1058534"/>
            <a:ext cx="5692381" cy="3768979"/>
          </a:xfrm>
          <a:prstGeom prst="rect">
            <a:avLst/>
          </a:prstGeom>
        </p:spPr>
      </p:pic>
    </p:spTree>
    <p:extLst>
      <p:ext uri="{BB962C8B-B14F-4D97-AF65-F5344CB8AC3E}">
        <p14:creationId xmlns:p14="http://schemas.microsoft.com/office/powerpoint/2010/main" val="20051362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3573016"/>
            <a:ext cx="4379980" cy="32849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7"/>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52726" y="-27384"/>
            <a:ext cx="4925640" cy="38373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 name="Picture 8"/>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0" y="0"/>
            <a:ext cx="5552726" cy="3810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4526995" y="4306169"/>
            <a:ext cx="2585006" cy="1754326"/>
          </a:xfrm>
          <a:prstGeom prst="rect">
            <a:avLst/>
          </a:prstGeom>
        </p:spPr>
        <p:txBody>
          <a:bodyPr wrap="square">
            <a:spAutoFit/>
          </a:bodyPr>
          <a:lstStyle/>
          <a:p>
            <a:r>
              <a:rPr lang="en-GB" dirty="0"/>
              <a:t>Le Corbusier, </a:t>
            </a:r>
            <a:r>
              <a:rPr lang="en-GB" i="1" dirty="0"/>
              <a:t>Plan </a:t>
            </a:r>
            <a:r>
              <a:rPr lang="en-GB" i="1" dirty="0" err="1"/>
              <a:t>Voisin</a:t>
            </a:r>
            <a:r>
              <a:rPr lang="en-GB" dirty="0"/>
              <a:t> (1925), projected redevelopment of Paris; </a:t>
            </a:r>
            <a:r>
              <a:rPr lang="en-GB" dirty="0">
                <a:solidFill>
                  <a:prstClr val="black"/>
                </a:solidFill>
              </a:rPr>
              <a:t>Le Corbusier’s Villa </a:t>
            </a:r>
            <a:r>
              <a:rPr lang="en-GB" dirty="0" err="1">
                <a:solidFill>
                  <a:prstClr val="black"/>
                </a:solidFill>
              </a:rPr>
              <a:t>Savoye</a:t>
            </a:r>
            <a:r>
              <a:rPr lang="en-GB" dirty="0">
                <a:solidFill>
                  <a:prstClr val="black"/>
                </a:solidFill>
              </a:rPr>
              <a:t> (1928–1931), located just outside Paris</a:t>
            </a:r>
            <a:endParaRPr lang="en-GB" dirty="0"/>
          </a:p>
        </p:txBody>
      </p:sp>
      <p:pic>
        <p:nvPicPr>
          <p:cNvPr id="4" name="Picture 3"/>
          <p:cNvPicPr>
            <a:picLocks noChangeAspect="1"/>
          </p:cNvPicPr>
          <p:nvPr/>
        </p:nvPicPr>
        <p:blipFill>
          <a:blip r:embed="rId6"/>
          <a:stretch>
            <a:fillRect/>
          </a:stretch>
        </p:blipFill>
        <p:spPr>
          <a:xfrm>
            <a:off x="7409584" y="3672294"/>
            <a:ext cx="4782416" cy="3185706"/>
          </a:xfrm>
          <a:prstGeom prst="rect">
            <a:avLst/>
          </a:prstGeom>
        </p:spPr>
      </p:pic>
      <p:sp>
        <p:nvSpPr>
          <p:cNvPr id="5" name="Rectangle 4"/>
          <p:cNvSpPr/>
          <p:nvPr/>
        </p:nvSpPr>
        <p:spPr>
          <a:xfrm>
            <a:off x="9842501" y="399534"/>
            <a:ext cx="2235200" cy="954107"/>
          </a:xfrm>
          <a:prstGeom prst="rect">
            <a:avLst/>
          </a:prstGeom>
        </p:spPr>
        <p:txBody>
          <a:bodyPr wrap="square">
            <a:spAutoFit/>
          </a:bodyPr>
          <a:lstStyle/>
          <a:p>
            <a:pPr algn="ctr"/>
            <a:r>
              <a:rPr lang="en-GB" sz="2800" b="1" dirty="0" smtClean="0">
                <a:effectLst>
                  <a:outerShdw blurRad="38100" dist="38100" dir="2700000" algn="tl">
                    <a:srgbClr val="000000">
                      <a:alpha val="43137"/>
                    </a:srgbClr>
                  </a:outerShdw>
                </a:effectLst>
              </a:rPr>
              <a:t>Modernism: </a:t>
            </a:r>
          </a:p>
          <a:p>
            <a:pPr algn="ctr"/>
            <a:r>
              <a:rPr lang="en-GB" sz="2800" b="1" dirty="0" smtClean="0">
                <a:effectLst>
                  <a:outerShdw blurRad="38100" dist="38100" dir="2700000" algn="tl">
                    <a:srgbClr val="000000">
                      <a:alpha val="43137"/>
                    </a:srgbClr>
                  </a:outerShdw>
                </a:effectLst>
              </a:rPr>
              <a:t>Architecture</a:t>
            </a:r>
            <a:endParaRPr lang="en-GB" sz="28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1650115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1"/>
            <a:ext cx="9144000" cy="1835027"/>
          </a:xfrm>
          <a:prstGeom prst="rect">
            <a:avLst/>
          </a:prstGeom>
          <a:noFill/>
        </p:spPr>
        <p:txBody>
          <a:bodyPr wrap="square" lIns="540000" tIns="360000" rIns="540000" bIns="360000" rtlCol="0">
            <a:spAutoFit/>
          </a:bodyPr>
          <a:lstStyle/>
          <a:p>
            <a:pPr algn="ctr"/>
            <a:r>
              <a:rPr lang="en-GB" sz="2400" b="1" dirty="0" smtClean="0">
                <a:effectLst>
                  <a:outerShdw blurRad="38100" dist="38100" dir="2700000" algn="tl">
                    <a:srgbClr val="000000">
                      <a:alpha val="43137"/>
                    </a:srgbClr>
                  </a:outerShdw>
                </a:effectLst>
              </a:rPr>
              <a:t>Modernism: Literature</a:t>
            </a:r>
            <a:endParaRPr lang="en-GB" sz="2400" b="1" dirty="0">
              <a:effectLst>
                <a:outerShdw blurRad="38100" dist="38100" dir="2700000" algn="tl">
                  <a:srgbClr val="000000">
                    <a:alpha val="43137"/>
                  </a:srgbClr>
                </a:outerShdw>
              </a:effectLst>
            </a:endParaRPr>
          </a:p>
          <a:p>
            <a:pPr algn="ctr"/>
            <a:endParaRPr lang="en-GB" sz="2400" b="1" dirty="0">
              <a:effectLst>
                <a:outerShdw blurRad="38100" dist="38100" dir="2700000" algn="tl">
                  <a:srgbClr val="000000">
                    <a:alpha val="43137"/>
                  </a:srgbClr>
                </a:outerShdw>
              </a:effectLst>
            </a:endParaRPr>
          </a:p>
          <a:p>
            <a:pPr algn="ctr"/>
            <a:endParaRPr lang="en-GB" sz="2400" b="1" dirty="0">
              <a:effectLst>
                <a:outerShdw blurRad="38100" dist="38100" dir="2700000" algn="tl">
                  <a:srgbClr val="000000">
                    <a:alpha val="43137"/>
                  </a:srgbClr>
                </a:outerShdw>
              </a:effectLst>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
            <a:ext cx="2263903" cy="3535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39208" y="-553"/>
            <a:ext cx="2205980" cy="35352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535779"/>
            <a:ext cx="2199178" cy="33222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82" name="Picture 1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99178" y="3521457"/>
            <a:ext cx="2221315" cy="33365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7"/>
          <a:stretch>
            <a:fillRect/>
          </a:stretch>
        </p:blipFill>
        <p:spPr>
          <a:xfrm>
            <a:off x="7950200" y="245045"/>
            <a:ext cx="3884521" cy="5116852"/>
          </a:xfrm>
          <a:prstGeom prst="rect">
            <a:avLst/>
          </a:prstGeom>
        </p:spPr>
      </p:pic>
      <p:sp>
        <p:nvSpPr>
          <p:cNvPr id="4" name="Rectangle 3"/>
          <p:cNvSpPr/>
          <p:nvPr/>
        </p:nvSpPr>
        <p:spPr>
          <a:xfrm>
            <a:off x="7967801" y="5422275"/>
            <a:ext cx="2689134" cy="369332"/>
          </a:xfrm>
          <a:prstGeom prst="rect">
            <a:avLst/>
          </a:prstGeom>
        </p:spPr>
        <p:txBody>
          <a:bodyPr wrap="none">
            <a:spAutoFit/>
          </a:bodyPr>
          <a:lstStyle/>
          <a:p>
            <a:r>
              <a:rPr lang="en-GB" dirty="0"/>
              <a:t>Gertrude Stein </a:t>
            </a:r>
            <a:r>
              <a:rPr lang="en-GB" dirty="0" smtClean="0"/>
              <a:t>Salon, Paris</a:t>
            </a:r>
            <a:endParaRPr lang="en-GB" dirty="0"/>
          </a:p>
        </p:txBody>
      </p:sp>
      <p:pic>
        <p:nvPicPr>
          <p:cNvPr id="5" name="Picture 4"/>
          <p:cNvPicPr>
            <a:picLocks noChangeAspect="1"/>
          </p:cNvPicPr>
          <p:nvPr/>
        </p:nvPicPr>
        <p:blipFill>
          <a:blip r:embed="rId8"/>
          <a:stretch>
            <a:fillRect/>
          </a:stretch>
        </p:blipFill>
        <p:spPr>
          <a:xfrm>
            <a:off x="4530905" y="1499383"/>
            <a:ext cx="3250624" cy="4418817"/>
          </a:xfrm>
          <a:prstGeom prst="rect">
            <a:avLst/>
          </a:prstGeom>
        </p:spPr>
      </p:pic>
    </p:spTree>
    <p:extLst>
      <p:ext uri="{BB962C8B-B14F-4D97-AF65-F5344CB8AC3E}">
        <p14:creationId xmlns:p14="http://schemas.microsoft.com/office/powerpoint/2010/main" val="580662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0"/>
            <a:ext cx="8229600" cy="1143000"/>
          </a:xfrm>
        </p:spPr>
        <p:txBody>
          <a:bodyPr>
            <a:normAutofit/>
          </a:bodyPr>
          <a:lstStyle/>
          <a:p>
            <a:r>
              <a:rPr lang="en-GB" sz="2800" b="1" dirty="0">
                <a:effectLst>
                  <a:outerShdw blurRad="38100" dist="38100" dir="2700000" algn="tl">
                    <a:srgbClr val="000000">
                      <a:alpha val="43137"/>
                    </a:srgbClr>
                  </a:outerShdw>
                </a:effectLst>
              </a:rPr>
              <a:t>Modern: Meanings and Definitions</a:t>
            </a:r>
          </a:p>
        </p:txBody>
      </p:sp>
      <p:sp>
        <p:nvSpPr>
          <p:cNvPr id="3" name="Content Placeholder 2"/>
          <p:cNvSpPr>
            <a:spLocks noGrp="1"/>
          </p:cNvSpPr>
          <p:nvPr>
            <p:ph idx="1"/>
          </p:nvPr>
        </p:nvSpPr>
        <p:spPr>
          <a:xfrm>
            <a:off x="1847528" y="908720"/>
            <a:ext cx="8496944" cy="5832648"/>
          </a:xfrm>
        </p:spPr>
        <p:txBody>
          <a:bodyPr>
            <a:noAutofit/>
          </a:bodyPr>
          <a:lstStyle/>
          <a:p>
            <a:pPr marL="0" indent="0" algn="ctr">
              <a:buNone/>
            </a:pPr>
            <a:r>
              <a:rPr lang="en-GB" sz="4800" dirty="0">
                <a:solidFill>
                  <a:srgbClr val="FFFF00"/>
                </a:solidFill>
              </a:rPr>
              <a:t>MODERN</a:t>
            </a:r>
          </a:p>
          <a:p>
            <a:pPr marL="0" indent="0" algn="ctr">
              <a:buNone/>
            </a:pPr>
            <a:r>
              <a:rPr lang="en-GB" sz="4800" dirty="0">
                <a:solidFill>
                  <a:schemeClr val="accent3">
                    <a:lumMod val="40000"/>
                    <a:lumOff val="60000"/>
                  </a:schemeClr>
                </a:solidFill>
              </a:rPr>
              <a:t>MODERNITY</a:t>
            </a:r>
          </a:p>
          <a:p>
            <a:pPr marL="0" indent="0" algn="ctr">
              <a:buNone/>
            </a:pPr>
            <a:r>
              <a:rPr lang="en-GB" sz="4800" dirty="0">
                <a:solidFill>
                  <a:srgbClr val="FFC000"/>
                </a:solidFill>
              </a:rPr>
              <a:t>MODERNISM</a:t>
            </a:r>
          </a:p>
          <a:p>
            <a:pPr marL="0" indent="0" algn="ctr">
              <a:buNone/>
            </a:pPr>
            <a:endParaRPr lang="en-GB" sz="4800" dirty="0"/>
          </a:p>
          <a:p>
            <a:pPr marL="0" indent="0" algn="ctr">
              <a:buNone/>
            </a:pPr>
            <a:r>
              <a:rPr lang="en-GB" sz="4800" dirty="0"/>
              <a:t>are not precise synonyms …</a:t>
            </a:r>
          </a:p>
          <a:p>
            <a:pPr marL="0" indent="0" algn="just">
              <a:buNone/>
            </a:pPr>
            <a:endParaRPr lang="en-GB" sz="4800" dirty="0"/>
          </a:p>
        </p:txBody>
      </p:sp>
    </p:spTree>
    <p:extLst>
      <p:ext uri="{BB962C8B-B14F-4D97-AF65-F5344CB8AC3E}">
        <p14:creationId xmlns:p14="http://schemas.microsoft.com/office/powerpoint/2010/main" val="197283961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0"/>
            <a:ext cx="8229600" cy="1143000"/>
          </a:xfrm>
        </p:spPr>
        <p:txBody>
          <a:bodyPr>
            <a:normAutofit/>
          </a:bodyPr>
          <a:lstStyle/>
          <a:p>
            <a:r>
              <a:rPr lang="en-GB" sz="2800" b="1" dirty="0">
                <a:effectLst>
                  <a:outerShdw blurRad="38100" dist="38100" dir="2700000" algn="tl">
                    <a:srgbClr val="000000">
                      <a:alpha val="43137"/>
                    </a:srgbClr>
                  </a:outerShdw>
                </a:effectLst>
              </a:rPr>
              <a:t>Modern: Meanings and Definitions</a:t>
            </a:r>
          </a:p>
        </p:txBody>
      </p:sp>
      <p:sp>
        <p:nvSpPr>
          <p:cNvPr id="3" name="Content Placeholder 2"/>
          <p:cNvSpPr>
            <a:spLocks noGrp="1"/>
          </p:cNvSpPr>
          <p:nvPr>
            <p:ph idx="1"/>
          </p:nvPr>
        </p:nvSpPr>
        <p:spPr>
          <a:xfrm>
            <a:off x="10344" y="571500"/>
            <a:ext cx="12192000" cy="5832648"/>
          </a:xfrm>
        </p:spPr>
        <p:txBody>
          <a:bodyPr lIns="720000" tIns="720000" rIns="720000" bIns="720000">
            <a:noAutofit/>
          </a:bodyPr>
          <a:lstStyle/>
          <a:p>
            <a:pPr marL="0" indent="0" algn="ctr">
              <a:buNone/>
            </a:pPr>
            <a:r>
              <a:rPr lang="en-GB" sz="2400" dirty="0" smtClean="0">
                <a:solidFill>
                  <a:srgbClr val="FFFF00"/>
                </a:solidFill>
              </a:rPr>
              <a:t>MODERN </a:t>
            </a:r>
            <a:r>
              <a:rPr lang="en-GB" sz="2400" dirty="0" smtClean="0">
                <a:solidFill>
                  <a:schemeClr val="accent3">
                    <a:lumMod val="20000"/>
                    <a:lumOff val="80000"/>
                  </a:schemeClr>
                </a:solidFill>
              </a:rPr>
              <a:t>MODERNITY </a:t>
            </a:r>
            <a:r>
              <a:rPr lang="en-GB" sz="2400" dirty="0" smtClean="0">
                <a:solidFill>
                  <a:srgbClr val="FFC000"/>
                </a:solidFill>
              </a:rPr>
              <a:t>MODERNISM</a:t>
            </a:r>
            <a:endParaRPr lang="en-GB" sz="2400" dirty="0">
              <a:solidFill>
                <a:srgbClr val="FFC000"/>
              </a:solidFill>
            </a:endParaRPr>
          </a:p>
          <a:p>
            <a:pPr marL="0" indent="0" algn="ctr">
              <a:buNone/>
            </a:pPr>
            <a:r>
              <a:rPr lang="en-GB" sz="2400" dirty="0"/>
              <a:t>are not precise synonyms.  </a:t>
            </a:r>
            <a:endParaRPr lang="en-GB" sz="2400" dirty="0" smtClean="0"/>
          </a:p>
          <a:p>
            <a:pPr marL="0" indent="0" algn="ctr">
              <a:buNone/>
            </a:pPr>
            <a:r>
              <a:rPr lang="en-GB" sz="3600" dirty="0" smtClean="0"/>
              <a:t>And </a:t>
            </a:r>
            <a:r>
              <a:rPr lang="en-GB" sz="3600" dirty="0"/>
              <a:t>neither is the experience of the modern city – of modernity – uniform.</a:t>
            </a:r>
          </a:p>
          <a:p>
            <a:pPr marL="0" indent="0" algn="just">
              <a:buNone/>
            </a:pPr>
            <a:endParaRPr lang="en-GB" sz="2400" dirty="0" smtClean="0"/>
          </a:p>
          <a:p>
            <a:pPr marL="0" indent="0" algn="just">
              <a:buNone/>
            </a:pPr>
            <a:r>
              <a:rPr lang="en-GB" sz="2400" dirty="0" smtClean="0"/>
              <a:t>“</a:t>
            </a:r>
            <a:r>
              <a:rPr lang="en-GB" sz="2400" dirty="0"/>
              <a:t>Modern cities are characterised by </a:t>
            </a:r>
            <a:r>
              <a:rPr lang="en-GB" sz="2400" b="1" dirty="0">
                <a:solidFill>
                  <a:srgbClr val="FFFF00"/>
                </a:solidFill>
                <a:effectLst>
                  <a:outerShdw blurRad="38100" dist="38100" dir="2700000" algn="tl">
                    <a:srgbClr val="000000">
                      <a:alpha val="43137"/>
                    </a:srgbClr>
                  </a:outerShdw>
                </a:effectLst>
              </a:rPr>
              <a:t>plural rhythms </a:t>
            </a:r>
            <a:r>
              <a:rPr lang="en-GB" sz="2400" dirty="0"/>
              <a:t>and a range of circulatory patterns …. Modernisation is </a:t>
            </a:r>
            <a:r>
              <a:rPr lang="en-GB" sz="2400" dirty="0">
                <a:solidFill>
                  <a:srgbClr val="FFFF00"/>
                </a:solidFill>
              </a:rPr>
              <a:t>actively uneven </a:t>
            </a:r>
            <a:r>
              <a:rPr lang="en-GB" sz="2400" dirty="0"/>
              <a:t>… modernity, if it is to remain a meaningful approach to contemporary urban culture need[s] to include </a:t>
            </a:r>
            <a:r>
              <a:rPr lang="en-GB" sz="2400" dirty="0">
                <a:solidFill>
                  <a:srgbClr val="FFFF00"/>
                </a:solidFill>
              </a:rPr>
              <a:t>residual cultures, hidden spaces, alongside the glamour and clamour of the new</a:t>
            </a:r>
            <a:r>
              <a:rPr lang="en-GB" sz="2400" dirty="0"/>
              <a:t>.”</a:t>
            </a:r>
          </a:p>
          <a:p>
            <a:pPr algn="just">
              <a:buFontTx/>
              <a:buChar char="-"/>
            </a:pPr>
            <a:r>
              <a:rPr lang="en-GB" sz="2400" dirty="0" smtClean="0">
                <a:solidFill>
                  <a:prstClr val="white"/>
                </a:solidFill>
              </a:rPr>
              <a:t>Ben </a:t>
            </a:r>
            <a:r>
              <a:rPr lang="en-GB" sz="2400" dirty="0">
                <a:solidFill>
                  <a:prstClr val="white"/>
                </a:solidFill>
              </a:rPr>
              <a:t>Highmore, </a:t>
            </a:r>
            <a:r>
              <a:rPr lang="en-GB" sz="2400" i="1" dirty="0">
                <a:solidFill>
                  <a:prstClr val="white"/>
                </a:solidFill>
              </a:rPr>
              <a:t>Cityscapes: Cultural Readings in the Material and Symbolic City</a:t>
            </a:r>
            <a:r>
              <a:rPr lang="en-GB" sz="2400" dirty="0">
                <a:solidFill>
                  <a:prstClr val="white"/>
                </a:solidFill>
              </a:rPr>
              <a:t> (Palgrave Macmillan: Basingstoke, 2005), p. 68–69</a:t>
            </a:r>
          </a:p>
          <a:p>
            <a:pPr algn="just">
              <a:buFontTx/>
              <a:buChar char="-"/>
            </a:pPr>
            <a:endParaRPr lang="en-US" sz="2400" dirty="0"/>
          </a:p>
          <a:p>
            <a:pPr marL="0" indent="0">
              <a:buNone/>
            </a:pPr>
            <a:endParaRPr lang="en-GB" sz="2100" dirty="0"/>
          </a:p>
        </p:txBody>
      </p:sp>
    </p:spTree>
    <p:extLst>
      <p:ext uri="{BB962C8B-B14F-4D97-AF65-F5344CB8AC3E}">
        <p14:creationId xmlns:p14="http://schemas.microsoft.com/office/powerpoint/2010/main" val="304751440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9936" y="274638"/>
            <a:ext cx="6272463" cy="1143000"/>
          </a:xfrm>
        </p:spPr>
        <p:txBody>
          <a:bodyPr>
            <a:noAutofit/>
          </a:bodyPr>
          <a:lstStyle/>
          <a:p>
            <a:r>
              <a:rPr lang="en-GB" sz="3200" dirty="0" smtClean="0">
                <a:solidFill>
                  <a:srgbClr val="FFFF00"/>
                </a:solidFill>
              </a:rPr>
              <a:t>Baudelaire, ‘The Old Mountebank’</a:t>
            </a:r>
            <a:endParaRPr lang="en-GB" sz="3200" dirty="0">
              <a:solidFill>
                <a:srgbClr val="FFFF00"/>
              </a:solidFill>
            </a:endParaRPr>
          </a:p>
        </p:txBody>
      </p:sp>
      <p:pic>
        <p:nvPicPr>
          <p:cNvPr id="4" name="Content Placeholder 3"/>
          <p:cNvPicPr>
            <a:picLocks noGrp="1" noChangeAspect="1"/>
          </p:cNvPicPr>
          <p:nvPr>
            <p:ph idx="1"/>
          </p:nvPr>
        </p:nvPicPr>
        <p:blipFill>
          <a:blip r:embed="rId2"/>
          <a:stretch>
            <a:fillRect/>
          </a:stretch>
        </p:blipFill>
        <p:spPr>
          <a:xfrm>
            <a:off x="483663" y="274638"/>
            <a:ext cx="3993974" cy="6270541"/>
          </a:xfrm>
          <a:prstGeom prst="rect">
            <a:avLst/>
          </a:prstGeom>
        </p:spPr>
      </p:pic>
    </p:spTree>
    <p:extLst>
      <p:ext uri="{BB962C8B-B14F-4D97-AF65-F5344CB8AC3E}">
        <p14:creationId xmlns:p14="http://schemas.microsoft.com/office/powerpoint/2010/main" val="19228768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9936" y="274638"/>
            <a:ext cx="6272463" cy="1143000"/>
          </a:xfrm>
        </p:spPr>
        <p:txBody>
          <a:bodyPr>
            <a:noAutofit/>
          </a:bodyPr>
          <a:lstStyle/>
          <a:p>
            <a:r>
              <a:rPr lang="en-GB" sz="3200" dirty="0" smtClean="0">
                <a:solidFill>
                  <a:srgbClr val="FFFF00"/>
                </a:solidFill>
              </a:rPr>
              <a:t>Baudelaire, ‘The Old Mountebank’</a:t>
            </a:r>
            <a:endParaRPr lang="en-GB" sz="3200" dirty="0">
              <a:solidFill>
                <a:srgbClr val="FFFF00"/>
              </a:solidFill>
            </a:endParaRPr>
          </a:p>
        </p:txBody>
      </p:sp>
      <p:pic>
        <p:nvPicPr>
          <p:cNvPr id="4" name="Content Placeholder 3"/>
          <p:cNvPicPr>
            <a:picLocks noGrp="1" noChangeAspect="1"/>
          </p:cNvPicPr>
          <p:nvPr>
            <p:ph idx="1"/>
          </p:nvPr>
        </p:nvPicPr>
        <p:blipFill>
          <a:blip r:embed="rId2"/>
          <a:stretch>
            <a:fillRect/>
          </a:stretch>
        </p:blipFill>
        <p:spPr>
          <a:xfrm>
            <a:off x="483663" y="274638"/>
            <a:ext cx="3993974" cy="6270541"/>
          </a:xfrm>
          <a:prstGeom prst="rect">
            <a:avLst/>
          </a:prstGeom>
        </p:spPr>
      </p:pic>
      <p:sp>
        <p:nvSpPr>
          <p:cNvPr id="5" name="Rectangle 4"/>
          <p:cNvSpPr/>
          <p:nvPr/>
        </p:nvSpPr>
        <p:spPr>
          <a:xfrm>
            <a:off x="4989093" y="6360513"/>
            <a:ext cx="6785812" cy="369332"/>
          </a:xfrm>
          <a:prstGeom prst="rect">
            <a:avLst/>
          </a:prstGeom>
        </p:spPr>
        <p:txBody>
          <a:bodyPr wrap="square">
            <a:spAutoFit/>
          </a:bodyPr>
          <a:lstStyle/>
          <a:p>
            <a:r>
              <a:rPr lang="en-GB" dirty="0" smtClean="0"/>
              <a:t>Mountebank </a:t>
            </a:r>
            <a:r>
              <a:rPr lang="en-GB" dirty="0"/>
              <a:t>of Old London, from a 17th century woodcut</a:t>
            </a:r>
            <a:r>
              <a:rPr lang="en-GB" dirty="0" smtClean="0"/>
              <a:t>.</a:t>
            </a:r>
            <a:endParaRPr lang="en-GB" dirty="0"/>
          </a:p>
        </p:txBody>
      </p:sp>
      <p:sp>
        <p:nvSpPr>
          <p:cNvPr id="6" name="Rectangle 5"/>
          <p:cNvSpPr/>
          <p:nvPr/>
        </p:nvSpPr>
        <p:spPr>
          <a:xfrm>
            <a:off x="4989093" y="1417638"/>
            <a:ext cx="6914147" cy="4893647"/>
          </a:xfrm>
          <a:prstGeom prst="rect">
            <a:avLst/>
          </a:prstGeom>
        </p:spPr>
        <p:txBody>
          <a:bodyPr wrap="square">
            <a:spAutoFit/>
          </a:bodyPr>
          <a:lstStyle/>
          <a:p>
            <a:r>
              <a:rPr lang="en-GB" sz="2400" dirty="0" smtClean="0">
                <a:latin typeface="Calibri" panose="020F0502020204030204" pitchFamily="34" charset="0"/>
                <a:ea typeface="Calibri" panose="020F0502020204030204" pitchFamily="34" charset="0"/>
                <a:cs typeface="Times New Roman" panose="02020603050405020304" pitchFamily="18" charset="0"/>
              </a:rPr>
              <a:t>As for me, I never fail, like a true Parisian, to inspect all the booths that flaunt themselves in these solemn </a:t>
            </a:r>
            <a:r>
              <a:rPr lang="en-GB" sz="2400" dirty="0" err="1" smtClean="0">
                <a:latin typeface="Calibri" panose="020F0502020204030204" pitchFamily="34" charset="0"/>
                <a:ea typeface="Calibri" panose="020F0502020204030204" pitchFamily="34" charset="0"/>
                <a:cs typeface="Times New Roman" panose="02020603050405020304" pitchFamily="18" charset="0"/>
              </a:rPr>
              <a:t>epochae</a:t>
            </a:r>
            <a:r>
              <a:rPr lang="en-GB" sz="2400" dirty="0" smtClean="0">
                <a:latin typeface="Calibri" panose="020F0502020204030204" pitchFamily="34" charset="0"/>
                <a:ea typeface="Calibri" panose="020F0502020204030204" pitchFamily="34" charset="0"/>
                <a:cs typeface="Times New Roman" panose="02020603050405020304" pitchFamily="18" charset="0"/>
              </a:rPr>
              <a:t>.</a:t>
            </a:r>
          </a:p>
          <a:p>
            <a:endParaRPr lang="en-GB" sz="2400" dirty="0" smtClean="0">
              <a:latin typeface="Calibri" panose="020F0502020204030204" pitchFamily="34" charset="0"/>
              <a:ea typeface="Calibri" panose="020F0502020204030204" pitchFamily="34" charset="0"/>
              <a:cs typeface="Times New Roman" panose="02020603050405020304" pitchFamily="18" charset="0"/>
            </a:endParaRPr>
          </a:p>
          <a:p>
            <a:r>
              <a:rPr lang="en-GB" sz="2400" dirty="0" smtClean="0"/>
              <a:t>… And leaving, obsessed by the sight, I sought to </a:t>
            </a:r>
            <a:r>
              <a:rPr lang="en-GB" sz="2400" dirty="0" err="1" smtClean="0"/>
              <a:t>analyze</a:t>
            </a:r>
            <a:r>
              <a:rPr lang="en-GB" sz="2400" dirty="0" smtClean="0"/>
              <a:t> my sudden sadness, and I said: “I have just seen the image of the aged man of letters, who has survived the generation of which he was the brilliant entertainer; of the old poet, friendless, without family, without child, degraded by his misery and by public ingratitude, into whose booth a forgetful world no longer wants to go!”</a:t>
            </a:r>
          </a:p>
          <a:p>
            <a:r>
              <a:rPr lang="en-GB" sz="2400" dirty="0" smtClean="0">
                <a:latin typeface="Calibri" panose="020F0502020204030204" pitchFamily="34" charset="0"/>
                <a:ea typeface="Calibri" panose="020F0502020204030204" pitchFamily="34" charset="0"/>
                <a:cs typeface="Times New Roman" panose="02020603050405020304" pitchFamily="18" charset="0"/>
              </a:rPr>
              <a:t> </a:t>
            </a:r>
            <a:endParaRPr lang="en-GB" sz="2400" dirty="0"/>
          </a:p>
        </p:txBody>
      </p:sp>
    </p:spTree>
    <p:extLst>
      <p:ext uri="{BB962C8B-B14F-4D97-AF65-F5344CB8AC3E}">
        <p14:creationId xmlns:p14="http://schemas.microsoft.com/office/powerpoint/2010/main" val="3094622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5815" y="-26916"/>
            <a:ext cx="4114428" cy="50854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stretch>
            <a:fillRect/>
          </a:stretch>
        </p:blipFill>
        <p:spPr>
          <a:xfrm>
            <a:off x="-1" y="976532"/>
            <a:ext cx="2555497" cy="3304388"/>
          </a:xfrm>
          <a:prstGeom prst="rect">
            <a:avLst/>
          </a:prstGeom>
        </p:spPr>
      </p:pic>
      <p:pic>
        <p:nvPicPr>
          <p:cNvPr id="5" name="Picture 4"/>
          <p:cNvPicPr>
            <a:picLocks noChangeAspect="1"/>
          </p:cNvPicPr>
          <p:nvPr/>
        </p:nvPicPr>
        <p:blipFill>
          <a:blip r:embed="rId5"/>
          <a:stretch>
            <a:fillRect/>
          </a:stretch>
        </p:blipFill>
        <p:spPr>
          <a:xfrm>
            <a:off x="5949129" y="4887497"/>
            <a:ext cx="2870365" cy="1970503"/>
          </a:xfrm>
          <a:prstGeom prst="rect">
            <a:avLst/>
          </a:prstGeom>
        </p:spPr>
      </p:pic>
      <p:pic>
        <p:nvPicPr>
          <p:cNvPr id="6" name="Picture 5"/>
          <p:cNvPicPr>
            <a:picLocks noChangeAspect="1"/>
          </p:cNvPicPr>
          <p:nvPr/>
        </p:nvPicPr>
        <p:blipFill>
          <a:blip r:embed="rId6"/>
          <a:stretch>
            <a:fillRect/>
          </a:stretch>
        </p:blipFill>
        <p:spPr>
          <a:xfrm>
            <a:off x="8932887" y="18864"/>
            <a:ext cx="3259113" cy="2496936"/>
          </a:xfrm>
          <a:prstGeom prst="rect">
            <a:avLst/>
          </a:prstGeom>
        </p:spPr>
      </p:pic>
      <p:pic>
        <p:nvPicPr>
          <p:cNvPr id="7" name="Picture 6"/>
          <p:cNvPicPr>
            <a:picLocks noChangeAspect="1"/>
          </p:cNvPicPr>
          <p:nvPr/>
        </p:nvPicPr>
        <p:blipFill>
          <a:blip r:embed="rId7"/>
          <a:stretch>
            <a:fillRect/>
          </a:stretch>
        </p:blipFill>
        <p:spPr>
          <a:xfrm>
            <a:off x="1524000" y="4115820"/>
            <a:ext cx="3892316" cy="2768478"/>
          </a:xfrm>
          <a:prstGeom prst="rect">
            <a:avLst/>
          </a:prstGeom>
        </p:spPr>
      </p:pic>
      <p:pic>
        <p:nvPicPr>
          <p:cNvPr id="10" name="Picture 9"/>
          <p:cNvPicPr>
            <a:picLocks noChangeAspect="1"/>
          </p:cNvPicPr>
          <p:nvPr/>
        </p:nvPicPr>
        <p:blipFill>
          <a:blip r:embed="rId8"/>
          <a:stretch>
            <a:fillRect/>
          </a:stretch>
        </p:blipFill>
        <p:spPr>
          <a:xfrm>
            <a:off x="7548631" y="2202078"/>
            <a:ext cx="3288839" cy="2324113"/>
          </a:xfrm>
          <a:prstGeom prst="rect">
            <a:avLst/>
          </a:prstGeom>
        </p:spPr>
      </p:pic>
      <p:pic>
        <p:nvPicPr>
          <p:cNvPr id="4" name="Picture 3"/>
          <p:cNvPicPr>
            <a:picLocks noChangeAspect="1"/>
          </p:cNvPicPr>
          <p:nvPr/>
        </p:nvPicPr>
        <p:blipFill>
          <a:blip r:embed="rId9"/>
          <a:stretch>
            <a:fillRect/>
          </a:stretch>
        </p:blipFill>
        <p:spPr>
          <a:xfrm>
            <a:off x="10428312" y="4185064"/>
            <a:ext cx="1763688" cy="2645533"/>
          </a:xfrm>
          <a:prstGeom prst="rect">
            <a:avLst/>
          </a:prstGeom>
        </p:spPr>
      </p:pic>
      <p:sp>
        <p:nvSpPr>
          <p:cNvPr id="11" name="TextBox 10"/>
          <p:cNvSpPr txBox="1"/>
          <p:nvPr/>
        </p:nvSpPr>
        <p:spPr>
          <a:xfrm>
            <a:off x="-1" y="-26916"/>
            <a:ext cx="4292601" cy="1524342"/>
          </a:xfrm>
          <a:prstGeom prst="rect">
            <a:avLst/>
          </a:prstGeom>
          <a:noFill/>
        </p:spPr>
        <p:txBody>
          <a:bodyPr wrap="square" lIns="540000" tIns="360000" rIns="540000" bIns="540000" rtlCol="0">
            <a:spAutoFit/>
          </a:bodyPr>
          <a:lstStyle/>
          <a:p>
            <a:r>
              <a:rPr lang="en-GB" sz="2000" b="1" u="sng" dirty="0" smtClean="0">
                <a:solidFill>
                  <a:srgbClr val="FFFF00"/>
                </a:solidFill>
              </a:rPr>
              <a:t>2. Painters of Modern Life: </a:t>
            </a:r>
          </a:p>
          <a:p>
            <a:r>
              <a:rPr lang="en-GB" sz="2000" b="1" i="1" u="sng" dirty="0" smtClean="0">
                <a:solidFill>
                  <a:srgbClr val="FFFF00"/>
                </a:solidFill>
              </a:rPr>
              <a:t>La </a:t>
            </a:r>
            <a:r>
              <a:rPr lang="en-GB" sz="2000" b="1" i="1" u="sng" dirty="0">
                <a:solidFill>
                  <a:srgbClr val="FFFF00"/>
                </a:solidFill>
              </a:rPr>
              <a:t>Belle </a:t>
            </a:r>
            <a:r>
              <a:rPr lang="en-GB" sz="2000" b="1" i="1" u="sng" dirty="0">
                <a:solidFill>
                  <a:srgbClr val="FFFF00"/>
                </a:solidFill>
              </a:rPr>
              <a:t>Époque</a:t>
            </a:r>
            <a:r>
              <a:rPr lang="en-GB" sz="2000" b="1" u="sng" dirty="0" smtClean="0">
                <a:solidFill>
                  <a:srgbClr val="FFFF00"/>
                </a:solidFill>
              </a:rPr>
              <a:t>, c</a:t>
            </a:r>
            <a:r>
              <a:rPr lang="en-GB" sz="2000" b="1" u="sng" dirty="0">
                <a:solidFill>
                  <a:srgbClr val="FFFF00"/>
                </a:solidFill>
              </a:rPr>
              <a:t>. </a:t>
            </a:r>
            <a:r>
              <a:rPr lang="en-GB" sz="2000" b="1" u="sng" dirty="0" smtClean="0">
                <a:solidFill>
                  <a:srgbClr val="FFFF00"/>
                </a:solidFill>
              </a:rPr>
              <a:t>1871–1914</a:t>
            </a:r>
            <a:endParaRPr lang="en-GB" sz="1600" dirty="0">
              <a:solidFill>
                <a:srgbClr val="FFFF00"/>
              </a:solidFill>
            </a:endParaRPr>
          </a:p>
        </p:txBody>
      </p:sp>
    </p:spTree>
    <p:extLst>
      <p:ext uri="{BB962C8B-B14F-4D97-AF65-F5344CB8AC3E}">
        <p14:creationId xmlns:p14="http://schemas.microsoft.com/office/powerpoint/2010/main" val="179533643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https://upload.wikimedia.org/wikipedia/commons/9/94/MANET_-_M%C3%BAsica_en_las_Tuller%C3%ADas_(National_Gallery,_Londres,_186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22408" y="3082824"/>
            <a:ext cx="5940152" cy="377517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373392" y="0"/>
            <a:ext cx="4818608" cy="3530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5"/>
          <a:stretch>
            <a:fillRect/>
          </a:stretch>
        </p:blipFill>
        <p:spPr>
          <a:xfrm>
            <a:off x="0" y="1052736"/>
            <a:ext cx="4722408" cy="3847001"/>
          </a:xfrm>
          <a:prstGeom prst="rect">
            <a:avLst/>
          </a:prstGeom>
        </p:spPr>
      </p:pic>
      <p:sp>
        <p:nvSpPr>
          <p:cNvPr id="3" name="Rectangle 2"/>
          <p:cNvSpPr/>
          <p:nvPr/>
        </p:nvSpPr>
        <p:spPr>
          <a:xfrm>
            <a:off x="1064724" y="4970412"/>
            <a:ext cx="3657684" cy="1477328"/>
          </a:xfrm>
          <a:prstGeom prst="rect">
            <a:avLst/>
          </a:prstGeom>
        </p:spPr>
        <p:txBody>
          <a:bodyPr wrap="square">
            <a:spAutoFit/>
          </a:bodyPr>
          <a:lstStyle/>
          <a:p>
            <a:pPr algn="r"/>
            <a:r>
              <a:rPr lang="en-GB" i="1" dirty="0"/>
              <a:t>Bar at the </a:t>
            </a:r>
            <a:r>
              <a:rPr lang="en-GB" i="1" dirty="0" err="1"/>
              <a:t>Folies</a:t>
            </a:r>
            <a:r>
              <a:rPr lang="en-GB" i="1" dirty="0"/>
              <a:t> </a:t>
            </a:r>
            <a:r>
              <a:rPr lang="en-GB" i="1" dirty="0" err="1"/>
              <a:t>Bergere</a:t>
            </a:r>
            <a:r>
              <a:rPr lang="en-GB" dirty="0"/>
              <a:t>, 1882</a:t>
            </a:r>
          </a:p>
          <a:p>
            <a:pPr algn="r"/>
            <a:r>
              <a:rPr lang="en-GB" i="1" dirty="0" smtClean="0"/>
              <a:t>Music in the Tuileries Gardens</a:t>
            </a:r>
            <a:r>
              <a:rPr lang="en-GB" dirty="0" smtClean="0"/>
              <a:t>, 1862</a:t>
            </a:r>
          </a:p>
          <a:p>
            <a:pPr algn="r"/>
            <a:r>
              <a:rPr lang="en-GB" i="1" dirty="0" smtClean="0"/>
              <a:t>Railway</a:t>
            </a:r>
            <a:r>
              <a:rPr lang="en-GB" i="1" dirty="0"/>
              <a:t>, </a:t>
            </a:r>
            <a:r>
              <a:rPr lang="en-GB" dirty="0"/>
              <a:t>1873</a:t>
            </a:r>
            <a:endParaRPr lang="en-US" dirty="0"/>
          </a:p>
          <a:p>
            <a:endParaRPr lang="en-GB" dirty="0"/>
          </a:p>
          <a:p>
            <a:endParaRPr lang="en-GB" dirty="0"/>
          </a:p>
        </p:txBody>
      </p:sp>
      <p:sp>
        <p:nvSpPr>
          <p:cNvPr id="7" name="TextBox 6"/>
          <p:cNvSpPr txBox="1"/>
          <p:nvPr/>
        </p:nvSpPr>
        <p:spPr>
          <a:xfrm>
            <a:off x="0" y="0"/>
            <a:ext cx="7244928" cy="1832119"/>
          </a:xfrm>
          <a:prstGeom prst="rect">
            <a:avLst/>
          </a:prstGeom>
          <a:noFill/>
        </p:spPr>
        <p:txBody>
          <a:bodyPr wrap="square" lIns="540000" tIns="360000" rIns="540000" bIns="540000" rtlCol="0">
            <a:spAutoFit/>
          </a:bodyPr>
          <a:lstStyle/>
          <a:p>
            <a:r>
              <a:rPr lang="en-GB" sz="2200" b="1" u="sng" dirty="0" smtClean="0">
                <a:solidFill>
                  <a:srgbClr val="FFFF00"/>
                </a:solidFill>
                <a:effectLst>
                  <a:outerShdw blurRad="38100" dist="38100" dir="2700000" algn="tl">
                    <a:srgbClr val="000000">
                      <a:alpha val="43137"/>
                    </a:srgbClr>
                  </a:outerShdw>
                </a:effectLst>
              </a:rPr>
              <a:t>2. Painters of Modern Life: </a:t>
            </a:r>
            <a:r>
              <a:rPr lang="en-GB" sz="2200" b="1" u="sng" dirty="0">
                <a:solidFill>
                  <a:srgbClr val="FFFF00"/>
                </a:solidFill>
                <a:effectLst>
                  <a:outerShdw blurRad="38100" dist="38100" dir="2700000" algn="tl">
                    <a:srgbClr val="000000">
                      <a:alpha val="43137"/>
                    </a:srgbClr>
                  </a:outerShdw>
                </a:effectLst>
              </a:rPr>
              <a:t>Impressionism </a:t>
            </a:r>
          </a:p>
          <a:p>
            <a:r>
              <a:rPr lang="en-GB" sz="2200" b="1" dirty="0" err="1">
                <a:solidFill>
                  <a:srgbClr val="FFFF00"/>
                </a:solidFill>
                <a:effectLst>
                  <a:outerShdw blurRad="38100" dist="38100" dir="2700000" algn="tl">
                    <a:srgbClr val="000000">
                      <a:alpha val="43137"/>
                    </a:srgbClr>
                  </a:outerShdw>
                </a:effectLst>
              </a:rPr>
              <a:t>Édouard</a:t>
            </a:r>
            <a:r>
              <a:rPr lang="en-GB" sz="2200" b="1" dirty="0">
                <a:solidFill>
                  <a:srgbClr val="FFFF00"/>
                </a:solidFill>
                <a:effectLst>
                  <a:outerShdw blurRad="38100" dist="38100" dir="2700000" algn="tl">
                    <a:srgbClr val="000000">
                      <a:alpha val="43137"/>
                    </a:srgbClr>
                  </a:outerShdw>
                </a:effectLst>
              </a:rPr>
              <a:t> </a:t>
            </a:r>
            <a:r>
              <a:rPr lang="en-GB" sz="2200" b="1" dirty="0" err="1">
                <a:solidFill>
                  <a:srgbClr val="FFFF00"/>
                </a:solidFill>
                <a:effectLst>
                  <a:outerShdw blurRad="38100" dist="38100" dir="2700000" algn="tl">
                    <a:srgbClr val="000000">
                      <a:alpha val="43137"/>
                    </a:srgbClr>
                  </a:outerShdw>
                </a:effectLst>
              </a:rPr>
              <a:t>Manet</a:t>
            </a:r>
            <a:endParaRPr lang="en-GB" sz="1600" dirty="0">
              <a:solidFill>
                <a:srgbClr val="FFFF00"/>
              </a:solidFill>
            </a:endParaRPr>
          </a:p>
          <a:p>
            <a:endParaRPr lang="en-GB" sz="1600" dirty="0"/>
          </a:p>
        </p:txBody>
      </p:sp>
    </p:spTree>
    <p:extLst>
      <p:ext uri="{BB962C8B-B14F-4D97-AF65-F5344CB8AC3E}">
        <p14:creationId xmlns:p14="http://schemas.microsoft.com/office/powerpoint/2010/main" val="318879344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2880" y="0"/>
            <a:ext cx="8951738"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0" y="0"/>
            <a:ext cx="3187700" cy="11557858"/>
          </a:xfrm>
          <a:prstGeom prst="rect">
            <a:avLst/>
          </a:prstGeom>
          <a:noFill/>
        </p:spPr>
        <p:txBody>
          <a:bodyPr wrap="square" lIns="540000" tIns="360000" rIns="540000" bIns="540000" rtlCol="0">
            <a:spAutoFit/>
          </a:bodyPr>
          <a:lstStyle/>
          <a:p>
            <a:r>
              <a:rPr lang="en-US" sz="2200" b="1" u="sng" dirty="0">
                <a:solidFill>
                  <a:srgbClr val="FFFF00"/>
                </a:solidFill>
                <a:effectLst>
                  <a:outerShdw blurRad="38100" dist="38100" dir="2700000" algn="tl">
                    <a:srgbClr val="000000">
                      <a:alpha val="43137"/>
                    </a:srgbClr>
                  </a:outerShdw>
                </a:effectLst>
              </a:rPr>
              <a:t>Painters of Modern Life</a:t>
            </a:r>
            <a:r>
              <a:rPr lang="en-GB" sz="2200" b="1" u="sng" dirty="0">
                <a:solidFill>
                  <a:srgbClr val="FFFF00"/>
                </a:solidFill>
                <a:effectLst>
                  <a:outerShdw blurRad="38100" dist="38100" dir="2700000" algn="tl">
                    <a:srgbClr val="000000">
                      <a:alpha val="43137"/>
                    </a:srgbClr>
                  </a:outerShdw>
                </a:effectLst>
              </a:rPr>
              <a:t>: </a:t>
            </a:r>
            <a:r>
              <a:rPr lang="en-GB" sz="2200" b="1" u="sng" dirty="0" smtClean="0">
                <a:solidFill>
                  <a:srgbClr val="FFFF00"/>
                </a:solidFill>
                <a:effectLst>
                  <a:outerShdw blurRad="38100" dist="38100" dir="2700000" algn="tl">
                    <a:srgbClr val="000000">
                      <a:alpha val="43137"/>
                    </a:srgbClr>
                  </a:outerShdw>
                </a:effectLst>
              </a:rPr>
              <a:t>Impressionism</a:t>
            </a:r>
          </a:p>
          <a:p>
            <a:endParaRPr lang="en-GB" sz="2200" b="1" u="sng" dirty="0">
              <a:solidFill>
                <a:srgbClr val="FFFF00"/>
              </a:solidFill>
              <a:effectLst>
                <a:outerShdw blurRad="38100" dist="38100" dir="2700000" algn="tl">
                  <a:srgbClr val="000000">
                    <a:alpha val="43137"/>
                  </a:srgbClr>
                </a:outerShdw>
              </a:effectLst>
            </a:endParaRPr>
          </a:p>
          <a:p>
            <a:endParaRPr lang="en-GB" sz="2200" b="1" u="sng" dirty="0" smtClean="0">
              <a:solidFill>
                <a:srgbClr val="FFFF00"/>
              </a:solidFill>
              <a:effectLst>
                <a:outerShdw blurRad="38100" dist="38100" dir="2700000" algn="tl">
                  <a:srgbClr val="000000">
                    <a:alpha val="43137"/>
                  </a:srgbClr>
                </a:outerShdw>
              </a:effectLst>
            </a:endParaRPr>
          </a:p>
          <a:p>
            <a:endParaRPr lang="en-GB" sz="2200" b="1" u="sng" dirty="0">
              <a:solidFill>
                <a:srgbClr val="FFFF00"/>
              </a:solidFill>
              <a:effectLst>
                <a:outerShdw blurRad="38100" dist="38100" dir="2700000" algn="tl">
                  <a:srgbClr val="000000">
                    <a:alpha val="43137"/>
                  </a:srgbClr>
                </a:outerShdw>
              </a:effectLst>
            </a:endParaRPr>
          </a:p>
          <a:p>
            <a:endParaRPr lang="en-GB" sz="2200" b="1" u="sng" dirty="0" smtClean="0">
              <a:solidFill>
                <a:srgbClr val="FFFF00"/>
              </a:solidFill>
              <a:effectLst>
                <a:outerShdw blurRad="38100" dist="38100" dir="2700000" algn="tl">
                  <a:srgbClr val="000000">
                    <a:alpha val="43137"/>
                  </a:srgbClr>
                </a:outerShdw>
              </a:effectLst>
            </a:endParaRPr>
          </a:p>
          <a:p>
            <a:endParaRPr lang="en-GB" sz="2200" b="1" u="sng" dirty="0">
              <a:solidFill>
                <a:srgbClr val="FFFF00"/>
              </a:solidFill>
              <a:effectLst>
                <a:outerShdw blurRad="38100" dist="38100" dir="2700000" algn="tl">
                  <a:srgbClr val="000000">
                    <a:alpha val="43137"/>
                  </a:srgbClr>
                </a:outerShdw>
              </a:effectLst>
            </a:endParaRPr>
          </a:p>
          <a:p>
            <a:endParaRPr lang="en-GB" sz="2200" b="1" u="sng" dirty="0" smtClean="0">
              <a:solidFill>
                <a:srgbClr val="FFFF00"/>
              </a:solidFill>
              <a:effectLst>
                <a:outerShdw blurRad="38100" dist="38100" dir="2700000" algn="tl">
                  <a:srgbClr val="000000">
                    <a:alpha val="43137"/>
                  </a:srgbClr>
                </a:outerShdw>
              </a:effectLst>
            </a:endParaRPr>
          </a:p>
          <a:p>
            <a:endParaRPr lang="en-GB" sz="2200" b="1" u="sng" dirty="0">
              <a:solidFill>
                <a:srgbClr val="FFFF00"/>
              </a:solidFill>
              <a:effectLst>
                <a:outerShdw blurRad="38100" dist="38100" dir="2700000" algn="tl">
                  <a:srgbClr val="000000">
                    <a:alpha val="43137"/>
                  </a:srgbClr>
                </a:outerShdw>
              </a:effectLst>
            </a:endParaRPr>
          </a:p>
          <a:p>
            <a:endParaRPr lang="en-GB" sz="2200" b="1" u="sng" dirty="0" smtClean="0">
              <a:solidFill>
                <a:srgbClr val="FFFF00"/>
              </a:solidFill>
              <a:effectLst>
                <a:outerShdw blurRad="38100" dist="38100" dir="2700000" algn="tl">
                  <a:srgbClr val="000000">
                    <a:alpha val="43137"/>
                  </a:srgbClr>
                </a:outerShdw>
              </a:effectLst>
            </a:endParaRPr>
          </a:p>
          <a:p>
            <a:endParaRPr lang="en-GB" sz="2200" b="1" u="sng" dirty="0">
              <a:solidFill>
                <a:srgbClr val="FFFF00"/>
              </a:solidFill>
              <a:effectLst>
                <a:outerShdw blurRad="38100" dist="38100" dir="2700000" algn="tl">
                  <a:srgbClr val="000000">
                    <a:alpha val="43137"/>
                  </a:srgbClr>
                </a:outerShdw>
              </a:effectLst>
            </a:endParaRPr>
          </a:p>
          <a:p>
            <a:endParaRPr lang="en-GB" sz="2200" b="1" u="sng" dirty="0">
              <a:solidFill>
                <a:srgbClr val="C00000"/>
              </a:solidFill>
              <a:effectLst>
                <a:outerShdw blurRad="38100" dist="38100" dir="2700000" algn="tl">
                  <a:srgbClr val="000000">
                    <a:alpha val="43137"/>
                  </a:srgbClr>
                </a:outerShdw>
              </a:effectLst>
            </a:endParaRPr>
          </a:p>
          <a:p>
            <a:r>
              <a:rPr lang="en-GB" sz="2400" b="1" dirty="0">
                <a:solidFill>
                  <a:srgbClr val="C00000"/>
                </a:solidFill>
              </a:rPr>
              <a:t>Paris Street,  </a:t>
            </a:r>
            <a:r>
              <a:rPr lang="en-GB" sz="2400" b="1" dirty="0">
                <a:solidFill>
                  <a:srgbClr val="C00000"/>
                </a:solidFill>
              </a:rPr>
              <a:t>Rainy </a:t>
            </a:r>
            <a:r>
              <a:rPr lang="en-GB" sz="2400" b="1" dirty="0">
                <a:solidFill>
                  <a:srgbClr val="C00000"/>
                </a:solidFill>
              </a:rPr>
              <a:t>Day</a:t>
            </a:r>
          </a:p>
          <a:p>
            <a:r>
              <a:rPr lang="en-GB" sz="2400" b="1" dirty="0">
                <a:solidFill>
                  <a:srgbClr val="C00000"/>
                </a:solidFill>
              </a:rPr>
              <a:t>Gustave </a:t>
            </a:r>
            <a:r>
              <a:rPr lang="en-GB" sz="2400" b="1" dirty="0" err="1">
                <a:solidFill>
                  <a:srgbClr val="C00000"/>
                </a:solidFill>
              </a:rPr>
              <a:t>Caillebott</a:t>
            </a:r>
            <a:r>
              <a:rPr lang="en-GB" sz="2400" b="1" dirty="0">
                <a:solidFill>
                  <a:srgbClr val="C00000"/>
                </a:solidFill>
              </a:rPr>
              <a:t>, 1877</a:t>
            </a:r>
            <a:endParaRPr lang="en-GB" sz="2400" b="1" i="1" u="sng" dirty="0">
              <a:solidFill>
                <a:srgbClr val="C00000"/>
              </a:solidFill>
              <a:effectLst>
                <a:outerShdw blurRad="38100" dist="38100" dir="2700000" algn="tl">
                  <a:srgbClr val="000000">
                    <a:alpha val="43137"/>
                  </a:srgbClr>
                </a:outerShdw>
              </a:effectLst>
            </a:endParaRPr>
          </a:p>
          <a:p>
            <a:endParaRPr lang="en-GB" sz="2200" b="1" u="sng" dirty="0"/>
          </a:p>
          <a:p>
            <a:endParaRPr lang="en-GB" sz="1600" b="1" u="sng"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p:txBody>
      </p:sp>
    </p:spTree>
    <p:extLst>
      <p:ext uri="{BB962C8B-B14F-4D97-AF65-F5344CB8AC3E}">
        <p14:creationId xmlns:p14="http://schemas.microsoft.com/office/powerpoint/2010/main" val="188189749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https://upload.wikimedia.org/wikipedia/commons/9/94/MANET_-_M%C3%BAsica_en_las_Tuller%C3%ADas_(National_Gallery,_Londres,_186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755405" cy="683544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0271258" y="202810"/>
            <a:ext cx="1440160" cy="1754326"/>
          </a:xfrm>
          <a:prstGeom prst="rect">
            <a:avLst/>
          </a:prstGeom>
        </p:spPr>
        <p:txBody>
          <a:bodyPr wrap="square">
            <a:spAutoFit/>
          </a:bodyPr>
          <a:lstStyle/>
          <a:p>
            <a:pPr algn="r"/>
            <a:r>
              <a:rPr lang="en-GB" i="1" dirty="0"/>
              <a:t>Music </a:t>
            </a:r>
            <a:r>
              <a:rPr lang="en-GB" i="1" dirty="0"/>
              <a:t>in the Tuileries Gardens</a:t>
            </a:r>
            <a:r>
              <a:rPr lang="en-GB" dirty="0"/>
              <a:t>, </a:t>
            </a:r>
            <a:r>
              <a:rPr lang="en-GB" dirty="0"/>
              <a:t>1862</a:t>
            </a:r>
          </a:p>
          <a:p>
            <a:endParaRPr lang="en-GB" dirty="0"/>
          </a:p>
          <a:p>
            <a:endParaRPr lang="en-GB" dirty="0"/>
          </a:p>
        </p:txBody>
      </p:sp>
      <p:sp>
        <p:nvSpPr>
          <p:cNvPr id="5" name="TextBox 4"/>
          <p:cNvSpPr txBox="1"/>
          <p:nvPr/>
        </p:nvSpPr>
        <p:spPr>
          <a:xfrm>
            <a:off x="-1" y="-90883"/>
            <a:ext cx="7472271" cy="1832119"/>
          </a:xfrm>
          <a:prstGeom prst="rect">
            <a:avLst/>
          </a:prstGeom>
          <a:noFill/>
        </p:spPr>
        <p:txBody>
          <a:bodyPr wrap="square" lIns="540000" tIns="360000" rIns="540000" bIns="540000" rtlCol="0">
            <a:spAutoFit/>
          </a:bodyPr>
          <a:lstStyle/>
          <a:p>
            <a:r>
              <a:rPr lang="en-GB" sz="2200" b="1" u="sng" dirty="0" smtClean="0">
                <a:solidFill>
                  <a:srgbClr val="FFFF00"/>
                </a:solidFill>
                <a:effectLst>
                  <a:outerShdw blurRad="38100" dist="38100" dir="2700000" algn="tl">
                    <a:srgbClr val="000000">
                      <a:alpha val="43137"/>
                    </a:srgbClr>
                  </a:outerShdw>
                </a:effectLst>
              </a:rPr>
              <a:t>2. Painters of Modern Life: </a:t>
            </a:r>
            <a:r>
              <a:rPr lang="en-GB" sz="2200" b="1" u="sng" dirty="0">
                <a:solidFill>
                  <a:srgbClr val="FFFF00"/>
                </a:solidFill>
                <a:effectLst>
                  <a:outerShdw blurRad="38100" dist="38100" dir="2700000" algn="tl">
                    <a:srgbClr val="000000">
                      <a:alpha val="43137"/>
                    </a:srgbClr>
                  </a:outerShdw>
                </a:effectLst>
              </a:rPr>
              <a:t>Impressionism </a:t>
            </a:r>
          </a:p>
          <a:p>
            <a:r>
              <a:rPr lang="en-GB" sz="2200" b="1" dirty="0" err="1">
                <a:solidFill>
                  <a:srgbClr val="FFFF00"/>
                </a:solidFill>
                <a:effectLst>
                  <a:outerShdw blurRad="38100" dist="38100" dir="2700000" algn="tl">
                    <a:srgbClr val="000000">
                      <a:alpha val="43137"/>
                    </a:srgbClr>
                  </a:outerShdw>
                </a:effectLst>
              </a:rPr>
              <a:t>Édouard</a:t>
            </a:r>
            <a:r>
              <a:rPr lang="en-GB" sz="2200" b="1" dirty="0">
                <a:solidFill>
                  <a:srgbClr val="FFFF00"/>
                </a:solidFill>
                <a:effectLst>
                  <a:outerShdw blurRad="38100" dist="38100" dir="2700000" algn="tl">
                    <a:srgbClr val="000000">
                      <a:alpha val="43137"/>
                    </a:srgbClr>
                  </a:outerShdw>
                </a:effectLst>
              </a:rPr>
              <a:t> </a:t>
            </a:r>
            <a:r>
              <a:rPr lang="en-GB" sz="2200" b="1" dirty="0" err="1">
                <a:solidFill>
                  <a:srgbClr val="FFFF00"/>
                </a:solidFill>
                <a:effectLst>
                  <a:outerShdw blurRad="38100" dist="38100" dir="2700000" algn="tl">
                    <a:srgbClr val="000000">
                      <a:alpha val="43137"/>
                    </a:srgbClr>
                  </a:outerShdw>
                </a:effectLst>
              </a:rPr>
              <a:t>Manet</a:t>
            </a:r>
            <a:endParaRPr lang="en-GB" sz="1600" dirty="0">
              <a:solidFill>
                <a:srgbClr val="FFFF00"/>
              </a:solidFill>
            </a:endParaRPr>
          </a:p>
          <a:p>
            <a:endParaRPr lang="en-GB" sz="1600" dirty="0"/>
          </a:p>
        </p:txBody>
      </p:sp>
    </p:spTree>
    <p:extLst>
      <p:ext uri="{BB962C8B-B14F-4D97-AF65-F5344CB8AC3E}">
        <p14:creationId xmlns:p14="http://schemas.microsoft.com/office/powerpoint/2010/main" val="33660700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descr="https://upload.wikimedia.org/wikipedia/commons/9/94/MANET_-_M%C3%BAsica_en_las_Tuller%C3%ADas_(National_Gallery,_Londres,_186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10755405" cy="68354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 y="-90883"/>
            <a:ext cx="7472271" cy="1832119"/>
          </a:xfrm>
          <a:prstGeom prst="rect">
            <a:avLst/>
          </a:prstGeom>
          <a:noFill/>
        </p:spPr>
        <p:txBody>
          <a:bodyPr wrap="square" lIns="540000" tIns="360000" rIns="540000" bIns="540000" rtlCol="0">
            <a:spAutoFit/>
          </a:bodyPr>
          <a:lstStyle/>
          <a:p>
            <a:r>
              <a:rPr lang="en-GB" sz="2200" b="1" u="sng" dirty="0" smtClean="0">
                <a:solidFill>
                  <a:srgbClr val="FFFF00"/>
                </a:solidFill>
                <a:effectLst>
                  <a:outerShdw blurRad="38100" dist="38100" dir="2700000" algn="tl">
                    <a:srgbClr val="000000">
                      <a:alpha val="43137"/>
                    </a:srgbClr>
                  </a:outerShdw>
                </a:effectLst>
              </a:rPr>
              <a:t>2. Painters of Modern Life: </a:t>
            </a:r>
            <a:r>
              <a:rPr lang="en-GB" sz="2200" b="1" u="sng" dirty="0">
                <a:solidFill>
                  <a:srgbClr val="FFFF00"/>
                </a:solidFill>
                <a:effectLst>
                  <a:outerShdw blurRad="38100" dist="38100" dir="2700000" algn="tl">
                    <a:srgbClr val="000000">
                      <a:alpha val="43137"/>
                    </a:srgbClr>
                  </a:outerShdw>
                </a:effectLst>
              </a:rPr>
              <a:t>Impressionism </a:t>
            </a:r>
          </a:p>
          <a:p>
            <a:r>
              <a:rPr lang="en-GB" sz="2200" b="1" dirty="0" err="1">
                <a:solidFill>
                  <a:srgbClr val="FFFF00"/>
                </a:solidFill>
                <a:effectLst>
                  <a:outerShdw blurRad="38100" dist="38100" dir="2700000" algn="tl">
                    <a:srgbClr val="000000">
                      <a:alpha val="43137"/>
                    </a:srgbClr>
                  </a:outerShdw>
                </a:effectLst>
              </a:rPr>
              <a:t>Édouard</a:t>
            </a:r>
            <a:r>
              <a:rPr lang="en-GB" sz="2200" b="1" dirty="0">
                <a:solidFill>
                  <a:srgbClr val="FFFF00"/>
                </a:solidFill>
                <a:effectLst>
                  <a:outerShdw blurRad="38100" dist="38100" dir="2700000" algn="tl">
                    <a:srgbClr val="000000">
                      <a:alpha val="43137"/>
                    </a:srgbClr>
                  </a:outerShdw>
                </a:effectLst>
              </a:rPr>
              <a:t> </a:t>
            </a:r>
            <a:r>
              <a:rPr lang="en-GB" sz="2200" b="1" dirty="0" err="1">
                <a:solidFill>
                  <a:srgbClr val="FFFF00"/>
                </a:solidFill>
                <a:effectLst>
                  <a:outerShdw blurRad="38100" dist="38100" dir="2700000" algn="tl">
                    <a:srgbClr val="000000">
                      <a:alpha val="43137"/>
                    </a:srgbClr>
                  </a:outerShdw>
                </a:effectLst>
              </a:rPr>
              <a:t>Manet</a:t>
            </a:r>
            <a:endParaRPr lang="en-GB" sz="1600" dirty="0">
              <a:solidFill>
                <a:srgbClr val="FFFF00"/>
              </a:solidFill>
            </a:endParaRPr>
          </a:p>
          <a:p>
            <a:endParaRPr lang="en-GB" sz="1600" dirty="0"/>
          </a:p>
        </p:txBody>
      </p:sp>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3930" y="0"/>
            <a:ext cx="5159993" cy="26850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9321800" y="607617"/>
            <a:ext cx="2677988" cy="5201424"/>
          </a:xfrm>
          <a:prstGeom prst="rect">
            <a:avLst/>
          </a:prstGeom>
        </p:spPr>
        <p:txBody>
          <a:bodyPr wrap="square">
            <a:spAutoFit/>
          </a:bodyPr>
          <a:lstStyle/>
          <a:p>
            <a:pPr algn="r"/>
            <a:r>
              <a:rPr lang="en-GB" sz="1400" b="1" dirty="0">
                <a:solidFill>
                  <a:srgbClr val="FFFF00"/>
                </a:solidFill>
              </a:rPr>
              <a:t>1. </a:t>
            </a:r>
            <a:r>
              <a:rPr lang="en-GB" sz="1400" b="1" dirty="0" err="1">
                <a:solidFill>
                  <a:srgbClr val="FFFF00"/>
                </a:solidFill>
              </a:rPr>
              <a:t>Édouard</a:t>
            </a:r>
            <a:r>
              <a:rPr lang="en-GB" sz="1400" b="1" dirty="0">
                <a:solidFill>
                  <a:srgbClr val="FFFF00"/>
                </a:solidFill>
              </a:rPr>
              <a:t> </a:t>
            </a:r>
            <a:r>
              <a:rPr lang="en-GB" sz="1400" b="1" dirty="0" err="1">
                <a:solidFill>
                  <a:srgbClr val="FFFF00"/>
                </a:solidFill>
              </a:rPr>
              <a:t>Manet</a:t>
            </a:r>
            <a:endParaRPr lang="en-GB" sz="1400" b="1" dirty="0">
              <a:solidFill>
                <a:srgbClr val="FFFF00"/>
              </a:solidFill>
            </a:endParaRPr>
          </a:p>
          <a:p>
            <a:pPr algn="r"/>
            <a:r>
              <a:rPr lang="en-GB" sz="1400" b="1" dirty="0"/>
              <a:t>2. </a:t>
            </a:r>
            <a:r>
              <a:rPr lang="en-GB" sz="1400" b="1" dirty="0" err="1"/>
              <a:t>Champfleury</a:t>
            </a:r>
            <a:endParaRPr lang="en-GB" sz="1400" b="1" dirty="0"/>
          </a:p>
          <a:p>
            <a:pPr algn="r"/>
            <a:r>
              <a:rPr lang="en-GB" sz="1400" b="1" dirty="0"/>
              <a:t>3. Comte Albert de </a:t>
            </a:r>
            <a:r>
              <a:rPr lang="en-GB" sz="1400" b="1" dirty="0" err="1"/>
              <a:t>Balleroy</a:t>
            </a:r>
            <a:endParaRPr lang="en-GB" sz="1400" b="1" dirty="0"/>
          </a:p>
          <a:p>
            <a:pPr algn="r"/>
            <a:r>
              <a:rPr lang="en-GB" sz="1400" b="1" dirty="0"/>
              <a:t>4. </a:t>
            </a:r>
            <a:r>
              <a:rPr lang="en-GB" sz="1400" b="1" dirty="0" err="1"/>
              <a:t>Eugène-Cyrille</a:t>
            </a:r>
            <a:r>
              <a:rPr lang="en-GB" sz="1400" b="1" dirty="0"/>
              <a:t> Brunet</a:t>
            </a:r>
          </a:p>
          <a:p>
            <a:pPr algn="r"/>
            <a:r>
              <a:rPr lang="en-GB" sz="1400" b="1" dirty="0"/>
              <a:t>5. Possibly </a:t>
            </a:r>
            <a:r>
              <a:rPr lang="en-GB" sz="1400" b="1" dirty="0" err="1"/>
              <a:t>Auguste</a:t>
            </a:r>
            <a:r>
              <a:rPr lang="en-GB" sz="1400" b="1" dirty="0"/>
              <a:t> </a:t>
            </a:r>
            <a:r>
              <a:rPr lang="en-GB" sz="1400" b="1" dirty="0" err="1"/>
              <a:t>Manet</a:t>
            </a:r>
            <a:endParaRPr lang="en-GB" sz="1400" b="1" dirty="0"/>
          </a:p>
          <a:p>
            <a:pPr algn="r"/>
            <a:r>
              <a:rPr lang="en-GB" sz="1400" b="1" dirty="0"/>
              <a:t>6. Caroline Brunet</a:t>
            </a:r>
          </a:p>
          <a:p>
            <a:pPr algn="r"/>
            <a:r>
              <a:rPr lang="en-GB" sz="1400" b="1" dirty="0"/>
              <a:t>7. </a:t>
            </a:r>
            <a:r>
              <a:rPr lang="en-GB" sz="1400" b="1" dirty="0" err="1"/>
              <a:t>Zacharie</a:t>
            </a:r>
            <a:r>
              <a:rPr lang="en-GB" sz="1400" b="1" dirty="0"/>
              <a:t> </a:t>
            </a:r>
            <a:r>
              <a:rPr lang="en-GB" sz="1400" b="1" dirty="0" err="1"/>
              <a:t>Astruc</a:t>
            </a:r>
            <a:endParaRPr lang="en-GB" sz="1400" b="1" dirty="0"/>
          </a:p>
          <a:p>
            <a:pPr algn="r"/>
            <a:r>
              <a:rPr lang="en-GB" sz="1400" b="1" dirty="0"/>
              <a:t>8. Henri </a:t>
            </a:r>
            <a:r>
              <a:rPr lang="en-GB" sz="1400" b="1" dirty="0" err="1"/>
              <a:t>Fantin-Latour</a:t>
            </a:r>
            <a:endParaRPr lang="en-GB" sz="1400" b="1" dirty="0"/>
          </a:p>
          <a:p>
            <a:pPr algn="r"/>
            <a:r>
              <a:rPr lang="en-GB" sz="1400" b="1" dirty="0"/>
              <a:t>9. Valentine </a:t>
            </a:r>
            <a:r>
              <a:rPr lang="en-GB" sz="1400" b="1" dirty="0" err="1"/>
              <a:t>Thérèse</a:t>
            </a:r>
            <a:r>
              <a:rPr lang="en-GB" sz="1400" b="1" dirty="0"/>
              <a:t> </a:t>
            </a:r>
            <a:r>
              <a:rPr lang="en-GB" sz="1400" b="1" dirty="0" err="1"/>
              <a:t>Lejosne</a:t>
            </a:r>
            <a:endParaRPr lang="en-GB" sz="1400" b="1" dirty="0"/>
          </a:p>
          <a:p>
            <a:pPr algn="r"/>
            <a:r>
              <a:rPr lang="en-GB" sz="2200" b="1" dirty="0">
                <a:solidFill>
                  <a:srgbClr val="FFFF00"/>
                </a:solidFill>
              </a:rPr>
              <a:t>10. </a:t>
            </a:r>
            <a:r>
              <a:rPr lang="en-GB" sz="2200" b="1" dirty="0">
                <a:solidFill>
                  <a:srgbClr val="FFFF00"/>
                </a:solidFill>
              </a:rPr>
              <a:t>Charles Baudelaire </a:t>
            </a:r>
            <a:endParaRPr lang="en-GB" sz="2200" b="1" dirty="0" smtClean="0">
              <a:solidFill>
                <a:srgbClr val="FFFF00"/>
              </a:solidFill>
            </a:endParaRPr>
          </a:p>
          <a:p>
            <a:pPr algn="r"/>
            <a:r>
              <a:rPr lang="en-GB" sz="2200" b="1" dirty="0" smtClean="0">
                <a:solidFill>
                  <a:srgbClr val="FFFF00"/>
                </a:solidFill>
              </a:rPr>
              <a:t> </a:t>
            </a:r>
            <a:r>
              <a:rPr lang="en-GB" sz="1400" b="1" dirty="0" smtClean="0"/>
              <a:t>11. </a:t>
            </a:r>
            <a:r>
              <a:rPr lang="en-GB" sz="1400" b="1" dirty="0" err="1" smtClean="0"/>
              <a:t>Théophile</a:t>
            </a:r>
            <a:r>
              <a:rPr lang="en-GB" sz="1400" b="1" dirty="0" smtClean="0"/>
              <a:t> Gautier</a:t>
            </a:r>
          </a:p>
          <a:p>
            <a:pPr algn="r"/>
            <a:r>
              <a:rPr lang="en-GB" sz="1400" b="1" dirty="0" smtClean="0"/>
              <a:t>12</a:t>
            </a:r>
            <a:r>
              <a:rPr lang="en-GB" sz="1400" b="1" dirty="0"/>
              <a:t>. </a:t>
            </a:r>
            <a:r>
              <a:rPr lang="en-GB" sz="1400" b="1" dirty="0"/>
              <a:t>Baron </a:t>
            </a:r>
            <a:r>
              <a:rPr lang="en-GB" sz="1400" b="1" dirty="0" err="1"/>
              <a:t>Isidore</a:t>
            </a:r>
            <a:r>
              <a:rPr lang="en-GB" sz="1400" b="1" dirty="0"/>
              <a:t> Justin </a:t>
            </a:r>
            <a:r>
              <a:rPr lang="en-GB" sz="1400" b="1" dirty="0" err="1"/>
              <a:t>Séverin</a:t>
            </a:r>
            <a:r>
              <a:rPr lang="en-GB" sz="1400" b="1" dirty="0"/>
              <a:t> Taylor</a:t>
            </a:r>
          </a:p>
          <a:p>
            <a:pPr algn="r"/>
            <a:r>
              <a:rPr lang="en-GB" sz="1400" b="1" dirty="0"/>
              <a:t>13. Marianne Offenbach</a:t>
            </a:r>
          </a:p>
          <a:p>
            <a:pPr algn="r"/>
            <a:r>
              <a:rPr lang="en-GB" sz="1400" b="1" dirty="0"/>
              <a:t>14. </a:t>
            </a:r>
            <a:r>
              <a:rPr lang="en-GB" sz="1400" b="1" dirty="0" err="1"/>
              <a:t>Frédéric</a:t>
            </a:r>
            <a:r>
              <a:rPr lang="en-GB" sz="1400" b="1" dirty="0"/>
              <a:t> </a:t>
            </a:r>
            <a:r>
              <a:rPr lang="en-GB" sz="1400" b="1" dirty="0" err="1"/>
              <a:t>Bazille</a:t>
            </a:r>
            <a:endParaRPr lang="en-GB" sz="1400" b="1" dirty="0"/>
          </a:p>
          <a:p>
            <a:pPr algn="r"/>
            <a:r>
              <a:rPr lang="en-GB" sz="1400" b="1" dirty="0"/>
              <a:t>15. Possibly Suzanne </a:t>
            </a:r>
            <a:r>
              <a:rPr lang="en-GB" sz="1400" b="1" dirty="0" err="1"/>
              <a:t>Manet</a:t>
            </a:r>
            <a:endParaRPr lang="en-GB" sz="1400" b="1" dirty="0"/>
          </a:p>
          <a:p>
            <a:pPr algn="r"/>
            <a:r>
              <a:rPr lang="en-GB" sz="1400" b="1" dirty="0"/>
              <a:t>16. Léon </a:t>
            </a:r>
            <a:r>
              <a:rPr lang="en-GB" sz="1400" b="1" dirty="0" err="1"/>
              <a:t>Koëlla</a:t>
            </a:r>
            <a:r>
              <a:rPr lang="en-GB" sz="1400" b="1" dirty="0"/>
              <a:t> </a:t>
            </a:r>
            <a:r>
              <a:rPr lang="en-GB" sz="1400" b="1" dirty="0" err="1"/>
              <a:t>leenhoff</a:t>
            </a:r>
            <a:endParaRPr lang="en-GB" sz="1400" b="1" dirty="0"/>
          </a:p>
          <a:p>
            <a:pPr algn="r"/>
            <a:r>
              <a:rPr lang="en-GB" sz="1400" b="1" dirty="0"/>
              <a:t>17. </a:t>
            </a:r>
            <a:r>
              <a:rPr lang="en-GB" sz="1400" b="1" dirty="0" err="1"/>
              <a:t>Eugénie-Désirée</a:t>
            </a:r>
            <a:r>
              <a:rPr lang="en-GB" sz="1400" b="1" dirty="0"/>
              <a:t> </a:t>
            </a:r>
            <a:r>
              <a:rPr lang="en-GB" sz="1400" b="1" dirty="0" err="1"/>
              <a:t>Manet</a:t>
            </a:r>
            <a:endParaRPr lang="en-GB" sz="1400" b="1" dirty="0"/>
          </a:p>
          <a:p>
            <a:pPr algn="r"/>
            <a:r>
              <a:rPr lang="en-GB" sz="1400" b="1" dirty="0"/>
              <a:t>18. </a:t>
            </a:r>
            <a:r>
              <a:rPr lang="en-GB" sz="1400" b="1" dirty="0" err="1"/>
              <a:t>Eugène</a:t>
            </a:r>
            <a:r>
              <a:rPr lang="en-GB" sz="1400" b="1" dirty="0"/>
              <a:t> </a:t>
            </a:r>
            <a:r>
              <a:rPr lang="en-GB" sz="1400" b="1" dirty="0" err="1"/>
              <a:t>Manet</a:t>
            </a:r>
            <a:endParaRPr lang="en-GB" sz="1400" b="1" dirty="0"/>
          </a:p>
          <a:p>
            <a:pPr algn="r"/>
            <a:r>
              <a:rPr lang="en-GB" sz="1400" b="1" dirty="0"/>
              <a:t>19. Jacques Offenbach</a:t>
            </a:r>
          </a:p>
          <a:p>
            <a:pPr algn="r"/>
            <a:r>
              <a:rPr lang="en-GB" sz="1400" b="1" dirty="0"/>
              <a:t>20. Charles </a:t>
            </a:r>
            <a:r>
              <a:rPr lang="en-GB" sz="1400" b="1" dirty="0" err="1"/>
              <a:t>Monginot</a:t>
            </a:r>
            <a:endParaRPr lang="en-GB" sz="1400" b="1" dirty="0"/>
          </a:p>
        </p:txBody>
      </p:sp>
    </p:spTree>
    <p:extLst>
      <p:ext uri="{BB962C8B-B14F-4D97-AF65-F5344CB8AC3E}">
        <p14:creationId xmlns:p14="http://schemas.microsoft.com/office/powerpoint/2010/main" val="184855461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94532" y="32598"/>
            <a:ext cx="6617692" cy="5802436"/>
          </a:xfrm>
          <a:prstGeom prst="rect">
            <a:avLst/>
          </a:prstGeom>
          <a:noFill/>
        </p:spPr>
        <p:txBody>
          <a:bodyPr wrap="square" lIns="540000" tIns="360000" rIns="540000" bIns="540000" rtlCol="0">
            <a:spAutoFit/>
          </a:bodyPr>
          <a:lstStyle/>
          <a:p>
            <a:r>
              <a:rPr lang="en-GB" sz="2200" b="1" u="sng" dirty="0" smtClean="0"/>
              <a:t>2. Painters of Modern Life: </a:t>
            </a:r>
            <a:r>
              <a:rPr lang="en-GB" sz="2200" b="1" u="sng" dirty="0"/>
              <a:t>Defining Modernity</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400" b="1" dirty="0">
                <a:solidFill>
                  <a:srgbClr val="FFFF00"/>
                </a:solidFill>
              </a:rPr>
              <a:t>‘</a:t>
            </a:r>
            <a:r>
              <a:rPr lang="en-GB" sz="2400" b="1" dirty="0">
                <a:solidFill>
                  <a:srgbClr val="FFFF00"/>
                </a:solidFill>
              </a:rPr>
              <a:t>The Painter of Modern Life’ is renowned for Baudelaire’s coining of the term ‘modernity.’ How does he define modernity? </a:t>
            </a:r>
            <a:r>
              <a:rPr lang="en-GB" sz="2400" b="1" dirty="0">
                <a:solidFill>
                  <a:srgbClr val="FFFF00"/>
                </a:solidFill>
              </a:rPr>
              <a:t>What </a:t>
            </a:r>
            <a:r>
              <a:rPr lang="en-GB" sz="2400" b="1" dirty="0">
                <a:solidFill>
                  <a:srgbClr val="FFFF00"/>
                </a:solidFill>
              </a:rPr>
              <a:t>are its key features? In what ways does he think modernity has evinced a breakaway from previous modes of perceiving and experiencing the city</a:t>
            </a:r>
            <a:r>
              <a:rPr lang="en-GB" sz="2400" b="1" dirty="0">
                <a:solidFill>
                  <a:srgbClr val="FFFF00"/>
                </a:solidFill>
              </a:rPr>
              <a:t>?</a:t>
            </a:r>
          </a:p>
          <a:p>
            <a:pPr marL="342900" indent="-342900">
              <a:buFont typeface="Arial" panose="020B0604020202020204" pitchFamily="34" charset="0"/>
              <a:buChar char="•"/>
            </a:pPr>
            <a:endParaRPr lang="en-GB" sz="2400" b="1" dirty="0">
              <a:solidFill>
                <a:srgbClr val="FFFF00"/>
              </a:solidFill>
            </a:endParaRPr>
          </a:p>
          <a:p>
            <a:endParaRPr lang="en-GB" sz="2200" b="1" dirty="0"/>
          </a:p>
          <a:p>
            <a:pPr marL="342900" indent="-342900">
              <a:buFont typeface="Arial" panose="020B0604020202020204" pitchFamily="34" charset="0"/>
              <a:buChar char="•"/>
            </a:pPr>
            <a:endParaRPr lang="en-GB" sz="2200" b="1" dirty="0">
              <a:solidFill>
                <a:srgbClr val="FFFF00"/>
              </a:solidFill>
            </a:endParaRPr>
          </a:p>
          <a:p>
            <a:pPr marL="342900" indent="-342900">
              <a:buFont typeface="Arial" panose="020B0604020202020204" pitchFamily="34" charset="0"/>
              <a:buChar char="•"/>
            </a:pPr>
            <a:endParaRPr lang="en-GB" sz="1600"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0407" y="45531"/>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368716" y="3443168"/>
            <a:ext cx="1951167" cy="3293209"/>
          </a:xfrm>
          <a:prstGeom prst="rect">
            <a:avLst/>
          </a:prstGeom>
        </p:spPr>
        <p:txBody>
          <a:bodyPr wrap="square">
            <a:spAutoFit/>
          </a:bodyPr>
          <a:lstStyle/>
          <a:p>
            <a:pPr algn="r"/>
            <a:endParaRPr lang="en-GB" sz="1600" b="1" i="1" dirty="0">
              <a:solidFill>
                <a:prstClr val="white"/>
              </a:solidFill>
            </a:endParaRPr>
          </a:p>
          <a:p>
            <a:pPr algn="r"/>
            <a:r>
              <a:rPr lang="en-GB" sz="1600" dirty="0"/>
              <a:t>Charles Baudelaire, Sections I–IV and IX–XIII from ‘The Painter of Modern Life’ in Baudelaire, </a:t>
            </a:r>
            <a:r>
              <a:rPr lang="en-GB" sz="1600" i="1" dirty="0"/>
              <a:t>The Painter of Modern Life and Other Essays</a:t>
            </a:r>
            <a:r>
              <a:rPr lang="en-GB" sz="1600" dirty="0"/>
              <a:t>, edited by Jonathan </a:t>
            </a:r>
            <a:r>
              <a:rPr lang="en-GB" sz="1600" dirty="0" err="1"/>
              <a:t>Mayne</a:t>
            </a:r>
            <a:r>
              <a:rPr lang="en-GB" sz="1600" dirty="0"/>
              <a:t> (</a:t>
            </a:r>
            <a:r>
              <a:rPr lang="en-GB" sz="1600" dirty="0" err="1"/>
              <a:t>Phaidon</a:t>
            </a:r>
            <a:r>
              <a:rPr lang="en-GB" sz="1600" dirty="0"/>
              <a:t>: London, 1995 [1863]), pp. 1–15, 27–40</a:t>
            </a:r>
            <a:endParaRPr lang="en-GB" sz="1600" b="1" dirty="0"/>
          </a:p>
        </p:txBody>
      </p:sp>
    </p:spTree>
    <p:extLst>
      <p:ext uri="{BB962C8B-B14F-4D97-AF65-F5344CB8AC3E}">
        <p14:creationId xmlns:p14="http://schemas.microsoft.com/office/powerpoint/2010/main" val="117361066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94532" y="32598"/>
            <a:ext cx="6617692" cy="6941210"/>
          </a:xfrm>
          <a:prstGeom prst="rect">
            <a:avLst/>
          </a:prstGeom>
          <a:noFill/>
        </p:spPr>
        <p:txBody>
          <a:bodyPr wrap="square" lIns="540000" tIns="360000" rIns="540000" bIns="540000" rtlCol="0">
            <a:spAutoFit/>
          </a:bodyPr>
          <a:lstStyle/>
          <a:p>
            <a:r>
              <a:rPr lang="en-GB" sz="2200" b="1" u="sng" dirty="0" smtClean="0"/>
              <a:t>2. Painters of Modern Life: </a:t>
            </a:r>
            <a:r>
              <a:rPr lang="en-GB" sz="2200" b="1" u="sng" dirty="0"/>
              <a:t>Defining Modernity</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400" b="1" dirty="0">
                <a:solidFill>
                  <a:srgbClr val="FFFF00"/>
                </a:solidFill>
              </a:rPr>
              <a:t>‘</a:t>
            </a:r>
            <a:r>
              <a:rPr lang="en-GB" sz="2400" b="1" dirty="0">
                <a:solidFill>
                  <a:srgbClr val="FFFF00"/>
                </a:solidFill>
              </a:rPr>
              <a:t>The Painter of Modern Life’ is renowned for Baudelaire’s coining of the term ‘modernity.’ How does he define modernity? </a:t>
            </a:r>
            <a:r>
              <a:rPr lang="en-GB" sz="2400" b="1" dirty="0">
                <a:solidFill>
                  <a:srgbClr val="FFFF00"/>
                </a:solidFill>
              </a:rPr>
              <a:t>What </a:t>
            </a:r>
            <a:r>
              <a:rPr lang="en-GB" sz="2400" b="1" dirty="0">
                <a:solidFill>
                  <a:srgbClr val="FFFF00"/>
                </a:solidFill>
              </a:rPr>
              <a:t>are its key features? In what ways does he think modernity has evinced a breakaway from previous modes of perceiving and experiencing the city</a:t>
            </a:r>
            <a:r>
              <a:rPr lang="en-GB" sz="2400" b="1" dirty="0">
                <a:solidFill>
                  <a:srgbClr val="FFFF00"/>
                </a:solidFill>
              </a:rPr>
              <a:t>?</a:t>
            </a:r>
          </a:p>
          <a:p>
            <a:pPr marL="342900" indent="-342900">
              <a:buFont typeface="Arial" panose="020B0604020202020204" pitchFamily="34" charset="0"/>
              <a:buChar char="•"/>
            </a:pPr>
            <a:endParaRPr lang="en-GB" sz="2400" b="1" dirty="0">
              <a:solidFill>
                <a:srgbClr val="FFFF00"/>
              </a:solidFill>
            </a:endParaRPr>
          </a:p>
          <a:p>
            <a:r>
              <a:rPr lang="en-US" sz="2400" b="1" dirty="0"/>
              <a:t>“Modernity </a:t>
            </a:r>
            <a:r>
              <a:rPr lang="en-US" sz="2400" b="1" dirty="0"/>
              <a:t>is </a:t>
            </a:r>
            <a:r>
              <a:rPr lang="en-US" sz="2400" b="1" dirty="0">
                <a:solidFill>
                  <a:srgbClr val="FFFF00"/>
                </a:solidFill>
              </a:rPr>
              <a:t>the transient, the fleeting, the contingent</a:t>
            </a:r>
            <a:r>
              <a:rPr lang="en-US" sz="2400" b="1" dirty="0"/>
              <a:t>; it is one half of art, the other being the eternal and the </a:t>
            </a:r>
            <a:r>
              <a:rPr lang="en-US" sz="2400" b="1" dirty="0"/>
              <a:t>immovable”</a:t>
            </a:r>
            <a:endParaRPr lang="en-GB" sz="2400" b="1" dirty="0"/>
          </a:p>
          <a:p>
            <a:pPr marL="342900" indent="-342900">
              <a:buFont typeface="Arial" panose="020B0604020202020204" pitchFamily="34" charset="0"/>
              <a:buChar char="•"/>
            </a:pPr>
            <a:endParaRPr lang="en-GB" sz="2200" b="1" dirty="0">
              <a:solidFill>
                <a:srgbClr val="FFFF00"/>
              </a:solidFill>
            </a:endParaRPr>
          </a:p>
          <a:p>
            <a:endParaRPr lang="en-GB" sz="1600"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0407" y="45531"/>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368716" y="3443168"/>
            <a:ext cx="1951167" cy="3293209"/>
          </a:xfrm>
          <a:prstGeom prst="rect">
            <a:avLst/>
          </a:prstGeom>
        </p:spPr>
        <p:txBody>
          <a:bodyPr wrap="square">
            <a:spAutoFit/>
          </a:bodyPr>
          <a:lstStyle/>
          <a:p>
            <a:pPr algn="r"/>
            <a:endParaRPr lang="en-GB" sz="1600" b="1" i="1" dirty="0">
              <a:solidFill>
                <a:prstClr val="white"/>
              </a:solidFill>
            </a:endParaRPr>
          </a:p>
          <a:p>
            <a:pPr algn="r"/>
            <a:r>
              <a:rPr lang="en-GB" sz="1600" dirty="0"/>
              <a:t>Charles Baudelaire, Sections I–IV and IX–XIII from ‘The Painter of Modern Life’ in Baudelaire, </a:t>
            </a:r>
            <a:r>
              <a:rPr lang="en-GB" sz="1600" i="1" dirty="0"/>
              <a:t>The Painter of Modern Life and Other Essays</a:t>
            </a:r>
            <a:r>
              <a:rPr lang="en-GB" sz="1600" dirty="0"/>
              <a:t>, edited by Jonathan </a:t>
            </a:r>
            <a:r>
              <a:rPr lang="en-GB" sz="1600" dirty="0" err="1"/>
              <a:t>Mayne</a:t>
            </a:r>
            <a:r>
              <a:rPr lang="en-GB" sz="1600" dirty="0"/>
              <a:t> (</a:t>
            </a:r>
            <a:r>
              <a:rPr lang="en-GB" sz="1600" dirty="0" err="1"/>
              <a:t>Phaidon</a:t>
            </a:r>
            <a:r>
              <a:rPr lang="en-GB" sz="1600" dirty="0"/>
              <a:t>: London, 1995 [1863]), pp. 1–15, 27–40</a:t>
            </a:r>
            <a:endParaRPr lang="en-GB" sz="1600" b="1" dirty="0"/>
          </a:p>
        </p:txBody>
      </p:sp>
    </p:spTree>
    <p:extLst>
      <p:ext uri="{BB962C8B-B14F-4D97-AF65-F5344CB8AC3E}">
        <p14:creationId xmlns:p14="http://schemas.microsoft.com/office/powerpoint/2010/main" val="17216751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94532" y="32599"/>
            <a:ext cx="6617692" cy="5063773"/>
          </a:xfrm>
          <a:prstGeom prst="rect">
            <a:avLst/>
          </a:prstGeom>
          <a:noFill/>
        </p:spPr>
        <p:txBody>
          <a:bodyPr wrap="square" lIns="540000" tIns="360000" rIns="540000" bIns="540000" rtlCol="0">
            <a:spAutoFit/>
          </a:bodyPr>
          <a:lstStyle/>
          <a:p>
            <a:r>
              <a:rPr lang="en-GB" sz="2200" b="1" u="sng" dirty="0"/>
              <a:t>Experiencing Modernity: Baudelaire</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400" b="1" dirty="0">
                <a:solidFill>
                  <a:srgbClr val="FFFF00"/>
                </a:solidFill>
                <a:ea typeface="Calibri"/>
                <a:cs typeface="Times New Roman"/>
              </a:rPr>
              <a:t>Baudelaire </a:t>
            </a:r>
            <a:r>
              <a:rPr lang="en-GB" sz="2400" b="1" dirty="0">
                <a:solidFill>
                  <a:srgbClr val="FFFF00"/>
                </a:solidFill>
                <a:ea typeface="Calibri"/>
                <a:cs typeface="Times New Roman"/>
              </a:rPr>
              <a:t>begins his essay by discussing fashion. Why do you think he choose to do so? Why would fashion, and fashions, be a revealing characteristic of ‘modern life’ in the city</a:t>
            </a:r>
            <a:r>
              <a:rPr lang="en-GB" sz="2400" b="1" dirty="0">
                <a:solidFill>
                  <a:srgbClr val="FFFF00"/>
                </a:solidFill>
                <a:ea typeface="Calibri"/>
                <a:cs typeface="Times New Roman"/>
              </a:rPr>
              <a:t>? What does he have to say about fashion(s) throughout the essay?</a:t>
            </a:r>
            <a:endParaRPr lang="en-GB" sz="2400" dirty="0">
              <a:solidFill>
                <a:srgbClr val="FFFF00"/>
              </a:solidFill>
              <a:ea typeface="Calibri"/>
              <a:cs typeface="Times New Roman"/>
            </a:endParaRPr>
          </a:p>
          <a:p>
            <a:endParaRPr lang="en-GB" sz="2200" b="1" dirty="0">
              <a:solidFill>
                <a:srgbClr val="FFFF00"/>
              </a:solidFill>
            </a:endParaRPr>
          </a:p>
          <a:p>
            <a:pPr marL="342900" indent="-342900">
              <a:buFont typeface="Arial" panose="020B0604020202020204" pitchFamily="34" charset="0"/>
              <a:buChar char="•"/>
            </a:pPr>
            <a:endParaRPr lang="en-GB" sz="2200" b="1" dirty="0">
              <a:solidFill>
                <a:srgbClr val="FFFF00"/>
              </a:solidFill>
            </a:endParaRPr>
          </a:p>
          <a:p>
            <a:pPr marL="342900" indent="-342900">
              <a:buFont typeface="Arial" panose="020B0604020202020204" pitchFamily="34" charset="0"/>
              <a:buChar char="•"/>
            </a:pPr>
            <a:endParaRPr lang="en-GB" sz="1600"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0407" y="45531"/>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8368716" y="3443168"/>
            <a:ext cx="1951167" cy="3293209"/>
          </a:xfrm>
          <a:prstGeom prst="rect">
            <a:avLst/>
          </a:prstGeom>
        </p:spPr>
        <p:txBody>
          <a:bodyPr wrap="square">
            <a:spAutoFit/>
          </a:bodyPr>
          <a:lstStyle/>
          <a:p>
            <a:pPr algn="r"/>
            <a:endParaRPr lang="en-GB" sz="1600" b="1" i="1" dirty="0">
              <a:solidFill>
                <a:prstClr val="white"/>
              </a:solidFill>
            </a:endParaRPr>
          </a:p>
          <a:p>
            <a:pPr algn="r"/>
            <a:r>
              <a:rPr lang="en-GB" sz="1600" dirty="0"/>
              <a:t>Charles Baudelaire, Sections I–IV and IX–XIII from ‘The Painter of Modern Life’ in Baudelaire, </a:t>
            </a:r>
            <a:r>
              <a:rPr lang="en-GB" sz="1600" i="1" dirty="0"/>
              <a:t>The Painter of Modern Life and Other Essays</a:t>
            </a:r>
            <a:r>
              <a:rPr lang="en-GB" sz="1600" dirty="0"/>
              <a:t>, edited by Jonathan </a:t>
            </a:r>
            <a:r>
              <a:rPr lang="en-GB" sz="1600" dirty="0" err="1"/>
              <a:t>Mayne</a:t>
            </a:r>
            <a:r>
              <a:rPr lang="en-GB" sz="1600" dirty="0"/>
              <a:t> (</a:t>
            </a:r>
            <a:r>
              <a:rPr lang="en-GB" sz="1600" dirty="0" err="1"/>
              <a:t>Phaidon</a:t>
            </a:r>
            <a:r>
              <a:rPr lang="en-GB" sz="1600" dirty="0"/>
              <a:t>: London, 1995 [1863]), pp. 1–15, 27–40</a:t>
            </a:r>
            <a:endParaRPr lang="en-GB" sz="1600" b="1" dirty="0"/>
          </a:p>
        </p:txBody>
      </p:sp>
      <p:pic>
        <p:nvPicPr>
          <p:cNvPr id="3" name="Picture 2"/>
          <p:cNvPicPr>
            <a:picLocks noChangeAspect="1"/>
          </p:cNvPicPr>
          <p:nvPr/>
        </p:nvPicPr>
        <p:blipFill>
          <a:blip r:embed="rId4"/>
          <a:stretch>
            <a:fillRect/>
          </a:stretch>
        </p:blipFill>
        <p:spPr>
          <a:xfrm>
            <a:off x="2351584" y="3794339"/>
            <a:ext cx="5292502" cy="3014716"/>
          </a:xfrm>
          <a:prstGeom prst="rect">
            <a:avLst/>
          </a:prstGeom>
        </p:spPr>
      </p:pic>
    </p:spTree>
    <p:extLst>
      <p:ext uri="{BB962C8B-B14F-4D97-AF65-F5344CB8AC3E}">
        <p14:creationId xmlns:p14="http://schemas.microsoft.com/office/powerpoint/2010/main" val="28918246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98"/>
            <a:ext cx="8112224" cy="6417990"/>
          </a:xfrm>
          <a:prstGeom prst="rect">
            <a:avLst/>
          </a:prstGeom>
          <a:noFill/>
        </p:spPr>
        <p:txBody>
          <a:bodyPr wrap="square" lIns="540000" tIns="360000" rIns="540000" bIns="540000" rtlCol="0">
            <a:spAutoFit/>
          </a:bodyPr>
          <a:lstStyle/>
          <a:p>
            <a:r>
              <a:rPr lang="en-GB" sz="2200" b="1" u="sng" dirty="0" smtClean="0"/>
              <a:t>2. Painters of Modern Life: </a:t>
            </a:r>
            <a:r>
              <a:rPr lang="en-GB" sz="2200" b="1" u="sng" dirty="0"/>
              <a:t>The </a:t>
            </a:r>
            <a:r>
              <a:rPr lang="en-GB" sz="2200" b="1" u="sng" dirty="0" err="1" smtClean="0"/>
              <a:t>Flâneur</a:t>
            </a:r>
            <a:endParaRPr lang="en-GB" sz="2200" b="1" u="sng" dirty="0"/>
          </a:p>
          <a:p>
            <a:pPr marL="228600" algn="just"/>
            <a:r>
              <a:rPr lang="en-GB" sz="2000" dirty="0">
                <a:solidFill>
                  <a:srgbClr val="FFFF00"/>
                </a:solidFill>
                <a:ea typeface="Calibri"/>
                <a:cs typeface="Times New Roman"/>
              </a:rPr>
              <a:t> </a:t>
            </a:r>
          </a:p>
          <a:p>
            <a:pPr marL="342900" indent="-342900" algn="just">
              <a:buFont typeface="Symbol"/>
              <a:buChar char=""/>
            </a:pPr>
            <a:r>
              <a:rPr lang="en-GB" sz="2400" b="1" dirty="0">
                <a:solidFill>
                  <a:srgbClr val="FFFF00"/>
                </a:solidFill>
                <a:ea typeface="Calibri"/>
                <a:cs typeface="Times New Roman"/>
              </a:rPr>
              <a:t>Baudelaire is famed for his valorisation of the </a:t>
            </a:r>
            <a:r>
              <a:rPr lang="en-GB" sz="2400" b="1" i="1" dirty="0" err="1">
                <a:solidFill>
                  <a:srgbClr val="FFFF00"/>
                </a:solidFill>
                <a:ea typeface="Calibri"/>
                <a:cs typeface="Times New Roman"/>
              </a:rPr>
              <a:t>flâneur</a:t>
            </a:r>
            <a:r>
              <a:rPr lang="en-GB" sz="2400" b="1" dirty="0">
                <a:solidFill>
                  <a:srgbClr val="FFFF00"/>
                </a:solidFill>
                <a:ea typeface="Calibri"/>
                <a:cs typeface="Times New Roman"/>
              </a:rPr>
              <a:t> as an ideal denizen of the modern metropolis.</a:t>
            </a:r>
          </a:p>
          <a:p>
            <a:pPr marL="800100" lvl="1" indent="-342900" algn="just">
              <a:buFontTx/>
              <a:buChar char="-"/>
            </a:pPr>
            <a:r>
              <a:rPr lang="en-GB" sz="2400" b="1" dirty="0">
                <a:solidFill>
                  <a:srgbClr val="FFFF00"/>
                </a:solidFill>
                <a:ea typeface="Calibri"/>
                <a:cs typeface="Times New Roman"/>
              </a:rPr>
              <a:t>Who is ‘the </a:t>
            </a:r>
            <a:r>
              <a:rPr lang="en-GB" sz="2400" b="1" dirty="0" err="1">
                <a:solidFill>
                  <a:srgbClr val="FFFF00"/>
                </a:solidFill>
                <a:ea typeface="Calibri"/>
                <a:cs typeface="Times New Roman"/>
              </a:rPr>
              <a:t>flâneur</a:t>
            </a:r>
            <a:r>
              <a:rPr lang="en-GB" sz="2400" b="1" dirty="0">
                <a:solidFill>
                  <a:srgbClr val="FFFF00"/>
                </a:solidFill>
                <a:ea typeface="Calibri"/>
                <a:cs typeface="Times New Roman"/>
              </a:rPr>
              <a:t>’?</a:t>
            </a:r>
          </a:p>
          <a:p>
            <a:pPr marL="800100" lvl="1" indent="-342900" algn="just">
              <a:buFontTx/>
              <a:buChar char="-"/>
            </a:pPr>
            <a:r>
              <a:rPr lang="en-GB" sz="2400" b="1" dirty="0">
                <a:solidFill>
                  <a:srgbClr val="FFFF00"/>
                </a:solidFill>
                <a:ea typeface="Calibri"/>
                <a:cs typeface="Times New Roman"/>
              </a:rPr>
              <a:t>What are the characteristic traits of a </a:t>
            </a:r>
            <a:r>
              <a:rPr lang="en-GB" sz="2400" b="1" dirty="0" err="1">
                <a:solidFill>
                  <a:srgbClr val="FFFF00"/>
                </a:solidFill>
                <a:ea typeface="Calibri"/>
                <a:cs typeface="Times New Roman"/>
              </a:rPr>
              <a:t>flâneur’s</a:t>
            </a:r>
            <a:r>
              <a:rPr lang="en-GB" sz="2400" b="1" dirty="0">
                <a:solidFill>
                  <a:srgbClr val="FFFF00"/>
                </a:solidFill>
                <a:ea typeface="Calibri"/>
                <a:cs typeface="Times New Roman"/>
              </a:rPr>
              <a:t> appearance and behaviour?</a:t>
            </a:r>
            <a:r>
              <a:rPr lang="en-GB" sz="2400" dirty="0">
                <a:solidFill>
                  <a:srgbClr val="FFFF00"/>
                </a:solidFill>
                <a:ea typeface="Calibri"/>
                <a:cs typeface="Times New Roman"/>
              </a:rPr>
              <a:t> </a:t>
            </a:r>
            <a:endParaRPr lang="en-GB" sz="2400" dirty="0">
              <a:solidFill>
                <a:srgbClr val="FFFF00"/>
              </a:solidFill>
              <a:ea typeface="Calibri"/>
              <a:cs typeface="Times New Roman"/>
            </a:endParaRPr>
          </a:p>
          <a:p>
            <a:pPr marL="342900" indent="-342900" algn="just">
              <a:buFontTx/>
              <a:buChar char="-"/>
            </a:pPr>
            <a:endParaRPr lang="en-GB" sz="2400" dirty="0">
              <a:solidFill>
                <a:srgbClr val="FFFF00"/>
              </a:solidFill>
              <a:ea typeface="Calibri"/>
              <a:cs typeface="Times New Roman"/>
            </a:endParaRPr>
          </a:p>
          <a:p>
            <a:pPr marL="342900" indent="-342900" algn="just">
              <a:buFont typeface="Symbol"/>
              <a:buChar char=""/>
            </a:pPr>
            <a:r>
              <a:rPr lang="en-GB" sz="2400" b="1" dirty="0">
                <a:solidFill>
                  <a:srgbClr val="FFFF00"/>
                </a:solidFill>
                <a:ea typeface="Calibri"/>
                <a:cs typeface="Times New Roman"/>
              </a:rPr>
              <a:t>Why does Baudelaire celebrate the practice of </a:t>
            </a:r>
            <a:r>
              <a:rPr lang="en-GB" sz="2400" b="1" i="1" dirty="0" err="1">
                <a:solidFill>
                  <a:srgbClr val="FFFF00"/>
                </a:solidFill>
                <a:ea typeface="Calibri"/>
                <a:cs typeface="Times New Roman"/>
              </a:rPr>
              <a:t>flânerie</a:t>
            </a:r>
            <a:r>
              <a:rPr lang="en-GB" sz="2400" b="1" dirty="0">
                <a:solidFill>
                  <a:srgbClr val="FFFF00"/>
                </a:solidFill>
                <a:ea typeface="Calibri"/>
                <a:cs typeface="Times New Roman"/>
              </a:rPr>
              <a:t>? What insight does he think it offers into the experience of ‘modern life’ in the city? </a:t>
            </a:r>
            <a:r>
              <a:rPr lang="en-GB" sz="1600" b="1" dirty="0">
                <a:solidFill>
                  <a:srgbClr val="FFFF00"/>
                </a:solidFill>
                <a:ea typeface="Calibri"/>
                <a:cs typeface="Times New Roman"/>
              </a:rPr>
              <a:t>(Sections on Dandyism are useful here)</a:t>
            </a:r>
          </a:p>
          <a:p>
            <a:pPr marL="342900" indent="-342900" algn="just">
              <a:buFont typeface="Symbol"/>
              <a:buChar char=""/>
            </a:pPr>
            <a:endParaRPr lang="en-GB" sz="2200" b="1" dirty="0">
              <a:solidFill>
                <a:srgbClr val="FFFF00"/>
              </a:solidFill>
              <a:ea typeface="Calibri"/>
              <a:cs typeface="Times New Roman"/>
            </a:endParaRPr>
          </a:p>
          <a:p>
            <a:pPr marL="342900" indent="-342900" algn="just">
              <a:buFont typeface="Symbol"/>
              <a:buChar char=""/>
            </a:pPr>
            <a:endParaRPr lang="en-GB" sz="2000" dirty="0">
              <a:solidFill>
                <a:srgbClr val="FFFF00"/>
              </a:solidFill>
              <a:ea typeface="Calibri"/>
              <a:cs typeface="Times New Roman"/>
            </a:endParaRPr>
          </a:p>
          <a:p>
            <a:pPr marL="457200">
              <a:spcAft>
                <a:spcPts val="1000"/>
              </a:spcAft>
            </a:pPr>
            <a:r>
              <a:rPr lang="en-GB" sz="2000" dirty="0">
                <a:solidFill>
                  <a:srgbClr val="FFFF00"/>
                </a:solidFill>
                <a:ea typeface="Calibri"/>
                <a:cs typeface="Times New Roman"/>
              </a:rPr>
              <a:t> </a:t>
            </a:r>
            <a:endParaRPr lang="en-GB" sz="2000" dirty="0">
              <a:solidFill>
                <a:srgbClr val="FFFF00"/>
              </a:solidFill>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64216" y="-49208"/>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7962900" y="3486666"/>
            <a:ext cx="3931783" cy="2492990"/>
          </a:xfrm>
          <a:prstGeom prst="rect">
            <a:avLst/>
          </a:prstGeom>
        </p:spPr>
        <p:txBody>
          <a:bodyPr wrap="square">
            <a:spAutoFit/>
          </a:bodyPr>
          <a:lstStyle/>
          <a:p>
            <a:pPr algn="r"/>
            <a:endParaRPr lang="en-GB" sz="1600" b="1" i="1" dirty="0" smtClean="0">
              <a:solidFill>
                <a:prstClr val="white"/>
              </a:solidFill>
            </a:endParaRPr>
          </a:p>
          <a:p>
            <a:pPr algn="r"/>
            <a:r>
              <a:rPr lang="en-GB" sz="2000" dirty="0" smtClean="0"/>
              <a:t>Charles Baudelaire, Sections I–IV and IX–XIII from ‘The Painter of Modern Life’ in Baudelaire, </a:t>
            </a:r>
            <a:r>
              <a:rPr lang="en-GB" sz="2000" i="1" dirty="0" smtClean="0"/>
              <a:t>The Painter of Modern Life and Other Essays</a:t>
            </a:r>
            <a:r>
              <a:rPr lang="en-GB" sz="2000" dirty="0" smtClean="0"/>
              <a:t>, edited by Jonathan Mayne (</a:t>
            </a:r>
            <a:r>
              <a:rPr lang="en-GB" sz="2000" dirty="0" err="1" smtClean="0"/>
              <a:t>Phaidon</a:t>
            </a:r>
            <a:r>
              <a:rPr lang="en-GB" sz="2000" dirty="0" smtClean="0"/>
              <a:t>: London, 1995 [1863]), pp. 1–15, 27–40</a:t>
            </a:r>
            <a:endParaRPr lang="en-GB" sz="2000" b="1" dirty="0"/>
          </a:p>
        </p:txBody>
      </p:sp>
    </p:spTree>
    <p:extLst>
      <p:ext uri="{BB962C8B-B14F-4D97-AF65-F5344CB8AC3E}">
        <p14:creationId xmlns:p14="http://schemas.microsoft.com/office/powerpoint/2010/main" val="357477542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17868"/>
            <a:ext cx="9558687" cy="4017332"/>
          </a:xfrm>
          <a:prstGeom prst="rect">
            <a:avLst/>
          </a:prstGeom>
          <a:noFill/>
        </p:spPr>
        <p:txBody>
          <a:bodyPr wrap="square" lIns="540000" tIns="360000" rIns="540000" bIns="540000" rtlCol="0">
            <a:spAutoFit/>
          </a:bodyPr>
          <a:lstStyle/>
          <a:p>
            <a:r>
              <a:rPr lang="en-GB" sz="2200" b="1" u="sng" dirty="0" smtClean="0"/>
              <a:t>2. Painters of Modern Life: </a:t>
            </a:r>
            <a:r>
              <a:rPr lang="en-GB" sz="2200" b="1" u="sng" dirty="0"/>
              <a:t>The </a:t>
            </a:r>
            <a:r>
              <a:rPr lang="en-GB" sz="2200" b="1" u="sng" dirty="0" err="1" smtClean="0"/>
              <a:t>Flâneur</a:t>
            </a:r>
            <a:endParaRPr lang="en-GB" sz="2200" b="1" u="sng" dirty="0"/>
          </a:p>
          <a:p>
            <a:pPr marL="228600" algn="just"/>
            <a:r>
              <a:rPr lang="en-GB" sz="2000" dirty="0">
                <a:solidFill>
                  <a:srgbClr val="FFFF00"/>
                </a:solidFill>
                <a:ea typeface="Calibri"/>
                <a:cs typeface="Times New Roman"/>
              </a:rPr>
              <a:t> </a:t>
            </a:r>
          </a:p>
          <a:p>
            <a:pPr marL="342900" indent="-342900" algn="just">
              <a:buFont typeface="Symbol"/>
              <a:buChar char=""/>
            </a:pPr>
            <a:r>
              <a:rPr lang="en-GB" sz="2000" b="1" dirty="0">
                <a:solidFill>
                  <a:srgbClr val="FFFF00"/>
                </a:solidFill>
                <a:ea typeface="Calibri"/>
                <a:cs typeface="Times New Roman"/>
              </a:rPr>
              <a:t>Baudelaire is famed for his valorisation of the </a:t>
            </a:r>
            <a:r>
              <a:rPr lang="en-GB" sz="2000" b="1" i="1" dirty="0" err="1">
                <a:solidFill>
                  <a:srgbClr val="FFFF00"/>
                </a:solidFill>
                <a:ea typeface="Calibri"/>
                <a:cs typeface="Times New Roman"/>
              </a:rPr>
              <a:t>flâneur</a:t>
            </a:r>
            <a:r>
              <a:rPr lang="en-GB" sz="2000" b="1" dirty="0">
                <a:solidFill>
                  <a:srgbClr val="FFFF00"/>
                </a:solidFill>
                <a:ea typeface="Calibri"/>
                <a:cs typeface="Times New Roman"/>
              </a:rPr>
              <a:t> as an ideal denizen of the modern metropolis.</a:t>
            </a:r>
          </a:p>
          <a:p>
            <a:pPr marL="800100" lvl="1" indent="-342900" algn="just">
              <a:buFontTx/>
              <a:buChar char="-"/>
            </a:pPr>
            <a:r>
              <a:rPr lang="en-GB" sz="2000" b="1" dirty="0">
                <a:solidFill>
                  <a:srgbClr val="FFFF00"/>
                </a:solidFill>
                <a:ea typeface="Calibri"/>
                <a:cs typeface="Times New Roman"/>
              </a:rPr>
              <a:t>Who is ‘the </a:t>
            </a:r>
            <a:r>
              <a:rPr lang="en-GB" sz="2000" b="1" dirty="0" err="1">
                <a:solidFill>
                  <a:srgbClr val="FFFF00"/>
                </a:solidFill>
                <a:ea typeface="Calibri"/>
                <a:cs typeface="Times New Roman"/>
              </a:rPr>
              <a:t>flâneur</a:t>
            </a:r>
            <a:r>
              <a:rPr lang="en-GB" sz="2000" b="1" dirty="0">
                <a:solidFill>
                  <a:srgbClr val="FFFF00"/>
                </a:solidFill>
                <a:ea typeface="Calibri"/>
                <a:cs typeface="Times New Roman"/>
              </a:rPr>
              <a:t>’?</a:t>
            </a:r>
          </a:p>
          <a:p>
            <a:pPr marL="800100" lvl="1" indent="-342900" algn="just">
              <a:buFontTx/>
              <a:buChar char="-"/>
            </a:pPr>
            <a:r>
              <a:rPr lang="en-GB" sz="2000" b="1" dirty="0">
                <a:solidFill>
                  <a:srgbClr val="FFFF00"/>
                </a:solidFill>
                <a:ea typeface="Calibri"/>
                <a:cs typeface="Times New Roman"/>
              </a:rPr>
              <a:t>What are the characteristic traits of a </a:t>
            </a:r>
            <a:r>
              <a:rPr lang="en-GB" sz="2000" b="1" dirty="0" err="1">
                <a:solidFill>
                  <a:srgbClr val="FFFF00"/>
                </a:solidFill>
                <a:ea typeface="Calibri"/>
                <a:cs typeface="Times New Roman"/>
              </a:rPr>
              <a:t>flâneur’s</a:t>
            </a:r>
            <a:r>
              <a:rPr lang="en-GB" sz="2000" b="1" dirty="0">
                <a:solidFill>
                  <a:srgbClr val="FFFF00"/>
                </a:solidFill>
                <a:ea typeface="Calibri"/>
                <a:cs typeface="Times New Roman"/>
              </a:rPr>
              <a:t> appearance and behaviour?</a:t>
            </a:r>
            <a:r>
              <a:rPr lang="en-GB" sz="2000" dirty="0">
                <a:solidFill>
                  <a:srgbClr val="FFFF00"/>
                </a:solidFill>
                <a:ea typeface="Calibri"/>
                <a:cs typeface="Times New Roman"/>
              </a:rPr>
              <a:t> </a:t>
            </a:r>
            <a:endParaRPr lang="en-GB" sz="2000" dirty="0">
              <a:solidFill>
                <a:srgbClr val="FFFF00"/>
              </a:solidFill>
              <a:ea typeface="Calibri"/>
              <a:cs typeface="Times New Roman"/>
            </a:endParaRPr>
          </a:p>
          <a:p>
            <a:pPr marL="342900" indent="-342900" algn="just">
              <a:buFontTx/>
              <a:buChar char="-"/>
            </a:pPr>
            <a:endParaRPr lang="en-GB" sz="2000" dirty="0">
              <a:solidFill>
                <a:srgbClr val="FFFF00"/>
              </a:solidFill>
              <a:ea typeface="Calibri"/>
              <a:cs typeface="Times New Roman"/>
            </a:endParaRPr>
          </a:p>
          <a:p>
            <a:pPr marL="342900" indent="-342900" algn="just">
              <a:buFont typeface="Symbol"/>
              <a:buChar char=""/>
            </a:pPr>
            <a:r>
              <a:rPr lang="en-GB" sz="2000" b="1" dirty="0">
                <a:solidFill>
                  <a:srgbClr val="FFFF00"/>
                </a:solidFill>
                <a:ea typeface="Calibri"/>
                <a:cs typeface="Times New Roman"/>
              </a:rPr>
              <a:t>Why does Baudelaire celebrate the practice of </a:t>
            </a:r>
            <a:r>
              <a:rPr lang="en-GB" sz="2000" b="1" i="1" dirty="0" err="1">
                <a:solidFill>
                  <a:srgbClr val="FFFF00"/>
                </a:solidFill>
                <a:ea typeface="Calibri"/>
                <a:cs typeface="Times New Roman"/>
              </a:rPr>
              <a:t>flânerie</a:t>
            </a:r>
            <a:r>
              <a:rPr lang="en-GB" sz="2000" b="1" dirty="0">
                <a:solidFill>
                  <a:srgbClr val="FFFF00"/>
                </a:solidFill>
                <a:ea typeface="Calibri"/>
                <a:cs typeface="Times New Roman"/>
              </a:rPr>
              <a:t>? What insight does he think it offers into the experience of ‘modern life’ in the city?</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64216" y="-17868"/>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0" y="3620912"/>
            <a:ext cx="9036496" cy="2893100"/>
          </a:xfrm>
          <a:prstGeom prst="rect">
            <a:avLst/>
          </a:prstGeom>
        </p:spPr>
        <p:txBody>
          <a:bodyPr wrap="square" lIns="720000" rIns="720000">
            <a:spAutoFit/>
          </a:bodyPr>
          <a:lstStyle/>
          <a:p>
            <a:pPr algn="just"/>
            <a:endParaRPr lang="en-GB" sz="2600" b="1" dirty="0">
              <a:solidFill>
                <a:srgbClr val="FFFF00"/>
              </a:solidFill>
              <a:ea typeface="Calibri"/>
              <a:cs typeface="Times New Roman"/>
            </a:endParaRPr>
          </a:p>
          <a:p>
            <a:pPr algn="just"/>
            <a:r>
              <a:rPr lang="en-GB" sz="2600" b="1" dirty="0">
                <a:ea typeface="Calibri"/>
                <a:cs typeface="Times New Roman"/>
              </a:rPr>
              <a:t>“In 1839 it was considered elegant to take a tortoise out walking. This gives us an idea of the tempo of </a:t>
            </a:r>
            <a:r>
              <a:rPr lang="en-GB" sz="2600" b="1" dirty="0" err="1">
                <a:ea typeface="Calibri"/>
                <a:cs typeface="Times New Roman"/>
              </a:rPr>
              <a:t>flanerie</a:t>
            </a:r>
            <a:r>
              <a:rPr lang="en-GB" sz="2600" b="1" dirty="0">
                <a:ea typeface="Calibri"/>
                <a:cs typeface="Times New Roman"/>
              </a:rPr>
              <a:t> in the arcades </a:t>
            </a:r>
            <a:r>
              <a:rPr lang="en-GB" sz="2600" b="1" dirty="0">
                <a:ea typeface="Calibri"/>
                <a:cs typeface="Times New Roman"/>
              </a:rPr>
              <a:t>… One can well imagine </a:t>
            </a:r>
            <a:r>
              <a:rPr lang="en-GB" sz="2600" b="1" dirty="0">
                <a:ea typeface="Calibri"/>
                <a:cs typeface="Times New Roman"/>
              </a:rPr>
              <a:t>the elegant </a:t>
            </a:r>
            <a:r>
              <a:rPr lang="en-GB" sz="2600" b="1" dirty="0">
                <a:ea typeface="Calibri"/>
                <a:cs typeface="Times New Roman"/>
              </a:rPr>
              <a:t>set mimicking the pace of this creature more easily in the arcades than </a:t>
            </a:r>
            <a:r>
              <a:rPr lang="en-GB" sz="2600" b="1" dirty="0">
                <a:ea typeface="Calibri"/>
                <a:cs typeface="Times New Roman"/>
              </a:rPr>
              <a:t>on the boulevards.”</a:t>
            </a:r>
          </a:p>
          <a:p>
            <a:pPr marL="285750" indent="-285750" algn="just">
              <a:buFontTx/>
              <a:buChar char="-"/>
            </a:pPr>
            <a:r>
              <a:rPr lang="en-GB" sz="2600" b="1" dirty="0">
                <a:cs typeface="Times New Roman"/>
              </a:rPr>
              <a:t>Benjamin, </a:t>
            </a:r>
            <a:r>
              <a:rPr lang="en-GB" sz="2600" b="1" i="1" dirty="0">
                <a:cs typeface="Times New Roman"/>
              </a:rPr>
              <a:t>Arcades Project</a:t>
            </a:r>
            <a:r>
              <a:rPr lang="en-GB" sz="2600" b="1" dirty="0">
                <a:cs typeface="Times New Roman"/>
              </a:rPr>
              <a:t>, pp. 442,881</a:t>
            </a:r>
            <a:r>
              <a:rPr lang="en-GB" sz="2400" dirty="0">
                <a:solidFill>
                  <a:srgbClr val="FFFF00"/>
                </a:solidFill>
                <a:cs typeface="Times New Roman"/>
              </a:rPr>
              <a:t>.</a:t>
            </a:r>
            <a:endParaRPr lang="en-GB" sz="2400" dirty="0">
              <a:solidFill>
                <a:srgbClr val="FFFF00"/>
              </a:solidFill>
            </a:endParaRPr>
          </a:p>
        </p:txBody>
      </p:sp>
    </p:spTree>
    <p:extLst>
      <p:ext uri="{BB962C8B-B14F-4D97-AF65-F5344CB8AC3E}">
        <p14:creationId xmlns:p14="http://schemas.microsoft.com/office/powerpoint/2010/main" val="62028818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17868"/>
            <a:ext cx="9558687" cy="7495208"/>
          </a:xfrm>
          <a:prstGeom prst="rect">
            <a:avLst/>
          </a:prstGeom>
          <a:noFill/>
        </p:spPr>
        <p:txBody>
          <a:bodyPr wrap="square" lIns="540000" tIns="360000" rIns="540000" bIns="540000" rtlCol="0">
            <a:spAutoFit/>
          </a:bodyPr>
          <a:lstStyle/>
          <a:p>
            <a:r>
              <a:rPr lang="en-GB" sz="2200" b="1" u="sng" dirty="0" smtClean="0"/>
              <a:t>2. Painters of Modern Life: </a:t>
            </a:r>
            <a:r>
              <a:rPr lang="en-GB" sz="2200" b="1" u="sng" dirty="0"/>
              <a:t>The </a:t>
            </a:r>
            <a:r>
              <a:rPr lang="en-GB" sz="2200" b="1" u="sng" dirty="0" err="1" smtClean="0"/>
              <a:t>Flâneur</a:t>
            </a:r>
            <a:endParaRPr lang="en-GB" sz="2200" b="1" u="sng" dirty="0" smtClean="0"/>
          </a:p>
          <a:p>
            <a:endParaRPr lang="en-GB" sz="2800" b="1" u="sng" dirty="0" smtClean="0"/>
          </a:p>
          <a:p>
            <a:r>
              <a:rPr lang="en-GB" sz="2400" dirty="0"/>
              <a:t>The crowd is his </a:t>
            </a:r>
            <a:r>
              <a:rPr lang="en-GB" sz="2400" dirty="0" smtClean="0"/>
              <a:t>element, </a:t>
            </a:r>
            <a:r>
              <a:rPr lang="en-GB" sz="2400" dirty="0"/>
              <a:t>just as the air is the bird’s, and water that of the fish. His passion </a:t>
            </a:r>
            <a:r>
              <a:rPr lang="en-GB" sz="2400" dirty="0" smtClean="0"/>
              <a:t>and his </a:t>
            </a:r>
            <a:r>
              <a:rPr lang="en-GB" sz="2400" dirty="0"/>
              <a:t>profession </a:t>
            </a:r>
            <a:r>
              <a:rPr lang="en-GB" sz="2400" dirty="0" smtClean="0"/>
              <a:t>are to become one with </a:t>
            </a:r>
            <a:r>
              <a:rPr lang="en-GB" sz="2400" dirty="0"/>
              <a:t>the crowd. For the perfect </a:t>
            </a:r>
            <a:r>
              <a:rPr lang="en-GB" sz="2400" dirty="0" err="1" smtClean="0"/>
              <a:t>flâneur</a:t>
            </a:r>
            <a:r>
              <a:rPr lang="en-GB" sz="2400" dirty="0" smtClean="0"/>
              <a:t>, for </a:t>
            </a:r>
            <a:r>
              <a:rPr lang="en-GB" sz="2400" dirty="0"/>
              <a:t>the passionate </a:t>
            </a:r>
            <a:r>
              <a:rPr lang="en-GB" sz="2400" dirty="0" smtClean="0"/>
              <a:t>spectator, it is an immense joy to set up house in the heart of the multitude, amid the  ebb and flow</a:t>
            </a:r>
            <a:r>
              <a:rPr lang="en-GB" sz="2400" dirty="0"/>
              <a:t> </a:t>
            </a:r>
            <a:r>
              <a:rPr lang="en-GB" sz="2400" dirty="0" smtClean="0"/>
              <a:t>of movement, in the midst of the fugitive and the </a:t>
            </a:r>
            <a:r>
              <a:rPr lang="en-GB" sz="2400" dirty="0"/>
              <a:t>infinite. To be away from home and yet </a:t>
            </a:r>
            <a:r>
              <a:rPr lang="en-GB" sz="2400" dirty="0" smtClean="0"/>
              <a:t>feel oneself </a:t>
            </a:r>
            <a:r>
              <a:rPr lang="en-GB" sz="2400" dirty="0"/>
              <a:t>everywhere </a:t>
            </a:r>
          </a:p>
          <a:p>
            <a:r>
              <a:rPr lang="en-GB" sz="2400" dirty="0" smtClean="0"/>
              <a:t>at home anywhere; </a:t>
            </a:r>
            <a:r>
              <a:rPr lang="en-GB" sz="2400" dirty="0"/>
              <a:t>to see the world, to be at the very centre of the world, and yet </a:t>
            </a:r>
            <a:r>
              <a:rPr lang="en-GB" sz="2400" dirty="0" smtClean="0"/>
              <a:t>remain hidden from the world to </a:t>
            </a:r>
            <a:r>
              <a:rPr lang="en-GB" sz="2400" dirty="0"/>
              <a:t>be unseen of </a:t>
            </a:r>
            <a:endParaRPr lang="en-GB" sz="2400" dirty="0" smtClean="0"/>
          </a:p>
          <a:p>
            <a:endParaRPr lang="en-GB" sz="2400" dirty="0" smtClean="0"/>
          </a:p>
          <a:p>
            <a:r>
              <a:rPr lang="en-GB" sz="2400" smtClean="0"/>
              <a:t>Or </a:t>
            </a:r>
            <a:r>
              <a:rPr lang="en-GB" sz="2400" dirty="0" smtClean="0"/>
              <a:t>we might liken him to a mirror as vast </a:t>
            </a:r>
            <a:r>
              <a:rPr lang="en-GB" sz="2400" dirty="0"/>
              <a:t>as </a:t>
            </a:r>
            <a:r>
              <a:rPr lang="en-GB" sz="2400" dirty="0" smtClean="0"/>
              <a:t>the crowd </a:t>
            </a:r>
            <a:r>
              <a:rPr lang="en-GB" sz="2400" dirty="0"/>
              <a:t>i</a:t>
            </a:r>
            <a:r>
              <a:rPr lang="en-GB" sz="2400" dirty="0" smtClean="0"/>
              <a:t>tself: to </a:t>
            </a:r>
            <a:r>
              <a:rPr lang="en-GB" sz="2400" dirty="0"/>
              <a:t>a kaleidoscope </a:t>
            </a:r>
            <a:r>
              <a:rPr lang="en-GB" sz="2400" dirty="0" smtClean="0"/>
              <a:t>gifted with </a:t>
            </a:r>
            <a:r>
              <a:rPr lang="en-GB" sz="2400" dirty="0"/>
              <a:t>consciousness, </a:t>
            </a:r>
            <a:r>
              <a:rPr lang="en-GB" sz="2400" dirty="0" smtClean="0"/>
              <a:t>responding to each one of its movements and reproducing the multiplicity of life and all the flickering grace of all the elements of life. He is an ‘I’ with an insatiable appetite for the ‘non-I.’ </a:t>
            </a:r>
          </a:p>
          <a:p>
            <a:endParaRPr lang="en-GB" sz="2200" b="1" u="sng" dirty="0"/>
          </a:p>
          <a:p>
            <a:pPr marL="228600" algn="just"/>
            <a:r>
              <a:rPr lang="en-GB" sz="2000" dirty="0">
                <a:solidFill>
                  <a:srgbClr val="FFFF00"/>
                </a:solidFill>
                <a:ea typeface="Calibri"/>
                <a:cs typeface="Times New Roman"/>
              </a:rPr>
              <a:t> </a:t>
            </a:r>
            <a:endParaRPr lang="en-GB" sz="2000" dirty="0" smtClean="0">
              <a:solidFill>
                <a:srgbClr val="FFFF00"/>
              </a:solidFill>
              <a:ea typeface="Calibri"/>
              <a:cs typeface="Times New Roman"/>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64216" y="-17868"/>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9620446" y="3473565"/>
            <a:ext cx="1951167" cy="1323439"/>
          </a:xfrm>
          <a:prstGeom prst="rect">
            <a:avLst/>
          </a:prstGeom>
        </p:spPr>
        <p:txBody>
          <a:bodyPr wrap="square">
            <a:spAutoFit/>
          </a:bodyPr>
          <a:lstStyle/>
          <a:p>
            <a:pPr algn="r"/>
            <a:endParaRPr lang="en-GB" sz="1600" b="1" i="1" dirty="0">
              <a:solidFill>
                <a:prstClr val="white"/>
              </a:solidFill>
            </a:endParaRPr>
          </a:p>
          <a:p>
            <a:pPr algn="r"/>
            <a:r>
              <a:rPr lang="en-GB" sz="1600" dirty="0"/>
              <a:t>Charles Baudelaire, Sections I–IV and IX–XIII from ‘The Painter of Modern Life’ </a:t>
            </a:r>
            <a:r>
              <a:rPr lang="en-GB" sz="1600" dirty="0" smtClean="0"/>
              <a:t>p. 9</a:t>
            </a:r>
            <a:endParaRPr lang="en-GB" sz="1600" b="1" dirty="0"/>
          </a:p>
        </p:txBody>
      </p:sp>
    </p:spTree>
    <p:extLst>
      <p:ext uri="{BB962C8B-B14F-4D97-AF65-F5344CB8AC3E}">
        <p14:creationId xmlns:p14="http://schemas.microsoft.com/office/powerpoint/2010/main" val="236428745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45531"/>
            <a:ext cx="8648700" cy="10049753"/>
          </a:xfrm>
          <a:prstGeom prst="rect">
            <a:avLst/>
          </a:prstGeom>
          <a:noFill/>
        </p:spPr>
        <p:txBody>
          <a:bodyPr wrap="square" lIns="540000" tIns="360000" rIns="540000" bIns="540000" rtlCol="0">
            <a:spAutoFit/>
          </a:bodyPr>
          <a:lstStyle/>
          <a:p>
            <a:r>
              <a:rPr lang="en-GB" sz="2200" b="1" u="sng" dirty="0" smtClean="0"/>
              <a:t>2. Painters of Modern Life: </a:t>
            </a:r>
            <a:r>
              <a:rPr lang="en-GB" sz="2200" b="1" i="1" u="sng" dirty="0"/>
              <a:t>Paris Spleen </a:t>
            </a:r>
            <a:r>
              <a:rPr lang="en-GB" sz="2200" b="1" u="sng" dirty="0"/>
              <a:t>and</a:t>
            </a:r>
            <a:r>
              <a:rPr lang="en-GB" sz="2200" b="1" i="1" u="sng" dirty="0"/>
              <a:t> The Flowers of Evil</a:t>
            </a:r>
          </a:p>
          <a:p>
            <a:endParaRPr lang="en-GB" sz="2200" b="1" i="1" u="sng" dirty="0"/>
          </a:p>
          <a:p>
            <a:endParaRPr lang="en-GB" sz="2200" b="1" dirty="0">
              <a:solidFill>
                <a:schemeClr val="bg1">
                  <a:lumMod val="95000"/>
                  <a:lumOff val="5000"/>
                </a:schemeClr>
              </a:solidFill>
              <a:ea typeface="Calibri"/>
              <a:cs typeface="Times New Roman"/>
            </a:endParaRPr>
          </a:p>
          <a:p>
            <a:pPr marL="342900" indent="-342900">
              <a:buFont typeface="Arial" panose="020B0604020202020204" pitchFamily="34" charset="0"/>
              <a:buChar char="•"/>
            </a:pPr>
            <a:r>
              <a:rPr lang="en-GB" sz="2800" b="1" dirty="0">
                <a:solidFill>
                  <a:srgbClr val="FFFF00"/>
                </a:solidFill>
              </a:rPr>
              <a:t>To </a:t>
            </a:r>
            <a:r>
              <a:rPr lang="en-GB" sz="2800" b="1" dirty="0">
                <a:solidFill>
                  <a:srgbClr val="FFFF00"/>
                </a:solidFill>
              </a:rPr>
              <a:t>what extent does Baudelaire’s own poetry exemplify the ideas forwarded in ‘The Painter of Modern Life’? </a:t>
            </a:r>
            <a:r>
              <a:rPr lang="en-GB" sz="2800" b="1" dirty="0">
                <a:solidFill>
                  <a:srgbClr val="FFFF00"/>
                </a:solidFill>
              </a:rPr>
              <a:t>Are the principles of that essay put into practice in </a:t>
            </a:r>
            <a:r>
              <a:rPr lang="en-GB" sz="2800" b="1" i="1" dirty="0">
                <a:solidFill>
                  <a:srgbClr val="FFFF00"/>
                </a:solidFill>
              </a:rPr>
              <a:t>Paris Spleen </a:t>
            </a:r>
            <a:r>
              <a:rPr lang="en-GB" sz="2800" b="1" dirty="0">
                <a:solidFill>
                  <a:srgbClr val="FFFF00"/>
                </a:solidFill>
              </a:rPr>
              <a:t>and </a:t>
            </a:r>
            <a:r>
              <a:rPr lang="en-GB" sz="2800" b="1" i="1" dirty="0">
                <a:solidFill>
                  <a:srgbClr val="FFFF00"/>
                </a:solidFill>
              </a:rPr>
              <a:t>The Flowers of Evil</a:t>
            </a:r>
            <a:r>
              <a:rPr lang="en-GB" sz="2800" b="1" dirty="0">
                <a:solidFill>
                  <a:srgbClr val="FFFF00"/>
                </a:solidFill>
              </a:rPr>
              <a:t>? </a:t>
            </a:r>
            <a:endParaRPr lang="en-GB" sz="2800" b="1" dirty="0" smtClean="0">
              <a:solidFill>
                <a:srgbClr val="FFFF00"/>
              </a:solidFill>
            </a:endParaRPr>
          </a:p>
          <a:p>
            <a:pPr marL="342900" indent="-342900">
              <a:buFont typeface="Arial" panose="020B0604020202020204" pitchFamily="34" charset="0"/>
              <a:buChar char="•"/>
            </a:pPr>
            <a:endParaRPr lang="en-GB" sz="2800" b="1" dirty="0">
              <a:solidFill>
                <a:srgbClr val="FFFF00"/>
              </a:solidFill>
            </a:endParaRPr>
          </a:p>
          <a:p>
            <a:pPr marL="342900" indent="-342900">
              <a:buFont typeface="Arial" panose="020B0604020202020204" pitchFamily="34" charset="0"/>
              <a:buChar char="•"/>
            </a:pPr>
            <a:r>
              <a:rPr lang="en-GB" sz="2800" b="1" dirty="0" smtClean="0">
                <a:solidFill>
                  <a:srgbClr val="FFFF00"/>
                </a:solidFill>
              </a:rPr>
              <a:t>What impressions of city life can be gleaned from the prose poems ‘The Eyes of the Poor,’ ‘Crowds’ and ‘The Old Mountebank’?</a:t>
            </a:r>
          </a:p>
          <a:p>
            <a:pPr marL="342900" indent="-342900">
              <a:buFont typeface="Arial" panose="020B0604020202020204" pitchFamily="34" charset="0"/>
              <a:buChar char="•"/>
            </a:pPr>
            <a:endParaRPr lang="en-GB" sz="2800" b="1" dirty="0">
              <a:solidFill>
                <a:srgbClr val="FFFF00"/>
              </a:solidFill>
            </a:endParaRPr>
          </a:p>
          <a:p>
            <a:pPr marL="342900" indent="-342900">
              <a:buFont typeface="Arial" panose="020B0604020202020204" pitchFamily="34" charset="0"/>
              <a:buChar char="•"/>
            </a:pPr>
            <a:r>
              <a:rPr lang="en-GB" sz="2800" b="1" dirty="0" smtClean="0">
                <a:solidFill>
                  <a:srgbClr val="FFFF00"/>
                </a:solidFill>
              </a:rPr>
              <a:t>Is there anything ‘city-like’ about these works?</a:t>
            </a: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pPr lvl="0"/>
            <a:endParaRPr lang="en-GB" sz="2000" dirty="0">
              <a:solidFill>
                <a:srgbClr val="FFFF00"/>
              </a:solidFill>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38123" y="0"/>
            <a:ext cx="3453877" cy="2880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8738122" y="3060700"/>
            <a:ext cx="3317353" cy="646331"/>
          </a:xfrm>
          <a:prstGeom prst="rect">
            <a:avLst/>
          </a:prstGeom>
        </p:spPr>
        <p:txBody>
          <a:bodyPr wrap="square">
            <a:spAutoFit/>
          </a:bodyPr>
          <a:lstStyle/>
          <a:p>
            <a:r>
              <a:rPr lang="en-GB" dirty="0"/>
              <a:t>Baudelaire by Gustave Courbet, 1848</a:t>
            </a:r>
          </a:p>
        </p:txBody>
      </p:sp>
    </p:spTree>
    <p:extLst>
      <p:ext uri="{BB962C8B-B14F-4D97-AF65-F5344CB8AC3E}">
        <p14:creationId xmlns:p14="http://schemas.microsoft.com/office/powerpoint/2010/main" val="274301909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45531"/>
            <a:ext cx="8648700" cy="9926642"/>
          </a:xfrm>
          <a:prstGeom prst="rect">
            <a:avLst/>
          </a:prstGeom>
          <a:noFill/>
        </p:spPr>
        <p:txBody>
          <a:bodyPr wrap="square" lIns="540000" tIns="360000" rIns="540000" bIns="540000" rtlCol="0">
            <a:spAutoFit/>
          </a:bodyPr>
          <a:lstStyle/>
          <a:p>
            <a:r>
              <a:rPr lang="en-GB" sz="2200" b="1" u="sng" dirty="0" smtClean="0"/>
              <a:t>2. Painters of Modern Life: </a:t>
            </a:r>
            <a:r>
              <a:rPr lang="en-GB" sz="2200" b="1" i="1" u="sng" dirty="0"/>
              <a:t>Paris Spleen </a:t>
            </a:r>
            <a:r>
              <a:rPr lang="en-GB" sz="2200" b="1" u="sng" dirty="0"/>
              <a:t>and</a:t>
            </a:r>
            <a:r>
              <a:rPr lang="en-GB" sz="2200" b="1" i="1" u="sng" dirty="0"/>
              <a:t> The Flowers of Evil</a:t>
            </a:r>
          </a:p>
          <a:p>
            <a:endParaRPr lang="en-GB" sz="2200" b="1" i="1" u="sng" dirty="0"/>
          </a:p>
          <a:p>
            <a:endParaRPr lang="en-GB" sz="2200" b="1" dirty="0">
              <a:solidFill>
                <a:schemeClr val="bg1">
                  <a:lumMod val="95000"/>
                  <a:lumOff val="5000"/>
                </a:schemeClr>
              </a:solidFill>
              <a:ea typeface="Calibri"/>
              <a:cs typeface="Times New Roman"/>
            </a:endParaRPr>
          </a:p>
          <a:p>
            <a:pPr marL="342900" indent="-342900">
              <a:buFont typeface="Arial" panose="020B0604020202020204" pitchFamily="34" charset="0"/>
              <a:buChar char="•"/>
            </a:pPr>
            <a:r>
              <a:rPr lang="en-GB" sz="2800" b="1" dirty="0">
                <a:solidFill>
                  <a:srgbClr val="FFFF00"/>
                </a:solidFill>
              </a:rPr>
              <a:t>To </a:t>
            </a:r>
            <a:r>
              <a:rPr lang="en-GB" sz="2800" b="1" dirty="0">
                <a:solidFill>
                  <a:srgbClr val="FFFF00"/>
                </a:solidFill>
              </a:rPr>
              <a:t>what extent does Baudelaire’s own poetry exemplify the ideas forwarded in ‘The Painter of Modern Life’? Are the principles of that essay put into practice in </a:t>
            </a:r>
            <a:r>
              <a:rPr lang="en-GB" sz="2800" b="1" i="1" dirty="0">
                <a:solidFill>
                  <a:srgbClr val="FFFF00"/>
                </a:solidFill>
              </a:rPr>
              <a:t>Paris Spleen </a:t>
            </a:r>
            <a:r>
              <a:rPr lang="en-GB" sz="2800" b="1" dirty="0">
                <a:solidFill>
                  <a:srgbClr val="FFFF00"/>
                </a:solidFill>
              </a:rPr>
              <a:t>and </a:t>
            </a:r>
            <a:r>
              <a:rPr lang="en-GB" sz="2800" b="1" i="1" dirty="0">
                <a:solidFill>
                  <a:srgbClr val="FFFF00"/>
                </a:solidFill>
              </a:rPr>
              <a:t>The Flowers of Evil</a:t>
            </a:r>
            <a:r>
              <a:rPr lang="en-GB" sz="2800" b="1" dirty="0">
                <a:solidFill>
                  <a:srgbClr val="FFFF00"/>
                </a:solidFill>
              </a:rPr>
              <a:t>? </a:t>
            </a:r>
            <a:r>
              <a:rPr lang="en-GB" sz="2800" b="1" dirty="0">
                <a:solidFill>
                  <a:srgbClr val="FFFF00"/>
                </a:solidFill>
              </a:rPr>
              <a:t>If so, how and in which poems particularly</a:t>
            </a:r>
            <a:r>
              <a:rPr lang="en-GB" sz="2800" b="1" dirty="0" smtClean="0">
                <a:solidFill>
                  <a:srgbClr val="FFFF00"/>
                </a:solidFill>
              </a:rPr>
              <a:t>?</a:t>
            </a:r>
          </a:p>
          <a:p>
            <a:pPr marL="342900" indent="-342900">
              <a:buFont typeface="Arial" panose="020B0604020202020204" pitchFamily="34" charset="0"/>
              <a:buChar char="•"/>
            </a:pPr>
            <a:endParaRPr lang="en-GB" sz="2800" b="1" dirty="0">
              <a:solidFill>
                <a:srgbClr val="FFFF00"/>
              </a:solidFill>
            </a:endParaRPr>
          </a:p>
          <a:p>
            <a:pPr marL="457200" indent="-457200">
              <a:buFont typeface="Arial" panose="020B0604020202020204" pitchFamily="34" charset="0"/>
              <a:buChar char="•"/>
            </a:pPr>
            <a:r>
              <a:rPr lang="en-GB" sz="2800" b="1" dirty="0" smtClean="0">
                <a:solidFill>
                  <a:srgbClr val="FFFF00"/>
                </a:solidFill>
              </a:rPr>
              <a:t>What insights might ‘The Swan’ provide about the transformations that took place in Paris during </a:t>
            </a:r>
            <a:r>
              <a:rPr lang="en-GB" sz="2800" b="1" dirty="0" err="1" smtClean="0">
                <a:solidFill>
                  <a:srgbClr val="FFFF00"/>
                </a:solidFill>
              </a:rPr>
              <a:t>Haussmannisation</a:t>
            </a:r>
            <a:r>
              <a:rPr lang="en-GB" sz="2800" b="1" dirty="0" smtClean="0">
                <a:solidFill>
                  <a:srgbClr val="FFFF00"/>
                </a:solidFill>
              </a:rPr>
              <a:t>?</a:t>
            </a:r>
            <a:endParaRPr lang="en-GB" sz="2800" dirty="0">
              <a:solidFill>
                <a:srgbClr val="FFFF00"/>
              </a:solidFill>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pPr lvl="0"/>
            <a:endParaRPr lang="en-GB" sz="2000" dirty="0">
              <a:solidFill>
                <a:srgbClr val="FFFF00"/>
              </a:solidFill>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38123" y="0"/>
            <a:ext cx="3453877" cy="2880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8738122" y="3060700"/>
            <a:ext cx="3317353" cy="646331"/>
          </a:xfrm>
          <a:prstGeom prst="rect">
            <a:avLst/>
          </a:prstGeom>
        </p:spPr>
        <p:txBody>
          <a:bodyPr wrap="square">
            <a:spAutoFit/>
          </a:bodyPr>
          <a:lstStyle/>
          <a:p>
            <a:r>
              <a:rPr lang="en-GB" dirty="0"/>
              <a:t>Baudelaire by Gustave Courbet, 1848</a:t>
            </a:r>
          </a:p>
        </p:txBody>
      </p:sp>
    </p:spTree>
    <p:extLst>
      <p:ext uri="{BB962C8B-B14F-4D97-AF65-F5344CB8AC3E}">
        <p14:creationId xmlns:p14="http://schemas.microsoft.com/office/powerpoint/2010/main" val="51333906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94532" y="32598"/>
            <a:ext cx="6617692" cy="7433652"/>
          </a:xfrm>
          <a:prstGeom prst="rect">
            <a:avLst/>
          </a:prstGeom>
          <a:noFill/>
        </p:spPr>
        <p:txBody>
          <a:bodyPr wrap="square" lIns="540000" tIns="360000" rIns="540000" bIns="540000" rtlCol="0">
            <a:spAutoFit/>
          </a:bodyPr>
          <a:lstStyle/>
          <a:p>
            <a:r>
              <a:rPr lang="en-GB" sz="2200" b="1" u="sng" dirty="0" smtClean="0"/>
              <a:t>2. Painters of Modern Life: </a:t>
            </a:r>
            <a:r>
              <a:rPr lang="en-GB" sz="2200" b="1" i="1" u="sng" dirty="0"/>
              <a:t>Paris Spleen</a:t>
            </a:r>
          </a:p>
          <a:p>
            <a:endParaRPr lang="en-GB" sz="2200" b="1" dirty="0">
              <a:ea typeface="Calibri"/>
              <a:cs typeface="Times New Roman"/>
            </a:endParaRPr>
          </a:p>
          <a:p>
            <a:r>
              <a:rPr lang="en-GB" sz="4000" b="1" dirty="0">
                <a:ea typeface="Calibri"/>
                <a:cs typeface="Times New Roman"/>
              </a:rPr>
              <a:t>CITY-WALKING</a:t>
            </a:r>
            <a:endParaRPr lang="en-GB" sz="4000" b="1" dirty="0">
              <a:ea typeface="Calibri"/>
              <a:cs typeface="Times New Roman"/>
            </a:endParaRPr>
          </a:p>
          <a:p>
            <a:r>
              <a:rPr lang="en-GB" sz="4000" b="1" dirty="0">
                <a:ea typeface="Calibri"/>
                <a:cs typeface="Times New Roman"/>
              </a:rPr>
              <a:t>	CITY-WATCHING</a:t>
            </a:r>
            <a:endParaRPr lang="en-GB" sz="4000" b="1" dirty="0">
              <a:ea typeface="Calibri"/>
              <a:cs typeface="Times New Roman"/>
            </a:endParaRPr>
          </a:p>
          <a:p>
            <a:r>
              <a:rPr lang="en-GB" sz="4000" dirty="0">
                <a:ea typeface="Calibri"/>
                <a:cs typeface="Times New Roman"/>
              </a:rPr>
              <a:t>		</a:t>
            </a:r>
            <a:r>
              <a:rPr lang="en-GB" sz="4000" b="1" dirty="0">
                <a:ea typeface="Calibri"/>
                <a:cs typeface="Times New Roman"/>
              </a:rPr>
              <a:t>CITY-WRITING</a:t>
            </a:r>
            <a:endParaRPr lang="en-GB" sz="4000" b="1" dirty="0">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endParaRPr lang="en-GB" sz="2000" dirty="0">
              <a:solidFill>
                <a:srgbClr val="FFFF00"/>
              </a:solidFill>
              <a:ea typeface="Calibri"/>
              <a:cs typeface="Times New Roman"/>
            </a:endParaRPr>
          </a:p>
          <a:p>
            <a:r>
              <a:rPr lang="en-GB" sz="2000" dirty="0">
                <a:solidFill>
                  <a:srgbClr val="FFFF00"/>
                </a:solidFill>
                <a:ea typeface="Calibri"/>
                <a:cs typeface="Times New Roman"/>
              </a:rPr>
              <a:t>Baudelaire by Gustave Courbet, 1848</a:t>
            </a:r>
          </a:p>
          <a:p>
            <a:pPr lvl="0"/>
            <a:endParaRPr lang="en-GB" sz="2000" dirty="0">
              <a:solidFill>
                <a:srgbClr val="FFFF00"/>
              </a:solidFill>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0407" y="45531"/>
            <a:ext cx="2627784" cy="35451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135561" y="3169421"/>
            <a:ext cx="3453877" cy="2880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4930317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599"/>
            <a:ext cx="9844184" cy="6848877"/>
          </a:xfrm>
          <a:prstGeom prst="rect">
            <a:avLst/>
          </a:prstGeom>
          <a:noFill/>
        </p:spPr>
        <p:txBody>
          <a:bodyPr wrap="square" lIns="540000" tIns="360000" rIns="540000" bIns="540000" rtlCol="0">
            <a:spAutoFit/>
          </a:bodyPr>
          <a:lstStyle/>
          <a:p>
            <a:r>
              <a:rPr lang="en-GB" sz="2200" b="1" u="sng" dirty="0" smtClean="0"/>
              <a:t>2. Painters of Modern Life: </a:t>
            </a:r>
            <a:r>
              <a:rPr lang="en-GB" sz="2200" b="1" u="sng" dirty="0"/>
              <a:t>Constantin </a:t>
            </a:r>
            <a:r>
              <a:rPr lang="en-GB" sz="2200" b="1" u="sng" dirty="0"/>
              <a:t>Guys </a:t>
            </a: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pPr marL="342900" indent="-342900" algn="just">
              <a:buFont typeface="Arial" panose="020B0604020202020204" pitchFamily="34" charset="0"/>
              <a:buChar char="•"/>
            </a:pPr>
            <a:r>
              <a:rPr lang="en-GB" sz="2400" b="1" dirty="0"/>
              <a:t>Constantin Guys </a:t>
            </a:r>
            <a:r>
              <a:rPr lang="en-GB" sz="2400" b="1" dirty="0"/>
              <a:t>(‘Monsieur G’) is the eponymous ‘painter of modern life’ in Baudelaire’s </a:t>
            </a:r>
            <a:r>
              <a:rPr lang="en-GB" sz="2400" b="1" dirty="0" smtClean="0"/>
              <a:t>essay. What </a:t>
            </a:r>
            <a:r>
              <a:rPr lang="en-GB" sz="2400" b="1" dirty="0"/>
              <a:t>does Baudelaire value about Guys’ paintings</a:t>
            </a:r>
            <a:r>
              <a:rPr lang="en-GB" sz="2400" b="1" dirty="0" smtClean="0"/>
              <a:t>?</a:t>
            </a:r>
          </a:p>
          <a:p>
            <a:pPr marL="342900" indent="-342900" algn="just">
              <a:buFont typeface="Arial" panose="020B0604020202020204" pitchFamily="34" charset="0"/>
              <a:buChar char="•"/>
            </a:pPr>
            <a:r>
              <a:rPr lang="en-GB" sz="2400" b="1" dirty="0" smtClean="0"/>
              <a:t>Do Baudelaire’s poems </a:t>
            </a:r>
            <a:r>
              <a:rPr lang="en-GB" sz="2400" b="1" dirty="0"/>
              <a:t>and Guys’ paintings share any similar subject matters or common artistic ‘sensibilities</a:t>
            </a:r>
            <a:r>
              <a:rPr lang="en-GB" sz="2400" b="1" dirty="0" smtClean="0"/>
              <a:t>’? </a:t>
            </a:r>
          </a:p>
          <a:p>
            <a:pPr marL="342900" indent="-342900" algn="just">
              <a:buFont typeface="Arial" panose="020B0604020202020204" pitchFamily="34" charset="0"/>
              <a:buChar char="•"/>
            </a:pPr>
            <a:r>
              <a:rPr lang="en-GB" sz="2400" b="1" dirty="0" smtClean="0"/>
              <a:t>What, for instance, might be the relationship between Guys’ paintings and Baudelaire’s ‘Parisian Dream’?  </a:t>
            </a:r>
            <a:endParaRPr lang="en-GB" sz="2400" dirty="0">
              <a:solidFill>
                <a:srgbClr val="FFFF00"/>
              </a:solidFill>
              <a:ea typeface="Calibri"/>
              <a:cs typeface="Times New Roman"/>
            </a:endParaRPr>
          </a:p>
          <a:p>
            <a:pPr lvl="0"/>
            <a:endParaRPr lang="en-GB" sz="2000" dirty="0">
              <a:solidFill>
                <a:srgbClr val="FFFF00"/>
              </a:solidFill>
            </a:endParaRPr>
          </a:p>
        </p:txBody>
      </p:sp>
      <p:pic>
        <p:nvPicPr>
          <p:cNvPr id="5" name="Picture 4" descr="Two Gentlemen and a Lady"/>
          <p:cNvPicPr/>
          <p:nvPr/>
        </p:nvPicPr>
        <p:blipFill>
          <a:blip r:embed="rId3">
            <a:extLst>
              <a:ext uri="{28A0092B-C50C-407E-A947-70E740481C1C}">
                <a14:useLocalDpi xmlns:a14="http://schemas.microsoft.com/office/drawing/2010/main" val="0"/>
              </a:ext>
            </a:extLst>
          </a:blip>
          <a:srcRect/>
          <a:stretch>
            <a:fillRect/>
          </a:stretch>
        </p:blipFill>
        <p:spPr bwMode="auto">
          <a:xfrm>
            <a:off x="9844184" y="3726568"/>
            <a:ext cx="2347816" cy="3131432"/>
          </a:xfrm>
          <a:prstGeom prst="rect">
            <a:avLst/>
          </a:prstGeom>
          <a:noFill/>
          <a:ln>
            <a:noFill/>
          </a:ln>
        </p:spPr>
      </p:pic>
      <p:pic>
        <p:nvPicPr>
          <p:cNvPr id="6" name="Picture 5" descr="http://www.virginia.edu/artmuseum/supplemental-websites/traces/content/2006.11.24.jpg"/>
          <p:cNvPicPr/>
          <p:nvPr/>
        </p:nvPicPr>
        <p:blipFill>
          <a:blip r:embed="rId4">
            <a:extLst>
              <a:ext uri="{28A0092B-C50C-407E-A947-70E740481C1C}">
                <a14:useLocalDpi xmlns:a14="http://schemas.microsoft.com/office/drawing/2010/main" val="0"/>
              </a:ext>
            </a:extLst>
          </a:blip>
          <a:srcRect/>
          <a:stretch>
            <a:fillRect/>
          </a:stretch>
        </p:blipFill>
        <p:spPr bwMode="auto">
          <a:xfrm>
            <a:off x="1847528" y="732762"/>
            <a:ext cx="2865755" cy="2517135"/>
          </a:xfrm>
          <a:prstGeom prst="rect">
            <a:avLst/>
          </a:prstGeom>
          <a:noFill/>
          <a:ln>
            <a:noFill/>
          </a:ln>
        </p:spPr>
      </p:pic>
      <p:pic>
        <p:nvPicPr>
          <p:cNvPr id="7" name="Picture 6" descr="Grisettes and Workers - Constantin Guys"/>
          <p:cNvPicPr/>
          <p:nvPr/>
        </p:nvPicPr>
        <p:blipFill rotWithShape="1">
          <a:blip r:embed="rId5">
            <a:extLst>
              <a:ext uri="{28A0092B-C50C-407E-A947-70E740481C1C}">
                <a14:useLocalDpi xmlns:a14="http://schemas.microsoft.com/office/drawing/2010/main" val="0"/>
              </a:ext>
            </a:extLst>
          </a:blip>
          <a:srcRect t="3046"/>
          <a:stretch/>
        </p:blipFill>
        <p:spPr bwMode="auto">
          <a:xfrm>
            <a:off x="9844184" y="232678"/>
            <a:ext cx="2311901" cy="2989248"/>
          </a:xfrm>
          <a:prstGeom prst="rect">
            <a:avLst/>
          </a:prstGeom>
          <a:noFill/>
          <a:ln>
            <a:noFill/>
          </a:ln>
          <a:extLst>
            <a:ext uri="{53640926-AAD7-44D8-BBD7-CCE9431645EC}">
              <a14:shadowObscured xmlns:a14="http://schemas.microsoft.com/office/drawing/2010/main"/>
            </a:ext>
          </a:extLst>
        </p:spPr>
      </p:pic>
      <p:pic>
        <p:nvPicPr>
          <p:cNvPr id="8" name="Picture 7" descr="Walking in the Park"/>
          <p:cNvPicPr/>
          <p:nvPr/>
        </p:nvPicPr>
        <p:blipFill>
          <a:blip r:embed="rId6">
            <a:extLst>
              <a:ext uri="{28A0092B-C50C-407E-A947-70E740481C1C}">
                <a14:useLocalDpi xmlns:a14="http://schemas.microsoft.com/office/drawing/2010/main" val="0"/>
              </a:ext>
            </a:extLst>
          </a:blip>
          <a:srcRect/>
          <a:stretch>
            <a:fillRect/>
          </a:stretch>
        </p:blipFill>
        <p:spPr bwMode="auto">
          <a:xfrm>
            <a:off x="6353572" y="704791"/>
            <a:ext cx="3096344" cy="2517135"/>
          </a:xfrm>
          <a:prstGeom prst="rect">
            <a:avLst/>
          </a:prstGeom>
          <a:noFill/>
          <a:ln>
            <a:noFill/>
          </a:ln>
        </p:spPr>
      </p:pic>
    </p:spTree>
    <p:extLst>
      <p:ext uri="{BB962C8B-B14F-4D97-AF65-F5344CB8AC3E}">
        <p14:creationId xmlns:p14="http://schemas.microsoft.com/office/powerpoint/2010/main" val="69768763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8900" y="32599"/>
            <a:ext cx="8129116" cy="7156653"/>
          </a:xfrm>
          <a:prstGeom prst="rect">
            <a:avLst/>
          </a:prstGeom>
          <a:noFill/>
        </p:spPr>
        <p:txBody>
          <a:bodyPr wrap="square" lIns="540000" tIns="360000" rIns="540000" bIns="540000" rtlCol="0">
            <a:spAutoFit/>
          </a:bodyPr>
          <a:lstStyle/>
          <a:p>
            <a:r>
              <a:rPr lang="en-GB" sz="2200" b="1" u="sng" dirty="0" smtClean="0"/>
              <a:t>2. Painters of Modern Life: </a:t>
            </a:r>
            <a:r>
              <a:rPr lang="en-GB" sz="2200" b="1" u="sng" dirty="0"/>
              <a:t>Constantin Guys </a:t>
            </a: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400" dirty="0">
              <a:solidFill>
                <a:srgbClr val="FFFF00"/>
              </a:solidFill>
              <a:ea typeface="Calibri"/>
              <a:cs typeface="Times New Roman"/>
            </a:endParaRPr>
          </a:p>
          <a:p>
            <a:pPr marL="342900" indent="-342900">
              <a:buFont typeface="Arial" panose="020B0604020202020204" pitchFamily="34" charset="0"/>
              <a:buChar char="•"/>
            </a:pPr>
            <a:r>
              <a:rPr lang="en-GB" sz="2400" b="1" dirty="0"/>
              <a:t>What criticisms might be directed at the depiction of the city favoured by Guys and, by proxy, Baudelaire? Might different constituencies and social groups offer a different perspective on the city to the one advocated by ‘The Painter of Modern Life’ essay and  Guys’ art?</a:t>
            </a:r>
            <a:endParaRPr lang="en-GB" sz="2400" dirty="0"/>
          </a:p>
          <a:p>
            <a:endParaRPr lang="en-GB" sz="2000" dirty="0">
              <a:solidFill>
                <a:srgbClr val="FFFF00"/>
              </a:solidFill>
              <a:ea typeface="Calibri"/>
              <a:cs typeface="Times New Roman"/>
            </a:endParaRPr>
          </a:p>
          <a:p>
            <a:pPr lvl="0"/>
            <a:endParaRPr lang="en-GB" sz="2000" dirty="0">
              <a:solidFill>
                <a:srgbClr val="FFFF00"/>
              </a:solidFill>
            </a:endParaRPr>
          </a:p>
        </p:txBody>
      </p:sp>
      <p:pic>
        <p:nvPicPr>
          <p:cNvPr id="5" name="Picture 4" descr="Two Gentlemen and a Lady"/>
          <p:cNvPicPr/>
          <p:nvPr/>
        </p:nvPicPr>
        <p:blipFill>
          <a:blip r:embed="rId3">
            <a:extLst>
              <a:ext uri="{28A0092B-C50C-407E-A947-70E740481C1C}">
                <a14:useLocalDpi xmlns:a14="http://schemas.microsoft.com/office/drawing/2010/main" val="0"/>
              </a:ext>
            </a:extLst>
          </a:blip>
          <a:srcRect/>
          <a:stretch>
            <a:fillRect/>
          </a:stretch>
        </p:blipFill>
        <p:spPr bwMode="auto">
          <a:xfrm>
            <a:off x="8178672" y="3573016"/>
            <a:ext cx="2347816" cy="3131432"/>
          </a:xfrm>
          <a:prstGeom prst="rect">
            <a:avLst/>
          </a:prstGeom>
          <a:noFill/>
          <a:ln>
            <a:noFill/>
          </a:ln>
        </p:spPr>
      </p:pic>
      <p:pic>
        <p:nvPicPr>
          <p:cNvPr id="6" name="Picture 5" descr="http://www.virginia.edu/artmuseum/supplemental-websites/traces/content/2006.11.24.jpg"/>
          <p:cNvPicPr/>
          <p:nvPr/>
        </p:nvPicPr>
        <p:blipFill>
          <a:blip r:embed="rId4">
            <a:extLst>
              <a:ext uri="{28A0092B-C50C-407E-A947-70E740481C1C}">
                <a14:useLocalDpi xmlns:a14="http://schemas.microsoft.com/office/drawing/2010/main" val="0"/>
              </a:ext>
            </a:extLst>
          </a:blip>
          <a:srcRect/>
          <a:stretch>
            <a:fillRect/>
          </a:stretch>
        </p:blipFill>
        <p:spPr bwMode="auto">
          <a:xfrm>
            <a:off x="1847528" y="732762"/>
            <a:ext cx="2865755" cy="2517135"/>
          </a:xfrm>
          <a:prstGeom prst="rect">
            <a:avLst/>
          </a:prstGeom>
          <a:noFill/>
          <a:ln>
            <a:noFill/>
          </a:ln>
        </p:spPr>
      </p:pic>
      <p:pic>
        <p:nvPicPr>
          <p:cNvPr id="7" name="Picture 6" descr="Grisettes and Workers - Constantin Guys"/>
          <p:cNvPicPr/>
          <p:nvPr/>
        </p:nvPicPr>
        <p:blipFill rotWithShape="1">
          <a:blip r:embed="rId5">
            <a:extLst>
              <a:ext uri="{28A0092B-C50C-407E-A947-70E740481C1C}">
                <a14:useLocalDpi xmlns:a14="http://schemas.microsoft.com/office/drawing/2010/main" val="0"/>
              </a:ext>
            </a:extLst>
          </a:blip>
          <a:srcRect t="3046"/>
          <a:stretch/>
        </p:blipFill>
        <p:spPr bwMode="auto">
          <a:xfrm>
            <a:off x="8214588" y="260648"/>
            <a:ext cx="2311901" cy="2989248"/>
          </a:xfrm>
          <a:prstGeom prst="rect">
            <a:avLst/>
          </a:prstGeom>
          <a:noFill/>
          <a:ln>
            <a:noFill/>
          </a:ln>
          <a:extLst>
            <a:ext uri="{53640926-AAD7-44D8-BBD7-CCE9431645EC}">
              <a14:shadowObscured xmlns:a14="http://schemas.microsoft.com/office/drawing/2010/main"/>
            </a:ext>
          </a:extLst>
        </p:spPr>
      </p:pic>
      <p:pic>
        <p:nvPicPr>
          <p:cNvPr id="8" name="Picture 7" descr="Walking in the Park"/>
          <p:cNvPicPr/>
          <p:nvPr/>
        </p:nvPicPr>
        <p:blipFill>
          <a:blip r:embed="rId6">
            <a:extLst>
              <a:ext uri="{28A0092B-C50C-407E-A947-70E740481C1C}">
                <a14:useLocalDpi xmlns:a14="http://schemas.microsoft.com/office/drawing/2010/main" val="0"/>
              </a:ext>
            </a:extLst>
          </a:blip>
          <a:srcRect/>
          <a:stretch>
            <a:fillRect/>
          </a:stretch>
        </p:blipFill>
        <p:spPr bwMode="auto">
          <a:xfrm>
            <a:off x="4943872" y="732762"/>
            <a:ext cx="3096344" cy="2517135"/>
          </a:xfrm>
          <a:prstGeom prst="rect">
            <a:avLst/>
          </a:prstGeom>
          <a:noFill/>
          <a:ln>
            <a:noFill/>
          </a:ln>
        </p:spPr>
      </p:pic>
    </p:spTree>
    <p:extLst>
      <p:ext uri="{BB962C8B-B14F-4D97-AF65-F5344CB8AC3E}">
        <p14:creationId xmlns:p14="http://schemas.microsoft.com/office/powerpoint/2010/main" val="148398056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7288"/>
            <a:ext cx="5519936" cy="8880202"/>
          </a:xfrm>
          <a:prstGeom prst="rect">
            <a:avLst/>
          </a:prstGeom>
          <a:noFill/>
        </p:spPr>
        <p:txBody>
          <a:bodyPr wrap="square" lIns="540000" tIns="360000" rIns="540000" bIns="540000" rtlCol="0">
            <a:spAutoFit/>
          </a:bodyPr>
          <a:lstStyle/>
          <a:p>
            <a:r>
              <a:rPr lang="en-GB" sz="2800" b="1" u="sng" dirty="0" smtClean="0"/>
              <a:t>3. Alternative perspectives: </a:t>
            </a:r>
            <a:r>
              <a:rPr lang="en-GB" sz="2800" b="1" u="sng" dirty="0"/>
              <a:t>Class tourism</a:t>
            </a:r>
          </a:p>
          <a:p>
            <a:endParaRPr lang="en-GB" sz="2800" b="1" dirty="0"/>
          </a:p>
          <a:p>
            <a:pPr marL="342900" indent="-342900">
              <a:buFont typeface="Arial" panose="020B0604020202020204" pitchFamily="34" charset="0"/>
              <a:buChar char="•"/>
            </a:pPr>
            <a:r>
              <a:rPr lang="en-GB" sz="2800" b="1" dirty="0" err="1" smtClean="0"/>
              <a:t>Flâneur</a:t>
            </a:r>
            <a:r>
              <a:rPr lang="en-GB" sz="2800" b="1" dirty="0" smtClean="0"/>
              <a:t> </a:t>
            </a:r>
            <a:r>
              <a:rPr lang="en-GB" sz="2800" b="1" dirty="0"/>
              <a:t>as practitioner of bourgeois gaze</a:t>
            </a:r>
          </a:p>
          <a:p>
            <a:pPr marL="342900" indent="-342900">
              <a:buFont typeface="Arial" panose="020B0604020202020204" pitchFamily="34" charset="0"/>
              <a:buChar char="•"/>
            </a:pPr>
            <a:endParaRPr lang="en-GB" sz="2800" b="1" dirty="0"/>
          </a:p>
          <a:p>
            <a:r>
              <a:rPr lang="en-GB" sz="2800" b="1" dirty="0"/>
              <a:t>Guys, </a:t>
            </a:r>
            <a:r>
              <a:rPr lang="en-GB" sz="3200" i="1" dirty="0" err="1"/>
              <a:t>Grisettes</a:t>
            </a:r>
            <a:r>
              <a:rPr lang="en-GB" sz="3200" i="1" dirty="0"/>
              <a:t> and Workers</a:t>
            </a:r>
            <a:endParaRPr lang="en-GB" sz="3200" dirty="0"/>
          </a:p>
          <a:p>
            <a:r>
              <a:rPr lang="en-GB" sz="2400" i="1" dirty="0"/>
              <a:t/>
            </a:r>
            <a:br>
              <a:rPr lang="en-GB" sz="2400" i="1" dirty="0"/>
            </a:br>
            <a:r>
              <a:rPr lang="en-GB" sz="2400" i="1" dirty="0"/>
              <a:t> </a:t>
            </a:r>
            <a:endParaRPr lang="en-GB" sz="2400" dirty="0"/>
          </a:p>
          <a:p>
            <a:pPr marL="342900" indent="-342900">
              <a:buFont typeface="Arial" panose="020B0604020202020204" pitchFamily="34" charset="0"/>
              <a:buChar char="•"/>
            </a:pPr>
            <a:endParaRPr lang="en-GB" sz="2200" b="1" dirty="0">
              <a:solidFill>
                <a:schemeClr val="bg1">
                  <a:lumMod val="95000"/>
                  <a:lumOff val="5000"/>
                </a:schemeClr>
              </a:solidFill>
            </a:endParaRPr>
          </a:p>
          <a:p>
            <a:endParaRPr lang="en-GB" sz="2200" b="1" dirty="0">
              <a:solidFill>
                <a:schemeClr val="bg1">
                  <a:lumMod val="95000"/>
                  <a:lumOff val="5000"/>
                </a:schemeClr>
              </a:solidFill>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000" dirty="0">
              <a:solidFill>
                <a:srgbClr val="FFFF00"/>
              </a:solidFill>
              <a:ea typeface="Calibri"/>
              <a:cs typeface="Times New Roman"/>
            </a:endParaRPr>
          </a:p>
          <a:p>
            <a:pPr lvl="0"/>
            <a:endParaRPr lang="en-GB" sz="2000" dirty="0">
              <a:solidFill>
                <a:srgbClr val="FFFF00"/>
              </a:solidFill>
            </a:endParaRPr>
          </a:p>
        </p:txBody>
      </p:sp>
      <p:pic>
        <p:nvPicPr>
          <p:cNvPr id="9" name="Picture 8" descr="Grisettes and Workers - Constantin Guys"/>
          <p:cNvPicPr/>
          <p:nvPr/>
        </p:nvPicPr>
        <p:blipFill rotWithShape="1">
          <a:blip r:embed="rId3">
            <a:extLst>
              <a:ext uri="{28A0092B-C50C-407E-A947-70E740481C1C}">
                <a14:useLocalDpi xmlns:a14="http://schemas.microsoft.com/office/drawing/2010/main" val="0"/>
              </a:ext>
            </a:extLst>
          </a:blip>
          <a:srcRect t="3046"/>
          <a:stretch/>
        </p:blipFill>
        <p:spPr bwMode="auto">
          <a:xfrm>
            <a:off x="5519937" y="32599"/>
            <a:ext cx="4927987" cy="680224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8898766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1" descr="http://www.virginia.edu/artmuseum/supplemental-websites/traces/content/2006.11.2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4846" y="17289"/>
            <a:ext cx="4509914" cy="3393673"/>
          </a:xfrm>
          <a:prstGeom prst="rect">
            <a:avLst/>
          </a:prstGeom>
          <a:noFill/>
          <a:extLst>
            <a:ext uri="{909E8E84-426E-40DD-AFC4-6F175D3DCCD1}">
              <a14:hiddenFill xmlns:a14="http://schemas.microsoft.com/office/drawing/2010/main">
                <a:solidFill>
                  <a:srgbClr val="FFFFFF"/>
                </a:solidFill>
              </a14:hiddenFill>
            </a:ext>
          </a:extLst>
        </p:spPr>
      </p:pic>
      <p:pic>
        <p:nvPicPr>
          <p:cNvPr id="1025" name="Picture 28" descr="At the Brothel - Constantin Guys"/>
          <p:cNvPicPr>
            <a:picLocks noChangeAspect="1" noChangeArrowheads="1"/>
          </p:cNvPicPr>
          <p:nvPr/>
        </p:nvPicPr>
        <p:blipFill>
          <a:blip r:embed="rId4">
            <a:extLst>
              <a:ext uri="{28A0092B-C50C-407E-A947-70E740481C1C}">
                <a14:useLocalDpi xmlns:a14="http://schemas.microsoft.com/office/drawing/2010/main" val="0"/>
              </a:ext>
            </a:extLst>
          </a:blip>
          <a:srcRect t="7529"/>
          <a:stretch>
            <a:fillRect/>
          </a:stretch>
        </p:blipFill>
        <p:spPr bwMode="auto">
          <a:xfrm>
            <a:off x="7654846" y="3570280"/>
            <a:ext cx="4537154" cy="331310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p:cNvSpPr>
            <a:spLocks noChangeArrowheads="1"/>
          </p:cNvSpPr>
          <p:nvPr/>
        </p:nvSpPr>
        <p:spPr bwMode="auto">
          <a:xfrm>
            <a:off x="1524001"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5609329" y="9194170"/>
            <a:ext cx="973343"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algn="just" fontAlgn="base">
              <a:spcBef>
                <a:spcPct val="0"/>
              </a:spcBef>
              <a:spcAft>
                <a:spcPct val="0"/>
              </a:spcAft>
            </a:pPr>
            <a:r>
              <a:rPr lang="en-GB" altLang="en-US" sz="1100" i="1">
                <a:latin typeface="Times New Roman" pitchFamily="18" charset="0"/>
                <a:ea typeface="Calibri" pitchFamily="34" charset="0"/>
                <a:cs typeface="Times New Roman" pitchFamily="18" charset="0"/>
              </a:rPr>
              <a:t>At the Brothel</a:t>
            </a:r>
            <a:endParaRPr lang="en-GB" altLang="en-US">
              <a:latin typeface="Arial" pitchFamily="34" charset="0"/>
              <a:cs typeface="Arial" pitchFamily="34" charset="0"/>
            </a:endParaRPr>
          </a:p>
        </p:txBody>
      </p:sp>
      <p:pic>
        <p:nvPicPr>
          <p:cNvPr id="1030"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1" y="3605631"/>
            <a:ext cx="4626851" cy="3171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 name="TextBox 9"/>
          <p:cNvSpPr txBox="1"/>
          <p:nvPr/>
        </p:nvSpPr>
        <p:spPr>
          <a:xfrm>
            <a:off x="0" y="17289"/>
            <a:ext cx="6888088" cy="10419085"/>
          </a:xfrm>
          <a:prstGeom prst="rect">
            <a:avLst/>
          </a:prstGeom>
          <a:noFill/>
        </p:spPr>
        <p:txBody>
          <a:bodyPr wrap="square" lIns="540000" tIns="360000" rIns="540000" bIns="540000" rtlCol="0">
            <a:spAutoFit/>
          </a:bodyPr>
          <a:lstStyle/>
          <a:p>
            <a:r>
              <a:rPr lang="en-GB" sz="2200" b="1" u="sng" dirty="0" smtClean="0"/>
              <a:t>3. Alternative perspectives: </a:t>
            </a:r>
            <a:r>
              <a:rPr lang="en-GB" sz="2200" b="1" u="sng" dirty="0"/>
              <a:t>Sex</a:t>
            </a:r>
          </a:p>
          <a:p>
            <a:r>
              <a:rPr lang="en-GB" sz="2200" b="1" u="sng" dirty="0"/>
              <a:t>tourism</a:t>
            </a:r>
          </a:p>
          <a:p>
            <a:endParaRPr lang="en-GB" sz="2200" b="1" dirty="0">
              <a:solidFill>
                <a:schemeClr val="bg1">
                  <a:lumMod val="95000"/>
                  <a:lumOff val="5000"/>
                </a:schemeClr>
              </a:solidFill>
            </a:endParaRPr>
          </a:p>
          <a:p>
            <a:pPr marL="342900" indent="-342900">
              <a:buFont typeface="Arial" panose="020B0604020202020204" pitchFamily="34" charset="0"/>
              <a:buChar char="•"/>
            </a:pPr>
            <a:r>
              <a:rPr lang="en-GB" sz="2200" b="1" dirty="0" err="1" smtClean="0"/>
              <a:t>Flâneur</a:t>
            </a:r>
            <a:r>
              <a:rPr lang="en-GB" sz="2200" b="1" dirty="0" smtClean="0"/>
              <a:t> </a:t>
            </a:r>
            <a:r>
              <a:rPr lang="en-GB" sz="2200" b="1" dirty="0"/>
              <a:t>as practitioner of bourgeois </a:t>
            </a:r>
            <a:r>
              <a:rPr lang="en-GB" sz="2200" b="1" i="1" dirty="0"/>
              <a:t>male</a:t>
            </a:r>
            <a:r>
              <a:rPr lang="en-GB" sz="2200" b="1" dirty="0"/>
              <a:t> gaze</a:t>
            </a:r>
          </a:p>
          <a:p>
            <a:pPr marL="342900" indent="-342900">
              <a:buFont typeface="Arial" panose="020B0604020202020204" pitchFamily="34" charset="0"/>
              <a:buChar char="•"/>
            </a:pPr>
            <a:r>
              <a:rPr lang="en-GB" sz="2200" b="1" dirty="0"/>
              <a:t>Women as object of </a:t>
            </a:r>
            <a:r>
              <a:rPr lang="en-GB" sz="2200" b="1" i="1" dirty="0"/>
              <a:t>male </a:t>
            </a:r>
            <a:r>
              <a:rPr lang="en-GB" sz="2200" b="1" dirty="0"/>
              <a:t>gaze</a:t>
            </a:r>
          </a:p>
          <a:p>
            <a:pPr fontAlgn="base">
              <a:spcBef>
                <a:spcPct val="0"/>
              </a:spcBef>
              <a:spcAft>
                <a:spcPct val="0"/>
              </a:spcAft>
            </a:pPr>
            <a:endParaRPr lang="en-GB" sz="2200" b="1" dirty="0"/>
          </a:p>
          <a:p>
            <a:pPr fontAlgn="base">
              <a:spcBef>
                <a:spcPct val="0"/>
              </a:spcBef>
              <a:spcAft>
                <a:spcPct val="0"/>
              </a:spcAft>
            </a:pPr>
            <a:r>
              <a:rPr lang="en-GB" sz="2200" b="1" dirty="0"/>
              <a:t>Guys, </a:t>
            </a:r>
            <a:r>
              <a:rPr lang="en-GB" altLang="en-US" sz="2200" b="1" i="1" dirty="0">
                <a:ea typeface="Calibri" pitchFamily="34" charset="0"/>
                <a:cs typeface="Times New Roman" pitchFamily="18" charset="0"/>
              </a:rPr>
              <a:t>The House of Ill Repute</a:t>
            </a:r>
            <a:r>
              <a:rPr lang="en-GB" altLang="en-US" sz="2200" b="1" dirty="0">
                <a:ea typeface="Calibri" pitchFamily="34" charset="0"/>
                <a:cs typeface="Times New Roman" pitchFamily="18" charset="0"/>
              </a:rPr>
              <a:t>; </a:t>
            </a:r>
            <a:r>
              <a:rPr lang="en-GB" sz="2200" b="1" i="1" dirty="0"/>
              <a:t>At the </a:t>
            </a:r>
            <a:r>
              <a:rPr lang="en-GB" sz="2200" b="1" i="1" dirty="0"/>
              <a:t>Brothel</a:t>
            </a:r>
            <a:r>
              <a:rPr lang="en-GB" sz="2200" b="1" dirty="0"/>
              <a:t>; </a:t>
            </a:r>
            <a:r>
              <a:rPr lang="en-GB" sz="2200" b="1" i="1" dirty="0"/>
              <a:t>Cabaret Dancers</a:t>
            </a:r>
            <a:endParaRPr lang="en-GB" sz="2200" b="1" i="1" dirty="0"/>
          </a:p>
          <a:p>
            <a:pPr lvl="0" fontAlgn="base">
              <a:spcBef>
                <a:spcPct val="0"/>
              </a:spcBef>
              <a:spcAft>
                <a:spcPct val="0"/>
              </a:spcAft>
            </a:pPr>
            <a:endParaRPr lang="en-GB" altLang="en-US" sz="1400" dirty="0">
              <a:latin typeface="Arial" pitchFamily="34" charset="0"/>
              <a:cs typeface="Arial" pitchFamily="34" charset="0"/>
            </a:endParaRPr>
          </a:p>
          <a:p>
            <a:r>
              <a:rPr lang="en-GB" sz="2400" i="1" dirty="0"/>
              <a:t/>
            </a:r>
            <a:br>
              <a:rPr lang="en-GB" sz="2400" i="1" dirty="0"/>
            </a:br>
            <a:r>
              <a:rPr lang="en-GB" sz="2400" i="1" dirty="0"/>
              <a:t> </a:t>
            </a:r>
            <a:endParaRPr lang="en-GB" sz="2400" dirty="0"/>
          </a:p>
          <a:p>
            <a:pPr marL="342900" indent="-342900">
              <a:buFont typeface="Arial" panose="020B0604020202020204" pitchFamily="34" charset="0"/>
              <a:buChar char="•"/>
            </a:pPr>
            <a:endParaRPr lang="en-GB" sz="2200" b="1" dirty="0">
              <a:solidFill>
                <a:schemeClr val="bg1">
                  <a:lumMod val="95000"/>
                  <a:lumOff val="5000"/>
                </a:schemeClr>
              </a:solidFill>
            </a:endParaRPr>
          </a:p>
          <a:p>
            <a:endParaRPr lang="en-GB" sz="2400" dirty="0"/>
          </a:p>
          <a:p>
            <a:endParaRPr lang="en-GB" sz="2400" dirty="0"/>
          </a:p>
          <a:p>
            <a:endParaRPr lang="en-GB" sz="2400" dirty="0"/>
          </a:p>
          <a:p>
            <a:endParaRPr lang="en-GB" sz="2400" dirty="0"/>
          </a:p>
          <a:p>
            <a:endParaRPr lang="en-GB" sz="2400" dirty="0"/>
          </a:p>
          <a:p>
            <a:endParaRPr lang="en-GB" sz="2200" b="1" dirty="0">
              <a:solidFill>
                <a:schemeClr val="bg1">
                  <a:lumMod val="95000"/>
                  <a:lumOff val="5000"/>
                </a:schemeClr>
              </a:solidFill>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200" b="1" dirty="0">
              <a:solidFill>
                <a:schemeClr val="bg1">
                  <a:lumMod val="95000"/>
                  <a:lumOff val="5000"/>
                </a:schemeClr>
              </a:solidFill>
              <a:ea typeface="Calibri"/>
              <a:cs typeface="Times New Roman"/>
            </a:endParaRPr>
          </a:p>
          <a:p>
            <a:endParaRPr lang="en-GB" sz="2000" dirty="0">
              <a:solidFill>
                <a:srgbClr val="FFFF00"/>
              </a:solidFill>
              <a:ea typeface="Calibri"/>
              <a:cs typeface="Times New Roman"/>
            </a:endParaRPr>
          </a:p>
          <a:p>
            <a:pPr lvl="0"/>
            <a:endParaRPr lang="en-GB" sz="2000" dirty="0">
              <a:solidFill>
                <a:srgbClr val="FFFF00"/>
              </a:solidFill>
            </a:endParaRPr>
          </a:p>
        </p:txBody>
      </p:sp>
    </p:spTree>
    <p:extLst>
      <p:ext uri="{BB962C8B-B14F-4D97-AF65-F5344CB8AC3E}">
        <p14:creationId xmlns:p14="http://schemas.microsoft.com/office/powerpoint/2010/main" val="237916308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1524001"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5609329" y="9194170"/>
            <a:ext cx="973343"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algn="just" fontAlgn="base">
              <a:spcBef>
                <a:spcPct val="0"/>
              </a:spcBef>
              <a:spcAft>
                <a:spcPct val="0"/>
              </a:spcAft>
            </a:pPr>
            <a:r>
              <a:rPr lang="en-GB" altLang="en-US" sz="1100" i="1">
                <a:latin typeface="Times New Roman" pitchFamily="18" charset="0"/>
                <a:ea typeface="Calibri" pitchFamily="34" charset="0"/>
                <a:cs typeface="Times New Roman" pitchFamily="18" charset="0"/>
              </a:rPr>
              <a:t>At the Brothel</a:t>
            </a:r>
            <a:endParaRPr lang="en-GB" altLang="en-US">
              <a:latin typeface="Arial" pitchFamily="34" charset="0"/>
              <a:cs typeface="Arial" pitchFamily="34" charset="0"/>
            </a:endParaRPr>
          </a:p>
        </p:txBody>
      </p:sp>
      <p:sp>
        <p:nvSpPr>
          <p:cNvPr id="10" name="TextBox 9"/>
          <p:cNvSpPr txBox="1"/>
          <p:nvPr/>
        </p:nvSpPr>
        <p:spPr>
          <a:xfrm>
            <a:off x="1530379" y="624138"/>
            <a:ext cx="5406441" cy="3278669"/>
          </a:xfrm>
          <a:prstGeom prst="rect">
            <a:avLst/>
          </a:prstGeom>
          <a:noFill/>
        </p:spPr>
        <p:txBody>
          <a:bodyPr wrap="square" lIns="540000" tIns="360000" rIns="540000" bIns="540000" rtlCol="0">
            <a:spAutoFit/>
          </a:bodyPr>
          <a:lstStyle/>
          <a:p>
            <a:pPr fontAlgn="base">
              <a:spcBef>
                <a:spcPct val="0"/>
              </a:spcBef>
              <a:spcAft>
                <a:spcPct val="0"/>
              </a:spcAft>
            </a:pPr>
            <a:r>
              <a:rPr lang="en-GB" sz="2200" b="1" dirty="0"/>
              <a:t>Guys, </a:t>
            </a:r>
            <a:r>
              <a:rPr lang="en-GB" altLang="en-US" sz="2200" b="1" i="1" dirty="0">
                <a:ea typeface="Calibri" pitchFamily="34" charset="0"/>
                <a:cs typeface="Times New Roman" pitchFamily="18" charset="0"/>
              </a:rPr>
              <a:t>Two </a:t>
            </a:r>
            <a:r>
              <a:rPr lang="en-GB" altLang="en-US" sz="2200" b="1" i="1" dirty="0" err="1">
                <a:ea typeface="Calibri" pitchFamily="34" charset="0"/>
                <a:cs typeface="Times New Roman" pitchFamily="18" charset="0"/>
              </a:rPr>
              <a:t>Grisettes</a:t>
            </a:r>
            <a:r>
              <a:rPr lang="en-GB" altLang="en-US" sz="2200" b="1" dirty="0">
                <a:ea typeface="Calibri" pitchFamily="34" charset="0"/>
                <a:cs typeface="Times New Roman" pitchFamily="18" charset="0"/>
              </a:rPr>
              <a:t>; </a:t>
            </a:r>
            <a:r>
              <a:rPr lang="en-GB" altLang="en-US" sz="2200" b="1" i="1" dirty="0">
                <a:ea typeface="Calibri" pitchFamily="34" charset="0"/>
                <a:cs typeface="Times New Roman" pitchFamily="18" charset="0"/>
              </a:rPr>
              <a:t>Two </a:t>
            </a:r>
            <a:r>
              <a:rPr lang="en-GB" altLang="en-US" sz="2200" b="1" i="1" dirty="0" err="1">
                <a:ea typeface="Calibri" pitchFamily="34" charset="0"/>
                <a:cs typeface="Times New Roman" pitchFamily="18" charset="0"/>
              </a:rPr>
              <a:t>Grisettes</a:t>
            </a:r>
            <a:r>
              <a:rPr lang="en-GB" altLang="en-US" sz="2200" b="1" i="1" dirty="0">
                <a:ea typeface="Calibri" pitchFamily="34" charset="0"/>
                <a:cs typeface="Times New Roman" pitchFamily="18" charset="0"/>
              </a:rPr>
              <a:t> with Two </a:t>
            </a:r>
            <a:r>
              <a:rPr lang="en-GB" altLang="en-US" sz="2200" b="1" i="1" dirty="0">
                <a:ea typeface="Calibri" pitchFamily="34" charset="0"/>
                <a:cs typeface="Times New Roman" pitchFamily="18" charset="0"/>
              </a:rPr>
              <a:t>Soldiers</a:t>
            </a:r>
          </a:p>
          <a:p>
            <a:pPr fontAlgn="base">
              <a:spcBef>
                <a:spcPct val="0"/>
              </a:spcBef>
              <a:spcAft>
                <a:spcPct val="0"/>
              </a:spcAft>
            </a:pPr>
            <a:endParaRPr lang="en-GB" sz="2200" b="1" i="1" dirty="0">
              <a:cs typeface="Times New Roman" pitchFamily="18" charset="0"/>
            </a:endParaRPr>
          </a:p>
          <a:p>
            <a:pPr fontAlgn="base">
              <a:spcBef>
                <a:spcPct val="0"/>
              </a:spcBef>
              <a:spcAft>
                <a:spcPct val="0"/>
              </a:spcAft>
            </a:pPr>
            <a:r>
              <a:rPr lang="en-GB" sz="2200" b="1" i="1" dirty="0" err="1">
                <a:cs typeface="Times New Roman" pitchFamily="18" charset="0"/>
              </a:rPr>
              <a:t>Grisette</a:t>
            </a:r>
            <a:r>
              <a:rPr lang="en-GB" sz="2200" b="1" dirty="0">
                <a:cs typeface="Times New Roman" pitchFamily="18" charset="0"/>
              </a:rPr>
              <a:t> = working-class woman, frequented bohemian cultural venues; often used pejoratively to allude to prostitution   </a:t>
            </a:r>
            <a:endParaRPr lang="en-GB" sz="2000" i="1" dirty="0"/>
          </a:p>
        </p:txBody>
      </p:sp>
      <p:pic>
        <p:nvPicPr>
          <p:cNvPr id="8" name="Picture 7" descr="Deus grisettes et deux soldats (Two grisettes with two soldiers)"/>
          <p:cNvPicPr/>
          <p:nvPr/>
        </p:nvPicPr>
        <p:blipFill>
          <a:blip r:embed="rId3">
            <a:extLst>
              <a:ext uri="{28A0092B-C50C-407E-A947-70E740481C1C}">
                <a14:useLocalDpi xmlns:a14="http://schemas.microsoft.com/office/drawing/2010/main" val="0"/>
              </a:ext>
            </a:extLst>
          </a:blip>
          <a:srcRect/>
          <a:stretch>
            <a:fillRect/>
          </a:stretch>
        </p:blipFill>
        <p:spPr bwMode="auto">
          <a:xfrm>
            <a:off x="2207568" y="3645025"/>
            <a:ext cx="4022754" cy="3091071"/>
          </a:xfrm>
          <a:prstGeom prst="rect">
            <a:avLst/>
          </a:prstGeom>
          <a:noFill/>
          <a:ln>
            <a:noFill/>
          </a:ln>
        </p:spPr>
      </p:pic>
      <p:pic>
        <p:nvPicPr>
          <p:cNvPr id="9" name="Picture 8" descr="Two Grisettes - Constantin Guys"/>
          <p:cNvPicPr/>
          <p:nvPr/>
        </p:nvPicPr>
        <p:blipFill>
          <a:blip r:embed="rId4">
            <a:extLst>
              <a:ext uri="{28A0092B-C50C-407E-A947-70E740481C1C}">
                <a14:useLocalDpi xmlns:a14="http://schemas.microsoft.com/office/drawing/2010/main" val="0"/>
              </a:ext>
            </a:extLst>
          </a:blip>
          <a:srcRect/>
          <a:stretch>
            <a:fillRect/>
          </a:stretch>
        </p:blipFill>
        <p:spPr bwMode="auto">
          <a:xfrm>
            <a:off x="7032105" y="133788"/>
            <a:ext cx="3448833" cy="5167420"/>
          </a:xfrm>
          <a:prstGeom prst="rect">
            <a:avLst/>
          </a:prstGeom>
          <a:noFill/>
          <a:ln>
            <a:noFill/>
          </a:ln>
        </p:spPr>
      </p:pic>
      <p:sp>
        <p:nvSpPr>
          <p:cNvPr id="11" name="TextBox 10"/>
          <p:cNvSpPr txBox="1"/>
          <p:nvPr/>
        </p:nvSpPr>
        <p:spPr>
          <a:xfrm>
            <a:off x="1517416" y="-3733"/>
            <a:ext cx="8106976" cy="1247343"/>
          </a:xfrm>
          <a:prstGeom prst="rect">
            <a:avLst/>
          </a:prstGeom>
          <a:noFill/>
        </p:spPr>
        <p:txBody>
          <a:bodyPr wrap="square" lIns="540000" tIns="360000" rIns="540000" bIns="540000" rtlCol="0">
            <a:spAutoFit/>
          </a:bodyPr>
          <a:lstStyle/>
          <a:p>
            <a:r>
              <a:rPr lang="en-GB" sz="2200" b="1" u="sng" dirty="0" smtClean="0"/>
              <a:t>3. Alternative perspectives: </a:t>
            </a:r>
            <a:r>
              <a:rPr lang="en-GB" sz="2200" b="1" u="sng" dirty="0"/>
              <a:t>Male gaze</a:t>
            </a:r>
          </a:p>
        </p:txBody>
      </p:sp>
    </p:spTree>
    <p:extLst>
      <p:ext uri="{BB962C8B-B14F-4D97-AF65-F5344CB8AC3E}">
        <p14:creationId xmlns:p14="http://schemas.microsoft.com/office/powerpoint/2010/main" val="48248738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a:spLocks noChangeArrowheads="1"/>
          </p:cNvSpPr>
          <p:nvPr/>
        </p:nvSpPr>
        <p:spPr bwMode="auto">
          <a:xfrm>
            <a:off x="1524001"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5" name="Rectangle 5"/>
          <p:cNvSpPr>
            <a:spLocks noChangeArrowheads="1"/>
          </p:cNvSpPr>
          <p:nvPr/>
        </p:nvSpPr>
        <p:spPr bwMode="auto">
          <a:xfrm>
            <a:off x="5609329" y="9194170"/>
            <a:ext cx="973343"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algn="just" fontAlgn="base">
              <a:spcBef>
                <a:spcPct val="0"/>
              </a:spcBef>
              <a:spcAft>
                <a:spcPct val="0"/>
              </a:spcAft>
            </a:pPr>
            <a:r>
              <a:rPr lang="en-GB" altLang="en-US" sz="1100" i="1">
                <a:latin typeface="Times New Roman" pitchFamily="18" charset="0"/>
                <a:ea typeface="Calibri" pitchFamily="34" charset="0"/>
                <a:cs typeface="Times New Roman" pitchFamily="18" charset="0"/>
              </a:rPr>
              <a:t>At the Brothel</a:t>
            </a:r>
            <a:endParaRPr lang="en-GB" altLang="en-US">
              <a:latin typeface="Arial" pitchFamily="34" charset="0"/>
              <a:cs typeface="Arial" pitchFamily="34" charset="0"/>
            </a:endParaRPr>
          </a:p>
        </p:txBody>
      </p:sp>
      <p:sp>
        <p:nvSpPr>
          <p:cNvPr id="10" name="TextBox 9"/>
          <p:cNvSpPr txBox="1"/>
          <p:nvPr/>
        </p:nvSpPr>
        <p:spPr>
          <a:xfrm>
            <a:off x="1530379" y="624138"/>
            <a:ext cx="5406441" cy="4694441"/>
          </a:xfrm>
          <a:prstGeom prst="rect">
            <a:avLst/>
          </a:prstGeom>
          <a:noFill/>
        </p:spPr>
        <p:txBody>
          <a:bodyPr wrap="square" lIns="540000" tIns="360000" rIns="540000" bIns="540000" rtlCol="0">
            <a:spAutoFit/>
          </a:bodyPr>
          <a:lstStyle/>
          <a:p>
            <a:pPr fontAlgn="base">
              <a:spcBef>
                <a:spcPct val="0"/>
              </a:spcBef>
              <a:spcAft>
                <a:spcPct val="0"/>
              </a:spcAft>
            </a:pPr>
            <a:r>
              <a:rPr lang="en-GB" sz="2800" b="1" dirty="0"/>
              <a:t>Guys, Demimondes</a:t>
            </a:r>
            <a:endParaRPr lang="en-GB" sz="2800" b="1" i="1" dirty="0">
              <a:cs typeface="Times New Roman" pitchFamily="18" charset="0"/>
            </a:endParaRPr>
          </a:p>
          <a:p>
            <a:pPr fontAlgn="base">
              <a:spcBef>
                <a:spcPct val="0"/>
              </a:spcBef>
              <a:spcAft>
                <a:spcPct val="0"/>
              </a:spcAft>
            </a:pPr>
            <a:endParaRPr lang="en-GB" sz="2800" b="1" i="1" dirty="0">
              <a:cs typeface="Times New Roman" pitchFamily="18" charset="0"/>
            </a:endParaRPr>
          </a:p>
          <a:p>
            <a:pPr fontAlgn="base">
              <a:spcBef>
                <a:spcPct val="0"/>
              </a:spcBef>
              <a:spcAft>
                <a:spcPct val="0"/>
              </a:spcAft>
            </a:pPr>
            <a:r>
              <a:rPr lang="en-GB" sz="2800" b="1" dirty="0"/>
              <a:t>Demimondes [</a:t>
            </a:r>
            <a:r>
              <a:rPr lang="en-GB" sz="2800" b="1" i="1" dirty="0"/>
              <a:t>Demi-</a:t>
            </a:r>
            <a:r>
              <a:rPr lang="en-GB" sz="2800" b="1" i="1" dirty="0" err="1"/>
              <a:t>mondaines</a:t>
            </a:r>
            <a:r>
              <a:rPr lang="en-GB" sz="2800" b="1" dirty="0"/>
              <a:t>] </a:t>
            </a:r>
            <a:r>
              <a:rPr lang="en-GB" sz="2800" b="1" dirty="0">
                <a:cs typeface="Times New Roman" pitchFamily="18" charset="0"/>
              </a:rPr>
              <a:t>= associated with hedonistic lifestyle, </a:t>
            </a:r>
            <a:r>
              <a:rPr lang="en-GB" sz="2800" b="1" dirty="0">
                <a:cs typeface="Times New Roman" pitchFamily="18" charset="0"/>
              </a:rPr>
              <a:t>bourgeois privilege; </a:t>
            </a:r>
            <a:r>
              <a:rPr lang="en-GB" sz="2800" b="1" dirty="0">
                <a:cs typeface="Times New Roman" pitchFamily="18" charset="0"/>
              </a:rPr>
              <a:t>often </a:t>
            </a:r>
            <a:r>
              <a:rPr lang="en-GB" sz="2800" b="1" dirty="0">
                <a:cs typeface="Times New Roman" pitchFamily="18" charset="0"/>
              </a:rPr>
              <a:t>used pejoratively to allude to prostitution   </a:t>
            </a:r>
            <a:endParaRPr lang="en-GB" sz="2800" i="1" dirty="0"/>
          </a:p>
          <a:p>
            <a:pPr fontAlgn="base">
              <a:spcBef>
                <a:spcPct val="0"/>
              </a:spcBef>
              <a:spcAft>
                <a:spcPct val="0"/>
              </a:spcAft>
            </a:pPr>
            <a:r>
              <a:rPr lang="en-GB" sz="2200" b="1" dirty="0">
                <a:solidFill>
                  <a:schemeClr val="bg1"/>
                </a:solidFill>
                <a:cs typeface="Times New Roman" pitchFamily="18" charset="0"/>
              </a:rPr>
              <a:t> </a:t>
            </a:r>
            <a:endParaRPr lang="en-GB" sz="2000" i="1" dirty="0">
              <a:solidFill>
                <a:srgbClr val="FFFF00"/>
              </a:solidFill>
            </a:endParaRPr>
          </a:p>
        </p:txBody>
      </p:sp>
      <p:sp>
        <p:nvSpPr>
          <p:cNvPr id="11" name="TextBox 10"/>
          <p:cNvSpPr txBox="1"/>
          <p:nvPr/>
        </p:nvSpPr>
        <p:spPr>
          <a:xfrm>
            <a:off x="1517416" y="-3733"/>
            <a:ext cx="8106976" cy="1247343"/>
          </a:xfrm>
          <a:prstGeom prst="rect">
            <a:avLst/>
          </a:prstGeom>
          <a:noFill/>
        </p:spPr>
        <p:txBody>
          <a:bodyPr wrap="square" lIns="540000" tIns="360000" rIns="540000" bIns="540000" rtlCol="0">
            <a:spAutoFit/>
          </a:bodyPr>
          <a:lstStyle/>
          <a:p>
            <a:r>
              <a:rPr lang="en-GB" sz="2200" b="1" u="sng" dirty="0" smtClean="0"/>
              <a:t>3. Alternative perspectives: </a:t>
            </a:r>
            <a:r>
              <a:rPr lang="en-GB" sz="2200" b="1" u="sng" dirty="0"/>
              <a:t>Male gaze</a:t>
            </a:r>
          </a:p>
        </p:txBody>
      </p:sp>
      <p:pic>
        <p:nvPicPr>
          <p:cNvPr id="12" name="Picture 11" descr="Demi-mondaines - Constantin Guys"/>
          <p:cNvPicPr/>
          <p:nvPr/>
        </p:nvPicPr>
        <p:blipFill>
          <a:blip r:embed="rId3">
            <a:extLst>
              <a:ext uri="{28A0092B-C50C-407E-A947-70E740481C1C}">
                <a14:useLocalDpi xmlns:a14="http://schemas.microsoft.com/office/drawing/2010/main" val="0"/>
              </a:ext>
            </a:extLst>
          </a:blip>
          <a:srcRect/>
          <a:stretch>
            <a:fillRect/>
          </a:stretch>
        </p:blipFill>
        <p:spPr bwMode="auto">
          <a:xfrm>
            <a:off x="6936819" y="890729"/>
            <a:ext cx="3404402" cy="5508590"/>
          </a:xfrm>
          <a:prstGeom prst="rect">
            <a:avLst/>
          </a:prstGeom>
          <a:noFill/>
          <a:ln>
            <a:noFill/>
          </a:ln>
        </p:spPr>
      </p:pic>
    </p:spTree>
    <p:extLst>
      <p:ext uri="{BB962C8B-B14F-4D97-AF65-F5344CB8AC3E}">
        <p14:creationId xmlns:p14="http://schemas.microsoft.com/office/powerpoint/2010/main" val="1453356677"/>
      </p:ext>
    </p:extLst>
  </p:cSld>
  <p:clrMapOvr>
    <a:masterClrMapping/>
  </p:clrMapOvr>
  <p:timing>
    <p:tnLst>
      <p:par>
        <p:cTn id="1" dur="indefinite" restart="never" nodeType="tmRoot"/>
      </p:par>
    </p:tnLst>
  </p:timing>
</p:sld>
</file>

<file path=ppt/theme/theme1.xml><?xml version="1.0" encoding="utf-8"?>
<a:theme xmlns:a="http://schemas.openxmlformats.org/drawingml/2006/main" name="2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1129</TotalTime>
  <Words>1971</Words>
  <Application>Microsoft Office PowerPoint</Application>
  <PresentationFormat>Widescreen</PresentationFormat>
  <Paragraphs>393</Paragraphs>
  <Slides>33</Slides>
  <Notes>26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33</vt:i4>
      </vt:variant>
    </vt:vector>
  </HeadingPairs>
  <TitlesOfParts>
    <vt:vector size="41" baseType="lpstr">
      <vt:lpstr>Arial</vt:lpstr>
      <vt:lpstr>Bauhaus 93</vt:lpstr>
      <vt:lpstr>Calibri</vt:lpstr>
      <vt:lpstr>Harlow Solid Italic</vt:lpstr>
      <vt:lpstr>Symbol</vt:lpstr>
      <vt:lpstr>Times New Roman</vt:lpstr>
      <vt:lpstr>2_Office Theme</vt:lpstr>
      <vt:lpstr>1_Office Theme</vt:lpstr>
      <vt:lpstr>PowerPoint Presentation</vt:lpstr>
      <vt:lpstr>PowerPoint Presentation</vt:lpstr>
      <vt:lpstr>Modern: Meanings and Definitions</vt:lpstr>
      <vt:lpstr> </vt:lpstr>
      <vt:lpstr>Modern: Meanings and Definitions</vt:lpstr>
      <vt:lpstr>Modern: Meanings and Definitions</vt:lpstr>
      <vt:lpstr>PowerPoint Presentation</vt:lpstr>
      <vt:lpstr>PowerPoint Presentation</vt:lpstr>
      <vt:lpstr>PowerPoint Presentation</vt:lpstr>
      <vt:lpstr>Modern: Meanings and Definitions</vt:lpstr>
      <vt:lpstr>Modern: Meanings and Definitions</vt:lpstr>
      <vt:lpstr>Baudelaire, ‘The Old Mountebank’</vt:lpstr>
      <vt:lpstr>Baudelaire, ‘The Old Mountebank’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11</cp:revision>
  <cp:lastPrinted>2018-11-29T08:03:15Z</cp:lastPrinted>
  <dcterms:created xsi:type="dcterms:W3CDTF">2018-11-22T11:45:53Z</dcterms:created>
  <dcterms:modified xsi:type="dcterms:W3CDTF">2018-11-29T09:42:57Z</dcterms:modified>
</cp:coreProperties>
</file>