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64" r:id="rId4"/>
    <p:sldId id="259" r:id="rId5"/>
    <p:sldId id="265" r:id="rId6"/>
    <p:sldId id="266" r:id="rId7"/>
    <p:sldId id="267" r:id="rId8"/>
    <p:sldId id="263"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0" d="100"/>
          <a:sy n="60" d="100"/>
        </p:scale>
        <p:origin x="64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Faur" userId="921abd25-a73f-419a-aa90-bec9bfbdcd1d" providerId="ADAL" clId="{4EF34343-A885-4FE7-8BF5-BD39E9C54A26}"/>
    <pc:docChg chg="custSel modSld">
      <pc:chgData name="Sandra Faur" userId="921abd25-a73f-419a-aa90-bec9bfbdcd1d" providerId="ADAL" clId="{4EF34343-A885-4FE7-8BF5-BD39E9C54A26}" dt="2026-03-08T10:57:50.781" v="0" actId="33524"/>
      <pc:docMkLst>
        <pc:docMk/>
      </pc:docMkLst>
      <pc:sldChg chg="modSp mod">
        <pc:chgData name="Sandra Faur" userId="921abd25-a73f-419a-aa90-bec9bfbdcd1d" providerId="ADAL" clId="{4EF34343-A885-4FE7-8BF5-BD39E9C54A26}" dt="2026-03-08T10:57:50.781" v="0" actId="33524"/>
        <pc:sldMkLst>
          <pc:docMk/>
          <pc:sldMk cId="3148863125" sldId="264"/>
        </pc:sldMkLst>
        <pc:spChg chg="mod">
          <ac:chgData name="Sandra Faur" userId="921abd25-a73f-419a-aa90-bec9bfbdcd1d" providerId="ADAL" clId="{4EF34343-A885-4FE7-8BF5-BD39E9C54A26}" dt="2026-03-08T10:57:50.781" v="0" actId="33524"/>
          <ac:spMkLst>
            <pc:docMk/>
            <pc:sldMk cId="3148863125" sldId="264"/>
            <ac:spMk id="3" creationId="{D9EABFD6-2BD7-AE9B-E698-22948DC092D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CE21B-04F7-43EB-A3DF-B1B61C64E9DC}" type="doc">
      <dgm:prSet loTypeId="urn:microsoft.com/office/officeart/2005/8/layout/hierarchy2" loCatId="hierarchy" qsTypeId="urn:microsoft.com/office/officeart/2005/8/quickstyle/simple1" qsCatId="simple" csTypeId="urn:microsoft.com/office/officeart/2005/8/colors/accent5_1" csCatId="accent5" phldr="1"/>
      <dgm:spPr/>
      <dgm:t>
        <a:bodyPr/>
        <a:lstStyle/>
        <a:p>
          <a:endParaRPr lang="en-GB"/>
        </a:p>
      </dgm:t>
    </dgm:pt>
    <dgm:pt modelId="{42380F8A-8ED7-40B1-A98D-3DCA3A1F993A}">
      <dgm:prSet phldrT="[Text]" phldr="0"/>
      <dgm:spPr/>
      <dgm:t>
        <a:bodyPr/>
        <a:lstStyle/>
        <a:p>
          <a:pPr rtl="0"/>
          <a:r>
            <a:rPr lang="en-GB" dirty="0">
              <a:latin typeface="Univers Condensed"/>
            </a:rPr>
            <a:t>Key Findings</a:t>
          </a:r>
          <a:endParaRPr lang="en-GB" dirty="0"/>
        </a:p>
      </dgm:t>
    </dgm:pt>
    <dgm:pt modelId="{2E181033-CBE1-456A-9F79-FEC705E46B72}" type="parTrans" cxnId="{D5E746A8-4F1B-46CA-96EF-3ABECEDB0949}">
      <dgm:prSet/>
      <dgm:spPr/>
      <dgm:t>
        <a:bodyPr/>
        <a:lstStyle/>
        <a:p>
          <a:endParaRPr lang="en-GB"/>
        </a:p>
      </dgm:t>
    </dgm:pt>
    <dgm:pt modelId="{21962E50-14F6-4452-B41A-CDCD7FB5EC47}" type="sibTrans" cxnId="{D5E746A8-4F1B-46CA-96EF-3ABECEDB0949}">
      <dgm:prSet/>
      <dgm:spPr/>
      <dgm:t>
        <a:bodyPr/>
        <a:lstStyle/>
        <a:p>
          <a:endParaRPr lang="en-GB"/>
        </a:p>
      </dgm:t>
    </dgm:pt>
    <dgm:pt modelId="{BA927882-0E86-46D9-9CC5-4B74200CA8A2}">
      <dgm:prSet phldrT="[Text]" phldr="0"/>
      <dgm:spPr/>
      <dgm:t>
        <a:bodyPr/>
        <a:lstStyle/>
        <a:p>
          <a:pPr rtl="0"/>
          <a:r>
            <a:rPr lang="en-GB" dirty="0">
              <a:latin typeface="Univers Condensed"/>
            </a:rPr>
            <a:t> Digitalisation improves patients access and safety</a:t>
          </a:r>
          <a:endParaRPr lang="en-GB" dirty="0"/>
        </a:p>
      </dgm:t>
    </dgm:pt>
    <dgm:pt modelId="{CAF91818-6D51-4E60-818F-152DC43B7D60}" type="parTrans" cxnId="{4B8699AC-535F-4091-96B3-984DB1CF1CDB}">
      <dgm:prSet/>
      <dgm:spPr/>
      <dgm:t>
        <a:bodyPr/>
        <a:lstStyle/>
        <a:p>
          <a:endParaRPr lang="en-GB"/>
        </a:p>
      </dgm:t>
    </dgm:pt>
    <dgm:pt modelId="{AF95C533-43CA-45F5-8352-9CFE1533F8DD}" type="sibTrans" cxnId="{4B8699AC-535F-4091-96B3-984DB1CF1CDB}">
      <dgm:prSet/>
      <dgm:spPr/>
      <dgm:t>
        <a:bodyPr/>
        <a:lstStyle/>
        <a:p>
          <a:endParaRPr lang="en-GB"/>
        </a:p>
      </dgm:t>
    </dgm:pt>
    <dgm:pt modelId="{C11ABE04-30AD-4EC2-99A7-878A0406EA83}">
      <dgm:prSet phldrT="[Text]" phldr="0"/>
      <dgm:spPr/>
      <dgm:t>
        <a:bodyPr/>
        <a:lstStyle/>
        <a:p>
          <a:pPr rtl="0"/>
          <a:r>
            <a:rPr lang="en-GB" sz="2200" dirty="0">
              <a:latin typeface="Univers Condensed"/>
            </a:rPr>
            <a:t> Health and safety organisation must invest in digital infrastructure and workforce digital literacy</a:t>
          </a:r>
          <a:endParaRPr lang="en-GB" sz="2200" dirty="0"/>
        </a:p>
      </dgm:t>
    </dgm:pt>
    <dgm:pt modelId="{4A26B481-1BDC-477F-AA69-CB9603ADBE97}" type="parTrans" cxnId="{E7587DF0-603F-4233-92E4-70078D6E4761}">
      <dgm:prSet/>
      <dgm:spPr/>
      <dgm:t>
        <a:bodyPr/>
        <a:lstStyle/>
        <a:p>
          <a:endParaRPr lang="en-GB"/>
        </a:p>
      </dgm:t>
    </dgm:pt>
    <dgm:pt modelId="{8A0EE49D-45E1-4964-85BB-D47893A12136}" type="sibTrans" cxnId="{E7587DF0-603F-4233-92E4-70078D6E4761}">
      <dgm:prSet/>
      <dgm:spPr/>
      <dgm:t>
        <a:bodyPr/>
        <a:lstStyle/>
        <a:p>
          <a:endParaRPr lang="en-GB"/>
        </a:p>
      </dgm:t>
    </dgm:pt>
    <dgm:pt modelId="{B0849E5A-D276-4D87-8779-6BE31A6FFE8D}">
      <dgm:prSet phldrT="[Text]" phldr="0"/>
      <dgm:spPr/>
      <dgm:t>
        <a:bodyPr/>
        <a:lstStyle/>
        <a:p>
          <a:pPr rtl="0"/>
          <a:r>
            <a:rPr lang="en-GB" sz="2200" dirty="0">
              <a:latin typeface="Univers Condensed"/>
            </a:rPr>
            <a:t> Ethics and data protection are mandatory</a:t>
          </a:r>
          <a:endParaRPr lang="en-GB" sz="2200" dirty="0"/>
        </a:p>
      </dgm:t>
    </dgm:pt>
    <dgm:pt modelId="{A8783248-31D5-42F1-BAC9-4BBBA5FA0938}" type="parTrans" cxnId="{8D5E2A17-EC2E-45DE-9F87-63B675E291F0}">
      <dgm:prSet/>
      <dgm:spPr/>
      <dgm:t>
        <a:bodyPr/>
        <a:lstStyle/>
        <a:p>
          <a:endParaRPr lang="en-GB"/>
        </a:p>
      </dgm:t>
    </dgm:pt>
    <dgm:pt modelId="{D5FCDE1E-AE3D-4A50-A6C3-77532AA6E51E}" type="sibTrans" cxnId="{8D5E2A17-EC2E-45DE-9F87-63B675E291F0}">
      <dgm:prSet/>
      <dgm:spPr/>
      <dgm:t>
        <a:bodyPr/>
        <a:lstStyle/>
        <a:p>
          <a:endParaRPr lang="en-GB"/>
        </a:p>
      </dgm:t>
    </dgm:pt>
    <dgm:pt modelId="{C0042EE9-927C-438E-AE5E-3B51D8814944}">
      <dgm:prSet phldrT="[Text]" phldr="0"/>
      <dgm:spPr/>
      <dgm:t>
        <a:bodyPr/>
        <a:lstStyle/>
        <a:p>
          <a:pPr rtl="0"/>
          <a:r>
            <a:rPr lang="en-GB" dirty="0">
              <a:latin typeface="Univers Condensed"/>
            </a:rPr>
            <a:t> Technology is not replacing human care but provides complementary support</a:t>
          </a:r>
          <a:endParaRPr lang="en-GB" dirty="0"/>
        </a:p>
      </dgm:t>
    </dgm:pt>
    <dgm:pt modelId="{2EAF8ACA-9C94-4511-92DE-1E4293FA8F20}" type="parTrans" cxnId="{4F06BA10-5A5B-45FC-AE50-F7FF2F9AFBFB}">
      <dgm:prSet/>
      <dgm:spPr/>
      <dgm:t>
        <a:bodyPr/>
        <a:lstStyle/>
        <a:p>
          <a:endParaRPr lang="en-GB"/>
        </a:p>
      </dgm:t>
    </dgm:pt>
    <dgm:pt modelId="{CCDAB27D-775E-4FC2-9C00-9A242DB2BAF5}" type="sibTrans" cxnId="{4F06BA10-5A5B-45FC-AE50-F7FF2F9AFBFB}">
      <dgm:prSet/>
      <dgm:spPr/>
      <dgm:t>
        <a:bodyPr/>
        <a:lstStyle/>
        <a:p>
          <a:endParaRPr lang="en-GB"/>
        </a:p>
      </dgm:t>
    </dgm:pt>
    <dgm:pt modelId="{C7D95E0D-7A45-4CC7-91E6-E313A94F83BB}" type="pres">
      <dgm:prSet presAssocID="{A79CE21B-04F7-43EB-A3DF-B1B61C64E9DC}" presName="diagram" presStyleCnt="0">
        <dgm:presLayoutVars>
          <dgm:chPref val="1"/>
          <dgm:dir/>
          <dgm:animOne val="branch"/>
          <dgm:animLvl val="lvl"/>
          <dgm:resizeHandles val="exact"/>
        </dgm:presLayoutVars>
      </dgm:prSet>
      <dgm:spPr/>
    </dgm:pt>
    <dgm:pt modelId="{2595F3AD-8885-4388-B299-B6BF7E67FC5C}" type="pres">
      <dgm:prSet presAssocID="{42380F8A-8ED7-40B1-A98D-3DCA3A1F993A}" presName="root1" presStyleCnt="0"/>
      <dgm:spPr/>
    </dgm:pt>
    <dgm:pt modelId="{55021E97-8D7B-4681-83E3-E0CB1BC60A54}" type="pres">
      <dgm:prSet presAssocID="{42380F8A-8ED7-40B1-A98D-3DCA3A1F993A}" presName="LevelOneTextNode" presStyleLbl="node0" presStyleIdx="0" presStyleCnt="1" custScaleX="53718">
        <dgm:presLayoutVars>
          <dgm:chPref val="3"/>
        </dgm:presLayoutVars>
      </dgm:prSet>
      <dgm:spPr/>
    </dgm:pt>
    <dgm:pt modelId="{B3D1A0B2-8758-4ECE-9B1D-14145DB8C99B}" type="pres">
      <dgm:prSet presAssocID="{42380F8A-8ED7-40B1-A98D-3DCA3A1F993A}" presName="level2hierChild" presStyleCnt="0"/>
      <dgm:spPr/>
    </dgm:pt>
    <dgm:pt modelId="{0AB5512B-FD13-4047-9FB4-BAC1235123BD}" type="pres">
      <dgm:prSet presAssocID="{CAF91818-6D51-4E60-818F-152DC43B7D60}" presName="conn2-1" presStyleLbl="parChTrans1D2" presStyleIdx="0" presStyleCnt="4"/>
      <dgm:spPr/>
    </dgm:pt>
    <dgm:pt modelId="{90BB2BD3-D497-40BC-BA74-DCD82E3AEE6C}" type="pres">
      <dgm:prSet presAssocID="{CAF91818-6D51-4E60-818F-152DC43B7D60}" presName="connTx" presStyleLbl="parChTrans1D2" presStyleIdx="0" presStyleCnt="4"/>
      <dgm:spPr/>
    </dgm:pt>
    <dgm:pt modelId="{36D4B2EF-FC1A-4003-B2CC-5573643585EB}" type="pres">
      <dgm:prSet presAssocID="{BA927882-0E86-46D9-9CC5-4B74200CA8A2}" presName="root2" presStyleCnt="0"/>
      <dgm:spPr/>
    </dgm:pt>
    <dgm:pt modelId="{4EA0E8E9-749F-454F-9844-B492D5EAE92D}" type="pres">
      <dgm:prSet presAssocID="{BA927882-0E86-46D9-9CC5-4B74200CA8A2}" presName="LevelTwoTextNode" presStyleLbl="node2" presStyleIdx="0" presStyleCnt="4" custScaleX="122851">
        <dgm:presLayoutVars>
          <dgm:chPref val="3"/>
        </dgm:presLayoutVars>
      </dgm:prSet>
      <dgm:spPr/>
    </dgm:pt>
    <dgm:pt modelId="{4A66F1DB-0CB5-4FE5-BEAB-83D7D71D833B}" type="pres">
      <dgm:prSet presAssocID="{BA927882-0E86-46D9-9CC5-4B74200CA8A2}" presName="level3hierChild" presStyleCnt="0"/>
      <dgm:spPr/>
    </dgm:pt>
    <dgm:pt modelId="{5AC5503D-E335-4238-B6CF-3FA7C0060597}" type="pres">
      <dgm:prSet presAssocID="{4A26B481-1BDC-477F-AA69-CB9603ADBE97}" presName="conn2-1" presStyleLbl="parChTrans1D2" presStyleIdx="1" presStyleCnt="4"/>
      <dgm:spPr/>
    </dgm:pt>
    <dgm:pt modelId="{67204F4E-3F3A-405D-890B-808D04C4CDB7}" type="pres">
      <dgm:prSet presAssocID="{4A26B481-1BDC-477F-AA69-CB9603ADBE97}" presName="connTx" presStyleLbl="parChTrans1D2" presStyleIdx="1" presStyleCnt="4"/>
      <dgm:spPr/>
    </dgm:pt>
    <dgm:pt modelId="{8A31D0F2-06FE-4A03-9B58-B546307F4CBE}" type="pres">
      <dgm:prSet presAssocID="{C11ABE04-30AD-4EC2-99A7-878A0406EA83}" presName="root2" presStyleCnt="0"/>
      <dgm:spPr/>
    </dgm:pt>
    <dgm:pt modelId="{665AC54F-6FF9-4790-91C7-03DFCC4B3519}" type="pres">
      <dgm:prSet presAssocID="{C11ABE04-30AD-4EC2-99A7-878A0406EA83}" presName="LevelTwoTextNode" presStyleLbl="node2" presStyleIdx="1" presStyleCnt="4" custScaleX="122406">
        <dgm:presLayoutVars>
          <dgm:chPref val="3"/>
        </dgm:presLayoutVars>
      </dgm:prSet>
      <dgm:spPr/>
    </dgm:pt>
    <dgm:pt modelId="{160F4564-D490-447F-BD02-3B96E477EB65}" type="pres">
      <dgm:prSet presAssocID="{C11ABE04-30AD-4EC2-99A7-878A0406EA83}" presName="level3hierChild" presStyleCnt="0"/>
      <dgm:spPr/>
    </dgm:pt>
    <dgm:pt modelId="{11F6BF48-D271-452C-A3E5-E6510DBE0595}" type="pres">
      <dgm:prSet presAssocID="{A8783248-31D5-42F1-BAC9-4BBBA5FA0938}" presName="conn2-1" presStyleLbl="parChTrans1D2" presStyleIdx="2" presStyleCnt="4"/>
      <dgm:spPr/>
    </dgm:pt>
    <dgm:pt modelId="{435E898D-B6D3-4DA2-A448-0DE4E9A7F92B}" type="pres">
      <dgm:prSet presAssocID="{A8783248-31D5-42F1-BAC9-4BBBA5FA0938}" presName="connTx" presStyleLbl="parChTrans1D2" presStyleIdx="2" presStyleCnt="4"/>
      <dgm:spPr/>
    </dgm:pt>
    <dgm:pt modelId="{75DC7903-BCD7-4BDC-A7A7-AC08C2E43767}" type="pres">
      <dgm:prSet presAssocID="{B0849E5A-D276-4D87-8779-6BE31A6FFE8D}" presName="root2" presStyleCnt="0"/>
      <dgm:spPr/>
    </dgm:pt>
    <dgm:pt modelId="{0ADA6366-1DC0-41A0-94CE-E4FE476DA25A}" type="pres">
      <dgm:prSet presAssocID="{B0849E5A-D276-4D87-8779-6BE31A6FFE8D}" presName="LevelTwoTextNode" presStyleLbl="node2" presStyleIdx="2" presStyleCnt="4" custScaleX="121557">
        <dgm:presLayoutVars>
          <dgm:chPref val="3"/>
        </dgm:presLayoutVars>
      </dgm:prSet>
      <dgm:spPr/>
    </dgm:pt>
    <dgm:pt modelId="{88CA6D18-B68D-47E5-8490-344C3E903967}" type="pres">
      <dgm:prSet presAssocID="{B0849E5A-D276-4D87-8779-6BE31A6FFE8D}" presName="level3hierChild" presStyleCnt="0"/>
      <dgm:spPr/>
    </dgm:pt>
    <dgm:pt modelId="{73284EE8-D6ED-417C-9E5D-EC1EC82CBE64}" type="pres">
      <dgm:prSet presAssocID="{2EAF8ACA-9C94-4511-92DE-1E4293FA8F20}" presName="conn2-1" presStyleLbl="parChTrans1D2" presStyleIdx="3" presStyleCnt="4"/>
      <dgm:spPr/>
    </dgm:pt>
    <dgm:pt modelId="{45044AA1-B9AE-4FE0-970C-95EEAA81C6C9}" type="pres">
      <dgm:prSet presAssocID="{2EAF8ACA-9C94-4511-92DE-1E4293FA8F20}" presName="connTx" presStyleLbl="parChTrans1D2" presStyleIdx="3" presStyleCnt="4"/>
      <dgm:spPr/>
    </dgm:pt>
    <dgm:pt modelId="{314FA07E-6991-4345-9C30-922319DFCE62}" type="pres">
      <dgm:prSet presAssocID="{C0042EE9-927C-438E-AE5E-3B51D8814944}" presName="root2" presStyleCnt="0"/>
      <dgm:spPr/>
    </dgm:pt>
    <dgm:pt modelId="{5BA48A1F-7F2A-4B89-9A56-0EE71C870356}" type="pres">
      <dgm:prSet presAssocID="{C0042EE9-927C-438E-AE5E-3B51D8814944}" presName="LevelTwoTextNode" presStyleLbl="node2" presStyleIdx="3" presStyleCnt="4" custScaleX="120707">
        <dgm:presLayoutVars>
          <dgm:chPref val="3"/>
        </dgm:presLayoutVars>
      </dgm:prSet>
      <dgm:spPr/>
    </dgm:pt>
    <dgm:pt modelId="{8066FDF9-6D9B-4311-8F1D-9F0B776E2AFD}" type="pres">
      <dgm:prSet presAssocID="{C0042EE9-927C-438E-AE5E-3B51D8814944}" presName="level3hierChild" presStyleCnt="0"/>
      <dgm:spPr/>
    </dgm:pt>
  </dgm:ptLst>
  <dgm:cxnLst>
    <dgm:cxn modelId="{86DF430A-7405-486D-A8F5-D588B83987C0}" type="presOf" srcId="{2EAF8ACA-9C94-4511-92DE-1E4293FA8F20}" destId="{73284EE8-D6ED-417C-9E5D-EC1EC82CBE64}" srcOrd="0" destOrd="0" presId="urn:microsoft.com/office/officeart/2005/8/layout/hierarchy2"/>
    <dgm:cxn modelId="{0AC5400F-7219-40C7-B157-698749FBF233}" type="presOf" srcId="{A8783248-31D5-42F1-BAC9-4BBBA5FA0938}" destId="{11F6BF48-D271-452C-A3E5-E6510DBE0595}" srcOrd="0" destOrd="0" presId="urn:microsoft.com/office/officeart/2005/8/layout/hierarchy2"/>
    <dgm:cxn modelId="{4F06BA10-5A5B-45FC-AE50-F7FF2F9AFBFB}" srcId="{42380F8A-8ED7-40B1-A98D-3DCA3A1F993A}" destId="{C0042EE9-927C-438E-AE5E-3B51D8814944}" srcOrd="3" destOrd="0" parTransId="{2EAF8ACA-9C94-4511-92DE-1E4293FA8F20}" sibTransId="{CCDAB27D-775E-4FC2-9C00-9A242DB2BAF5}"/>
    <dgm:cxn modelId="{8D5E2A17-EC2E-45DE-9F87-63B675E291F0}" srcId="{42380F8A-8ED7-40B1-A98D-3DCA3A1F993A}" destId="{B0849E5A-D276-4D87-8779-6BE31A6FFE8D}" srcOrd="2" destOrd="0" parTransId="{A8783248-31D5-42F1-BAC9-4BBBA5FA0938}" sibTransId="{D5FCDE1E-AE3D-4A50-A6C3-77532AA6E51E}"/>
    <dgm:cxn modelId="{AAEF5536-9202-4D72-BF54-C9A4033324E1}" type="presOf" srcId="{4A26B481-1BDC-477F-AA69-CB9603ADBE97}" destId="{67204F4E-3F3A-405D-890B-808D04C4CDB7}" srcOrd="1" destOrd="0" presId="urn:microsoft.com/office/officeart/2005/8/layout/hierarchy2"/>
    <dgm:cxn modelId="{80C7A37B-333A-4376-82DB-758C4C12B345}" type="presOf" srcId="{BA927882-0E86-46D9-9CC5-4B74200CA8A2}" destId="{4EA0E8E9-749F-454F-9844-B492D5EAE92D}" srcOrd="0" destOrd="0" presId="urn:microsoft.com/office/officeart/2005/8/layout/hierarchy2"/>
    <dgm:cxn modelId="{538D3081-8D71-41BF-835C-6FB5356D8CA2}" type="presOf" srcId="{C0042EE9-927C-438E-AE5E-3B51D8814944}" destId="{5BA48A1F-7F2A-4B89-9A56-0EE71C870356}" srcOrd="0" destOrd="0" presId="urn:microsoft.com/office/officeart/2005/8/layout/hierarchy2"/>
    <dgm:cxn modelId="{A4D1CB84-55B6-4E0E-970C-588F83F90617}" type="presOf" srcId="{2EAF8ACA-9C94-4511-92DE-1E4293FA8F20}" destId="{45044AA1-B9AE-4FE0-970C-95EEAA81C6C9}" srcOrd="1" destOrd="0" presId="urn:microsoft.com/office/officeart/2005/8/layout/hierarchy2"/>
    <dgm:cxn modelId="{3F39DC87-45F9-48D3-AA04-6DBD2430D928}" type="presOf" srcId="{42380F8A-8ED7-40B1-A98D-3DCA3A1F993A}" destId="{55021E97-8D7B-4681-83E3-E0CB1BC60A54}" srcOrd="0" destOrd="0" presId="urn:microsoft.com/office/officeart/2005/8/layout/hierarchy2"/>
    <dgm:cxn modelId="{A6DAA6A5-1220-4FCF-9B65-05890EDBB745}" type="presOf" srcId="{CAF91818-6D51-4E60-818F-152DC43B7D60}" destId="{90BB2BD3-D497-40BC-BA74-DCD82E3AEE6C}" srcOrd="1" destOrd="0" presId="urn:microsoft.com/office/officeart/2005/8/layout/hierarchy2"/>
    <dgm:cxn modelId="{D5E746A8-4F1B-46CA-96EF-3ABECEDB0949}" srcId="{A79CE21B-04F7-43EB-A3DF-B1B61C64E9DC}" destId="{42380F8A-8ED7-40B1-A98D-3DCA3A1F993A}" srcOrd="0" destOrd="0" parTransId="{2E181033-CBE1-456A-9F79-FEC705E46B72}" sibTransId="{21962E50-14F6-4452-B41A-CDCD7FB5EC47}"/>
    <dgm:cxn modelId="{4B8699AC-535F-4091-96B3-984DB1CF1CDB}" srcId="{42380F8A-8ED7-40B1-A98D-3DCA3A1F993A}" destId="{BA927882-0E86-46D9-9CC5-4B74200CA8A2}" srcOrd="0" destOrd="0" parTransId="{CAF91818-6D51-4E60-818F-152DC43B7D60}" sibTransId="{AF95C533-43CA-45F5-8352-9CFE1533F8DD}"/>
    <dgm:cxn modelId="{5FA693B1-4FC2-4D63-8D8E-85D452B3EAF4}" type="presOf" srcId="{C11ABE04-30AD-4EC2-99A7-878A0406EA83}" destId="{665AC54F-6FF9-4790-91C7-03DFCC4B3519}" srcOrd="0" destOrd="0" presId="urn:microsoft.com/office/officeart/2005/8/layout/hierarchy2"/>
    <dgm:cxn modelId="{21179DD8-E23D-4747-82F8-19D1BFBF9C9A}" type="presOf" srcId="{B0849E5A-D276-4D87-8779-6BE31A6FFE8D}" destId="{0ADA6366-1DC0-41A0-94CE-E4FE476DA25A}" srcOrd="0" destOrd="0" presId="urn:microsoft.com/office/officeart/2005/8/layout/hierarchy2"/>
    <dgm:cxn modelId="{354882DE-792F-4B32-AD4B-5639060BD6F6}" type="presOf" srcId="{A8783248-31D5-42F1-BAC9-4BBBA5FA0938}" destId="{435E898D-B6D3-4DA2-A448-0DE4E9A7F92B}" srcOrd="1" destOrd="0" presId="urn:microsoft.com/office/officeart/2005/8/layout/hierarchy2"/>
    <dgm:cxn modelId="{8BBE61EE-BB80-4057-98BF-70D5C977BA32}" type="presOf" srcId="{CAF91818-6D51-4E60-818F-152DC43B7D60}" destId="{0AB5512B-FD13-4047-9FB4-BAC1235123BD}" srcOrd="0" destOrd="0" presId="urn:microsoft.com/office/officeart/2005/8/layout/hierarchy2"/>
    <dgm:cxn modelId="{E7587DF0-603F-4233-92E4-70078D6E4761}" srcId="{42380F8A-8ED7-40B1-A98D-3DCA3A1F993A}" destId="{C11ABE04-30AD-4EC2-99A7-878A0406EA83}" srcOrd="1" destOrd="0" parTransId="{4A26B481-1BDC-477F-AA69-CB9603ADBE97}" sibTransId="{8A0EE49D-45E1-4964-85BB-D47893A12136}"/>
    <dgm:cxn modelId="{69D976F9-21EB-402F-A137-4C2FCF2CB376}" type="presOf" srcId="{A79CE21B-04F7-43EB-A3DF-B1B61C64E9DC}" destId="{C7D95E0D-7A45-4CC7-91E6-E313A94F83BB}" srcOrd="0" destOrd="0" presId="urn:microsoft.com/office/officeart/2005/8/layout/hierarchy2"/>
    <dgm:cxn modelId="{F1B9D9FF-F15F-4B9D-A3B8-B165D96E497A}" type="presOf" srcId="{4A26B481-1BDC-477F-AA69-CB9603ADBE97}" destId="{5AC5503D-E335-4238-B6CF-3FA7C0060597}" srcOrd="0" destOrd="0" presId="urn:microsoft.com/office/officeart/2005/8/layout/hierarchy2"/>
    <dgm:cxn modelId="{E74431D5-2EC1-496F-95AF-703B56A87100}" type="presParOf" srcId="{C7D95E0D-7A45-4CC7-91E6-E313A94F83BB}" destId="{2595F3AD-8885-4388-B299-B6BF7E67FC5C}" srcOrd="0" destOrd="0" presId="urn:microsoft.com/office/officeart/2005/8/layout/hierarchy2"/>
    <dgm:cxn modelId="{51859F96-9DC0-48F8-A24A-1F9EAD7C0FAE}" type="presParOf" srcId="{2595F3AD-8885-4388-B299-B6BF7E67FC5C}" destId="{55021E97-8D7B-4681-83E3-E0CB1BC60A54}" srcOrd="0" destOrd="0" presId="urn:microsoft.com/office/officeart/2005/8/layout/hierarchy2"/>
    <dgm:cxn modelId="{A166E70F-89F2-49F6-B8AB-C19D0282BB96}" type="presParOf" srcId="{2595F3AD-8885-4388-B299-B6BF7E67FC5C}" destId="{B3D1A0B2-8758-4ECE-9B1D-14145DB8C99B}" srcOrd="1" destOrd="0" presId="urn:microsoft.com/office/officeart/2005/8/layout/hierarchy2"/>
    <dgm:cxn modelId="{C6A0455E-08D5-434B-892F-0378524B274D}" type="presParOf" srcId="{B3D1A0B2-8758-4ECE-9B1D-14145DB8C99B}" destId="{0AB5512B-FD13-4047-9FB4-BAC1235123BD}" srcOrd="0" destOrd="0" presId="urn:microsoft.com/office/officeart/2005/8/layout/hierarchy2"/>
    <dgm:cxn modelId="{83D5EC3B-864B-4DE9-82F5-9385B1E67CFA}" type="presParOf" srcId="{0AB5512B-FD13-4047-9FB4-BAC1235123BD}" destId="{90BB2BD3-D497-40BC-BA74-DCD82E3AEE6C}" srcOrd="0" destOrd="0" presId="urn:microsoft.com/office/officeart/2005/8/layout/hierarchy2"/>
    <dgm:cxn modelId="{581DAF17-0769-4C96-B655-9339D4122A68}" type="presParOf" srcId="{B3D1A0B2-8758-4ECE-9B1D-14145DB8C99B}" destId="{36D4B2EF-FC1A-4003-B2CC-5573643585EB}" srcOrd="1" destOrd="0" presId="urn:microsoft.com/office/officeart/2005/8/layout/hierarchy2"/>
    <dgm:cxn modelId="{9D2837C9-1E27-4B1E-AD2F-1F8C8CFEA5E7}" type="presParOf" srcId="{36D4B2EF-FC1A-4003-B2CC-5573643585EB}" destId="{4EA0E8E9-749F-454F-9844-B492D5EAE92D}" srcOrd="0" destOrd="0" presId="urn:microsoft.com/office/officeart/2005/8/layout/hierarchy2"/>
    <dgm:cxn modelId="{4A65F888-424E-47BB-9D71-32510403CD98}" type="presParOf" srcId="{36D4B2EF-FC1A-4003-B2CC-5573643585EB}" destId="{4A66F1DB-0CB5-4FE5-BEAB-83D7D71D833B}" srcOrd="1" destOrd="0" presId="urn:microsoft.com/office/officeart/2005/8/layout/hierarchy2"/>
    <dgm:cxn modelId="{1D308EB9-2CA7-4E79-95CB-B02C888F35D9}" type="presParOf" srcId="{B3D1A0B2-8758-4ECE-9B1D-14145DB8C99B}" destId="{5AC5503D-E335-4238-B6CF-3FA7C0060597}" srcOrd="2" destOrd="0" presId="urn:microsoft.com/office/officeart/2005/8/layout/hierarchy2"/>
    <dgm:cxn modelId="{B4A8CBC9-4F3C-42A5-B394-6E1F653BF187}" type="presParOf" srcId="{5AC5503D-E335-4238-B6CF-3FA7C0060597}" destId="{67204F4E-3F3A-405D-890B-808D04C4CDB7}" srcOrd="0" destOrd="0" presId="urn:microsoft.com/office/officeart/2005/8/layout/hierarchy2"/>
    <dgm:cxn modelId="{5AFDF87D-F9C0-49FB-9EE9-598A279122BD}" type="presParOf" srcId="{B3D1A0B2-8758-4ECE-9B1D-14145DB8C99B}" destId="{8A31D0F2-06FE-4A03-9B58-B546307F4CBE}" srcOrd="3" destOrd="0" presId="urn:microsoft.com/office/officeart/2005/8/layout/hierarchy2"/>
    <dgm:cxn modelId="{D2F83EC1-5614-4B8A-B0F6-C864D27570FE}" type="presParOf" srcId="{8A31D0F2-06FE-4A03-9B58-B546307F4CBE}" destId="{665AC54F-6FF9-4790-91C7-03DFCC4B3519}" srcOrd="0" destOrd="0" presId="urn:microsoft.com/office/officeart/2005/8/layout/hierarchy2"/>
    <dgm:cxn modelId="{0B135FD0-5EDB-4EDD-ACAB-D1A5F4DADC1D}" type="presParOf" srcId="{8A31D0F2-06FE-4A03-9B58-B546307F4CBE}" destId="{160F4564-D490-447F-BD02-3B96E477EB65}" srcOrd="1" destOrd="0" presId="urn:microsoft.com/office/officeart/2005/8/layout/hierarchy2"/>
    <dgm:cxn modelId="{5542C431-05B9-4962-B772-CE2DB894925C}" type="presParOf" srcId="{B3D1A0B2-8758-4ECE-9B1D-14145DB8C99B}" destId="{11F6BF48-D271-452C-A3E5-E6510DBE0595}" srcOrd="4" destOrd="0" presId="urn:microsoft.com/office/officeart/2005/8/layout/hierarchy2"/>
    <dgm:cxn modelId="{E73C07F4-4915-4565-BDCD-4478E029F30F}" type="presParOf" srcId="{11F6BF48-D271-452C-A3E5-E6510DBE0595}" destId="{435E898D-B6D3-4DA2-A448-0DE4E9A7F92B}" srcOrd="0" destOrd="0" presId="urn:microsoft.com/office/officeart/2005/8/layout/hierarchy2"/>
    <dgm:cxn modelId="{EBBCD6F0-7691-43AD-817F-F8BD28235F06}" type="presParOf" srcId="{B3D1A0B2-8758-4ECE-9B1D-14145DB8C99B}" destId="{75DC7903-BCD7-4BDC-A7A7-AC08C2E43767}" srcOrd="5" destOrd="0" presId="urn:microsoft.com/office/officeart/2005/8/layout/hierarchy2"/>
    <dgm:cxn modelId="{C657ECEA-CD05-4C62-8C64-8CD630EC1540}" type="presParOf" srcId="{75DC7903-BCD7-4BDC-A7A7-AC08C2E43767}" destId="{0ADA6366-1DC0-41A0-94CE-E4FE476DA25A}" srcOrd="0" destOrd="0" presId="urn:microsoft.com/office/officeart/2005/8/layout/hierarchy2"/>
    <dgm:cxn modelId="{ABF4BDEF-1194-4179-BD64-27ED4DF1B09D}" type="presParOf" srcId="{75DC7903-BCD7-4BDC-A7A7-AC08C2E43767}" destId="{88CA6D18-B68D-47E5-8490-344C3E903967}" srcOrd="1" destOrd="0" presId="urn:microsoft.com/office/officeart/2005/8/layout/hierarchy2"/>
    <dgm:cxn modelId="{31FF0672-BBF0-4DC5-9A47-6AFBB1E03636}" type="presParOf" srcId="{B3D1A0B2-8758-4ECE-9B1D-14145DB8C99B}" destId="{73284EE8-D6ED-417C-9E5D-EC1EC82CBE64}" srcOrd="6" destOrd="0" presId="urn:microsoft.com/office/officeart/2005/8/layout/hierarchy2"/>
    <dgm:cxn modelId="{12343435-D81A-40D2-AD5B-A7C6CADE5A93}" type="presParOf" srcId="{73284EE8-D6ED-417C-9E5D-EC1EC82CBE64}" destId="{45044AA1-B9AE-4FE0-970C-95EEAA81C6C9}" srcOrd="0" destOrd="0" presId="urn:microsoft.com/office/officeart/2005/8/layout/hierarchy2"/>
    <dgm:cxn modelId="{575DCC88-0DC4-4AFD-985F-B48C6460F383}" type="presParOf" srcId="{B3D1A0B2-8758-4ECE-9B1D-14145DB8C99B}" destId="{314FA07E-6991-4345-9C30-922319DFCE62}" srcOrd="7" destOrd="0" presId="urn:microsoft.com/office/officeart/2005/8/layout/hierarchy2"/>
    <dgm:cxn modelId="{D829E16B-6910-4D98-B683-9BF455D37057}" type="presParOf" srcId="{314FA07E-6991-4345-9C30-922319DFCE62}" destId="{5BA48A1F-7F2A-4B89-9A56-0EE71C870356}" srcOrd="0" destOrd="0" presId="urn:microsoft.com/office/officeart/2005/8/layout/hierarchy2"/>
    <dgm:cxn modelId="{C62FDAE5-7E80-46F4-88E7-1EAD92B057E1}" type="presParOf" srcId="{314FA07E-6991-4345-9C30-922319DFCE62}" destId="{8066FDF9-6D9B-4311-8F1D-9F0B776E2AFD}"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21E97-8D7B-4681-83E3-E0CB1BC60A54}">
      <dsp:nvSpPr>
        <dsp:cNvPr id="0" name=""/>
        <dsp:cNvSpPr/>
      </dsp:nvSpPr>
      <dsp:spPr>
        <a:xfrm>
          <a:off x="1088900" y="1418034"/>
          <a:ext cx="882620" cy="821531"/>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Univers Condensed"/>
            </a:rPr>
            <a:t>Key Findings</a:t>
          </a:r>
          <a:endParaRPr lang="en-GB" sz="1200" kern="1200" dirty="0"/>
        </a:p>
      </dsp:txBody>
      <dsp:txXfrm>
        <a:off x="1112962" y="1442096"/>
        <a:ext cx="834496" cy="773407"/>
      </dsp:txXfrm>
    </dsp:sp>
    <dsp:sp modelId="{0AB5512B-FD13-4047-9FB4-BAC1235123BD}">
      <dsp:nvSpPr>
        <dsp:cNvPr id="0" name=""/>
        <dsp:cNvSpPr/>
      </dsp:nvSpPr>
      <dsp:spPr>
        <a:xfrm rot="17692822">
          <a:off x="1519071" y="1100014"/>
          <a:ext cx="1562124" cy="40429"/>
        </a:xfrm>
        <a:custGeom>
          <a:avLst/>
          <a:gdLst/>
          <a:ahLst/>
          <a:cxnLst/>
          <a:rect l="0" t="0" r="0" b="0"/>
          <a:pathLst>
            <a:path>
              <a:moveTo>
                <a:pt x="0" y="20214"/>
              </a:moveTo>
              <a:lnTo>
                <a:pt x="1562124" y="20214"/>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61080" y="1081176"/>
        <a:ext cx="78106" cy="78106"/>
      </dsp:txXfrm>
    </dsp:sp>
    <dsp:sp modelId="{4EA0E8E9-749F-454F-9844-B492D5EAE92D}">
      <dsp:nvSpPr>
        <dsp:cNvPr id="0" name=""/>
        <dsp:cNvSpPr/>
      </dsp:nvSpPr>
      <dsp:spPr>
        <a:xfrm>
          <a:off x="2628746" y="892"/>
          <a:ext cx="2018518" cy="821531"/>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Univers Condensed"/>
            </a:rPr>
            <a:t> Digitalisation improves patients access and safety</a:t>
          </a:r>
          <a:endParaRPr lang="en-GB" sz="1200" kern="1200" dirty="0"/>
        </a:p>
      </dsp:txBody>
      <dsp:txXfrm>
        <a:off x="2652808" y="24954"/>
        <a:ext cx="1970394" cy="773407"/>
      </dsp:txXfrm>
    </dsp:sp>
    <dsp:sp modelId="{5AC5503D-E335-4238-B6CF-3FA7C0060597}">
      <dsp:nvSpPr>
        <dsp:cNvPr id="0" name=""/>
        <dsp:cNvSpPr/>
      </dsp:nvSpPr>
      <dsp:spPr>
        <a:xfrm rot="19457599">
          <a:off x="1895446" y="1572394"/>
          <a:ext cx="809375" cy="40429"/>
        </a:xfrm>
        <a:custGeom>
          <a:avLst/>
          <a:gdLst/>
          <a:ahLst/>
          <a:cxnLst/>
          <a:rect l="0" t="0" r="0" b="0"/>
          <a:pathLst>
            <a:path>
              <a:moveTo>
                <a:pt x="0" y="20214"/>
              </a:moveTo>
              <a:lnTo>
                <a:pt x="809375" y="20214"/>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79899" y="1572375"/>
        <a:ext cx="40468" cy="40468"/>
      </dsp:txXfrm>
    </dsp:sp>
    <dsp:sp modelId="{665AC54F-6FF9-4790-91C7-03DFCC4B3519}">
      <dsp:nvSpPr>
        <dsp:cNvPr id="0" name=""/>
        <dsp:cNvSpPr/>
      </dsp:nvSpPr>
      <dsp:spPr>
        <a:xfrm>
          <a:off x="2628746" y="945653"/>
          <a:ext cx="2011207" cy="821531"/>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Univers Condensed"/>
            </a:rPr>
            <a:t> Health and safety organisation must invest in digital infrastructure and workforce digital literacy</a:t>
          </a:r>
          <a:endParaRPr lang="en-GB" sz="1200" kern="1200" dirty="0"/>
        </a:p>
      </dsp:txBody>
      <dsp:txXfrm>
        <a:off x="2652808" y="969715"/>
        <a:ext cx="1963083" cy="773407"/>
      </dsp:txXfrm>
    </dsp:sp>
    <dsp:sp modelId="{11F6BF48-D271-452C-A3E5-E6510DBE0595}">
      <dsp:nvSpPr>
        <dsp:cNvPr id="0" name=""/>
        <dsp:cNvSpPr/>
      </dsp:nvSpPr>
      <dsp:spPr>
        <a:xfrm rot="2142401">
          <a:off x="1895446" y="2044775"/>
          <a:ext cx="809375" cy="40429"/>
        </a:xfrm>
        <a:custGeom>
          <a:avLst/>
          <a:gdLst/>
          <a:ahLst/>
          <a:cxnLst/>
          <a:rect l="0" t="0" r="0" b="0"/>
          <a:pathLst>
            <a:path>
              <a:moveTo>
                <a:pt x="0" y="20214"/>
              </a:moveTo>
              <a:lnTo>
                <a:pt x="809375" y="20214"/>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79899" y="2044755"/>
        <a:ext cx="40468" cy="40468"/>
      </dsp:txXfrm>
    </dsp:sp>
    <dsp:sp modelId="{0ADA6366-1DC0-41A0-94CE-E4FE476DA25A}">
      <dsp:nvSpPr>
        <dsp:cNvPr id="0" name=""/>
        <dsp:cNvSpPr/>
      </dsp:nvSpPr>
      <dsp:spPr>
        <a:xfrm>
          <a:off x="2628746" y="1890414"/>
          <a:ext cx="1997257" cy="821531"/>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Univers Condensed"/>
            </a:rPr>
            <a:t> Ethics and data protection are mandatory</a:t>
          </a:r>
          <a:endParaRPr lang="en-GB" sz="1200" kern="1200" dirty="0"/>
        </a:p>
      </dsp:txBody>
      <dsp:txXfrm>
        <a:off x="2652808" y="1914476"/>
        <a:ext cx="1949133" cy="773407"/>
      </dsp:txXfrm>
    </dsp:sp>
    <dsp:sp modelId="{73284EE8-D6ED-417C-9E5D-EC1EC82CBE64}">
      <dsp:nvSpPr>
        <dsp:cNvPr id="0" name=""/>
        <dsp:cNvSpPr/>
      </dsp:nvSpPr>
      <dsp:spPr>
        <a:xfrm rot="3907178">
          <a:off x="1519071" y="2517155"/>
          <a:ext cx="1562124" cy="40429"/>
        </a:xfrm>
        <a:custGeom>
          <a:avLst/>
          <a:gdLst/>
          <a:ahLst/>
          <a:cxnLst/>
          <a:rect l="0" t="0" r="0" b="0"/>
          <a:pathLst>
            <a:path>
              <a:moveTo>
                <a:pt x="0" y="20214"/>
              </a:moveTo>
              <a:lnTo>
                <a:pt x="1562124" y="20214"/>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61080" y="2498317"/>
        <a:ext cx="78106" cy="78106"/>
      </dsp:txXfrm>
    </dsp:sp>
    <dsp:sp modelId="{5BA48A1F-7F2A-4B89-9A56-0EE71C870356}">
      <dsp:nvSpPr>
        <dsp:cNvPr id="0" name=""/>
        <dsp:cNvSpPr/>
      </dsp:nvSpPr>
      <dsp:spPr>
        <a:xfrm>
          <a:off x="2628746" y="2835175"/>
          <a:ext cx="1983291" cy="821531"/>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Univers Condensed"/>
            </a:rPr>
            <a:t> Technology is not replacing human care but provides complementary support</a:t>
          </a:r>
          <a:endParaRPr lang="en-GB" sz="1200" kern="1200" dirty="0"/>
        </a:p>
      </dsp:txBody>
      <dsp:txXfrm>
        <a:off x="2652808" y="2859237"/>
        <a:ext cx="1935167" cy="77340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3/8/26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08469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3/8/26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96576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3/8/26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6236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3/8/26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4231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3/8/26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18809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3/8/26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89262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3/8/26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86762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3/8/26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83174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3/8/26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1563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3/8/26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5626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3/8/26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8423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3/8/26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7773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hyperlink" Target="https://transform.england.nhs.uk/digitise-connect-transform/what-good-looks-like/what-good-looks-like-publication/" TargetMode="External"/><Relationship Id="rId13" Type="http://schemas.openxmlformats.org/officeDocument/2006/relationships/hyperlink" Target="https://doi.org/10.1186/s12916-024-03842-w" TargetMode="External"/><Relationship Id="rId3" Type="http://schemas.openxmlformats.org/officeDocument/2006/relationships/hyperlink" Target="https://doi.org/10.1186/s12888-023-05437-w" TargetMode="External"/><Relationship Id="rId7" Type="http://schemas.openxmlformats.org/officeDocument/2006/relationships/hyperlink" Target="https://webarchive.nationalarchives.gov.uk/ukgwa/20230418155402/https:/www.longtermplan.nhs.uk/publication/nhs-long-term-plan/" TargetMode="External"/><Relationship Id="rId12" Type="http://schemas.openxmlformats.org/officeDocument/2006/relationships/hyperlink" Target="https://files.osf.io/v1/resources/vkj4h_v2/providers/osfstorage/6815fbba9c76407a7a9fdc91?format=pdf&amp;action=download&amp;direct&amp;version=1" TargetMode="External"/><Relationship Id="rId2" Type="http://schemas.openxmlformats.org/officeDocument/2006/relationships/hyperlink" Target="https://doi.org/10.1093/ijlit/eaaa014" TargetMode="External"/><Relationship Id="rId16" Type="http://schemas.openxmlformats.org/officeDocument/2006/relationships/hyperlink" Target="https://doi.org/10.1007/978-3-031-16340-1_2" TargetMode="External"/><Relationship Id="rId1" Type="http://schemas.openxmlformats.org/officeDocument/2006/relationships/slideLayout" Target="../slideLayouts/slideLayout2.xml"/><Relationship Id="rId6" Type="http://schemas.openxmlformats.org/officeDocument/2006/relationships/hyperlink" Target="https://doi.org/10.1186/s12913-024-11099-5" TargetMode="External"/><Relationship Id="rId11" Type="http://schemas.openxmlformats.org/officeDocument/2006/relationships/hyperlink" Target="https://doi.org/10.1007/s11365-024-00980-8" TargetMode="External"/><Relationship Id="rId5" Type="http://schemas.openxmlformats.org/officeDocument/2006/relationships/hyperlink" Target="https://www.gov.uk/data-protection" TargetMode="External"/><Relationship Id="rId15" Type="http://schemas.openxmlformats.org/officeDocument/2006/relationships/hyperlink" Target="https://doi.org/10.3390/ijerph20043407" TargetMode="External"/><Relationship Id="rId10" Type="http://schemas.openxmlformats.org/officeDocument/2006/relationships/hyperlink" Target="https://www.oxehealth.com/oxevision" TargetMode="External"/><Relationship Id="rId4" Type="http://schemas.openxmlformats.org/officeDocument/2006/relationships/hyperlink" Target="https://www.gov.uk/government/publications/a-plan-for-digital-health-and-social-care/a-plan-for-digital-health-and-social-care" TargetMode="External"/><Relationship Id="rId9" Type="http://schemas.openxmlformats.org/officeDocument/2006/relationships/hyperlink" Target="https://digital.nhs.uk/services/nhs-app" TargetMode="External"/><Relationship Id="rId14" Type="http://schemas.openxmlformats.org/officeDocument/2006/relationships/hyperlink" Target="https://doi.org/10.1016/j.cmpbup.2024.1001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3400" y="871758"/>
            <a:ext cx="5089588" cy="1944977"/>
          </a:xfrm>
        </p:spPr>
        <p:txBody>
          <a:bodyPr>
            <a:noAutofit/>
          </a:bodyPr>
          <a:lstStyle/>
          <a:p>
            <a:pPr algn="ctr"/>
            <a:r>
              <a:rPr lang="en-GB" sz="2400" dirty="0">
                <a:latin typeface="Calibri"/>
                <a:ea typeface="Calibri"/>
                <a:cs typeface="Calibri"/>
              </a:rPr>
              <a:t>BSc (Hons) Health and Social Care</a:t>
            </a:r>
            <a:br>
              <a:rPr lang="en-GB" sz="2400" dirty="0">
                <a:latin typeface="Calibri"/>
                <a:ea typeface="Calibri"/>
                <a:cs typeface="Calibri"/>
              </a:rPr>
            </a:br>
            <a:br>
              <a:rPr lang="en-GB" sz="2400" b="1" dirty="0">
                <a:latin typeface="Calibri"/>
                <a:ea typeface="Calibri"/>
                <a:cs typeface="Calibri"/>
              </a:rPr>
            </a:br>
            <a:r>
              <a:rPr lang="en-GB" sz="2400" b="1" dirty="0">
                <a:latin typeface="Calibri"/>
                <a:ea typeface="Calibri"/>
                <a:cs typeface="Calibri"/>
              </a:rPr>
              <a:t>Digital Transformation in the health care professions</a:t>
            </a:r>
          </a:p>
        </p:txBody>
      </p:sp>
      <p:sp>
        <p:nvSpPr>
          <p:cNvPr id="3" name="Subtitle 2"/>
          <p:cNvSpPr>
            <a:spLocks noGrp="1"/>
          </p:cNvSpPr>
          <p:nvPr>
            <p:ph type="subTitle" idx="1"/>
          </p:nvPr>
        </p:nvSpPr>
        <p:spPr>
          <a:xfrm>
            <a:off x="700522" y="3018127"/>
            <a:ext cx="5895023" cy="2773073"/>
          </a:xfrm>
        </p:spPr>
        <p:txBody>
          <a:bodyPr>
            <a:normAutofit/>
          </a:bodyPr>
          <a:lstStyle/>
          <a:p>
            <a:pPr>
              <a:lnSpc>
                <a:spcPct val="90000"/>
              </a:lnSpc>
            </a:pPr>
            <a:r>
              <a:rPr lang="en-GB" sz="1900" dirty="0">
                <a:latin typeface="Calibri"/>
                <a:ea typeface="Calibri"/>
                <a:cs typeface="Calibri"/>
              </a:rPr>
              <a:t>Module Code: BMHP60266</a:t>
            </a:r>
            <a:endParaRPr lang="en-US" sz="1900" dirty="0">
              <a:latin typeface="Calibri"/>
              <a:ea typeface="Calibri"/>
              <a:cs typeface="Calibri"/>
            </a:endParaRPr>
          </a:p>
          <a:p>
            <a:pPr>
              <a:lnSpc>
                <a:spcPct val="90000"/>
              </a:lnSpc>
            </a:pPr>
            <a:r>
              <a:rPr lang="en-GB" sz="1900" dirty="0" err="1">
                <a:latin typeface="Calibri"/>
                <a:ea typeface="Calibri"/>
                <a:cs typeface="Calibri"/>
              </a:rPr>
              <a:t>Lecturer:Zakiyyah</a:t>
            </a:r>
            <a:r>
              <a:rPr lang="en-GB" sz="1900" dirty="0">
                <a:latin typeface="Calibri"/>
                <a:ea typeface="Calibri"/>
                <a:cs typeface="Calibri"/>
              </a:rPr>
              <a:t> Ahmed</a:t>
            </a:r>
            <a:endParaRPr lang="en-US" sz="1900" dirty="0">
              <a:latin typeface="Calibri"/>
              <a:ea typeface="Calibri"/>
              <a:cs typeface="Calibri"/>
            </a:endParaRPr>
          </a:p>
          <a:p>
            <a:pPr>
              <a:lnSpc>
                <a:spcPct val="90000"/>
              </a:lnSpc>
            </a:pPr>
            <a:r>
              <a:rPr lang="en-GB" sz="1900" dirty="0">
                <a:latin typeface="Calibri"/>
                <a:ea typeface="Calibri"/>
                <a:cs typeface="Calibri"/>
              </a:rPr>
              <a:t>Assignment: Component 2 Viva Voce (Oral Presentation)</a:t>
            </a:r>
            <a:endParaRPr lang="en-US" sz="1900" dirty="0">
              <a:latin typeface="Calibri"/>
              <a:ea typeface="Calibri"/>
              <a:cs typeface="Calibri"/>
            </a:endParaRPr>
          </a:p>
          <a:p>
            <a:pPr>
              <a:lnSpc>
                <a:spcPct val="90000"/>
              </a:lnSpc>
            </a:pPr>
            <a:r>
              <a:rPr lang="en-GB" sz="1900" dirty="0">
                <a:latin typeface="Calibri"/>
                <a:ea typeface="Calibri"/>
                <a:cs typeface="Calibri"/>
              </a:rPr>
              <a:t>Student name:Mihai Boldizsar</a:t>
            </a:r>
            <a:endParaRPr lang="en-US" sz="1900" dirty="0">
              <a:latin typeface="Calibri"/>
              <a:ea typeface="Calibri"/>
              <a:cs typeface="Calibri"/>
            </a:endParaRPr>
          </a:p>
          <a:p>
            <a:pPr>
              <a:lnSpc>
                <a:spcPct val="90000"/>
              </a:lnSpc>
            </a:pPr>
            <a:r>
              <a:rPr lang="en-GB" sz="1900" dirty="0">
                <a:latin typeface="Calibri"/>
                <a:ea typeface="Calibri"/>
                <a:cs typeface="Calibri"/>
              </a:rPr>
              <a:t>Student </a:t>
            </a:r>
            <a:r>
              <a:rPr lang="en-GB" sz="1900">
                <a:latin typeface="Calibri"/>
                <a:ea typeface="Calibri"/>
                <a:cs typeface="Calibri"/>
              </a:rPr>
              <a:t>ID:2247855</a:t>
            </a:r>
            <a:endParaRPr lang="en-US" sz="1900" dirty="0">
              <a:latin typeface="Calibri"/>
              <a:ea typeface="Calibri"/>
              <a:cs typeface="Calibri"/>
            </a:endParaRPr>
          </a:p>
          <a:p>
            <a:pPr>
              <a:lnSpc>
                <a:spcPct val="90000"/>
              </a:lnSpc>
            </a:pPr>
            <a:r>
              <a:rPr lang="en-GB" sz="1900" dirty="0">
                <a:latin typeface="Calibri"/>
                <a:ea typeface="Calibri"/>
                <a:cs typeface="Calibri"/>
              </a:rPr>
              <a:t>Submission deadline: 8</a:t>
            </a:r>
            <a:r>
              <a:rPr lang="en-GB" sz="1900" baseline="30000" dirty="0">
                <a:latin typeface="Calibri"/>
                <a:ea typeface="Calibri"/>
                <a:cs typeface="Calibri"/>
              </a:rPr>
              <a:t>th</a:t>
            </a:r>
            <a:r>
              <a:rPr lang="en-GB" sz="1900" dirty="0">
                <a:latin typeface="Calibri"/>
                <a:ea typeface="Calibri"/>
                <a:cs typeface="Calibri"/>
              </a:rPr>
              <a:t> March 2026</a:t>
            </a:r>
            <a:endParaRPr lang="en-GB" dirty="0"/>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3C2945F4-643B-BB24-AFE9-C5F1F67B2109}"/>
              </a:ext>
            </a:extLst>
          </p:cNvPr>
          <p:cNvPicPr>
            <a:picLocks noChangeAspect="1"/>
          </p:cNvPicPr>
          <p:nvPr/>
        </p:nvPicPr>
        <p:blipFill>
          <a:blip r:embed="rId2"/>
          <a:srcRect l="16251" r="5" b="5"/>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9EB07-6B5D-64A9-1635-1806B607362B}"/>
              </a:ext>
            </a:extLst>
          </p:cNvPr>
          <p:cNvSpPr>
            <a:spLocks noGrp="1"/>
          </p:cNvSpPr>
          <p:nvPr>
            <p:ph type="title"/>
          </p:nvPr>
        </p:nvSpPr>
        <p:spPr>
          <a:xfrm>
            <a:off x="700635" y="78059"/>
            <a:ext cx="10691265" cy="722153"/>
          </a:xfrm>
        </p:spPr>
        <p:txBody>
          <a:bodyPr>
            <a:normAutofit/>
          </a:bodyPr>
          <a:lstStyle/>
          <a:p>
            <a:r>
              <a:rPr lang="en-GB" sz="3600" dirty="0"/>
              <a:t>INTRODUCTION</a:t>
            </a:r>
          </a:p>
        </p:txBody>
      </p:sp>
      <p:pic>
        <p:nvPicPr>
          <p:cNvPr id="7" name="Picture 6" descr="NHS England » Digital transformation">
            <a:extLst>
              <a:ext uri="{FF2B5EF4-FFF2-40B4-BE49-F238E27FC236}">
                <a16:creationId xmlns:a16="http://schemas.microsoft.com/office/drawing/2014/main" id="{4074AE84-E6C6-809A-5383-F20A4111837C}"/>
              </a:ext>
            </a:extLst>
          </p:cNvPr>
          <p:cNvPicPr>
            <a:picLocks noChangeAspect="1"/>
          </p:cNvPicPr>
          <p:nvPr/>
        </p:nvPicPr>
        <p:blipFill>
          <a:blip r:embed="rId2"/>
          <a:stretch>
            <a:fillRect/>
          </a:stretch>
        </p:blipFill>
        <p:spPr>
          <a:xfrm>
            <a:off x="4088779" y="2921515"/>
            <a:ext cx="3586976" cy="3275671"/>
          </a:xfrm>
          <a:prstGeom prst="ellipse">
            <a:avLst/>
          </a:prstGeom>
          <a:ln>
            <a:noFill/>
          </a:ln>
          <a:effectLst>
            <a:softEdge rad="112500"/>
          </a:effectLst>
        </p:spPr>
      </p:pic>
      <p:cxnSp>
        <p:nvCxnSpPr>
          <p:cNvPr id="34" name="Straight Arrow Connector 33">
            <a:extLst>
              <a:ext uri="{FF2B5EF4-FFF2-40B4-BE49-F238E27FC236}">
                <a16:creationId xmlns:a16="http://schemas.microsoft.com/office/drawing/2014/main" id="{4130CD56-A0F0-7E8A-6C78-6D15BE38853C}"/>
              </a:ext>
            </a:extLst>
          </p:cNvPr>
          <p:cNvCxnSpPr/>
          <p:nvPr/>
        </p:nvCxnSpPr>
        <p:spPr>
          <a:xfrm flipV="1">
            <a:off x="7500821" y="2277406"/>
            <a:ext cx="789982" cy="52777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35" name="Straight Arrow Connector 34">
            <a:extLst>
              <a:ext uri="{FF2B5EF4-FFF2-40B4-BE49-F238E27FC236}">
                <a16:creationId xmlns:a16="http://schemas.microsoft.com/office/drawing/2014/main" id="{DA43008A-54C7-0675-D291-A06EC07DB4ED}"/>
              </a:ext>
            </a:extLst>
          </p:cNvPr>
          <p:cNvCxnSpPr>
            <a:cxnSpLocks/>
          </p:cNvCxnSpPr>
          <p:nvPr/>
        </p:nvCxnSpPr>
        <p:spPr>
          <a:xfrm flipH="1" flipV="1">
            <a:off x="3462221" y="2253915"/>
            <a:ext cx="1023383" cy="120443"/>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36" name="TextBox 35">
            <a:extLst>
              <a:ext uri="{FF2B5EF4-FFF2-40B4-BE49-F238E27FC236}">
                <a16:creationId xmlns:a16="http://schemas.microsoft.com/office/drawing/2014/main" id="{3EDD50FD-83DA-7ED6-982A-050F1AFB032F}"/>
              </a:ext>
            </a:extLst>
          </p:cNvPr>
          <p:cNvSpPr txBox="1"/>
          <p:nvPr/>
        </p:nvSpPr>
        <p:spPr>
          <a:xfrm>
            <a:off x="887449" y="2117699"/>
            <a:ext cx="2562198" cy="70070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400" dirty="0"/>
              <a:t>Top priority in UK health and social care (Gov.uk, 2022)</a:t>
            </a:r>
            <a:endParaRPr lang="en-US" dirty="0"/>
          </a:p>
        </p:txBody>
      </p:sp>
      <p:sp>
        <p:nvSpPr>
          <p:cNvPr id="37" name="TextBox 36">
            <a:extLst>
              <a:ext uri="{FF2B5EF4-FFF2-40B4-BE49-F238E27FC236}">
                <a16:creationId xmlns:a16="http://schemas.microsoft.com/office/drawing/2014/main" id="{F31F0851-082D-67B4-E723-207DE104BC6F}"/>
              </a:ext>
            </a:extLst>
          </p:cNvPr>
          <p:cNvSpPr txBox="1"/>
          <p:nvPr/>
        </p:nvSpPr>
        <p:spPr>
          <a:xfrm>
            <a:off x="8308690" y="2117701"/>
            <a:ext cx="3101174" cy="1023870"/>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400" dirty="0"/>
              <a:t>Introduced to improve workforce efficiency and the quality of patient centred care (</a:t>
            </a:r>
            <a:r>
              <a:rPr lang="en-GB" sz="1400" dirty="0" err="1"/>
              <a:t>Kosiol</a:t>
            </a:r>
            <a:r>
              <a:rPr lang="en-GB" sz="1400" dirty="0"/>
              <a:t> et al., 2024).</a:t>
            </a:r>
            <a:endParaRPr lang="en-US" dirty="0"/>
          </a:p>
        </p:txBody>
      </p:sp>
      <p:sp>
        <p:nvSpPr>
          <p:cNvPr id="38" name="TextBox 37">
            <a:extLst>
              <a:ext uri="{FF2B5EF4-FFF2-40B4-BE49-F238E27FC236}">
                <a16:creationId xmlns:a16="http://schemas.microsoft.com/office/drawing/2014/main" id="{43A8C9EE-9B69-2064-E1CE-860DEFE06B26}"/>
              </a:ext>
            </a:extLst>
          </p:cNvPr>
          <p:cNvSpPr txBox="1"/>
          <p:nvPr/>
        </p:nvSpPr>
        <p:spPr>
          <a:xfrm>
            <a:off x="795557" y="911973"/>
            <a:ext cx="10595516" cy="700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dirty="0"/>
              <a:t>Since early 2000s, technology has started to penetrate all the sectors and layers of the society becoming immediately fundamental in the health and social care industry (Toni &amp; Mattia, 2022).</a:t>
            </a:r>
            <a:endParaRPr lang="en-US" sz="1400"/>
          </a:p>
        </p:txBody>
      </p:sp>
      <p:cxnSp>
        <p:nvCxnSpPr>
          <p:cNvPr id="39" name="Straight Arrow Connector 38">
            <a:extLst>
              <a:ext uri="{FF2B5EF4-FFF2-40B4-BE49-F238E27FC236}">
                <a16:creationId xmlns:a16="http://schemas.microsoft.com/office/drawing/2014/main" id="{6C68C422-D40B-1A40-3323-06470ED288D4}"/>
              </a:ext>
            </a:extLst>
          </p:cNvPr>
          <p:cNvCxnSpPr>
            <a:cxnSpLocks/>
          </p:cNvCxnSpPr>
          <p:nvPr/>
        </p:nvCxnSpPr>
        <p:spPr>
          <a:xfrm flipH="1">
            <a:off x="3264749" y="3265681"/>
            <a:ext cx="1451880" cy="80056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40" name="Straight Arrow Connector 39">
            <a:extLst>
              <a:ext uri="{FF2B5EF4-FFF2-40B4-BE49-F238E27FC236}">
                <a16:creationId xmlns:a16="http://schemas.microsoft.com/office/drawing/2014/main" id="{6F9D1344-1251-20E6-4A4F-84C35D4123AF}"/>
              </a:ext>
            </a:extLst>
          </p:cNvPr>
          <p:cNvCxnSpPr>
            <a:cxnSpLocks/>
          </p:cNvCxnSpPr>
          <p:nvPr/>
        </p:nvCxnSpPr>
        <p:spPr>
          <a:xfrm>
            <a:off x="7305674" y="3252775"/>
            <a:ext cx="1355285" cy="1460602"/>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
        <p:nvSpPr>
          <p:cNvPr id="42" name="TextBox 41">
            <a:extLst>
              <a:ext uri="{FF2B5EF4-FFF2-40B4-BE49-F238E27FC236}">
                <a16:creationId xmlns:a16="http://schemas.microsoft.com/office/drawing/2014/main" id="{839E3BBB-7717-B6E3-7751-EF8C424C5A34}"/>
              </a:ext>
            </a:extLst>
          </p:cNvPr>
          <p:cNvSpPr txBox="1"/>
          <p:nvPr/>
        </p:nvSpPr>
        <p:spPr>
          <a:xfrm>
            <a:off x="887450" y="4106331"/>
            <a:ext cx="3116402" cy="1993366"/>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b="1" dirty="0"/>
              <a:t>Key UK Policies:</a:t>
            </a:r>
            <a:endParaRPr lang="en-US" sz="1400" b="1"/>
          </a:p>
          <a:p>
            <a:pPr marL="342900" indent="-342900" algn="ctr">
              <a:lnSpc>
                <a:spcPct val="150000"/>
              </a:lnSpc>
              <a:buFont typeface="Wingdings"/>
              <a:buChar char="Ø"/>
            </a:pPr>
            <a:r>
              <a:rPr lang="en-GB" sz="1400" dirty="0">
                <a:ea typeface="+mn-lt"/>
                <a:cs typeface="+mn-lt"/>
              </a:rPr>
              <a:t>NHS Long Term Plan (2019)</a:t>
            </a:r>
          </a:p>
          <a:p>
            <a:pPr marL="342900" indent="-342900" algn="ctr">
              <a:lnSpc>
                <a:spcPct val="150000"/>
              </a:lnSpc>
              <a:buFont typeface="Wingdings"/>
              <a:buChar char="Ø"/>
            </a:pPr>
            <a:r>
              <a:rPr lang="en-GB" sz="1400" dirty="0">
                <a:ea typeface="+mn-lt"/>
                <a:cs typeface="+mn-lt"/>
              </a:rPr>
              <a:t>A Plan for Digital Health and Social Care (2022)</a:t>
            </a:r>
          </a:p>
          <a:p>
            <a:pPr marL="342900" indent="-342900" algn="ctr">
              <a:lnSpc>
                <a:spcPct val="150000"/>
              </a:lnSpc>
              <a:buFont typeface="Wingdings"/>
              <a:buChar char="Ø"/>
            </a:pPr>
            <a:r>
              <a:rPr lang="en-GB" sz="1400" dirty="0">
                <a:ea typeface="+mn-lt"/>
                <a:cs typeface="+mn-lt"/>
              </a:rPr>
              <a:t>What Good Looks Like Framework (2021)</a:t>
            </a:r>
            <a:endParaRPr lang="en-GB" sz="1400" dirty="0"/>
          </a:p>
        </p:txBody>
      </p:sp>
      <p:sp>
        <p:nvSpPr>
          <p:cNvPr id="31" name="Flowchart: Preparation 30">
            <a:extLst>
              <a:ext uri="{FF2B5EF4-FFF2-40B4-BE49-F238E27FC236}">
                <a16:creationId xmlns:a16="http://schemas.microsoft.com/office/drawing/2014/main" id="{9E1817BD-DDE6-A1F5-A341-3B940D011DE6}"/>
              </a:ext>
            </a:extLst>
          </p:cNvPr>
          <p:cNvSpPr/>
          <p:nvPr/>
        </p:nvSpPr>
        <p:spPr>
          <a:xfrm>
            <a:off x="3792811" y="2113128"/>
            <a:ext cx="4164458" cy="1207380"/>
          </a:xfrm>
          <a:prstGeom prst="flowChartPreparation">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DIGITAL </a:t>
            </a:r>
            <a:br>
              <a:rPr lang="en-GB" dirty="0">
                <a:solidFill>
                  <a:schemeClr val="tx1"/>
                </a:solidFill>
              </a:rPr>
            </a:br>
            <a:r>
              <a:rPr lang="en-GB" dirty="0">
                <a:solidFill>
                  <a:schemeClr val="tx1"/>
                </a:solidFill>
              </a:rPr>
              <a:t>TRANSFORMATION</a:t>
            </a:r>
          </a:p>
        </p:txBody>
      </p:sp>
      <p:sp>
        <p:nvSpPr>
          <p:cNvPr id="43" name="TextBox 42">
            <a:extLst>
              <a:ext uri="{FF2B5EF4-FFF2-40B4-BE49-F238E27FC236}">
                <a16:creationId xmlns:a16="http://schemas.microsoft.com/office/drawing/2014/main" id="{161F17CA-FD8D-846F-7EDA-16418978C759}"/>
              </a:ext>
            </a:extLst>
          </p:cNvPr>
          <p:cNvSpPr txBox="1"/>
          <p:nvPr/>
        </p:nvSpPr>
        <p:spPr>
          <a:xfrm>
            <a:off x="8304044" y="4753464"/>
            <a:ext cx="3095235" cy="1347035"/>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b="1" dirty="0"/>
              <a:t>Ethics &amp; data protection:</a:t>
            </a:r>
            <a:endParaRPr lang="en-US" sz="1400" b="1"/>
          </a:p>
          <a:p>
            <a:pPr marL="342900" indent="-342900" algn="ctr">
              <a:lnSpc>
                <a:spcPct val="150000"/>
              </a:lnSpc>
              <a:buFont typeface="Wingdings"/>
              <a:buChar char="Ø"/>
            </a:pPr>
            <a:r>
              <a:rPr lang="en-GB" sz="1400" dirty="0">
                <a:ea typeface="+mn-lt"/>
                <a:cs typeface="+mn-lt"/>
              </a:rPr>
              <a:t>UK GDPR</a:t>
            </a:r>
          </a:p>
          <a:p>
            <a:pPr marL="342900" indent="-342900" algn="ctr">
              <a:lnSpc>
                <a:spcPct val="150000"/>
              </a:lnSpc>
              <a:buFont typeface="Wingdings"/>
              <a:buChar char="Ø"/>
            </a:pPr>
            <a:r>
              <a:rPr lang="en-GB" sz="1400" dirty="0"/>
              <a:t>Data Protection Act 2018 (Gov.uk 2026)</a:t>
            </a:r>
          </a:p>
        </p:txBody>
      </p:sp>
    </p:spTree>
    <p:extLst>
      <p:ext uri="{BB962C8B-B14F-4D97-AF65-F5344CB8AC3E}">
        <p14:creationId xmlns:p14="http://schemas.microsoft.com/office/powerpoint/2010/main" val="2925322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362FA-FC8E-121D-21C0-CBD90361AB0A}"/>
            </a:ext>
          </a:extLst>
        </p:cNvPr>
        <p:cNvGrpSpPr/>
        <p:nvPr/>
      </p:nvGrpSpPr>
      <p:grpSpPr>
        <a:xfrm>
          <a:off x="0" y="0"/>
          <a:ext cx="0" cy="0"/>
          <a:chOff x="0" y="0"/>
          <a:chExt cx="0" cy="0"/>
        </a:xfrm>
      </p:grpSpPr>
      <p:pic>
        <p:nvPicPr>
          <p:cNvPr id="4" name="Content Placeholder 3" descr="Firth Park Surgery">
            <a:extLst>
              <a:ext uri="{FF2B5EF4-FFF2-40B4-BE49-F238E27FC236}">
                <a16:creationId xmlns:a16="http://schemas.microsoft.com/office/drawing/2014/main" id="{14ECA9CC-5344-B7E9-BE9E-233274A34C42}"/>
              </a:ext>
            </a:extLst>
          </p:cNvPr>
          <p:cNvPicPr>
            <a:picLocks noGrp="1" noChangeAspect="1"/>
          </p:cNvPicPr>
          <p:nvPr>
            <p:ph idx="1"/>
          </p:nvPr>
        </p:nvPicPr>
        <p:blipFill>
          <a:blip r:embed="rId2"/>
          <a:stretch>
            <a:fillRect/>
          </a:stretch>
        </p:blipFill>
        <p:spPr>
          <a:xfrm>
            <a:off x="896185" y="1810923"/>
            <a:ext cx="2233340" cy="197428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descr="Combined Healthcare launches Oxevision on wards - North Staffordshire ...">
            <a:extLst>
              <a:ext uri="{FF2B5EF4-FFF2-40B4-BE49-F238E27FC236}">
                <a16:creationId xmlns:a16="http://schemas.microsoft.com/office/drawing/2014/main" id="{4C34A812-2BE9-60C8-16B9-9C05EC356F69}"/>
              </a:ext>
            </a:extLst>
          </p:cNvPr>
          <p:cNvPicPr>
            <a:picLocks noChangeAspect="1"/>
          </p:cNvPicPr>
          <p:nvPr/>
        </p:nvPicPr>
        <p:blipFill>
          <a:blip r:embed="rId3"/>
          <a:stretch>
            <a:fillRect/>
          </a:stretch>
        </p:blipFill>
        <p:spPr>
          <a:xfrm rot="1020000">
            <a:off x="8876188" y="1855483"/>
            <a:ext cx="2150533" cy="19598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D743617D-61D3-A6FF-5D36-F443F5113374}"/>
              </a:ext>
            </a:extLst>
          </p:cNvPr>
          <p:cNvSpPr>
            <a:spLocks noGrp="1"/>
          </p:cNvSpPr>
          <p:nvPr>
            <p:ph type="title"/>
          </p:nvPr>
        </p:nvSpPr>
        <p:spPr>
          <a:xfrm>
            <a:off x="700635" y="78059"/>
            <a:ext cx="10691265" cy="722153"/>
          </a:xfrm>
        </p:spPr>
        <p:txBody>
          <a:bodyPr>
            <a:normAutofit/>
          </a:bodyPr>
          <a:lstStyle/>
          <a:p>
            <a:r>
              <a:rPr lang="en-GB" sz="3600" dirty="0"/>
              <a:t>Innovations</a:t>
            </a:r>
          </a:p>
        </p:txBody>
      </p:sp>
      <p:sp>
        <p:nvSpPr>
          <p:cNvPr id="42" name="TextBox 41">
            <a:extLst>
              <a:ext uri="{FF2B5EF4-FFF2-40B4-BE49-F238E27FC236}">
                <a16:creationId xmlns:a16="http://schemas.microsoft.com/office/drawing/2014/main" id="{00189648-6F5E-5D68-E55A-7FE666123C43}"/>
              </a:ext>
            </a:extLst>
          </p:cNvPr>
          <p:cNvSpPr txBox="1"/>
          <p:nvPr/>
        </p:nvSpPr>
        <p:spPr>
          <a:xfrm>
            <a:off x="1595243" y="3523474"/>
            <a:ext cx="3987333" cy="2316532"/>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b="1" dirty="0"/>
              <a:t>NHS APP:</a:t>
            </a:r>
            <a:endParaRPr lang="en-US" sz="1400" b="1" dirty="0"/>
          </a:p>
          <a:p>
            <a:pPr marL="342900" indent="-342900" algn="ctr">
              <a:lnSpc>
                <a:spcPct val="150000"/>
              </a:lnSpc>
              <a:buFont typeface="Wingdings"/>
              <a:buChar char="§"/>
            </a:pPr>
            <a:r>
              <a:rPr lang="en-GB" sz="1400" dirty="0">
                <a:ea typeface="+mn-lt"/>
                <a:cs typeface="+mn-lt"/>
              </a:rPr>
              <a:t>Launched in 2018</a:t>
            </a:r>
          </a:p>
          <a:p>
            <a:pPr marL="342900" indent="-342900" algn="ctr">
              <a:lnSpc>
                <a:spcPct val="150000"/>
              </a:lnSpc>
              <a:buFont typeface="Wingdings"/>
              <a:buChar char="§"/>
            </a:pPr>
            <a:r>
              <a:rPr lang="en-GB" sz="1400" dirty="0"/>
              <a:t>Scope: </a:t>
            </a:r>
            <a:r>
              <a:rPr lang="en-GB" sz="1400" i="1" dirty="0"/>
              <a:t>patient-facing digital access</a:t>
            </a:r>
          </a:p>
          <a:p>
            <a:pPr marL="342900" indent="-342900" algn="ctr">
              <a:lnSpc>
                <a:spcPct val="150000"/>
              </a:lnSpc>
              <a:buFont typeface="Wingdings"/>
              <a:buChar char="§"/>
            </a:pPr>
            <a:r>
              <a:rPr lang="en-GB" sz="1400" dirty="0"/>
              <a:t>For workers &amp; patients</a:t>
            </a:r>
          </a:p>
          <a:p>
            <a:pPr marL="342900" indent="-342900" algn="ctr">
              <a:lnSpc>
                <a:spcPct val="150000"/>
              </a:lnSpc>
              <a:buFont typeface="Wingdings"/>
              <a:buChar char="§"/>
            </a:pPr>
            <a:r>
              <a:rPr lang="en-GB" sz="1400" dirty="0"/>
              <a:t>"open door to NHS"</a:t>
            </a:r>
          </a:p>
          <a:p>
            <a:pPr marL="342900" indent="-342900" algn="ctr">
              <a:lnSpc>
                <a:spcPct val="150000"/>
              </a:lnSpc>
              <a:buFont typeface="Wingdings"/>
              <a:buChar char="§"/>
            </a:pPr>
            <a:r>
              <a:rPr lang="en-GB" sz="1400" dirty="0"/>
              <a:t>Access 24/7 for appointments, prescriptions, health records</a:t>
            </a:r>
          </a:p>
        </p:txBody>
      </p:sp>
      <p:sp>
        <p:nvSpPr>
          <p:cNvPr id="43" name="TextBox 42">
            <a:extLst>
              <a:ext uri="{FF2B5EF4-FFF2-40B4-BE49-F238E27FC236}">
                <a16:creationId xmlns:a16="http://schemas.microsoft.com/office/drawing/2014/main" id="{10E80C48-7BFE-679B-FF01-145F46879466}"/>
              </a:ext>
            </a:extLst>
          </p:cNvPr>
          <p:cNvSpPr txBox="1"/>
          <p:nvPr/>
        </p:nvSpPr>
        <p:spPr>
          <a:xfrm>
            <a:off x="6287273" y="3525023"/>
            <a:ext cx="3772569" cy="2316532"/>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b="1" dirty="0"/>
              <a:t>OXEVISION:</a:t>
            </a:r>
            <a:endParaRPr lang="en-US" sz="1400" b="1" dirty="0"/>
          </a:p>
          <a:p>
            <a:pPr marL="285750" indent="-285750" algn="ctr">
              <a:lnSpc>
                <a:spcPct val="150000"/>
              </a:lnSpc>
              <a:buFont typeface="Wingdings"/>
              <a:buChar char="§"/>
            </a:pPr>
            <a:r>
              <a:rPr lang="en-GB" sz="1400" dirty="0">
                <a:ea typeface="+mn-lt"/>
                <a:cs typeface="+mn-lt"/>
              </a:rPr>
              <a:t>Scope: </a:t>
            </a:r>
            <a:r>
              <a:rPr lang="en-GB" sz="1400" i="1" dirty="0">
                <a:ea typeface="+mn-lt"/>
                <a:cs typeface="+mn-lt"/>
              </a:rPr>
              <a:t>supports clinical observation</a:t>
            </a:r>
          </a:p>
          <a:p>
            <a:pPr marL="285750" indent="-285750" algn="ctr">
              <a:lnSpc>
                <a:spcPct val="150000"/>
              </a:lnSpc>
              <a:buFont typeface="Wingdings"/>
              <a:buChar char="§"/>
            </a:pPr>
            <a:r>
              <a:rPr lang="en-GB" sz="1400" dirty="0">
                <a:ea typeface="+mn-lt"/>
                <a:cs typeface="+mn-lt"/>
              </a:rPr>
              <a:t>For clinical staff only</a:t>
            </a:r>
          </a:p>
          <a:p>
            <a:pPr marL="285750" indent="-285750" algn="ctr">
              <a:lnSpc>
                <a:spcPct val="150000"/>
              </a:lnSpc>
              <a:buFont typeface="Wingdings"/>
              <a:buChar char="§"/>
            </a:pPr>
            <a:r>
              <a:rPr lang="en-GB" sz="1400" dirty="0">
                <a:ea typeface="+mn-lt"/>
                <a:cs typeface="+mn-lt"/>
              </a:rPr>
              <a:t>Contactless monitoring technology</a:t>
            </a:r>
          </a:p>
          <a:p>
            <a:pPr marL="285750" indent="-285750" algn="ctr">
              <a:lnSpc>
                <a:spcPct val="150000"/>
              </a:lnSpc>
              <a:buFont typeface="Wingdings"/>
              <a:buChar char="§"/>
            </a:pPr>
            <a:r>
              <a:rPr lang="en-GB" sz="1400" dirty="0">
                <a:ea typeface="+mn-lt"/>
                <a:cs typeface="+mn-lt"/>
              </a:rPr>
              <a:t>Used in NHS mental health wards</a:t>
            </a:r>
          </a:p>
          <a:p>
            <a:pPr marL="285750" indent="-285750" algn="ctr">
              <a:lnSpc>
                <a:spcPct val="150000"/>
              </a:lnSpc>
              <a:buFont typeface="Wingdings"/>
              <a:buChar char="§"/>
            </a:pPr>
            <a:r>
              <a:rPr lang="en-GB" sz="1400" dirty="0">
                <a:ea typeface="+mn-lt"/>
                <a:cs typeface="+mn-lt"/>
              </a:rPr>
              <a:t>Tracks respiration, pulse and movement</a:t>
            </a:r>
          </a:p>
          <a:p>
            <a:pPr marL="285750" indent="-285750" algn="ctr">
              <a:lnSpc>
                <a:spcPct val="150000"/>
              </a:lnSpc>
              <a:buFont typeface="Wingdings"/>
              <a:buChar char="§"/>
            </a:pPr>
            <a:r>
              <a:rPr lang="en-GB" sz="1400" dirty="0">
                <a:ea typeface="+mn-lt"/>
                <a:cs typeface="+mn-lt"/>
              </a:rPr>
              <a:t>Improves patient safety</a:t>
            </a:r>
            <a:endParaRPr lang="en-GB" sz="1400" dirty="0"/>
          </a:p>
        </p:txBody>
      </p:sp>
      <p:sp>
        <p:nvSpPr>
          <p:cNvPr id="3" name="TextBox 2">
            <a:extLst>
              <a:ext uri="{FF2B5EF4-FFF2-40B4-BE49-F238E27FC236}">
                <a16:creationId xmlns:a16="http://schemas.microsoft.com/office/drawing/2014/main" id="{D9EABFD6-2BD7-AE9B-E698-22948DC092DF}"/>
              </a:ext>
            </a:extLst>
          </p:cNvPr>
          <p:cNvSpPr txBox="1"/>
          <p:nvPr/>
        </p:nvSpPr>
        <p:spPr>
          <a:xfrm>
            <a:off x="802784" y="803301"/>
            <a:ext cx="10590045" cy="700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400" dirty="0">
                <a:latin typeface="Calisto MT"/>
              </a:rPr>
              <a:t>Innovation in health and social care does not only mean introducing technology in the sector but changing how the overall healthcare industry works with positive outcomes for patients, workers, service delivery, and the communities themselves (</a:t>
            </a:r>
            <a:r>
              <a:rPr lang="en-GB" sz="1400" dirty="0" err="1">
                <a:latin typeface="Calisto MT"/>
              </a:rPr>
              <a:t>Kosiol</a:t>
            </a:r>
            <a:r>
              <a:rPr lang="en-GB" sz="1400" dirty="0">
                <a:latin typeface="Calisto MT"/>
              </a:rPr>
              <a:t> et al., 2024). </a:t>
            </a:r>
            <a:endParaRPr lang="en-US" sz="1400" dirty="0">
              <a:latin typeface="Calisto MT"/>
            </a:endParaRPr>
          </a:p>
        </p:txBody>
      </p:sp>
      <p:sp>
        <p:nvSpPr>
          <p:cNvPr id="6" name="TextBox 5">
            <a:extLst>
              <a:ext uri="{FF2B5EF4-FFF2-40B4-BE49-F238E27FC236}">
                <a16:creationId xmlns:a16="http://schemas.microsoft.com/office/drawing/2014/main" id="{F10A07E9-3C0C-8D3F-EE7A-E196C28D384F}"/>
              </a:ext>
            </a:extLst>
          </p:cNvPr>
          <p:cNvSpPr txBox="1"/>
          <p:nvPr/>
        </p:nvSpPr>
        <p:spPr>
          <a:xfrm>
            <a:off x="4423833" y="5841999"/>
            <a:ext cx="11557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(NHS, 2026)</a:t>
            </a:r>
          </a:p>
        </p:txBody>
      </p:sp>
      <p:sp>
        <p:nvSpPr>
          <p:cNvPr id="7" name="TextBox 6">
            <a:extLst>
              <a:ext uri="{FF2B5EF4-FFF2-40B4-BE49-F238E27FC236}">
                <a16:creationId xmlns:a16="http://schemas.microsoft.com/office/drawing/2014/main" id="{35AD1F75-2416-C099-C8F3-2D4BD86DFC3F}"/>
              </a:ext>
            </a:extLst>
          </p:cNvPr>
          <p:cNvSpPr txBox="1"/>
          <p:nvPr/>
        </p:nvSpPr>
        <p:spPr>
          <a:xfrm>
            <a:off x="8297334" y="5841998"/>
            <a:ext cx="176953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t>(</a:t>
            </a:r>
            <a:r>
              <a:rPr lang="en-GB" sz="1400" dirty="0" err="1"/>
              <a:t>Oxehealth</a:t>
            </a:r>
            <a:r>
              <a:rPr lang="en-GB" sz="1400" dirty="0"/>
              <a:t>, 2024)</a:t>
            </a:r>
          </a:p>
        </p:txBody>
      </p:sp>
    </p:spTree>
    <p:extLst>
      <p:ext uri="{BB962C8B-B14F-4D97-AF65-F5344CB8AC3E}">
        <p14:creationId xmlns:p14="http://schemas.microsoft.com/office/powerpoint/2010/main" val="3148863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CEAA2-587C-52A5-0C49-BF90323450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3FDE62-5F9C-2DA4-6974-E711F4F5A3D5}"/>
              </a:ext>
            </a:extLst>
          </p:cNvPr>
          <p:cNvSpPr>
            <a:spLocks noGrp="1"/>
          </p:cNvSpPr>
          <p:nvPr>
            <p:ph type="title"/>
          </p:nvPr>
        </p:nvSpPr>
        <p:spPr>
          <a:xfrm>
            <a:off x="700635" y="78059"/>
            <a:ext cx="10691265" cy="722153"/>
          </a:xfrm>
        </p:spPr>
        <p:txBody>
          <a:bodyPr>
            <a:normAutofit/>
          </a:bodyPr>
          <a:lstStyle/>
          <a:p>
            <a:r>
              <a:rPr lang="en-GB" sz="3600" dirty="0"/>
              <a:t>impact on the workforce</a:t>
            </a:r>
          </a:p>
        </p:txBody>
      </p:sp>
      <p:pic>
        <p:nvPicPr>
          <p:cNvPr id="262" name="Content Placeholder 3" descr="Firth Park Surgery">
            <a:extLst>
              <a:ext uri="{FF2B5EF4-FFF2-40B4-BE49-F238E27FC236}">
                <a16:creationId xmlns:a16="http://schemas.microsoft.com/office/drawing/2014/main" id="{F52E390E-A8B2-E861-8633-6EDF2D35D6BE}"/>
              </a:ext>
            </a:extLst>
          </p:cNvPr>
          <p:cNvPicPr>
            <a:picLocks noGrp="1" noChangeAspect="1"/>
          </p:cNvPicPr>
          <p:nvPr>
            <p:ph idx="1"/>
          </p:nvPr>
        </p:nvPicPr>
        <p:blipFill>
          <a:blip r:embed="rId2"/>
          <a:stretch>
            <a:fillRect/>
          </a:stretch>
        </p:blipFill>
        <p:spPr>
          <a:xfrm rot="20040000">
            <a:off x="400058" y="1163531"/>
            <a:ext cx="1037167" cy="10943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64" name="Picture 263" descr="Combined Healthcare launches Oxevision on wards - North Staffordshire ...">
            <a:extLst>
              <a:ext uri="{FF2B5EF4-FFF2-40B4-BE49-F238E27FC236}">
                <a16:creationId xmlns:a16="http://schemas.microsoft.com/office/drawing/2014/main" id="{64E784A0-95B9-6B72-5E54-5F641A9E75BE}"/>
              </a:ext>
            </a:extLst>
          </p:cNvPr>
          <p:cNvPicPr>
            <a:picLocks noChangeAspect="1"/>
          </p:cNvPicPr>
          <p:nvPr/>
        </p:nvPicPr>
        <p:blipFill>
          <a:blip r:embed="rId3"/>
          <a:stretch>
            <a:fillRect/>
          </a:stretch>
        </p:blipFill>
        <p:spPr>
          <a:xfrm rot="1320000">
            <a:off x="10599490" y="1109385"/>
            <a:ext cx="1208616" cy="12084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260" name="Table 259">
            <a:extLst>
              <a:ext uri="{FF2B5EF4-FFF2-40B4-BE49-F238E27FC236}">
                <a16:creationId xmlns:a16="http://schemas.microsoft.com/office/drawing/2014/main" id="{584727BA-563D-F79E-9EA5-374E653C2095}"/>
              </a:ext>
            </a:extLst>
          </p:cNvPr>
          <p:cNvGraphicFramePr>
            <a:graphicFrameLocks noGrp="1"/>
          </p:cNvGraphicFramePr>
          <p:nvPr>
            <p:extLst>
              <p:ext uri="{D42A27DB-BD31-4B8C-83A1-F6EECF244321}">
                <p14:modId xmlns:p14="http://schemas.microsoft.com/office/powerpoint/2010/main" val="3441848796"/>
              </p:ext>
            </p:extLst>
          </p:nvPr>
        </p:nvGraphicFramePr>
        <p:xfrm>
          <a:off x="1492250" y="1111250"/>
          <a:ext cx="9016164" cy="4294889"/>
        </p:xfrm>
        <a:graphic>
          <a:graphicData uri="http://schemas.openxmlformats.org/drawingml/2006/table">
            <a:tbl>
              <a:tblPr firstRow="1" bandRow="1">
                <a:tableStyleId>{5940675A-B579-460E-94D1-54222C63F5DA}</a:tableStyleId>
              </a:tblPr>
              <a:tblGrid>
                <a:gridCol w="4559381">
                  <a:extLst>
                    <a:ext uri="{9D8B030D-6E8A-4147-A177-3AD203B41FA5}">
                      <a16:colId xmlns:a16="http://schemas.microsoft.com/office/drawing/2014/main" val="3356078875"/>
                    </a:ext>
                  </a:extLst>
                </a:gridCol>
                <a:gridCol w="4456783">
                  <a:extLst>
                    <a:ext uri="{9D8B030D-6E8A-4147-A177-3AD203B41FA5}">
                      <a16:colId xmlns:a16="http://schemas.microsoft.com/office/drawing/2014/main" val="2275406099"/>
                    </a:ext>
                  </a:extLst>
                </a:gridCol>
              </a:tblGrid>
              <a:tr h="410151">
                <a:tc>
                  <a:txBody>
                    <a:bodyPr/>
                    <a:lstStyle/>
                    <a:p>
                      <a:pPr algn="ctr"/>
                      <a:r>
                        <a:rPr lang="en-GB" sz="1800" b="1" dirty="0"/>
                        <a:t>NHS APP</a:t>
                      </a:r>
                    </a:p>
                  </a:txBody>
                  <a:tcPr>
                    <a:solidFill>
                      <a:schemeClr val="bg1"/>
                    </a:solidFill>
                  </a:tcPr>
                </a:tc>
                <a:tc>
                  <a:txBody>
                    <a:bodyPr/>
                    <a:lstStyle/>
                    <a:p>
                      <a:pPr algn="ctr"/>
                      <a:r>
                        <a:rPr lang="en-GB" sz="1800" b="1" dirty="0"/>
                        <a:t>OXEVISION</a:t>
                      </a:r>
                    </a:p>
                  </a:txBody>
                  <a:tcPr>
                    <a:solidFill>
                      <a:schemeClr val="bg1"/>
                    </a:solidFill>
                  </a:tcPr>
                </a:tc>
                <a:extLst>
                  <a:ext uri="{0D108BD9-81ED-4DB2-BD59-A6C34878D82A}">
                    <a16:rowId xmlns:a16="http://schemas.microsoft.com/office/drawing/2014/main" val="2029125070"/>
                  </a:ext>
                </a:extLst>
              </a:tr>
              <a:tr h="2317749">
                <a:tc>
                  <a:txBody>
                    <a:bodyPr/>
                    <a:lstStyle/>
                    <a:p>
                      <a:pPr marL="285750" lvl="0" indent="-285750" algn="just">
                        <a:lnSpc>
                          <a:spcPct val="150000"/>
                        </a:lnSpc>
                        <a:buFont typeface="Wingdings"/>
                        <a:buChar char="§"/>
                      </a:pPr>
                      <a:r>
                        <a:rPr lang="en-GB" sz="1400" dirty="0"/>
                        <a:t>Reduce administrative and clinical workflows (e.g., appointments)</a:t>
                      </a:r>
                    </a:p>
                    <a:p>
                      <a:pPr marL="285750" lvl="0" indent="-285750" algn="just">
                        <a:lnSpc>
                          <a:spcPct val="150000"/>
                        </a:lnSpc>
                        <a:buFont typeface="Wingdings"/>
                        <a:buChar char="§"/>
                      </a:pPr>
                      <a:r>
                        <a:rPr lang="en-GB" sz="1400" dirty="0"/>
                        <a:t>Reduce workloads and repetitive tasks</a:t>
                      </a:r>
                    </a:p>
                    <a:p>
                      <a:pPr marL="285750" lvl="0" indent="-285750" algn="just">
                        <a:lnSpc>
                          <a:spcPct val="150000"/>
                        </a:lnSpc>
                        <a:buFont typeface="Wingdings"/>
                        <a:buChar char="§"/>
                      </a:pPr>
                      <a:r>
                        <a:rPr lang="en-GB" sz="1400" dirty="0"/>
                        <a:t>Improve efficiency</a:t>
                      </a:r>
                    </a:p>
                    <a:p>
                      <a:pPr marL="285750" lvl="0" indent="-285750" algn="just">
                        <a:lnSpc>
                          <a:spcPct val="150000"/>
                        </a:lnSpc>
                        <a:buFont typeface="Wingdings"/>
                        <a:buChar char="§"/>
                      </a:pPr>
                      <a:r>
                        <a:rPr lang="en-GB" sz="1400" dirty="0"/>
                        <a:t>Automate processes while maintaining the same number of staff</a:t>
                      </a:r>
                    </a:p>
                    <a:p>
                      <a:pPr marL="285750" lvl="0" indent="-285750" algn="just">
                        <a:lnSpc>
                          <a:spcPct val="150000"/>
                        </a:lnSpc>
                        <a:buFont typeface="Wingdings"/>
                        <a:buChar char="§"/>
                      </a:pPr>
                      <a:endParaRPr lang="en-GB" sz="1400" dirty="0"/>
                    </a:p>
                  </a:txBody>
                  <a:tcPr/>
                </a:tc>
                <a:tc>
                  <a:txBody>
                    <a:bodyPr/>
                    <a:lstStyle/>
                    <a:p>
                      <a:pPr marL="285750" lvl="0" indent="-285750" algn="just">
                        <a:lnSpc>
                          <a:spcPct val="150000"/>
                        </a:lnSpc>
                        <a:buFont typeface="Wingdings"/>
                        <a:buChar char="§"/>
                      </a:pPr>
                      <a:r>
                        <a:rPr lang="en-GB" sz="1400" dirty="0"/>
                        <a:t>Supports clinical monitoring reducing traditional checks conducted by nurses, especially during nights.</a:t>
                      </a:r>
                    </a:p>
                    <a:p>
                      <a:pPr marL="285750" lvl="0" indent="-285750" algn="just">
                        <a:lnSpc>
                          <a:spcPct val="150000"/>
                        </a:lnSpc>
                        <a:buFont typeface="Wingdings"/>
                        <a:buChar char="§"/>
                      </a:pPr>
                      <a:r>
                        <a:rPr lang="en-GB" sz="1400" dirty="0"/>
                        <a:t>Allows remote monitoring</a:t>
                      </a:r>
                    </a:p>
                    <a:p>
                      <a:pPr marL="285750" lvl="0" indent="-285750" algn="just">
                        <a:lnSpc>
                          <a:spcPct val="150000"/>
                        </a:lnSpc>
                        <a:buFont typeface="Wingdings"/>
                        <a:buChar char="§"/>
                      </a:pPr>
                      <a:r>
                        <a:rPr lang="en-GB" sz="1400" dirty="0"/>
                        <a:t>Collects data improving documentation accuracy </a:t>
                      </a:r>
                    </a:p>
                    <a:p>
                      <a:pPr marL="285750" lvl="0" indent="-285750" algn="just">
                        <a:lnSpc>
                          <a:spcPct val="150000"/>
                        </a:lnSpc>
                        <a:buFont typeface="Wingdings"/>
                        <a:buChar char="§"/>
                      </a:pPr>
                      <a:r>
                        <a:rPr lang="en-GB" sz="1400" dirty="0"/>
                        <a:t>Facilitates the early detection of health deterioration</a:t>
                      </a:r>
                    </a:p>
                  </a:txBody>
                  <a:tcPr/>
                </a:tc>
                <a:extLst>
                  <a:ext uri="{0D108BD9-81ED-4DB2-BD59-A6C34878D82A}">
                    <a16:rowId xmlns:a16="http://schemas.microsoft.com/office/drawing/2014/main" val="1514941520"/>
                  </a:ext>
                </a:extLst>
              </a:tr>
              <a:tr h="1566989">
                <a:tc>
                  <a:txBody>
                    <a:bodyPr/>
                    <a:lstStyle/>
                    <a:p>
                      <a:pPr marL="285750" lvl="0" indent="-285750" algn="just">
                        <a:lnSpc>
                          <a:spcPct val="150000"/>
                        </a:lnSpc>
                        <a:buFont typeface="Wingdings"/>
                        <a:buChar char="§"/>
                      </a:pPr>
                      <a:r>
                        <a:rPr lang="en-GB" sz="1400" dirty="0"/>
                        <a:t>Investments in digital infrastructure and trainings to enhance digital literacy</a:t>
                      </a:r>
                    </a:p>
                    <a:p>
                      <a:pPr marL="285750" lvl="0" indent="-285750" algn="just">
                        <a:lnSpc>
                          <a:spcPct val="150000"/>
                        </a:lnSpc>
                        <a:buFont typeface="Wingdings"/>
                        <a:buChar char="§"/>
                      </a:pPr>
                      <a:r>
                        <a:rPr lang="en-GB" sz="1400" dirty="0"/>
                        <a:t>Must be supported by adequate number of staff</a:t>
                      </a:r>
                    </a:p>
                  </a:txBody>
                  <a:tcPr/>
                </a:tc>
                <a:tc>
                  <a:txBody>
                    <a:bodyPr/>
                    <a:lstStyle/>
                    <a:p>
                      <a:pPr marL="285750" lvl="0" indent="-285750" algn="just">
                        <a:lnSpc>
                          <a:spcPct val="150000"/>
                        </a:lnSpc>
                        <a:buFont typeface="Wingdings"/>
                        <a:buChar char="§"/>
                      </a:pPr>
                      <a:r>
                        <a:rPr lang="en-GB" sz="1400" dirty="0"/>
                        <a:t>Requires proficient digital literacy and ability to interpret signals</a:t>
                      </a:r>
                    </a:p>
                    <a:p>
                      <a:pPr marL="285750" lvl="0" indent="-285750" algn="just">
                        <a:lnSpc>
                          <a:spcPct val="150000"/>
                        </a:lnSpc>
                        <a:buFont typeface="Wingdings"/>
                        <a:buChar char="§"/>
                      </a:pPr>
                      <a:r>
                        <a:rPr lang="en-GB" sz="1400" dirty="0"/>
                        <a:t>Might cause fatigue due to frequent notifications </a:t>
                      </a:r>
                      <a:endParaRPr lang="en-GB" sz="1400" b="0" i="0" u="none" strike="noStrike" noProof="0" dirty="0">
                        <a:latin typeface="Calisto MT"/>
                      </a:endParaRPr>
                    </a:p>
                  </a:txBody>
                  <a:tcPr/>
                </a:tc>
                <a:extLst>
                  <a:ext uri="{0D108BD9-81ED-4DB2-BD59-A6C34878D82A}">
                    <a16:rowId xmlns:a16="http://schemas.microsoft.com/office/drawing/2014/main" val="1934431871"/>
                  </a:ext>
                </a:extLst>
              </a:tr>
            </a:tbl>
          </a:graphicData>
        </a:graphic>
      </p:graphicFrame>
      <p:sp>
        <p:nvSpPr>
          <p:cNvPr id="6" name="TextBox 5">
            <a:extLst>
              <a:ext uri="{FF2B5EF4-FFF2-40B4-BE49-F238E27FC236}">
                <a16:creationId xmlns:a16="http://schemas.microsoft.com/office/drawing/2014/main" id="{79C4A94E-A1E0-46BD-8AC8-0A231FA8678C}"/>
              </a:ext>
            </a:extLst>
          </p:cNvPr>
          <p:cNvSpPr txBox="1"/>
          <p:nvPr/>
        </p:nvSpPr>
        <p:spPr>
          <a:xfrm>
            <a:off x="814917" y="5704418"/>
            <a:ext cx="10571208" cy="700705"/>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dirty="0"/>
              <a:t>Digital innovations' purpose is not to replace the human element, but to change workers roles enhancing capacity and reducing error. (</a:t>
            </a:r>
            <a:r>
              <a:rPr lang="en-GB" sz="1400" dirty="0" err="1"/>
              <a:t>Stoumpos</a:t>
            </a:r>
            <a:r>
              <a:rPr lang="en-GB" sz="1400" dirty="0"/>
              <a:t>,  Kitsios &amp; </a:t>
            </a:r>
            <a:r>
              <a:rPr lang="en-GB" sz="1400" dirty="0" err="1"/>
              <a:t>Talias</a:t>
            </a:r>
            <a:r>
              <a:rPr lang="en-GB" sz="1400" dirty="0"/>
              <a:t>, 2023).</a:t>
            </a:r>
            <a:endParaRPr lang="en-US" dirty="0"/>
          </a:p>
        </p:txBody>
      </p:sp>
      <p:sp>
        <p:nvSpPr>
          <p:cNvPr id="7" name="TextBox 6">
            <a:extLst>
              <a:ext uri="{FF2B5EF4-FFF2-40B4-BE49-F238E27FC236}">
                <a16:creationId xmlns:a16="http://schemas.microsoft.com/office/drawing/2014/main" id="{515A482F-6828-8D68-D5F7-BA54D569F813}"/>
              </a:ext>
            </a:extLst>
          </p:cNvPr>
          <p:cNvSpPr txBox="1"/>
          <p:nvPr/>
        </p:nvSpPr>
        <p:spPr>
          <a:xfrm>
            <a:off x="3386666" y="5101167"/>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(Basu and </a:t>
            </a:r>
            <a:r>
              <a:rPr lang="en-GB" sz="1400" dirty="0" err="1">
                <a:latin typeface="Calisto MT"/>
              </a:rPr>
              <a:t>Guinchard</a:t>
            </a:r>
            <a:r>
              <a:rPr lang="en-GB" sz="1400" dirty="0">
                <a:latin typeface="Calisto MT"/>
              </a:rPr>
              <a:t>, 2020)</a:t>
            </a:r>
            <a:endParaRPr lang="en-US" sz="1400" dirty="0">
              <a:latin typeface="Calisto MT"/>
            </a:endParaRPr>
          </a:p>
        </p:txBody>
      </p:sp>
      <p:sp>
        <p:nvSpPr>
          <p:cNvPr id="9" name="TextBox 8">
            <a:extLst>
              <a:ext uri="{FF2B5EF4-FFF2-40B4-BE49-F238E27FC236}">
                <a16:creationId xmlns:a16="http://schemas.microsoft.com/office/drawing/2014/main" id="{025993CB-0053-243B-8BE0-AC9F80AA5E3E}"/>
              </a:ext>
            </a:extLst>
          </p:cNvPr>
          <p:cNvSpPr txBox="1"/>
          <p:nvPr/>
        </p:nvSpPr>
        <p:spPr>
          <a:xfrm>
            <a:off x="7757582" y="352425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a:t>
            </a:r>
            <a:r>
              <a:rPr lang="en-GB" sz="1400" dirty="0">
                <a:ea typeface="+mn-lt"/>
                <a:cs typeface="+mn-lt"/>
              </a:rPr>
              <a:t>Dewa et al., 2023)</a:t>
            </a:r>
            <a:endParaRPr lang="en-US" sz="1400" dirty="0">
              <a:ea typeface="+mn-lt"/>
              <a:cs typeface="+mn-lt"/>
            </a:endParaRPr>
          </a:p>
        </p:txBody>
      </p:sp>
      <p:sp>
        <p:nvSpPr>
          <p:cNvPr id="10" name="TextBox 9">
            <a:extLst>
              <a:ext uri="{FF2B5EF4-FFF2-40B4-BE49-F238E27FC236}">
                <a16:creationId xmlns:a16="http://schemas.microsoft.com/office/drawing/2014/main" id="{56620735-B9B6-BB7A-2216-F77B867530A7}"/>
              </a:ext>
            </a:extLst>
          </p:cNvPr>
          <p:cNvSpPr txBox="1"/>
          <p:nvPr/>
        </p:nvSpPr>
        <p:spPr>
          <a:xfrm>
            <a:off x="3386665" y="352425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(NHS, 2026)</a:t>
            </a:r>
            <a:endParaRPr lang="en-US" sz="1400" dirty="0">
              <a:latin typeface="Calisto MT"/>
            </a:endParaRPr>
          </a:p>
        </p:txBody>
      </p:sp>
      <p:sp>
        <p:nvSpPr>
          <p:cNvPr id="11" name="TextBox 10">
            <a:extLst>
              <a:ext uri="{FF2B5EF4-FFF2-40B4-BE49-F238E27FC236}">
                <a16:creationId xmlns:a16="http://schemas.microsoft.com/office/drawing/2014/main" id="{A55580DE-FFE2-463F-3D75-AF755C8DEBDA}"/>
              </a:ext>
            </a:extLst>
          </p:cNvPr>
          <p:cNvSpPr txBox="1"/>
          <p:nvPr/>
        </p:nvSpPr>
        <p:spPr>
          <a:xfrm>
            <a:off x="7852833" y="5101166"/>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(Porter and Edwards, n.d.)</a:t>
            </a:r>
            <a:endParaRPr lang="en-US" sz="1400" dirty="0">
              <a:latin typeface="Calisto MT"/>
            </a:endParaRPr>
          </a:p>
        </p:txBody>
      </p:sp>
    </p:spTree>
    <p:extLst>
      <p:ext uri="{BB962C8B-B14F-4D97-AF65-F5344CB8AC3E}">
        <p14:creationId xmlns:p14="http://schemas.microsoft.com/office/powerpoint/2010/main" val="1543784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EC772-A38C-13C1-D772-3230EB3841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0B47E-69AC-AF02-CA39-603AE3701AAD}"/>
              </a:ext>
            </a:extLst>
          </p:cNvPr>
          <p:cNvSpPr>
            <a:spLocks noGrp="1"/>
          </p:cNvSpPr>
          <p:nvPr>
            <p:ph type="title"/>
          </p:nvPr>
        </p:nvSpPr>
        <p:spPr>
          <a:xfrm>
            <a:off x="700635" y="78059"/>
            <a:ext cx="10691265" cy="722153"/>
          </a:xfrm>
        </p:spPr>
        <p:txBody>
          <a:bodyPr>
            <a:normAutofit/>
          </a:bodyPr>
          <a:lstStyle/>
          <a:p>
            <a:r>
              <a:rPr lang="en-GB" sz="3600" dirty="0"/>
              <a:t>impact on SERVICE DELIVERY</a:t>
            </a:r>
          </a:p>
        </p:txBody>
      </p:sp>
      <p:pic>
        <p:nvPicPr>
          <p:cNvPr id="262" name="Content Placeholder 3" descr="Firth Park Surgery">
            <a:extLst>
              <a:ext uri="{FF2B5EF4-FFF2-40B4-BE49-F238E27FC236}">
                <a16:creationId xmlns:a16="http://schemas.microsoft.com/office/drawing/2014/main" id="{61479280-BC9F-E738-C9A3-40459076F8A2}"/>
              </a:ext>
            </a:extLst>
          </p:cNvPr>
          <p:cNvPicPr>
            <a:picLocks noGrp="1" noChangeAspect="1"/>
          </p:cNvPicPr>
          <p:nvPr>
            <p:ph idx="1"/>
          </p:nvPr>
        </p:nvPicPr>
        <p:blipFill>
          <a:blip r:embed="rId2"/>
          <a:stretch>
            <a:fillRect/>
          </a:stretch>
        </p:blipFill>
        <p:spPr>
          <a:xfrm rot="20880000">
            <a:off x="685808" y="1047115"/>
            <a:ext cx="1037167" cy="10943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64" name="Picture 263" descr="Combined Healthcare launches Oxevision on wards - North Staffordshire ...">
            <a:extLst>
              <a:ext uri="{FF2B5EF4-FFF2-40B4-BE49-F238E27FC236}">
                <a16:creationId xmlns:a16="http://schemas.microsoft.com/office/drawing/2014/main" id="{EED6912F-4D49-042A-ACDD-60B667548FFC}"/>
              </a:ext>
            </a:extLst>
          </p:cNvPr>
          <p:cNvPicPr>
            <a:picLocks noChangeAspect="1"/>
          </p:cNvPicPr>
          <p:nvPr/>
        </p:nvPicPr>
        <p:blipFill>
          <a:blip r:embed="rId3"/>
          <a:stretch>
            <a:fillRect/>
          </a:stretch>
        </p:blipFill>
        <p:spPr>
          <a:xfrm rot="1320000">
            <a:off x="10510825" y="998364"/>
            <a:ext cx="1208616" cy="10602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260" name="Table 259">
            <a:extLst>
              <a:ext uri="{FF2B5EF4-FFF2-40B4-BE49-F238E27FC236}">
                <a16:creationId xmlns:a16="http://schemas.microsoft.com/office/drawing/2014/main" id="{D5E519CE-E3A0-657A-572D-0E03B7F3830A}"/>
              </a:ext>
            </a:extLst>
          </p:cNvPr>
          <p:cNvGraphicFramePr>
            <a:graphicFrameLocks noGrp="1"/>
          </p:cNvGraphicFramePr>
          <p:nvPr>
            <p:extLst>
              <p:ext uri="{D42A27DB-BD31-4B8C-83A1-F6EECF244321}">
                <p14:modId xmlns:p14="http://schemas.microsoft.com/office/powerpoint/2010/main" val="3177586999"/>
              </p:ext>
            </p:extLst>
          </p:nvPr>
        </p:nvGraphicFramePr>
        <p:xfrm>
          <a:off x="1524000" y="1524001"/>
          <a:ext cx="9459848" cy="3937240"/>
        </p:xfrm>
        <a:graphic>
          <a:graphicData uri="http://schemas.openxmlformats.org/drawingml/2006/table">
            <a:tbl>
              <a:tblPr firstRow="1" bandRow="1">
                <a:tableStyleId>{5940675A-B579-460E-94D1-54222C63F5DA}</a:tableStyleId>
              </a:tblPr>
              <a:tblGrid>
                <a:gridCol w="4729924">
                  <a:extLst>
                    <a:ext uri="{9D8B030D-6E8A-4147-A177-3AD203B41FA5}">
                      <a16:colId xmlns:a16="http://schemas.microsoft.com/office/drawing/2014/main" val="3356078875"/>
                    </a:ext>
                  </a:extLst>
                </a:gridCol>
                <a:gridCol w="4729924">
                  <a:extLst>
                    <a:ext uri="{9D8B030D-6E8A-4147-A177-3AD203B41FA5}">
                      <a16:colId xmlns:a16="http://schemas.microsoft.com/office/drawing/2014/main" val="2275406099"/>
                    </a:ext>
                  </a:extLst>
                </a:gridCol>
              </a:tblGrid>
              <a:tr h="425352">
                <a:tc>
                  <a:txBody>
                    <a:bodyPr/>
                    <a:lstStyle/>
                    <a:p>
                      <a:pPr algn="ctr"/>
                      <a:r>
                        <a:rPr lang="en-GB" sz="1800" b="1" dirty="0"/>
                        <a:t>NHS APP</a:t>
                      </a:r>
                    </a:p>
                  </a:txBody>
                  <a:tcPr>
                    <a:solidFill>
                      <a:schemeClr val="bg1"/>
                    </a:solidFill>
                  </a:tcPr>
                </a:tc>
                <a:tc>
                  <a:txBody>
                    <a:bodyPr/>
                    <a:lstStyle/>
                    <a:p>
                      <a:pPr algn="ctr"/>
                      <a:r>
                        <a:rPr lang="en-GB" sz="1800" b="1" dirty="0"/>
                        <a:t>OXEVISION</a:t>
                      </a:r>
                    </a:p>
                  </a:txBody>
                  <a:tcPr>
                    <a:solidFill>
                      <a:schemeClr val="bg1"/>
                    </a:solidFill>
                  </a:tcPr>
                </a:tc>
                <a:extLst>
                  <a:ext uri="{0D108BD9-81ED-4DB2-BD59-A6C34878D82A}">
                    <a16:rowId xmlns:a16="http://schemas.microsoft.com/office/drawing/2014/main" val="2029125070"/>
                  </a:ext>
                </a:extLst>
              </a:tr>
              <a:tr h="1919541">
                <a:tc>
                  <a:txBody>
                    <a:bodyPr/>
                    <a:lstStyle/>
                    <a:p>
                      <a:pPr marL="285750" lvl="0" indent="-285750" algn="just">
                        <a:lnSpc>
                          <a:spcPct val="150000"/>
                        </a:lnSpc>
                        <a:buFont typeface="Wingdings"/>
                        <a:buChar char="§"/>
                      </a:pPr>
                      <a:r>
                        <a:rPr lang="en-GB" sz="1400" dirty="0"/>
                        <a:t>Improved service accessibility due to 24/7 access</a:t>
                      </a:r>
                      <a:endParaRPr lang="en-US" sz="1400"/>
                    </a:p>
                    <a:p>
                      <a:pPr marL="285750" lvl="0" indent="-285750" algn="just">
                        <a:lnSpc>
                          <a:spcPct val="150000"/>
                        </a:lnSpc>
                        <a:buFont typeface="Wingdings"/>
                        <a:buChar char="§"/>
                      </a:pPr>
                      <a:r>
                        <a:rPr lang="en-GB" sz="1400" dirty="0"/>
                        <a:t>Over 20 million accesses </a:t>
                      </a:r>
                    </a:p>
                    <a:p>
                      <a:pPr marL="285750" lvl="0" indent="-285750" algn="just">
                        <a:lnSpc>
                          <a:spcPct val="150000"/>
                        </a:lnSpc>
                        <a:buFont typeface="Wingdings"/>
                        <a:buChar char="§"/>
                      </a:pPr>
                      <a:r>
                        <a:rPr lang="en-GB" sz="1400" dirty="0"/>
                        <a:t>Reduces time of waiting </a:t>
                      </a:r>
                    </a:p>
                    <a:p>
                      <a:pPr marL="285750" lvl="0" indent="-285750" algn="just">
                        <a:lnSpc>
                          <a:spcPct val="150000"/>
                        </a:lnSpc>
                        <a:buFont typeface="Wingdings"/>
                        <a:buChar char="§"/>
                      </a:pPr>
                      <a:endParaRPr lang="en-GB" sz="1400" dirty="0"/>
                    </a:p>
                  </a:txBody>
                  <a:tcPr/>
                </a:tc>
                <a:tc>
                  <a:txBody>
                    <a:bodyPr/>
                    <a:lstStyle/>
                    <a:p>
                      <a:pPr marL="285750" lvl="0" indent="-285750" algn="just">
                        <a:lnSpc>
                          <a:spcPct val="150000"/>
                        </a:lnSpc>
                        <a:buFont typeface="Wingdings"/>
                        <a:buChar char="§"/>
                      </a:pPr>
                      <a:r>
                        <a:rPr lang="en-GB" sz="1400" dirty="0"/>
                        <a:t>Improved service delivery due to 24/ monitoring</a:t>
                      </a:r>
                    </a:p>
                    <a:p>
                      <a:pPr marL="285750" lvl="0" indent="-285750" algn="just">
                        <a:lnSpc>
                          <a:spcPct val="150000"/>
                        </a:lnSpc>
                        <a:buFont typeface="Wingdings"/>
                        <a:buChar char="§"/>
                      </a:pPr>
                      <a:r>
                        <a:rPr lang="en-GB" sz="1400" dirty="0"/>
                        <a:t>Safer mental health environments due to continuous monitoring</a:t>
                      </a:r>
                    </a:p>
                    <a:p>
                      <a:pPr marL="285750" lvl="0" indent="-285750" algn="just">
                        <a:lnSpc>
                          <a:spcPct val="150000"/>
                        </a:lnSpc>
                        <a:buFont typeface="Wingdings"/>
                        <a:buChar char="§"/>
                      </a:pPr>
                      <a:r>
                        <a:rPr lang="en-GB" sz="1400" dirty="0"/>
                        <a:t>Data can support clinical observation by collecting visual and biometric information</a:t>
                      </a:r>
                    </a:p>
                    <a:p>
                      <a:pPr marL="0" lvl="0" indent="0" algn="just">
                        <a:lnSpc>
                          <a:spcPct val="150000"/>
                        </a:lnSpc>
                        <a:buNone/>
                      </a:pPr>
                      <a:endParaRPr lang="en-GB" sz="800" dirty="0"/>
                    </a:p>
                  </a:txBody>
                  <a:tcPr/>
                </a:tc>
                <a:extLst>
                  <a:ext uri="{0D108BD9-81ED-4DB2-BD59-A6C34878D82A}">
                    <a16:rowId xmlns:a16="http://schemas.microsoft.com/office/drawing/2014/main" val="1514941520"/>
                  </a:ext>
                </a:extLst>
              </a:tr>
              <a:tr h="1592347">
                <a:tc>
                  <a:txBody>
                    <a:bodyPr/>
                    <a:lstStyle/>
                    <a:p>
                      <a:pPr marL="285750" lvl="0" indent="-285750" algn="just">
                        <a:lnSpc>
                          <a:spcPct val="150000"/>
                        </a:lnSpc>
                        <a:buFont typeface="Wingdings"/>
                        <a:buChar char="§"/>
                      </a:pPr>
                      <a:r>
                        <a:rPr lang="en-GB" sz="1400" dirty="0"/>
                        <a:t>Elderly population might have limited access</a:t>
                      </a:r>
                    </a:p>
                    <a:p>
                      <a:pPr marL="285750" lvl="0" indent="-285750" algn="just">
                        <a:lnSpc>
                          <a:spcPct val="150000"/>
                        </a:lnSpc>
                        <a:buFont typeface="Wingdings"/>
                        <a:buChar char="§"/>
                      </a:pPr>
                      <a:r>
                        <a:rPr lang="en-GB" sz="1400" dirty="0"/>
                        <a:t>Digital literacy and access to digital devices are fundamental</a:t>
                      </a:r>
                    </a:p>
                  </a:txBody>
                  <a:tcPr/>
                </a:tc>
                <a:tc>
                  <a:txBody>
                    <a:bodyPr/>
                    <a:lstStyle/>
                    <a:p>
                      <a:pPr marL="285750" lvl="0" indent="-285750" algn="just">
                        <a:lnSpc>
                          <a:spcPct val="150000"/>
                        </a:lnSpc>
                        <a:buFont typeface="Wingdings"/>
                        <a:buChar char="§"/>
                      </a:pPr>
                      <a:r>
                        <a:rPr lang="en-GB" sz="1400" dirty="0"/>
                        <a:t>Relies mostly on digital alerts that might compromise staff performance.</a:t>
                      </a:r>
                    </a:p>
                    <a:p>
                      <a:pPr marL="285750" lvl="0" indent="-285750" algn="just">
                        <a:lnSpc>
                          <a:spcPct val="150000"/>
                        </a:lnSpc>
                        <a:buFont typeface="Wingdings"/>
                        <a:buChar char="§"/>
                      </a:pPr>
                      <a:r>
                        <a:rPr lang="en-GB" sz="1400" dirty="0"/>
                        <a:t>Raises questions about patients’ health (e.g., it reveals abnormal pulse reading. </a:t>
                      </a:r>
                    </a:p>
                    <a:p>
                      <a:pPr marL="0" lvl="0" indent="0" algn="just">
                        <a:lnSpc>
                          <a:spcPct val="150000"/>
                        </a:lnSpc>
                        <a:buNone/>
                      </a:pPr>
                      <a:endParaRPr lang="en-GB" sz="800" dirty="0"/>
                    </a:p>
                  </a:txBody>
                  <a:tcPr/>
                </a:tc>
                <a:extLst>
                  <a:ext uri="{0D108BD9-81ED-4DB2-BD59-A6C34878D82A}">
                    <a16:rowId xmlns:a16="http://schemas.microsoft.com/office/drawing/2014/main" val="1934431871"/>
                  </a:ext>
                </a:extLst>
              </a:tr>
            </a:tbl>
          </a:graphicData>
        </a:graphic>
      </p:graphicFrame>
      <p:sp>
        <p:nvSpPr>
          <p:cNvPr id="4" name="TextBox 3">
            <a:extLst>
              <a:ext uri="{FF2B5EF4-FFF2-40B4-BE49-F238E27FC236}">
                <a16:creationId xmlns:a16="http://schemas.microsoft.com/office/drawing/2014/main" id="{8F592215-11E3-C791-27FD-F27164BFB11A}"/>
              </a:ext>
            </a:extLst>
          </p:cNvPr>
          <p:cNvSpPr txBox="1"/>
          <p:nvPr/>
        </p:nvSpPr>
        <p:spPr>
          <a:xfrm>
            <a:off x="698500" y="5683251"/>
            <a:ext cx="10687624" cy="700705"/>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dirty="0"/>
              <a:t>Digital innovation improves safety and quality of service delivery but only when humans and technology work together. It cannot replace clinical judgement. (</a:t>
            </a:r>
            <a:r>
              <a:rPr lang="en-GB" sz="1400" dirty="0" err="1"/>
              <a:t>Kosiol</a:t>
            </a:r>
            <a:r>
              <a:rPr lang="en-GB" sz="1400" dirty="0"/>
              <a:t> et al., 2024)</a:t>
            </a:r>
          </a:p>
        </p:txBody>
      </p:sp>
      <p:sp>
        <p:nvSpPr>
          <p:cNvPr id="6" name="TextBox 5">
            <a:extLst>
              <a:ext uri="{FF2B5EF4-FFF2-40B4-BE49-F238E27FC236}">
                <a16:creationId xmlns:a16="http://schemas.microsoft.com/office/drawing/2014/main" id="{E2348965-CBD4-2831-2B62-9EE3093E7056}"/>
              </a:ext>
            </a:extLst>
          </p:cNvPr>
          <p:cNvSpPr txBox="1"/>
          <p:nvPr/>
        </p:nvSpPr>
        <p:spPr>
          <a:xfrm>
            <a:off x="3439582" y="349250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(NHS, 2026)</a:t>
            </a:r>
            <a:endParaRPr lang="en-US" sz="1400" dirty="0">
              <a:latin typeface="Calisto MT"/>
            </a:endParaRPr>
          </a:p>
        </p:txBody>
      </p:sp>
      <p:sp>
        <p:nvSpPr>
          <p:cNvPr id="7" name="TextBox 6">
            <a:extLst>
              <a:ext uri="{FF2B5EF4-FFF2-40B4-BE49-F238E27FC236}">
                <a16:creationId xmlns:a16="http://schemas.microsoft.com/office/drawing/2014/main" id="{FEA74B5E-F7D9-BF64-8A6C-DE7BE331B39F}"/>
              </a:ext>
            </a:extLst>
          </p:cNvPr>
          <p:cNvSpPr txBox="1"/>
          <p:nvPr/>
        </p:nvSpPr>
        <p:spPr>
          <a:xfrm>
            <a:off x="3513664" y="5154083"/>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(Piccolo, 2024)</a:t>
            </a:r>
            <a:endParaRPr lang="en-US" sz="1400" dirty="0">
              <a:latin typeface="Calisto MT"/>
            </a:endParaRPr>
          </a:p>
        </p:txBody>
      </p:sp>
      <p:sp>
        <p:nvSpPr>
          <p:cNvPr id="8" name="TextBox 7">
            <a:extLst>
              <a:ext uri="{FF2B5EF4-FFF2-40B4-BE49-F238E27FC236}">
                <a16:creationId xmlns:a16="http://schemas.microsoft.com/office/drawing/2014/main" id="{89174C4B-DC05-587C-6DFE-26D7120B6D66}"/>
              </a:ext>
            </a:extLst>
          </p:cNvPr>
          <p:cNvSpPr txBox="1"/>
          <p:nvPr/>
        </p:nvSpPr>
        <p:spPr>
          <a:xfrm>
            <a:off x="8223247" y="3492499"/>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a:t>
            </a:r>
            <a:r>
              <a:rPr lang="en-GB" sz="1400" dirty="0">
                <a:ea typeface="+mn-lt"/>
                <a:cs typeface="+mn-lt"/>
              </a:rPr>
              <a:t>Dewa et al</a:t>
            </a:r>
            <a:r>
              <a:rPr lang="en-GB" sz="1400" dirty="0">
                <a:latin typeface="Calisto MT"/>
              </a:rPr>
              <a:t>, 2023)</a:t>
            </a:r>
            <a:endParaRPr lang="en-US" sz="1400" dirty="0">
              <a:latin typeface="Calisto MT"/>
            </a:endParaRPr>
          </a:p>
        </p:txBody>
      </p:sp>
      <p:sp>
        <p:nvSpPr>
          <p:cNvPr id="9" name="TextBox 8">
            <a:extLst>
              <a:ext uri="{FF2B5EF4-FFF2-40B4-BE49-F238E27FC236}">
                <a16:creationId xmlns:a16="http://schemas.microsoft.com/office/drawing/2014/main" id="{F67D7706-4D4A-D3DB-FCDE-60DC71DAA4D6}"/>
              </a:ext>
            </a:extLst>
          </p:cNvPr>
          <p:cNvSpPr txBox="1"/>
          <p:nvPr/>
        </p:nvSpPr>
        <p:spPr>
          <a:xfrm>
            <a:off x="8329081" y="5154084"/>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(Porter &amp; Edwards, n.d.) </a:t>
            </a:r>
            <a:endParaRPr lang="en-US" sz="1400" dirty="0">
              <a:latin typeface="Calisto MT"/>
            </a:endParaRPr>
          </a:p>
        </p:txBody>
      </p:sp>
    </p:spTree>
    <p:extLst>
      <p:ext uri="{BB962C8B-B14F-4D97-AF65-F5344CB8AC3E}">
        <p14:creationId xmlns:p14="http://schemas.microsoft.com/office/powerpoint/2010/main" val="248853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9F0AA-9DE6-F6B7-C4AD-E87B42E083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131314-305B-67DA-7648-0EBC194BD15B}"/>
              </a:ext>
            </a:extLst>
          </p:cNvPr>
          <p:cNvSpPr>
            <a:spLocks noGrp="1"/>
          </p:cNvSpPr>
          <p:nvPr>
            <p:ph type="title"/>
          </p:nvPr>
        </p:nvSpPr>
        <p:spPr>
          <a:xfrm>
            <a:off x="700635" y="78059"/>
            <a:ext cx="10691265" cy="722153"/>
          </a:xfrm>
        </p:spPr>
        <p:txBody>
          <a:bodyPr>
            <a:normAutofit/>
          </a:bodyPr>
          <a:lstStyle/>
          <a:p>
            <a:r>
              <a:rPr lang="en-GB" sz="3600" dirty="0"/>
              <a:t>impact on patients/service users</a:t>
            </a:r>
          </a:p>
        </p:txBody>
      </p:sp>
      <p:pic>
        <p:nvPicPr>
          <p:cNvPr id="262" name="Content Placeholder 3" descr="Firth Park Surgery">
            <a:extLst>
              <a:ext uri="{FF2B5EF4-FFF2-40B4-BE49-F238E27FC236}">
                <a16:creationId xmlns:a16="http://schemas.microsoft.com/office/drawing/2014/main" id="{B156E4E1-C8F1-3497-62E4-B11E4A8844B7}"/>
              </a:ext>
            </a:extLst>
          </p:cNvPr>
          <p:cNvPicPr>
            <a:picLocks noGrp="1" noChangeAspect="1"/>
          </p:cNvPicPr>
          <p:nvPr>
            <p:ph idx="1"/>
          </p:nvPr>
        </p:nvPicPr>
        <p:blipFill>
          <a:blip r:embed="rId2"/>
          <a:stretch>
            <a:fillRect/>
          </a:stretch>
        </p:blipFill>
        <p:spPr>
          <a:xfrm rot="21060000">
            <a:off x="294224" y="1089448"/>
            <a:ext cx="1037167" cy="10943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64" name="Picture 263" descr="Combined Healthcare launches Oxevision on wards - North Staffordshire ...">
            <a:extLst>
              <a:ext uri="{FF2B5EF4-FFF2-40B4-BE49-F238E27FC236}">
                <a16:creationId xmlns:a16="http://schemas.microsoft.com/office/drawing/2014/main" id="{9495020C-3602-7FB0-2B43-3BF9D3657976}"/>
              </a:ext>
            </a:extLst>
          </p:cNvPr>
          <p:cNvPicPr>
            <a:picLocks noChangeAspect="1"/>
          </p:cNvPicPr>
          <p:nvPr/>
        </p:nvPicPr>
        <p:blipFill>
          <a:blip r:embed="rId3"/>
          <a:stretch>
            <a:fillRect/>
          </a:stretch>
        </p:blipFill>
        <p:spPr>
          <a:xfrm rot="1320000">
            <a:off x="10631240" y="1109385"/>
            <a:ext cx="1208616" cy="12084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260" name="Table 259">
            <a:extLst>
              <a:ext uri="{FF2B5EF4-FFF2-40B4-BE49-F238E27FC236}">
                <a16:creationId xmlns:a16="http://schemas.microsoft.com/office/drawing/2014/main" id="{5E81DB94-8DA5-D046-794C-95FCE7D436ED}"/>
              </a:ext>
            </a:extLst>
          </p:cNvPr>
          <p:cNvGraphicFramePr>
            <a:graphicFrameLocks noGrp="1"/>
          </p:cNvGraphicFramePr>
          <p:nvPr>
            <p:extLst>
              <p:ext uri="{D42A27DB-BD31-4B8C-83A1-F6EECF244321}">
                <p14:modId xmlns:p14="http://schemas.microsoft.com/office/powerpoint/2010/main" val="4027406617"/>
              </p:ext>
            </p:extLst>
          </p:nvPr>
        </p:nvGraphicFramePr>
        <p:xfrm>
          <a:off x="1407583" y="1460501"/>
          <a:ext cx="9385766" cy="4244120"/>
        </p:xfrm>
        <a:graphic>
          <a:graphicData uri="http://schemas.openxmlformats.org/drawingml/2006/table">
            <a:tbl>
              <a:tblPr firstRow="1" bandRow="1">
                <a:tableStyleId>{5940675A-B579-460E-94D1-54222C63F5DA}</a:tableStyleId>
              </a:tblPr>
              <a:tblGrid>
                <a:gridCol w="4692883">
                  <a:extLst>
                    <a:ext uri="{9D8B030D-6E8A-4147-A177-3AD203B41FA5}">
                      <a16:colId xmlns:a16="http://schemas.microsoft.com/office/drawing/2014/main" val="3356078875"/>
                    </a:ext>
                  </a:extLst>
                </a:gridCol>
                <a:gridCol w="4692883">
                  <a:extLst>
                    <a:ext uri="{9D8B030D-6E8A-4147-A177-3AD203B41FA5}">
                      <a16:colId xmlns:a16="http://schemas.microsoft.com/office/drawing/2014/main" val="2275406099"/>
                    </a:ext>
                  </a:extLst>
                </a:gridCol>
              </a:tblGrid>
              <a:tr h="423326">
                <a:tc>
                  <a:txBody>
                    <a:bodyPr/>
                    <a:lstStyle/>
                    <a:p>
                      <a:pPr algn="ctr"/>
                      <a:r>
                        <a:rPr lang="en-GB" sz="1800" b="1" dirty="0"/>
                        <a:t>NHS APP</a:t>
                      </a:r>
                    </a:p>
                  </a:txBody>
                  <a:tcPr>
                    <a:solidFill>
                      <a:schemeClr val="bg1"/>
                    </a:solidFill>
                  </a:tcPr>
                </a:tc>
                <a:tc>
                  <a:txBody>
                    <a:bodyPr/>
                    <a:lstStyle/>
                    <a:p>
                      <a:pPr algn="ctr"/>
                      <a:r>
                        <a:rPr lang="en-GB" sz="1800" b="1" dirty="0"/>
                        <a:t>OXEVISION</a:t>
                      </a:r>
                    </a:p>
                  </a:txBody>
                  <a:tcPr>
                    <a:solidFill>
                      <a:schemeClr val="bg1"/>
                    </a:solidFill>
                  </a:tcPr>
                </a:tc>
                <a:extLst>
                  <a:ext uri="{0D108BD9-81ED-4DB2-BD59-A6C34878D82A}">
                    <a16:rowId xmlns:a16="http://schemas.microsoft.com/office/drawing/2014/main" val="2029125070"/>
                  </a:ext>
                </a:extLst>
              </a:tr>
              <a:tr h="1910397">
                <a:tc>
                  <a:txBody>
                    <a:bodyPr/>
                    <a:lstStyle/>
                    <a:p>
                      <a:pPr marL="285750" lvl="0" indent="-285750" algn="just">
                        <a:lnSpc>
                          <a:spcPct val="150000"/>
                        </a:lnSpc>
                        <a:buFont typeface="Wingdings"/>
                        <a:buChar char="§"/>
                      </a:pPr>
                      <a:r>
                        <a:rPr lang="en-GB" sz="1400" dirty="0"/>
                        <a:t>Accessibility due to 24/7 access</a:t>
                      </a:r>
                    </a:p>
                    <a:p>
                      <a:pPr marL="285750" lvl="0" indent="-285750" algn="just">
                        <a:lnSpc>
                          <a:spcPct val="150000"/>
                        </a:lnSpc>
                        <a:buFont typeface="Wingdings"/>
                        <a:buChar char="§"/>
                      </a:pPr>
                      <a:r>
                        <a:rPr lang="en-GB" sz="1400" dirty="0"/>
                        <a:t>Real time access to medical results</a:t>
                      </a:r>
                    </a:p>
                    <a:p>
                      <a:pPr marL="285750" lvl="0" indent="-285750" algn="just">
                        <a:lnSpc>
                          <a:spcPct val="150000"/>
                        </a:lnSpc>
                        <a:buFont typeface="Wingdings"/>
                        <a:buChar char="§"/>
                      </a:pPr>
                      <a:r>
                        <a:rPr lang="en-GB" sz="1400" dirty="0"/>
                        <a:t>No need to recall in a health and care structure in person </a:t>
                      </a:r>
                    </a:p>
                    <a:p>
                      <a:pPr marL="285750" lvl="0" indent="-285750" algn="just">
                        <a:lnSpc>
                          <a:spcPct val="150000"/>
                        </a:lnSpc>
                        <a:buFont typeface="Wingdings"/>
                        <a:buChar char="§"/>
                      </a:pPr>
                      <a:r>
                        <a:rPr lang="en-GB" sz="1400" dirty="0"/>
                        <a:t>Support during emergencies (e.g., Covid-19)</a:t>
                      </a:r>
                    </a:p>
                    <a:p>
                      <a:pPr marL="0" lvl="0" indent="0" algn="just">
                        <a:lnSpc>
                          <a:spcPct val="150000"/>
                        </a:lnSpc>
                        <a:buNone/>
                      </a:pPr>
                      <a:endParaRPr lang="en-GB" sz="800" dirty="0"/>
                    </a:p>
                  </a:txBody>
                  <a:tcPr/>
                </a:tc>
                <a:tc>
                  <a:txBody>
                    <a:bodyPr/>
                    <a:lstStyle/>
                    <a:p>
                      <a:pPr marL="285750" lvl="0" indent="-285750" algn="just">
                        <a:lnSpc>
                          <a:spcPct val="150000"/>
                        </a:lnSpc>
                        <a:buFont typeface="Wingdings"/>
                        <a:buChar char="§"/>
                      </a:pPr>
                      <a:r>
                        <a:rPr lang="en-GB" sz="1400" dirty="0"/>
                        <a:t>Reduces sleep disruption and intrusive night checks</a:t>
                      </a:r>
                    </a:p>
                    <a:p>
                      <a:pPr marL="285750" lvl="0" indent="-285750" algn="just">
                        <a:lnSpc>
                          <a:spcPct val="150000"/>
                        </a:lnSpc>
                        <a:buFont typeface="Wingdings"/>
                        <a:buChar char="§"/>
                      </a:pPr>
                      <a:r>
                        <a:rPr lang="en-GB" sz="1400" dirty="0"/>
                        <a:t>Ensures patients are constant monitored. </a:t>
                      </a:r>
                    </a:p>
                  </a:txBody>
                  <a:tcPr/>
                </a:tc>
                <a:extLst>
                  <a:ext uri="{0D108BD9-81ED-4DB2-BD59-A6C34878D82A}">
                    <a16:rowId xmlns:a16="http://schemas.microsoft.com/office/drawing/2014/main" val="1514941520"/>
                  </a:ext>
                </a:extLst>
              </a:tr>
              <a:tr h="1910397">
                <a:tc>
                  <a:txBody>
                    <a:bodyPr/>
                    <a:lstStyle/>
                    <a:p>
                      <a:pPr marL="285750" lvl="0" indent="-285750" algn="just">
                        <a:lnSpc>
                          <a:spcPct val="150000"/>
                        </a:lnSpc>
                        <a:buFont typeface="Wingdings"/>
                        <a:buChar char="§"/>
                      </a:pPr>
                      <a:r>
                        <a:rPr lang="en-GB" sz="1400" dirty="0"/>
                        <a:t>Risk of digital exclusion for certain groups (elderly, low digital literacy, people with limited disabilities, minorities etc.)</a:t>
                      </a:r>
                    </a:p>
                    <a:p>
                      <a:pPr marL="285750" lvl="0" indent="-285750" algn="just">
                        <a:lnSpc>
                          <a:spcPct val="150000"/>
                        </a:lnSpc>
                        <a:buFont typeface="Wingdings"/>
                        <a:buChar char="§"/>
                      </a:pPr>
                      <a:r>
                        <a:rPr lang="en-GB" sz="1400" dirty="0"/>
                        <a:t>Accessing medical information without clinical explanation might cause anxiety or misinterpretation.</a:t>
                      </a:r>
                    </a:p>
                    <a:p>
                      <a:pPr marL="0" lvl="0" indent="0" algn="just">
                        <a:lnSpc>
                          <a:spcPct val="150000"/>
                        </a:lnSpc>
                        <a:buNone/>
                      </a:pPr>
                      <a:endParaRPr lang="en-GB" sz="800" dirty="0"/>
                    </a:p>
                  </a:txBody>
                  <a:tcPr/>
                </a:tc>
                <a:tc>
                  <a:txBody>
                    <a:bodyPr/>
                    <a:lstStyle/>
                    <a:p>
                      <a:pPr marL="285750" lvl="0" indent="-285750" algn="just">
                        <a:lnSpc>
                          <a:spcPct val="150000"/>
                        </a:lnSpc>
                        <a:buFont typeface="Wingdings"/>
                        <a:buChar char="§"/>
                      </a:pPr>
                      <a:r>
                        <a:rPr lang="en-GB" sz="1400" dirty="0"/>
                        <a:t>Important concerns about privacy and surveillance impacting patients' trust and dignity.</a:t>
                      </a:r>
                    </a:p>
                    <a:p>
                      <a:pPr marL="285750" lvl="0" indent="-285750" algn="just">
                        <a:lnSpc>
                          <a:spcPct val="150000"/>
                        </a:lnSpc>
                        <a:buFont typeface="Wingdings"/>
                        <a:buChar char="§"/>
                      </a:pPr>
                      <a:r>
                        <a:rPr lang="en-GB" sz="1400" dirty="0"/>
                        <a:t>Not all patients are able to give their consent (e.g., dementia)</a:t>
                      </a:r>
                    </a:p>
                    <a:p>
                      <a:pPr marL="285750" lvl="0" indent="-285750" algn="just">
                        <a:lnSpc>
                          <a:spcPct val="150000"/>
                        </a:lnSpc>
                        <a:buFont typeface="Wingdings"/>
                        <a:buChar char="§"/>
                      </a:pPr>
                      <a:r>
                        <a:rPr lang="en-GB" sz="1400" dirty="0"/>
                        <a:t>Safety risks beyond the constant monitoring. </a:t>
                      </a:r>
                    </a:p>
                  </a:txBody>
                  <a:tcPr/>
                </a:tc>
                <a:extLst>
                  <a:ext uri="{0D108BD9-81ED-4DB2-BD59-A6C34878D82A}">
                    <a16:rowId xmlns:a16="http://schemas.microsoft.com/office/drawing/2014/main" val="1934431871"/>
                  </a:ext>
                </a:extLst>
              </a:tr>
            </a:tbl>
          </a:graphicData>
        </a:graphic>
      </p:graphicFrame>
      <p:sp>
        <p:nvSpPr>
          <p:cNvPr id="4" name="TextBox 3">
            <a:extLst>
              <a:ext uri="{FF2B5EF4-FFF2-40B4-BE49-F238E27FC236}">
                <a16:creationId xmlns:a16="http://schemas.microsoft.com/office/drawing/2014/main" id="{9FF43E8B-2BAF-E51D-6BC6-5E6578907517}"/>
              </a:ext>
            </a:extLst>
          </p:cNvPr>
          <p:cNvSpPr txBox="1"/>
          <p:nvPr/>
        </p:nvSpPr>
        <p:spPr>
          <a:xfrm>
            <a:off x="698501" y="5916084"/>
            <a:ext cx="10825208" cy="700705"/>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dirty="0"/>
              <a:t>Digital innovation improves patient-centred care, yet it might accentuate disparities and raise serious ethical concerns. </a:t>
            </a:r>
            <a:endParaRPr lang="en-US" dirty="0"/>
          </a:p>
          <a:p>
            <a:pPr algn="ctr">
              <a:lnSpc>
                <a:spcPct val="150000"/>
              </a:lnSpc>
            </a:pPr>
            <a:r>
              <a:rPr lang="en-GB" sz="1400" dirty="0"/>
              <a:t>(Basu and </a:t>
            </a:r>
            <a:r>
              <a:rPr lang="en-GB" sz="1400" dirty="0" err="1"/>
              <a:t>Guinchard</a:t>
            </a:r>
            <a:r>
              <a:rPr lang="en-GB" sz="1400" dirty="0"/>
              <a:t>, 2020)</a:t>
            </a:r>
            <a:endParaRPr lang="en-US" dirty="0"/>
          </a:p>
        </p:txBody>
      </p:sp>
      <p:sp>
        <p:nvSpPr>
          <p:cNvPr id="6" name="TextBox 5">
            <a:extLst>
              <a:ext uri="{FF2B5EF4-FFF2-40B4-BE49-F238E27FC236}">
                <a16:creationId xmlns:a16="http://schemas.microsoft.com/office/drawing/2014/main" id="{E570C6C9-8C83-8529-1FD5-7D0396293261}"/>
              </a:ext>
            </a:extLst>
          </p:cNvPr>
          <p:cNvSpPr txBox="1"/>
          <p:nvPr/>
        </p:nvSpPr>
        <p:spPr>
          <a:xfrm>
            <a:off x="8053916" y="342900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a:t>
            </a:r>
            <a:r>
              <a:rPr lang="en-GB" sz="1400" dirty="0">
                <a:ea typeface="+mn-lt"/>
                <a:cs typeface="+mn-lt"/>
              </a:rPr>
              <a:t>Dewa et al., 2023)</a:t>
            </a:r>
            <a:endParaRPr lang="en-US" sz="1400" dirty="0">
              <a:ea typeface="+mn-lt"/>
              <a:cs typeface="+mn-lt"/>
            </a:endParaRPr>
          </a:p>
        </p:txBody>
      </p:sp>
      <p:sp>
        <p:nvSpPr>
          <p:cNvPr id="8" name="TextBox 7">
            <a:extLst>
              <a:ext uri="{FF2B5EF4-FFF2-40B4-BE49-F238E27FC236}">
                <a16:creationId xmlns:a16="http://schemas.microsoft.com/office/drawing/2014/main" id="{D9952738-21E2-B45B-CA91-B8AE0FF66172}"/>
              </a:ext>
            </a:extLst>
          </p:cNvPr>
          <p:cNvSpPr txBox="1"/>
          <p:nvPr/>
        </p:nvSpPr>
        <p:spPr>
          <a:xfrm>
            <a:off x="3450165" y="352425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(NHS, 2026)</a:t>
            </a:r>
            <a:endParaRPr lang="en-US" sz="1400" dirty="0">
              <a:latin typeface="Calisto MT"/>
            </a:endParaRPr>
          </a:p>
        </p:txBody>
      </p:sp>
      <p:sp>
        <p:nvSpPr>
          <p:cNvPr id="10" name="TextBox 9">
            <a:extLst>
              <a:ext uri="{FF2B5EF4-FFF2-40B4-BE49-F238E27FC236}">
                <a16:creationId xmlns:a16="http://schemas.microsoft.com/office/drawing/2014/main" id="{26437457-5D6D-55F1-6491-CB4E6C213109}"/>
              </a:ext>
            </a:extLst>
          </p:cNvPr>
          <p:cNvSpPr txBox="1"/>
          <p:nvPr/>
        </p:nvSpPr>
        <p:spPr>
          <a:xfrm>
            <a:off x="3386665" y="539750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(Wilson et al., 2024)</a:t>
            </a:r>
            <a:endParaRPr lang="en-US" sz="1400" dirty="0">
              <a:latin typeface="Calisto MT"/>
            </a:endParaRPr>
          </a:p>
        </p:txBody>
      </p:sp>
      <p:sp>
        <p:nvSpPr>
          <p:cNvPr id="12" name="TextBox 11">
            <a:extLst>
              <a:ext uri="{FF2B5EF4-FFF2-40B4-BE49-F238E27FC236}">
                <a16:creationId xmlns:a16="http://schemas.microsoft.com/office/drawing/2014/main" id="{B18EA7A5-E918-CEAF-F5FC-0D887E1ADD46}"/>
              </a:ext>
            </a:extLst>
          </p:cNvPr>
          <p:cNvSpPr txBox="1"/>
          <p:nvPr/>
        </p:nvSpPr>
        <p:spPr>
          <a:xfrm>
            <a:off x="8223248" y="5397501"/>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(Porter &amp; Edwards, n.d.) </a:t>
            </a:r>
            <a:endParaRPr lang="en-US" sz="1400" dirty="0">
              <a:latin typeface="Calisto MT"/>
            </a:endParaRPr>
          </a:p>
        </p:txBody>
      </p:sp>
    </p:spTree>
    <p:extLst>
      <p:ext uri="{BB962C8B-B14F-4D97-AF65-F5344CB8AC3E}">
        <p14:creationId xmlns:p14="http://schemas.microsoft.com/office/powerpoint/2010/main" val="965381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D6148-A00C-5A7F-98BE-43116A1A9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130D01-AF31-D5F1-8870-BC563397E5E4}"/>
              </a:ext>
            </a:extLst>
          </p:cNvPr>
          <p:cNvSpPr>
            <a:spLocks noGrp="1"/>
          </p:cNvSpPr>
          <p:nvPr>
            <p:ph type="title"/>
          </p:nvPr>
        </p:nvSpPr>
        <p:spPr>
          <a:xfrm>
            <a:off x="700635" y="78059"/>
            <a:ext cx="10691265" cy="722153"/>
          </a:xfrm>
        </p:spPr>
        <p:txBody>
          <a:bodyPr>
            <a:normAutofit/>
          </a:bodyPr>
          <a:lstStyle/>
          <a:p>
            <a:r>
              <a:rPr lang="en-GB" sz="3600" dirty="0"/>
              <a:t>impact on community</a:t>
            </a:r>
          </a:p>
        </p:txBody>
      </p:sp>
      <p:pic>
        <p:nvPicPr>
          <p:cNvPr id="262" name="Content Placeholder 3" descr="Firth Park Surgery">
            <a:extLst>
              <a:ext uri="{FF2B5EF4-FFF2-40B4-BE49-F238E27FC236}">
                <a16:creationId xmlns:a16="http://schemas.microsoft.com/office/drawing/2014/main" id="{0956750D-3168-03DD-C464-5814F611CB06}"/>
              </a:ext>
            </a:extLst>
          </p:cNvPr>
          <p:cNvPicPr>
            <a:picLocks noGrp="1" noChangeAspect="1"/>
          </p:cNvPicPr>
          <p:nvPr>
            <p:ph idx="1"/>
          </p:nvPr>
        </p:nvPicPr>
        <p:blipFill>
          <a:blip r:embed="rId2"/>
          <a:stretch>
            <a:fillRect/>
          </a:stretch>
        </p:blipFill>
        <p:spPr>
          <a:xfrm rot="21300000">
            <a:off x="336558" y="962448"/>
            <a:ext cx="1037167" cy="109431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64" name="Picture 263" descr="Combined Healthcare launches Oxevision on wards - North Staffordshire ...">
            <a:extLst>
              <a:ext uri="{FF2B5EF4-FFF2-40B4-BE49-F238E27FC236}">
                <a16:creationId xmlns:a16="http://schemas.microsoft.com/office/drawing/2014/main" id="{457AC1F3-FC0A-0AB5-971B-16E4388A4121}"/>
              </a:ext>
            </a:extLst>
          </p:cNvPr>
          <p:cNvPicPr>
            <a:picLocks noChangeAspect="1"/>
          </p:cNvPicPr>
          <p:nvPr/>
        </p:nvPicPr>
        <p:blipFill>
          <a:blip r:embed="rId3"/>
          <a:stretch>
            <a:fillRect/>
          </a:stretch>
        </p:blipFill>
        <p:spPr>
          <a:xfrm rot="1320000">
            <a:off x="10760684" y="1089288"/>
            <a:ext cx="1123950" cy="109200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260" name="Table 259">
            <a:extLst>
              <a:ext uri="{FF2B5EF4-FFF2-40B4-BE49-F238E27FC236}">
                <a16:creationId xmlns:a16="http://schemas.microsoft.com/office/drawing/2014/main" id="{3AF9A1AD-B82E-D789-E0B1-80284F94D503}"/>
              </a:ext>
            </a:extLst>
          </p:cNvPr>
          <p:cNvGraphicFramePr>
            <a:graphicFrameLocks noGrp="1"/>
          </p:cNvGraphicFramePr>
          <p:nvPr>
            <p:extLst>
              <p:ext uri="{D42A27DB-BD31-4B8C-83A1-F6EECF244321}">
                <p14:modId xmlns:p14="http://schemas.microsoft.com/office/powerpoint/2010/main" val="2156401680"/>
              </p:ext>
            </p:extLst>
          </p:nvPr>
        </p:nvGraphicFramePr>
        <p:xfrm>
          <a:off x="1100666" y="1545167"/>
          <a:ext cx="10005732" cy="4118864"/>
        </p:xfrm>
        <a:graphic>
          <a:graphicData uri="http://schemas.openxmlformats.org/drawingml/2006/table">
            <a:tbl>
              <a:tblPr firstRow="1" bandRow="1">
                <a:tableStyleId>{5940675A-B579-460E-94D1-54222C63F5DA}</a:tableStyleId>
              </a:tblPr>
              <a:tblGrid>
                <a:gridCol w="5217130">
                  <a:extLst>
                    <a:ext uri="{9D8B030D-6E8A-4147-A177-3AD203B41FA5}">
                      <a16:colId xmlns:a16="http://schemas.microsoft.com/office/drawing/2014/main" val="3356078875"/>
                    </a:ext>
                  </a:extLst>
                </a:gridCol>
                <a:gridCol w="4788602">
                  <a:extLst>
                    <a:ext uri="{9D8B030D-6E8A-4147-A177-3AD203B41FA5}">
                      <a16:colId xmlns:a16="http://schemas.microsoft.com/office/drawing/2014/main" val="2275406099"/>
                    </a:ext>
                  </a:extLst>
                </a:gridCol>
              </a:tblGrid>
              <a:tr h="412750">
                <a:tc>
                  <a:txBody>
                    <a:bodyPr/>
                    <a:lstStyle/>
                    <a:p>
                      <a:pPr algn="ctr"/>
                      <a:r>
                        <a:rPr lang="en-GB" sz="1800" b="1" dirty="0"/>
                        <a:t>NHS APP</a:t>
                      </a:r>
                    </a:p>
                  </a:txBody>
                  <a:tcPr>
                    <a:solidFill>
                      <a:schemeClr val="bg1"/>
                    </a:solidFill>
                  </a:tcPr>
                </a:tc>
                <a:tc>
                  <a:txBody>
                    <a:bodyPr/>
                    <a:lstStyle/>
                    <a:p>
                      <a:pPr algn="ctr"/>
                      <a:r>
                        <a:rPr lang="en-GB" sz="1800" b="1" dirty="0"/>
                        <a:t>OXEVISION</a:t>
                      </a:r>
                    </a:p>
                  </a:txBody>
                  <a:tcPr>
                    <a:solidFill>
                      <a:schemeClr val="bg1"/>
                    </a:solidFill>
                  </a:tcPr>
                </a:tc>
                <a:extLst>
                  <a:ext uri="{0D108BD9-81ED-4DB2-BD59-A6C34878D82A}">
                    <a16:rowId xmlns:a16="http://schemas.microsoft.com/office/drawing/2014/main" val="2029125070"/>
                  </a:ext>
                </a:extLst>
              </a:tr>
              <a:tr h="370840">
                <a:tc>
                  <a:txBody>
                    <a:bodyPr/>
                    <a:lstStyle/>
                    <a:p>
                      <a:pPr marL="285750" lvl="0" indent="-285750" algn="just">
                        <a:lnSpc>
                          <a:spcPct val="150000"/>
                        </a:lnSpc>
                        <a:buFont typeface="Wingdings"/>
                        <a:buChar char="§"/>
                      </a:pPr>
                      <a:r>
                        <a:rPr lang="en-GB" sz="1400" dirty="0"/>
                        <a:t>Enhances public health communication - 'digital front door' to health services for citizens </a:t>
                      </a:r>
                    </a:p>
                    <a:p>
                      <a:pPr marL="285750" lvl="0" indent="-285750" algn="just">
                        <a:lnSpc>
                          <a:spcPct val="150000"/>
                        </a:lnSpc>
                        <a:buFont typeface="Wingdings"/>
                        <a:buChar char="§"/>
                      </a:pPr>
                      <a:r>
                        <a:rPr lang="en-GB" sz="1400" dirty="0"/>
                        <a:t>Increases not only accessibility, but also trust</a:t>
                      </a:r>
                    </a:p>
                    <a:p>
                      <a:pPr marL="285750" lvl="0" indent="-285750" algn="just">
                        <a:lnSpc>
                          <a:spcPct val="150000"/>
                        </a:lnSpc>
                        <a:buFont typeface="Wingdings"/>
                        <a:buChar char="§"/>
                      </a:pPr>
                      <a:r>
                        <a:rPr lang="en-GB" sz="1400" dirty="0"/>
                        <a:t>Support tool during extreme situation like Covid-19 to limit patients’ relocation, maintain access to information, track infectious contacts and prevent the spread of the virus</a:t>
                      </a:r>
                    </a:p>
                    <a:p>
                      <a:pPr marL="0" lvl="0" indent="0" algn="just">
                        <a:lnSpc>
                          <a:spcPct val="150000"/>
                        </a:lnSpc>
                        <a:buNone/>
                      </a:pPr>
                      <a:endParaRPr lang="en-GB" sz="800" dirty="0"/>
                    </a:p>
                  </a:txBody>
                  <a:tcPr/>
                </a:tc>
                <a:tc>
                  <a:txBody>
                    <a:bodyPr/>
                    <a:lstStyle/>
                    <a:p>
                      <a:pPr marL="285750" lvl="0" indent="-285750" algn="just">
                        <a:lnSpc>
                          <a:spcPct val="150000"/>
                        </a:lnSpc>
                        <a:buFont typeface="Wingdings"/>
                        <a:buChar char="§"/>
                      </a:pPr>
                      <a:r>
                        <a:rPr lang="en-GB" sz="1400" dirty="0"/>
                        <a:t>Provides reassurance to patients’ family as the patients are constantly monitored.</a:t>
                      </a:r>
                    </a:p>
                  </a:txBody>
                  <a:tcPr/>
                </a:tc>
                <a:extLst>
                  <a:ext uri="{0D108BD9-81ED-4DB2-BD59-A6C34878D82A}">
                    <a16:rowId xmlns:a16="http://schemas.microsoft.com/office/drawing/2014/main" val="1514941520"/>
                  </a:ext>
                </a:extLst>
              </a:tr>
              <a:tr h="370840">
                <a:tc>
                  <a:txBody>
                    <a:bodyPr/>
                    <a:lstStyle/>
                    <a:p>
                      <a:pPr marL="285750" lvl="0" indent="-285750" algn="just">
                        <a:lnSpc>
                          <a:spcPct val="150000"/>
                        </a:lnSpc>
                        <a:buFont typeface="Wingdings"/>
                        <a:buChar char="§"/>
                      </a:pPr>
                      <a:r>
                        <a:rPr lang="en-GB" sz="1400" b="0" i="0" u="none" strike="noStrike" noProof="0" dirty="0">
                          <a:solidFill>
                            <a:srgbClr val="000000"/>
                          </a:solidFill>
                          <a:latin typeface="Calisto MT"/>
                        </a:rPr>
                        <a:t>Risk of digital exclusion for certain groups (elderly, low digital literacy, people with limited disabilities, minorities etc.)</a:t>
                      </a:r>
                      <a:endParaRPr lang="en-US" sz="1400" dirty="0"/>
                    </a:p>
                  </a:txBody>
                  <a:tcPr/>
                </a:tc>
                <a:tc>
                  <a:txBody>
                    <a:bodyPr/>
                    <a:lstStyle/>
                    <a:p>
                      <a:pPr marL="285750" lvl="0" indent="-285750" algn="just">
                        <a:lnSpc>
                          <a:spcPct val="150000"/>
                        </a:lnSpc>
                        <a:buFont typeface="Wingdings"/>
                        <a:buChar char="§"/>
                      </a:pPr>
                      <a:r>
                        <a:rPr lang="en-GB" sz="1400" dirty="0"/>
                        <a:t>Complex ethical concerns related to patients monitoring 24/7, not always with their consent</a:t>
                      </a:r>
                    </a:p>
                    <a:p>
                      <a:pPr marL="285750" lvl="0" indent="-285750" algn="just">
                        <a:lnSpc>
                          <a:spcPct val="150000"/>
                        </a:lnSpc>
                        <a:buFont typeface="Wingdings"/>
                        <a:buChar char="§"/>
                      </a:pPr>
                      <a:r>
                        <a:rPr lang="en-GB" sz="1400" dirty="0"/>
                        <a:t>Complex concerns regarding the collection of data both in term of accuracy and on privacy. </a:t>
                      </a:r>
                    </a:p>
                    <a:p>
                      <a:pPr marL="0" lvl="0" indent="0" algn="just">
                        <a:lnSpc>
                          <a:spcPct val="150000"/>
                        </a:lnSpc>
                        <a:buNone/>
                      </a:pPr>
                      <a:endParaRPr lang="en-GB" sz="800" dirty="0"/>
                    </a:p>
                  </a:txBody>
                  <a:tcPr/>
                </a:tc>
                <a:extLst>
                  <a:ext uri="{0D108BD9-81ED-4DB2-BD59-A6C34878D82A}">
                    <a16:rowId xmlns:a16="http://schemas.microsoft.com/office/drawing/2014/main" val="1934431871"/>
                  </a:ext>
                </a:extLst>
              </a:tr>
            </a:tbl>
          </a:graphicData>
        </a:graphic>
      </p:graphicFrame>
      <p:sp>
        <p:nvSpPr>
          <p:cNvPr id="4" name="TextBox 3">
            <a:extLst>
              <a:ext uri="{FF2B5EF4-FFF2-40B4-BE49-F238E27FC236}">
                <a16:creationId xmlns:a16="http://schemas.microsoft.com/office/drawing/2014/main" id="{CED181DA-4136-829C-1F33-BC1AC79BA510}"/>
              </a:ext>
            </a:extLst>
          </p:cNvPr>
          <p:cNvSpPr txBox="1"/>
          <p:nvPr/>
        </p:nvSpPr>
        <p:spPr>
          <a:xfrm>
            <a:off x="698502" y="5789085"/>
            <a:ext cx="10687624" cy="700705"/>
          </a:xfrm>
          <a:prstGeom prst="rect">
            <a:avLst/>
          </a:prstGeom>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1400" dirty="0"/>
              <a:t>Digital comprehension, transparency and data protection are indispensable to ensure public trust which is the key to enhance digitalisation in health care </a:t>
            </a:r>
            <a:r>
              <a:rPr lang="en-GB" sz="1400" dirty="0">
                <a:ea typeface="+mn-lt"/>
                <a:cs typeface="+mn-lt"/>
              </a:rPr>
              <a:t>(Sørensen, 2024)</a:t>
            </a:r>
            <a:endParaRPr lang="en-GB" sz="1400" dirty="0"/>
          </a:p>
        </p:txBody>
      </p:sp>
      <p:sp>
        <p:nvSpPr>
          <p:cNvPr id="6" name="TextBox 5">
            <a:extLst>
              <a:ext uri="{FF2B5EF4-FFF2-40B4-BE49-F238E27FC236}">
                <a16:creationId xmlns:a16="http://schemas.microsoft.com/office/drawing/2014/main" id="{A344EDF7-AF37-2C00-E35D-54F6FD024BA0}"/>
              </a:ext>
            </a:extLst>
          </p:cNvPr>
          <p:cNvSpPr txBox="1"/>
          <p:nvPr/>
        </p:nvSpPr>
        <p:spPr>
          <a:xfrm>
            <a:off x="8339666" y="3757083"/>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a:t>
            </a:r>
            <a:r>
              <a:rPr lang="en-GB" sz="1400" dirty="0">
                <a:ea typeface="+mn-lt"/>
                <a:cs typeface="+mn-lt"/>
              </a:rPr>
              <a:t>Dewa et al., 2023)</a:t>
            </a:r>
            <a:endParaRPr lang="en-US" sz="1400" dirty="0">
              <a:ea typeface="+mn-lt"/>
              <a:cs typeface="+mn-lt"/>
            </a:endParaRPr>
          </a:p>
        </p:txBody>
      </p:sp>
      <p:sp>
        <p:nvSpPr>
          <p:cNvPr id="8" name="TextBox 7">
            <a:extLst>
              <a:ext uri="{FF2B5EF4-FFF2-40B4-BE49-F238E27FC236}">
                <a16:creationId xmlns:a16="http://schemas.microsoft.com/office/drawing/2014/main" id="{BE0EC9DD-FB1E-13FA-7D2A-D55A258E5123}"/>
              </a:ext>
            </a:extLst>
          </p:cNvPr>
          <p:cNvSpPr txBox="1"/>
          <p:nvPr/>
        </p:nvSpPr>
        <p:spPr>
          <a:xfrm>
            <a:off x="3682998" y="3831167"/>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(NHS, 2026)</a:t>
            </a:r>
            <a:endParaRPr lang="en-US" sz="1400" dirty="0">
              <a:latin typeface="Calisto MT"/>
            </a:endParaRPr>
          </a:p>
        </p:txBody>
      </p:sp>
      <p:sp>
        <p:nvSpPr>
          <p:cNvPr id="10" name="TextBox 9">
            <a:extLst>
              <a:ext uri="{FF2B5EF4-FFF2-40B4-BE49-F238E27FC236}">
                <a16:creationId xmlns:a16="http://schemas.microsoft.com/office/drawing/2014/main" id="{31F88CD3-99A3-756C-B391-FAC8534DFCA2}"/>
              </a:ext>
            </a:extLst>
          </p:cNvPr>
          <p:cNvSpPr txBox="1"/>
          <p:nvPr/>
        </p:nvSpPr>
        <p:spPr>
          <a:xfrm>
            <a:off x="8445498" y="5355167"/>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(Porter &amp; Edwards, n.d.) </a:t>
            </a:r>
            <a:endParaRPr lang="en-US" sz="1400" dirty="0">
              <a:latin typeface="Calisto MT"/>
            </a:endParaRPr>
          </a:p>
        </p:txBody>
      </p:sp>
      <p:sp>
        <p:nvSpPr>
          <p:cNvPr id="14" name="TextBox 13">
            <a:extLst>
              <a:ext uri="{FF2B5EF4-FFF2-40B4-BE49-F238E27FC236}">
                <a16:creationId xmlns:a16="http://schemas.microsoft.com/office/drawing/2014/main" id="{6214E152-585C-5A7C-9C34-EFDEF20A3575}"/>
              </a:ext>
            </a:extLst>
          </p:cNvPr>
          <p:cNvSpPr txBox="1"/>
          <p:nvPr/>
        </p:nvSpPr>
        <p:spPr>
          <a:xfrm>
            <a:off x="3682998" y="5365750"/>
            <a:ext cx="265641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400" dirty="0">
                <a:latin typeface="Calisto MT"/>
              </a:rPr>
              <a:t>(Wilson et al., 2024)</a:t>
            </a:r>
            <a:endParaRPr lang="en-US" sz="1400" dirty="0">
              <a:latin typeface="Calisto MT"/>
            </a:endParaRPr>
          </a:p>
        </p:txBody>
      </p:sp>
    </p:spTree>
    <p:extLst>
      <p:ext uri="{BB962C8B-B14F-4D97-AF65-F5344CB8AC3E}">
        <p14:creationId xmlns:p14="http://schemas.microsoft.com/office/powerpoint/2010/main" val="352082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4D7C68-E164-2520-F142-DA052377D3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C468A7-F9D7-3A97-D7A3-9AF59D2861FE}"/>
              </a:ext>
            </a:extLst>
          </p:cNvPr>
          <p:cNvSpPr>
            <a:spLocks noGrp="1"/>
          </p:cNvSpPr>
          <p:nvPr>
            <p:ph type="title"/>
          </p:nvPr>
        </p:nvSpPr>
        <p:spPr>
          <a:xfrm>
            <a:off x="700635" y="78059"/>
            <a:ext cx="10691265" cy="722153"/>
          </a:xfrm>
        </p:spPr>
        <p:txBody>
          <a:bodyPr>
            <a:normAutofit/>
          </a:bodyPr>
          <a:lstStyle/>
          <a:p>
            <a:r>
              <a:rPr lang="en-GB" sz="3600" dirty="0"/>
              <a:t>conclusions</a:t>
            </a:r>
          </a:p>
        </p:txBody>
      </p:sp>
      <p:sp>
        <p:nvSpPr>
          <p:cNvPr id="3" name="Content Placeholder 2">
            <a:extLst>
              <a:ext uri="{FF2B5EF4-FFF2-40B4-BE49-F238E27FC236}">
                <a16:creationId xmlns:a16="http://schemas.microsoft.com/office/drawing/2014/main" id="{FEEF8444-43E6-D802-2C89-39490659B7ED}"/>
              </a:ext>
            </a:extLst>
          </p:cNvPr>
          <p:cNvSpPr>
            <a:spLocks noGrp="1"/>
          </p:cNvSpPr>
          <p:nvPr>
            <p:ph idx="1"/>
          </p:nvPr>
        </p:nvSpPr>
        <p:spPr>
          <a:xfrm>
            <a:off x="774719" y="899076"/>
            <a:ext cx="10617181" cy="1538563"/>
          </a:xfrm>
        </p:spPr>
        <p:txBody>
          <a:bodyPr vert="horz" lIns="91440" tIns="45720" rIns="91440" bIns="45720" rtlCol="0" anchor="t">
            <a:normAutofit/>
          </a:bodyPr>
          <a:lstStyle/>
          <a:p>
            <a:pPr marL="0" indent="0" algn="just">
              <a:lnSpc>
                <a:spcPct val="150000"/>
              </a:lnSpc>
              <a:buNone/>
            </a:pPr>
            <a:r>
              <a:rPr lang="en-GB" sz="1400" dirty="0"/>
              <a:t>As technology has become an integral aspect in people's daily life, digital transformation became a mandatory step in all sectors, including healthcare where it can foster a patient-centric approach (</a:t>
            </a:r>
            <a:r>
              <a:rPr lang="en-GB" sz="1400" dirty="0" err="1">
                <a:ea typeface="+mn-lt"/>
                <a:cs typeface="+mn-lt"/>
              </a:rPr>
              <a:t>Stoumpos</a:t>
            </a:r>
            <a:r>
              <a:rPr lang="en-GB" sz="1400" dirty="0">
                <a:ea typeface="+mn-lt"/>
                <a:cs typeface="+mn-lt"/>
              </a:rPr>
              <a:t>,  Kitsios &amp; </a:t>
            </a:r>
            <a:r>
              <a:rPr lang="en-GB" sz="1400" dirty="0" err="1">
                <a:ea typeface="+mn-lt"/>
                <a:cs typeface="+mn-lt"/>
              </a:rPr>
              <a:t>Talias</a:t>
            </a:r>
            <a:r>
              <a:rPr lang="en-GB" sz="1400" dirty="0">
                <a:ea typeface="+mn-lt"/>
                <a:cs typeface="+mn-lt"/>
              </a:rPr>
              <a:t>, 2023). However, although technology and innovation can create significant opportunities in NHS for patients, workers, service delivery and communities, its successful implementation depends on the ability to balance workforce efficiency with an ethical approach that protects patients</a:t>
            </a:r>
            <a:r>
              <a:rPr lang="it-IT" sz="1400" dirty="0">
                <a:ea typeface="+mn-lt"/>
                <a:cs typeface="+mn-lt"/>
              </a:rPr>
              <a:t>’</a:t>
            </a:r>
            <a:r>
              <a:rPr lang="en-GB" sz="1400" dirty="0">
                <a:ea typeface="+mn-lt"/>
                <a:cs typeface="+mn-lt"/>
              </a:rPr>
              <a:t> dignity and data.</a:t>
            </a:r>
            <a:endParaRPr lang="en-GB" sz="1400" dirty="0"/>
          </a:p>
        </p:txBody>
      </p:sp>
      <p:graphicFrame>
        <p:nvGraphicFramePr>
          <p:cNvPr id="17" name="Diagram 16">
            <a:extLst>
              <a:ext uri="{FF2B5EF4-FFF2-40B4-BE49-F238E27FC236}">
                <a16:creationId xmlns:a16="http://schemas.microsoft.com/office/drawing/2014/main" id="{C9E9C02C-85EC-5244-642C-1CF9606D93EC}"/>
              </a:ext>
            </a:extLst>
          </p:cNvPr>
          <p:cNvGraphicFramePr/>
          <p:nvPr>
            <p:extLst>
              <p:ext uri="{D42A27DB-BD31-4B8C-83A1-F6EECF244321}">
                <p14:modId xmlns:p14="http://schemas.microsoft.com/office/powerpoint/2010/main" val="1496143799"/>
              </p:ext>
            </p:extLst>
          </p:nvPr>
        </p:nvGraphicFramePr>
        <p:xfrm>
          <a:off x="179917" y="2436284"/>
          <a:ext cx="5736166"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993" name="Arrow: Right 2992">
            <a:extLst>
              <a:ext uri="{FF2B5EF4-FFF2-40B4-BE49-F238E27FC236}">
                <a16:creationId xmlns:a16="http://schemas.microsoft.com/office/drawing/2014/main" id="{D3965FA2-3853-7BE3-3DBA-965DEDB437CD}"/>
              </a:ext>
            </a:extLst>
          </p:cNvPr>
          <p:cNvSpPr/>
          <p:nvPr/>
        </p:nvSpPr>
        <p:spPr>
          <a:xfrm>
            <a:off x="5043270" y="3843146"/>
            <a:ext cx="1017288" cy="484632"/>
          </a:xfrm>
          <a:prstGeom prst="rightArrow">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2994" name="Explosion: 14 Points 2993">
            <a:extLst>
              <a:ext uri="{FF2B5EF4-FFF2-40B4-BE49-F238E27FC236}">
                <a16:creationId xmlns:a16="http://schemas.microsoft.com/office/drawing/2014/main" id="{866CAE1A-AF8C-7912-BB6A-C42DC81B4A8E}"/>
              </a:ext>
            </a:extLst>
          </p:cNvPr>
          <p:cNvSpPr/>
          <p:nvPr/>
        </p:nvSpPr>
        <p:spPr>
          <a:xfrm>
            <a:off x="5324917" y="2436948"/>
            <a:ext cx="2173816" cy="1337733"/>
          </a:xfrm>
          <a:prstGeom prst="irregularSeal2">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400" b="1" dirty="0"/>
              <a:t>NEXT</a:t>
            </a:r>
            <a:r>
              <a:rPr lang="en-GB" sz="1400" dirty="0"/>
              <a:t>...</a:t>
            </a:r>
          </a:p>
        </p:txBody>
      </p:sp>
      <p:sp>
        <p:nvSpPr>
          <p:cNvPr id="2995" name="TextBox 2994">
            <a:extLst>
              <a:ext uri="{FF2B5EF4-FFF2-40B4-BE49-F238E27FC236}">
                <a16:creationId xmlns:a16="http://schemas.microsoft.com/office/drawing/2014/main" id="{4CB9D958-1D32-4583-F53D-1D05E4CC2F41}"/>
              </a:ext>
            </a:extLst>
          </p:cNvPr>
          <p:cNvSpPr txBox="1"/>
          <p:nvPr/>
        </p:nvSpPr>
        <p:spPr>
          <a:xfrm>
            <a:off x="7132970" y="2941379"/>
            <a:ext cx="4373033" cy="2962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lnSpc>
                <a:spcPct val="150000"/>
              </a:lnSpc>
              <a:buFont typeface="Wingdings"/>
              <a:buChar char="§"/>
            </a:pPr>
            <a:r>
              <a:rPr lang="en-GB" sz="1400" dirty="0"/>
              <a:t>Address digital inequalities for vulnerable groups (e.g. digital literacy programmes, community organizations that support access; multilingual design)</a:t>
            </a:r>
            <a:endParaRPr lang="en-US" sz="1400" dirty="0"/>
          </a:p>
          <a:p>
            <a:pPr algn="just">
              <a:lnSpc>
                <a:spcPct val="150000"/>
              </a:lnSpc>
            </a:pPr>
            <a:endParaRPr lang="en-GB" sz="1400" dirty="0"/>
          </a:p>
          <a:p>
            <a:pPr marL="285750" indent="-285750" algn="just">
              <a:lnSpc>
                <a:spcPct val="150000"/>
              </a:lnSpc>
              <a:buFont typeface="Wingdings"/>
              <a:buChar char="§"/>
            </a:pPr>
            <a:r>
              <a:rPr lang="en-GB" sz="1400" dirty="0"/>
              <a:t>Ensure ongoing digital training for workforce.</a:t>
            </a:r>
          </a:p>
          <a:p>
            <a:pPr algn="just">
              <a:lnSpc>
                <a:spcPct val="150000"/>
              </a:lnSpc>
            </a:pPr>
            <a:endParaRPr lang="en-GB" sz="1400" dirty="0"/>
          </a:p>
          <a:p>
            <a:pPr marL="285750" indent="-285750" algn="just">
              <a:lnSpc>
                <a:spcPct val="150000"/>
              </a:lnSpc>
              <a:buFont typeface="Wingdings"/>
              <a:buChar char="§"/>
            </a:pPr>
            <a:r>
              <a:rPr lang="en-GB" sz="1400" dirty="0"/>
              <a:t>Implement strong cybersecurity measures to show an ethical approach and transparent use of data.</a:t>
            </a:r>
          </a:p>
        </p:txBody>
      </p:sp>
    </p:spTree>
    <p:extLst>
      <p:ext uri="{BB962C8B-B14F-4D97-AF65-F5344CB8AC3E}">
        <p14:creationId xmlns:p14="http://schemas.microsoft.com/office/powerpoint/2010/main" val="3169519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E4297D-672E-F245-D082-6F5F1556E1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DC381-A041-303C-C342-CE9D6F6687FE}"/>
              </a:ext>
            </a:extLst>
          </p:cNvPr>
          <p:cNvSpPr>
            <a:spLocks noGrp="1"/>
          </p:cNvSpPr>
          <p:nvPr>
            <p:ph type="title"/>
          </p:nvPr>
        </p:nvSpPr>
        <p:spPr>
          <a:xfrm>
            <a:off x="700635" y="98301"/>
            <a:ext cx="10680682" cy="799530"/>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446D844B-2B3B-D560-C5DF-24D0FEC6548E}"/>
              </a:ext>
            </a:extLst>
          </p:cNvPr>
          <p:cNvSpPr>
            <a:spLocks noGrp="1"/>
          </p:cNvSpPr>
          <p:nvPr>
            <p:ph idx="1"/>
          </p:nvPr>
        </p:nvSpPr>
        <p:spPr>
          <a:xfrm>
            <a:off x="312506" y="906710"/>
            <a:ext cx="11640311" cy="5704698"/>
          </a:xfrm>
        </p:spPr>
        <p:txBody>
          <a:bodyPr vert="horz" lIns="91440" tIns="45720" rIns="91440" bIns="45720" rtlCol="0" anchor="t">
            <a:noAutofit/>
          </a:bodyPr>
          <a:lstStyle/>
          <a:p>
            <a:pPr algn="just">
              <a:lnSpc>
                <a:spcPct val="100000"/>
              </a:lnSpc>
              <a:buAutoNum type="arabicPeriod"/>
            </a:pPr>
            <a:r>
              <a:rPr lang="en-GB" sz="1000" dirty="0">
                <a:highlight>
                  <a:srgbClr val="FFFFFF"/>
                </a:highlight>
                <a:latin typeface="Calisto MT"/>
                <a:ea typeface="+mn-lt"/>
                <a:cs typeface="+mn-lt"/>
              </a:rPr>
              <a:t>Basu, S. and </a:t>
            </a:r>
            <a:r>
              <a:rPr lang="en-GB" sz="1000" dirty="0" err="1">
                <a:highlight>
                  <a:srgbClr val="FFFFFF"/>
                </a:highlight>
                <a:latin typeface="Calisto MT"/>
                <a:ea typeface="+mn-lt"/>
                <a:cs typeface="+mn-lt"/>
              </a:rPr>
              <a:t>Guinchard</a:t>
            </a:r>
            <a:r>
              <a:rPr lang="en-GB" sz="1000" dirty="0">
                <a:highlight>
                  <a:srgbClr val="FFFFFF"/>
                </a:highlight>
                <a:latin typeface="Calisto MT"/>
                <a:ea typeface="+mn-lt"/>
                <a:cs typeface="+mn-lt"/>
              </a:rPr>
              <a:t>, A. (2020) Restoring trust into the NHS: promoting data protection as an ‘architecture of custody’ for the sharing of data in direct care. </a:t>
            </a:r>
            <a:r>
              <a:rPr lang="en-GB" sz="1000" i="1" dirty="0">
                <a:highlight>
                  <a:srgbClr val="FFFFFF"/>
                </a:highlight>
                <a:latin typeface="Calisto MT"/>
                <a:ea typeface="+mn-lt"/>
                <a:cs typeface="+mn-lt"/>
              </a:rPr>
              <a:t>International Journal of Law and Information Technology</a:t>
            </a:r>
            <a:r>
              <a:rPr lang="en-GB" sz="1000" dirty="0">
                <a:highlight>
                  <a:srgbClr val="FFFFFF"/>
                </a:highlight>
                <a:latin typeface="Calisto MT"/>
                <a:ea typeface="+mn-lt"/>
                <a:cs typeface="+mn-lt"/>
              </a:rPr>
              <a:t>, 28(3), pp. 243-272. [Online] Available at: &lt; </a:t>
            </a:r>
            <a:r>
              <a:rPr lang="en-GB" sz="1000" u="sng" dirty="0">
                <a:highlight>
                  <a:srgbClr val="FFFFFF"/>
                </a:highlight>
                <a:latin typeface="Calisto MT"/>
                <a:ea typeface="+mn-lt"/>
                <a:cs typeface="+mn-lt"/>
                <a:hlinkClick r:id="rId2"/>
              </a:rPr>
              <a:t>https://doi.org/10.1093/ijlit/eaaa014</a:t>
            </a:r>
            <a:r>
              <a:rPr lang="en-GB" sz="1000" dirty="0">
                <a:highlight>
                  <a:srgbClr val="FFFFFF"/>
                </a:highlight>
                <a:latin typeface="Calisto MT"/>
                <a:ea typeface="+mn-lt"/>
                <a:cs typeface="+mn-lt"/>
              </a:rPr>
              <a:t> &gt; (Accessed 5 March 2026)</a:t>
            </a:r>
            <a:endParaRPr lang="en-US" sz="1000" dirty="0">
              <a:latin typeface="Calisto MT"/>
            </a:endParaRPr>
          </a:p>
          <a:p>
            <a:pPr algn="just">
              <a:lnSpc>
                <a:spcPct val="100000"/>
              </a:lnSpc>
              <a:buAutoNum type="arabicPeriod"/>
            </a:pPr>
            <a:r>
              <a:rPr lang="en-GB" sz="1000" dirty="0">
                <a:highlight>
                  <a:srgbClr val="FFFFFF"/>
                </a:highlight>
                <a:latin typeface="Calisto MT"/>
                <a:ea typeface="+mn-lt"/>
                <a:cs typeface="+mn-lt"/>
              </a:rPr>
              <a:t>Dewa, L.H., </a:t>
            </a:r>
            <a:r>
              <a:rPr lang="en-GB" sz="1000" err="1">
                <a:highlight>
                  <a:srgbClr val="FFFFFF"/>
                </a:highlight>
                <a:latin typeface="Calisto MT"/>
                <a:ea typeface="+mn-lt"/>
                <a:cs typeface="+mn-lt"/>
              </a:rPr>
              <a:t>Broyd</a:t>
            </a:r>
            <a:r>
              <a:rPr lang="en-GB" sz="1000" dirty="0">
                <a:highlight>
                  <a:srgbClr val="FFFFFF"/>
                </a:highlight>
                <a:latin typeface="Calisto MT"/>
                <a:ea typeface="+mn-lt"/>
                <a:cs typeface="+mn-lt"/>
              </a:rPr>
              <a:t>, J., Hira, R., Dudley, A., Hafferty, J.D., Baters, R. and Aylin, P. (2023) A service evaluation of passive remote monitoring technology for patients in a high-secure forensic psychiatric hospital: a qualitative study. </a:t>
            </a:r>
            <a:r>
              <a:rPr lang="en-GB" sz="1000" i="1" dirty="0">
                <a:highlight>
                  <a:srgbClr val="FFFFFF"/>
                </a:highlight>
                <a:latin typeface="Calisto MT"/>
                <a:ea typeface="+mn-lt"/>
                <a:cs typeface="+mn-lt"/>
              </a:rPr>
              <a:t>BMC Psychiatry </a:t>
            </a:r>
            <a:r>
              <a:rPr lang="en-GB" sz="1000" dirty="0">
                <a:highlight>
                  <a:srgbClr val="FFFFFF"/>
                </a:highlight>
                <a:latin typeface="Calisto MT"/>
                <a:ea typeface="+mn-lt"/>
                <a:cs typeface="+mn-lt"/>
              </a:rPr>
              <a:t>23, 946. &lt; </a:t>
            </a:r>
            <a:r>
              <a:rPr lang="en-GB" sz="1000" u="sng" dirty="0">
                <a:highlight>
                  <a:srgbClr val="FFFFFF"/>
                </a:highlight>
                <a:latin typeface="Calisto MT"/>
                <a:ea typeface="+mn-lt"/>
                <a:cs typeface="+mn-lt"/>
                <a:hlinkClick r:id="rId3"/>
              </a:rPr>
              <a:t>https://doi.org/10.1186/s12888-023-05437-w</a:t>
            </a:r>
            <a:r>
              <a:rPr lang="en-GB" sz="1000" dirty="0">
                <a:highlight>
                  <a:srgbClr val="FFFFFF"/>
                </a:highlight>
                <a:latin typeface="Calisto MT"/>
                <a:ea typeface="+mn-lt"/>
                <a:cs typeface="+mn-lt"/>
              </a:rPr>
              <a:t> &gt; (Accessed 5 March 2026)</a:t>
            </a:r>
            <a:endParaRPr lang="en-US" sz="1000">
              <a:latin typeface="Calisto MT"/>
            </a:endParaRPr>
          </a:p>
          <a:p>
            <a:pPr algn="just">
              <a:lnSpc>
                <a:spcPct val="100000"/>
              </a:lnSpc>
              <a:buAutoNum type="arabicPeriod"/>
            </a:pPr>
            <a:r>
              <a:rPr lang="en-GB" sz="1000" dirty="0">
                <a:latin typeface="Calisto MT"/>
                <a:ea typeface="+mn-lt"/>
                <a:cs typeface="+mn-lt"/>
              </a:rPr>
              <a:t>Gov.uk (2022) </a:t>
            </a:r>
            <a:r>
              <a:rPr lang="en-GB" sz="1000" i="1" dirty="0">
                <a:latin typeface="Calisto MT"/>
                <a:ea typeface="+mn-lt"/>
                <a:cs typeface="+mn-lt"/>
              </a:rPr>
              <a:t>A plan for digital health and social care.</a:t>
            </a:r>
            <a:r>
              <a:rPr lang="en-GB" sz="1000" dirty="0">
                <a:latin typeface="Calisto MT"/>
                <a:ea typeface="+mn-lt"/>
                <a:cs typeface="+mn-lt"/>
              </a:rPr>
              <a:t> [Online] Available: &lt; </a:t>
            </a:r>
            <a:r>
              <a:rPr lang="en-GB" sz="1000" u="sng" dirty="0">
                <a:latin typeface="Calisto MT"/>
                <a:ea typeface="+mn-lt"/>
                <a:cs typeface="+mn-lt"/>
                <a:hlinkClick r:id="rId4"/>
              </a:rPr>
              <a:t>A plan for digital health and social care - GOV.UK</a:t>
            </a:r>
            <a:r>
              <a:rPr lang="en-GB" sz="1000" dirty="0">
                <a:latin typeface="Calisto MT"/>
                <a:ea typeface="+mn-lt"/>
                <a:cs typeface="+mn-lt"/>
              </a:rPr>
              <a:t> &gt; (Accessed 5 March 2026)</a:t>
            </a:r>
            <a:endParaRPr lang="en-US" sz="1000" dirty="0">
              <a:latin typeface="Calisto MT"/>
            </a:endParaRPr>
          </a:p>
          <a:p>
            <a:pPr algn="just">
              <a:lnSpc>
                <a:spcPct val="100000"/>
              </a:lnSpc>
              <a:buAutoNum type="arabicPeriod"/>
            </a:pPr>
            <a:r>
              <a:rPr lang="en-GB" sz="1000" dirty="0">
                <a:latin typeface="Calisto MT"/>
                <a:ea typeface="+mn-lt"/>
                <a:cs typeface="+mn-lt"/>
              </a:rPr>
              <a:t>Gov.uk (2026)</a:t>
            </a:r>
            <a:r>
              <a:rPr lang="en-GB" sz="1000" i="1" dirty="0">
                <a:latin typeface="Calisto MT"/>
                <a:ea typeface="+mn-lt"/>
                <a:cs typeface="+mn-lt"/>
              </a:rPr>
              <a:t> Data protection.</a:t>
            </a:r>
            <a:r>
              <a:rPr lang="en-GB" sz="1000" dirty="0">
                <a:latin typeface="Calisto MT"/>
                <a:ea typeface="+mn-lt"/>
                <a:cs typeface="+mn-lt"/>
              </a:rPr>
              <a:t> [Online] Available at: </a:t>
            </a:r>
            <a:r>
              <a:rPr lang="en-GB" sz="1000" u="sng" dirty="0">
                <a:latin typeface="Calisto MT"/>
                <a:ea typeface="+mn-lt"/>
                <a:cs typeface="+mn-lt"/>
                <a:hlinkClick r:id="rId5"/>
              </a:rPr>
              <a:t>Data protection: The UK's data protection legislation - GOV.UK</a:t>
            </a:r>
            <a:r>
              <a:rPr lang="en-GB" sz="1000" dirty="0">
                <a:latin typeface="Calisto MT"/>
                <a:ea typeface="+mn-lt"/>
                <a:cs typeface="+mn-lt"/>
              </a:rPr>
              <a:t> &gt; (Accessed 5 March 2026)</a:t>
            </a:r>
          </a:p>
          <a:p>
            <a:pPr algn="just">
              <a:lnSpc>
                <a:spcPct val="100000"/>
              </a:lnSpc>
              <a:buAutoNum type="arabicPeriod"/>
            </a:pPr>
            <a:r>
              <a:rPr lang="en-GB" sz="1000" dirty="0" err="1">
                <a:latin typeface="Calisto MT"/>
                <a:ea typeface="+mn-lt"/>
                <a:cs typeface="+mn-lt"/>
              </a:rPr>
              <a:t>Kosiol</a:t>
            </a:r>
            <a:r>
              <a:rPr lang="en-GB" sz="1000" dirty="0">
                <a:latin typeface="Calisto MT"/>
                <a:ea typeface="+mn-lt"/>
                <a:cs typeface="+mn-lt"/>
              </a:rPr>
              <a:t>, J., Silvester, T., Cooper, H., Alford, S., &amp; Fraser, L. (2024) Revolutionising health and social care: innovative solutions for a brighter tomorrow - a systematic review of the literature. </a:t>
            </a:r>
            <a:r>
              <a:rPr lang="en-GB" sz="1000" i="1" dirty="0">
                <a:latin typeface="Calisto MT"/>
                <a:ea typeface="+mn-lt"/>
                <a:cs typeface="+mn-lt"/>
              </a:rPr>
              <a:t>BMC health services research</a:t>
            </a:r>
            <a:r>
              <a:rPr lang="en-GB" sz="1000" dirty="0">
                <a:latin typeface="Calisto MT"/>
                <a:ea typeface="+mn-lt"/>
                <a:cs typeface="+mn-lt"/>
              </a:rPr>
              <a:t>, </a:t>
            </a:r>
            <a:r>
              <a:rPr lang="en-GB" sz="1000" i="1" dirty="0">
                <a:latin typeface="Calisto MT"/>
                <a:ea typeface="+mn-lt"/>
                <a:cs typeface="+mn-lt"/>
              </a:rPr>
              <a:t>24</a:t>
            </a:r>
            <a:r>
              <a:rPr lang="en-GB" sz="1000" dirty="0">
                <a:latin typeface="Calisto MT"/>
                <a:ea typeface="+mn-lt"/>
                <a:cs typeface="+mn-lt"/>
              </a:rPr>
              <a:t>(1), 809. [Online] Available at: &lt; </a:t>
            </a:r>
            <a:r>
              <a:rPr lang="en-GB" sz="1000" dirty="0">
                <a:latin typeface="Calisto MT"/>
                <a:ea typeface="+mn-lt"/>
                <a:cs typeface="+mn-lt"/>
                <a:hlinkClick r:id="rId6"/>
              </a:rPr>
              <a:t>https://doi.org/10.1186/s12913-024-11099-5</a:t>
            </a:r>
            <a:r>
              <a:rPr lang="en-GB" sz="1000" dirty="0">
                <a:latin typeface="Calisto MT"/>
                <a:ea typeface="+mn-lt"/>
                <a:cs typeface="+mn-lt"/>
              </a:rPr>
              <a:t> &gt; (Accessed 5 March 2026)</a:t>
            </a:r>
            <a:endParaRPr lang="en-US" sz="1000">
              <a:latin typeface="Calisto MT"/>
            </a:endParaRPr>
          </a:p>
          <a:p>
            <a:pPr algn="just">
              <a:lnSpc>
                <a:spcPct val="100000"/>
              </a:lnSpc>
              <a:buAutoNum type="arabicPeriod"/>
            </a:pPr>
            <a:r>
              <a:rPr lang="en-GB" sz="1000" dirty="0">
                <a:latin typeface="Calisto MT"/>
                <a:ea typeface="+mn-lt"/>
                <a:cs typeface="+mn-lt"/>
              </a:rPr>
              <a:t>NHS (2019) </a:t>
            </a:r>
            <a:r>
              <a:rPr lang="en-GB" sz="1000" i="1" dirty="0">
                <a:latin typeface="Calisto MT"/>
                <a:ea typeface="+mn-lt"/>
                <a:cs typeface="+mn-lt"/>
              </a:rPr>
              <a:t>The NHS Long Term Plan.</a:t>
            </a:r>
            <a:r>
              <a:rPr lang="en-GB" sz="1000" dirty="0">
                <a:latin typeface="Calisto MT"/>
                <a:ea typeface="+mn-lt"/>
                <a:cs typeface="+mn-lt"/>
              </a:rPr>
              <a:t> [Online] Available at: &lt; </a:t>
            </a:r>
            <a:r>
              <a:rPr lang="en-GB" sz="1000" u="sng" dirty="0">
                <a:latin typeface="Calisto MT"/>
                <a:ea typeface="+mn-lt"/>
                <a:cs typeface="+mn-lt"/>
                <a:hlinkClick r:id="rId7"/>
              </a:rPr>
              <a:t>https://webarchive.nationalarchives.gov.uk/ukgwa/20230418155402/https:/www.longtermplan.nhs.uk/publication/nhs-long-term-plan/</a:t>
            </a:r>
            <a:r>
              <a:rPr lang="en-GB" sz="1000" dirty="0">
                <a:latin typeface="Calisto MT"/>
                <a:ea typeface="+mn-lt"/>
                <a:cs typeface="+mn-lt"/>
              </a:rPr>
              <a:t>  &gt; (Accessed 5 March 2026)</a:t>
            </a:r>
          </a:p>
          <a:p>
            <a:pPr algn="just">
              <a:lnSpc>
                <a:spcPct val="100000"/>
              </a:lnSpc>
              <a:buAutoNum type="arabicPeriod"/>
            </a:pPr>
            <a:r>
              <a:rPr lang="en-GB" sz="1000" dirty="0">
                <a:latin typeface="Calisto MT"/>
                <a:ea typeface="+mn-lt"/>
                <a:cs typeface="+mn-lt"/>
              </a:rPr>
              <a:t>NHS (2021) </a:t>
            </a:r>
            <a:r>
              <a:rPr lang="en-GB" sz="1000" i="1" dirty="0">
                <a:latin typeface="Calisto MT"/>
                <a:ea typeface="+mn-lt"/>
                <a:cs typeface="+mn-lt"/>
              </a:rPr>
              <a:t>What Good Looks Like Framework. </a:t>
            </a:r>
            <a:r>
              <a:rPr lang="en-GB" sz="1000" dirty="0">
                <a:latin typeface="Calisto MT"/>
                <a:ea typeface="+mn-lt"/>
                <a:cs typeface="+mn-lt"/>
              </a:rPr>
              <a:t>[Online] Available at: &lt; </a:t>
            </a:r>
            <a:r>
              <a:rPr lang="en-GB" sz="1000" u="sng" dirty="0">
                <a:latin typeface="Calisto MT"/>
                <a:ea typeface="+mn-lt"/>
                <a:cs typeface="+mn-lt"/>
                <a:hlinkClick r:id="rId8"/>
              </a:rPr>
              <a:t>What Good Looks Like framework - What Good Looks Like - NHS Transformation Directorate</a:t>
            </a:r>
            <a:r>
              <a:rPr lang="en-GB" sz="1000" dirty="0">
                <a:latin typeface="Calisto MT"/>
                <a:ea typeface="+mn-lt"/>
                <a:cs typeface="+mn-lt"/>
              </a:rPr>
              <a:t> &gt; (Accessed 5 March 2026)</a:t>
            </a:r>
          </a:p>
          <a:p>
            <a:pPr algn="just">
              <a:lnSpc>
                <a:spcPct val="100000"/>
              </a:lnSpc>
              <a:buAutoNum type="arabicPeriod"/>
            </a:pPr>
            <a:r>
              <a:rPr lang="en-GB" sz="1000" dirty="0">
                <a:highlight>
                  <a:srgbClr val="FFFFFF"/>
                </a:highlight>
                <a:latin typeface="Calisto MT"/>
                <a:ea typeface="+mn-lt"/>
                <a:cs typeface="+mn-lt"/>
              </a:rPr>
              <a:t>NHS (2026) </a:t>
            </a:r>
            <a:r>
              <a:rPr lang="en-GB" sz="1000" i="1" dirty="0">
                <a:highlight>
                  <a:srgbClr val="FFFFFF"/>
                </a:highlight>
                <a:latin typeface="Calisto MT"/>
                <a:ea typeface="+mn-lt"/>
                <a:cs typeface="+mn-lt"/>
              </a:rPr>
              <a:t>NHS App.</a:t>
            </a:r>
            <a:r>
              <a:rPr lang="en-GB" sz="1000" dirty="0">
                <a:highlight>
                  <a:srgbClr val="FFFFFF"/>
                </a:highlight>
                <a:latin typeface="Calisto MT"/>
                <a:ea typeface="+mn-lt"/>
                <a:cs typeface="+mn-lt"/>
              </a:rPr>
              <a:t> [Online] Available at: &lt; </a:t>
            </a:r>
            <a:r>
              <a:rPr lang="en-GB" sz="1000" u="sng" dirty="0">
                <a:highlight>
                  <a:srgbClr val="FFFFFF"/>
                </a:highlight>
                <a:latin typeface="Calisto MT"/>
                <a:ea typeface="+mn-lt"/>
                <a:cs typeface="+mn-lt"/>
                <a:hlinkClick r:id="rId9"/>
              </a:rPr>
              <a:t>NHS App - NHS England Digital</a:t>
            </a:r>
            <a:r>
              <a:rPr lang="en-GB" sz="1000" dirty="0">
                <a:highlight>
                  <a:srgbClr val="FFFFFF"/>
                </a:highlight>
                <a:latin typeface="Calisto MT"/>
                <a:ea typeface="+mn-lt"/>
                <a:cs typeface="+mn-lt"/>
              </a:rPr>
              <a:t> &gt; (Accessed 5 March 2026)</a:t>
            </a:r>
          </a:p>
          <a:p>
            <a:pPr algn="just">
              <a:lnSpc>
                <a:spcPct val="100000"/>
              </a:lnSpc>
              <a:buAutoNum type="arabicPeriod"/>
            </a:pPr>
            <a:r>
              <a:rPr lang="en-GB" sz="1000" dirty="0" err="1">
                <a:highlight>
                  <a:srgbClr val="FFFFFF"/>
                </a:highlight>
                <a:latin typeface="Calisto MT"/>
                <a:ea typeface="+mn-lt"/>
                <a:cs typeface="+mn-lt"/>
              </a:rPr>
              <a:t>Oxehealth</a:t>
            </a:r>
            <a:r>
              <a:rPr lang="en-GB" sz="1000" dirty="0">
                <a:highlight>
                  <a:srgbClr val="FFFFFF"/>
                </a:highlight>
                <a:latin typeface="Calisto MT"/>
                <a:ea typeface="+mn-lt"/>
                <a:cs typeface="+mn-lt"/>
              </a:rPr>
              <a:t> (2024) </a:t>
            </a:r>
            <a:r>
              <a:rPr lang="en-GB" sz="1000" i="1" dirty="0">
                <a:highlight>
                  <a:srgbClr val="FFFFFF"/>
                </a:highlight>
                <a:latin typeface="Calisto MT"/>
                <a:ea typeface="+mn-lt"/>
                <a:cs typeface="+mn-lt"/>
              </a:rPr>
              <a:t>How does </a:t>
            </a:r>
            <a:r>
              <a:rPr lang="en-GB" sz="1000" i="1" dirty="0" err="1">
                <a:highlight>
                  <a:srgbClr val="FFFFFF"/>
                </a:highlight>
                <a:latin typeface="Calisto MT"/>
                <a:ea typeface="+mn-lt"/>
                <a:cs typeface="+mn-lt"/>
              </a:rPr>
              <a:t>Oxevision</a:t>
            </a:r>
            <a:r>
              <a:rPr lang="en-GB" sz="1000" i="1" dirty="0">
                <a:highlight>
                  <a:srgbClr val="FFFFFF"/>
                </a:highlight>
                <a:latin typeface="Calisto MT"/>
                <a:ea typeface="+mn-lt"/>
                <a:cs typeface="+mn-lt"/>
              </a:rPr>
              <a:t> work?</a:t>
            </a:r>
            <a:r>
              <a:rPr lang="en-GB" sz="1000" dirty="0">
                <a:highlight>
                  <a:srgbClr val="FFFFFF"/>
                </a:highlight>
                <a:latin typeface="Calisto MT"/>
                <a:ea typeface="+mn-lt"/>
                <a:cs typeface="+mn-lt"/>
              </a:rPr>
              <a:t> [Online] Available at: &lt; </a:t>
            </a:r>
            <a:r>
              <a:rPr lang="en-GB" sz="1000" u="sng" dirty="0">
                <a:highlight>
                  <a:srgbClr val="FFFFFF"/>
                </a:highlight>
                <a:latin typeface="Calisto MT"/>
                <a:ea typeface="+mn-lt"/>
                <a:cs typeface="+mn-lt"/>
                <a:hlinkClick r:id="rId10"/>
              </a:rPr>
              <a:t>https://www.oxehealth.com/oxevision</a:t>
            </a:r>
            <a:r>
              <a:rPr lang="en-GB" sz="1000" dirty="0">
                <a:highlight>
                  <a:srgbClr val="FFFFFF"/>
                </a:highlight>
                <a:latin typeface="Calisto MT"/>
                <a:ea typeface="+mn-lt"/>
                <a:cs typeface="+mn-lt"/>
              </a:rPr>
              <a:t> &gt; (Accessed 5 March 2026)</a:t>
            </a:r>
          </a:p>
          <a:p>
            <a:pPr algn="just">
              <a:lnSpc>
                <a:spcPct val="100000"/>
              </a:lnSpc>
              <a:buAutoNum type="arabicPeriod"/>
            </a:pPr>
            <a:r>
              <a:rPr lang="en-GB" sz="1000" dirty="0">
                <a:highlight>
                  <a:srgbClr val="FFFFFF"/>
                </a:highlight>
                <a:latin typeface="Calisto MT"/>
                <a:ea typeface="+mn-lt"/>
                <a:cs typeface="+mn-lt"/>
              </a:rPr>
              <a:t>Piccolo, R. (2024) Digitisation, health literacy and health empowerment of older people. </a:t>
            </a:r>
            <a:r>
              <a:rPr lang="en-GB" sz="1000" i="1" dirty="0">
                <a:highlight>
                  <a:srgbClr val="FFFFFF"/>
                </a:highlight>
                <a:latin typeface="Calisto MT"/>
                <a:ea typeface="+mn-lt"/>
                <a:cs typeface="+mn-lt"/>
              </a:rPr>
              <a:t>International Entrepreneurship and Management Journal,</a:t>
            </a:r>
            <a:r>
              <a:rPr lang="en-GB" sz="1000" dirty="0">
                <a:highlight>
                  <a:srgbClr val="FFFFFF"/>
                </a:highlight>
                <a:latin typeface="Calisto MT"/>
                <a:ea typeface="+mn-lt"/>
                <a:cs typeface="+mn-lt"/>
              </a:rPr>
              <a:t> 20, 3001–3034. [Online] Available at: &lt; </a:t>
            </a:r>
            <a:r>
              <a:rPr lang="en-GB" sz="1000" u="sng" dirty="0">
                <a:highlight>
                  <a:srgbClr val="FFFFFF"/>
                </a:highlight>
                <a:latin typeface="Calisto MT"/>
                <a:ea typeface="+mn-lt"/>
                <a:cs typeface="+mn-lt"/>
                <a:hlinkClick r:id="rId11"/>
              </a:rPr>
              <a:t>https://doi.org/10.1007/s11365-024-00980-8</a:t>
            </a:r>
            <a:r>
              <a:rPr lang="en-GB" sz="1000" dirty="0">
                <a:highlight>
                  <a:srgbClr val="FFFFFF"/>
                </a:highlight>
                <a:latin typeface="Calisto MT"/>
                <a:ea typeface="+mn-lt"/>
                <a:cs typeface="+mn-lt"/>
              </a:rPr>
              <a:t> &gt; (Accessed 5 March 2026)</a:t>
            </a:r>
          </a:p>
          <a:p>
            <a:pPr algn="just">
              <a:lnSpc>
                <a:spcPct val="100000"/>
              </a:lnSpc>
              <a:buAutoNum type="arabicPeriod"/>
            </a:pPr>
            <a:r>
              <a:rPr lang="en-GB" sz="1000" dirty="0">
                <a:latin typeface="Calisto MT"/>
                <a:ea typeface="+mn-lt"/>
                <a:cs typeface="+mn-lt"/>
              </a:rPr>
              <a:t>Porter, H. and Edwards, B. (n.d.) </a:t>
            </a:r>
            <a:r>
              <a:rPr lang="en-GB" sz="1000" i="1" dirty="0">
                <a:latin typeface="Calisto MT"/>
                <a:ea typeface="+mn-lt"/>
                <a:cs typeface="+mn-lt"/>
              </a:rPr>
              <a:t>Surveillance is not safety: A response to Dewa and colleagues’ paper about passive remote monitoring technology (</a:t>
            </a:r>
            <a:r>
              <a:rPr lang="en-GB" sz="1000" i="1" dirty="0" err="1">
                <a:latin typeface="Calisto MT"/>
                <a:ea typeface="+mn-lt"/>
                <a:cs typeface="+mn-lt"/>
              </a:rPr>
              <a:t>Oxevision</a:t>
            </a:r>
            <a:r>
              <a:rPr lang="en-GB" sz="1000" i="1" dirty="0">
                <a:latin typeface="Calisto MT"/>
                <a:ea typeface="+mn-lt"/>
                <a:cs typeface="+mn-lt"/>
              </a:rPr>
              <a:t>).</a:t>
            </a:r>
            <a:r>
              <a:rPr lang="en-GB" sz="1000" dirty="0">
                <a:latin typeface="Calisto MT"/>
                <a:ea typeface="+mn-lt"/>
                <a:cs typeface="+mn-lt"/>
              </a:rPr>
              <a:t> [Online] Available at: &lt; </a:t>
            </a:r>
            <a:r>
              <a:rPr lang="en-GB" sz="1000" u="sng" dirty="0">
                <a:latin typeface="Calisto MT"/>
                <a:ea typeface="+mn-lt"/>
                <a:cs typeface="+mn-lt"/>
                <a:hlinkClick r:id="rId12"/>
              </a:rPr>
              <a:t>https://files.osf.io/v1/resources/vkj4h_v2/providers/osfstorage/6815fbba9c76407a7a9fdc91?format=pdf&amp;action=download&amp;direct&amp;version=1</a:t>
            </a:r>
            <a:r>
              <a:rPr lang="en-GB" sz="1000" dirty="0">
                <a:latin typeface="Calisto MT"/>
                <a:ea typeface="+mn-lt"/>
                <a:cs typeface="+mn-lt"/>
              </a:rPr>
              <a:t> &gt; (Accessed 5 March 2026)</a:t>
            </a:r>
          </a:p>
          <a:p>
            <a:pPr algn="just">
              <a:lnSpc>
                <a:spcPct val="100000"/>
              </a:lnSpc>
              <a:buAutoNum type="arabicPeriod"/>
            </a:pPr>
            <a:r>
              <a:rPr lang="en-GB" sz="1000" dirty="0">
                <a:latin typeface="Calisto MT"/>
                <a:ea typeface="+mn-lt"/>
                <a:cs typeface="+mn-lt"/>
              </a:rPr>
              <a:t>Reidy, C., Papoutsi, C., Kc, S., </a:t>
            </a:r>
            <a:r>
              <a:rPr lang="en-GB" sz="1000" err="1">
                <a:latin typeface="Calisto MT"/>
                <a:ea typeface="+mn-lt"/>
                <a:cs typeface="+mn-lt"/>
              </a:rPr>
              <a:t>Gudgin</a:t>
            </a:r>
            <a:r>
              <a:rPr lang="en-GB" sz="1000" dirty="0">
                <a:latin typeface="Calisto MT"/>
                <a:ea typeface="+mn-lt"/>
                <a:cs typeface="+mn-lt"/>
              </a:rPr>
              <a:t>, B., Laverty, A.A., Greaves, F. and Powell, J. (2025) Qualitative evaluation of the implementation and national roll-out of the NHS App in England. BMC medicine, 23(1), p.20. [Online] Available at: &lt; </a:t>
            </a:r>
            <a:r>
              <a:rPr lang="en-GB" sz="1000" u="sng" dirty="0">
                <a:latin typeface="Calisto MT"/>
                <a:ea typeface="+mn-lt"/>
                <a:cs typeface="+mn-lt"/>
                <a:hlinkClick r:id="rId13"/>
              </a:rPr>
              <a:t>https://doi.org/10.1186/s12916-024-03842-w</a:t>
            </a:r>
            <a:r>
              <a:rPr lang="en-GB" sz="1000" dirty="0">
                <a:latin typeface="Calisto MT"/>
                <a:ea typeface="+mn-lt"/>
                <a:cs typeface="+mn-lt"/>
              </a:rPr>
              <a:t> &gt; (Accessed 5 March 2026)</a:t>
            </a:r>
          </a:p>
          <a:p>
            <a:pPr algn="just">
              <a:lnSpc>
                <a:spcPct val="100000"/>
              </a:lnSpc>
              <a:buAutoNum type="arabicPeriod"/>
            </a:pPr>
            <a:r>
              <a:rPr lang="en-GB" sz="1000" dirty="0">
                <a:latin typeface="Calisto MT"/>
                <a:ea typeface="+mn-lt"/>
                <a:cs typeface="+mn-lt"/>
              </a:rPr>
              <a:t>Sørensen, K. (2024) Fostering digital health literacy to enhance trust and improve health outcomes. </a:t>
            </a:r>
            <a:r>
              <a:rPr lang="en-GB" sz="1000" i="1" dirty="0">
                <a:latin typeface="Calisto MT"/>
                <a:ea typeface="+mn-lt"/>
                <a:cs typeface="+mn-lt"/>
              </a:rPr>
              <a:t>Computer Methods and Programs in Biomedicine Update</a:t>
            </a:r>
            <a:r>
              <a:rPr lang="en-GB" sz="1000" dirty="0">
                <a:latin typeface="Calisto MT"/>
                <a:ea typeface="+mn-lt"/>
                <a:cs typeface="+mn-lt"/>
              </a:rPr>
              <a:t>, 5. [Online] Available at: &lt; </a:t>
            </a:r>
            <a:r>
              <a:rPr lang="en-GB" sz="1000" dirty="0">
                <a:latin typeface="Calisto MT"/>
                <a:ea typeface="+mn-lt"/>
                <a:cs typeface="+mn-lt"/>
                <a:hlinkClick r:id="rId14"/>
              </a:rPr>
              <a:t>https://doi.org/10.1016/j.cmpbup.2024.100140</a:t>
            </a:r>
            <a:r>
              <a:rPr lang="en-GB" sz="1000" dirty="0">
                <a:latin typeface="Calisto MT"/>
                <a:ea typeface="+mn-lt"/>
                <a:cs typeface="+mn-lt"/>
              </a:rPr>
              <a:t> &gt; (Accessed 5 March 2026)</a:t>
            </a:r>
            <a:endParaRPr lang="en-US" sz="1000" dirty="0">
              <a:latin typeface="Calisto MT"/>
            </a:endParaRPr>
          </a:p>
          <a:p>
            <a:pPr algn="just">
              <a:lnSpc>
                <a:spcPct val="100000"/>
              </a:lnSpc>
              <a:buAutoNum type="arabicPeriod"/>
            </a:pPr>
            <a:r>
              <a:rPr lang="en-GB" sz="1000" dirty="0" err="1">
                <a:latin typeface="Calisto MT"/>
                <a:ea typeface="+mn-lt"/>
                <a:cs typeface="+mn-lt"/>
              </a:rPr>
              <a:t>Stoumpos</a:t>
            </a:r>
            <a:r>
              <a:rPr lang="en-GB" sz="1000" dirty="0">
                <a:latin typeface="Calisto MT"/>
                <a:ea typeface="+mn-lt"/>
                <a:cs typeface="+mn-lt"/>
              </a:rPr>
              <a:t>, A. I., Kitsios, F., &amp; </a:t>
            </a:r>
            <a:r>
              <a:rPr lang="en-GB" sz="1000" dirty="0" err="1">
                <a:latin typeface="Calisto MT"/>
                <a:ea typeface="+mn-lt"/>
                <a:cs typeface="+mn-lt"/>
              </a:rPr>
              <a:t>Talias</a:t>
            </a:r>
            <a:r>
              <a:rPr lang="en-GB" sz="1000" dirty="0">
                <a:latin typeface="Calisto MT"/>
                <a:ea typeface="+mn-lt"/>
                <a:cs typeface="+mn-lt"/>
              </a:rPr>
              <a:t>, M. A. (2023) Digital Transformation in Healthcare: Technology Acceptance and Its Applications. </a:t>
            </a:r>
            <a:r>
              <a:rPr lang="en-GB" sz="1000" i="1" dirty="0">
                <a:latin typeface="Calisto MT"/>
                <a:ea typeface="+mn-lt"/>
                <a:cs typeface="+mn-lt"/>
              </a:rPr>
              <a:t>International journal of environmental research and public health</a:t>
            </a:r>
            <a:r>
              <a:rPr lang="en-GB" sz="1000" dirty="0">
                <a:latin typeface="Calisto MT"/>
                <a:ea typeface="+mn-lt"/>
                <a:cs typeface="+mn-lt"/>
              </a:rPr>
              <a:t>, </a:t>
            </a:r>
            <a:r>
              <a:rPr lang="en-GB" sz="1000" i="1" dirty="0">
                <a:latin typeface="Calisto MT"/>
                <a:ea typeface="+mn-lt"/>
                <a:cs typeface="+mn-lt"/>
              </a:rPr>
              <a:t>20</a:t>
            </a:r>
            <a:r>
              <a:rPr lang="en-GB" sz="1000" dirty="0">
                <a:latin typeface="Calisto MT"/>
                <a:ea typeface="+mn-lt"/>
                <a:cs typeface="+mn-lt"/>
              </a:rPr>
              <a:t>(4), 3407. [Online] Available at: &lt; </a:t>
            </a:r>
            <a:r>
              <a:rPr lang="en-GB" sz="1000" dirty="0">
                <a:latin typeface="Calisto MT"/>
                <a:ea typeface="+mn-lt"/>
                <a:cs typeface="+mn-lt"/>
                <a:hlinkClick r:id="rId15"/>
              </a:rPr>
              <a:t>https://doi.org/10.3390/ijerph20043407</a:t>
            </a:r>
            <a:r>
              <a:rPr lang="en-GB" sz="1000" dirty="0">
                <a:latin typeface="Calisto MT"/>
                <a:ea typeface="+mn-lt"/>
                <a:cs typeface="+mn-lt"/>
              </a:rPr>
              <a:t> &gt; (Accessed 5 March 2026)</a:t>
            </a:r>
          </a:p>
          <a:p>
            <a:pPr algn="just">
              <a:lnSpc>
                <a:spcPct val="100000"/>
              </a:lnSpc>
              <a:buAutoNum type="arabicPeriod"/>
            </a:pPr>
            <a:r>
              <a:rPr lang="en-GB" sz="1000" dirty="0">
                <a:highlight>
                  <a:srgbClr val="FFFFFF"/>
                </a:highlight>
                <a:latin typeface="Calisto MT"/>
              </a:rPr>
              <a:t>Toni, M., Mattia, G. (2022) </a:t>
            </a:r>
            <a:r>
              <a:rPr lang="en-GB" sz="1000" i="1" dirty="0">
                <a:highlight>
                  <a:srgbClr val="FFFFFF"/>
                </a:highlight>
                <a:latin typeface="Calisto MT"/>
              </a:rPr>
              <a:t>Healthcare in the 4.0 Era of Digitization. </a:t>
            </a:r>
            <a:r>
              <a:rPr lang="en-GB" sz="1000" dirty="0">
                <a:highlight>
                  <a:srgbClr val="FFFFFF"/>
                </a:highlight>
                <a:latin typeface="Calisto MT"/>
              </a:rPr>
              <a:t>In: The Digital Healthcare Revolution. Palgrave Macmillan, Cham. [Online] Available at: &lt; </a:t>
            </a:r>
            <a:r>
              <a:rPr lang="en-GB" sz="1000" u="sng" dirty="0">
                <a:highlight>
                  <a:srgbClr val="FFFFFF"/>
                </a:highlight>
                <a:latin typeface="Calisto MT"/>
                <a:hlinkClick r:id="rId16"/>
              </a:rPr>
              <a:t>https://doi.org/10.1007/978-3-031-16340-1_2</a:t>
            </a:r>
            <a:r>
              <a:rPr lang="en-GB" sz="1000" dirty="0">
                <a:highlight>
                  <a:srgbClr val="FFFFFF"/>
                </a:highlight>
                <a:latin typeface="Calisto MT"/>
              </a:rPr>
              <a:t> &gt; ((Accessed 5 March 2026)</a:t>
            </a:r>
            <a:endParaRPr lang="en-GB" sz="1000" dirty="0">
              <a:highlight>
                <a:srgbClr val="FFFFFF"/>
              </a:highlight>
              <a:latin typeface="Calisto MT"/>
              <a:ea typeface="+mn-lt"/>
              <a:cs typeface="+mn-lt"/>
            </a:endParaRPr>
          </a:p>
        </p:txBody>
      </p:sp>
      <p:cxnSp>
        <p:nvCxnSpPr>
          <p:cNvPr id="10" name="Straight Connector 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193325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1962</Words>
  <Application>Microsoft Office PowerPoint</Application>
  <PresentationFormat>Widescreen</PresentationFormat>
  <Paragraphs>138</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ChronicleVTI</vt:lpstr>
      <vt:lpstr>BSc (Hons) Health and Social Care  Digital Transformation in the health care professions</vt:lpstr>
      <vt:lpstr>INTRODUCTION</vt:lpstr>
      <vt:lpstr>Innovations</vt:lpstr>
      <vt:lpstr>impact on the workforce</vt:lpstr>
      <vt:lpstr>impact on SERVICE DELIVERY</vt:lpstr>
      <vt:lpstr>impact on patients/service users</vt:lpstr>
      <vt:lpstr>impact on community</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Health and Social Care  Digital Transformation in the health care professions</dc:title>
  <cp:lastModifiedBy>Mihai Boldizsar (2247855)</cp:lastModifiedBy>
  <cp:revision>997</cp:revision>
  <dcterms:created xsi:type="dcterms:W3CDTF">2026-03-07T20:58:29Z</dcterms:created>
  <dcterms:modified xsi:type="dcterms:W3CDTF">2026-03-08T11:22:17Z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7601eca-9349-4946-ada1-a3a74ade9163_Enabled">
    <vt:lpwstr>true</vt:lpwstr>
  </property>
  <property fmtid="{D5CDD505-2E9C-101B-9397-08002B2CF9AE}" pid="3" name="MSIP_Label_d7601eca-9349-4946-ada1-a3a74ade9163_SetDate">
    <vt:lpwstr>2026-03-08T10:53:16Z</vt:lpwstr>
  </property>
  <property fmtid="{D5CDD505-2E9C-101B-9397-08002B2CF9AE}" pid="4" name="MSIP_Label_d7601eca-9349-4946-ada1-a3a74ade9163_Method">
    <vt:lpwstr>Privileged</vt:lpwstr>
  </property>
  <property fmtid="{D5CDD505-2E9C-101B-9397-08002B2CF9AE}" pid="5" name="MSIP_Label_d7601eca-9349-4946-ada1-a3a74ade9163_Name">
    <vt:lpwstr>Public - Un-Marked</vt:lpwstr>
  </property>
  <property fmtid="{D5CDD505-2E9C-101B-9397-08002B2CF9AE}" pid="6" name="MSIP_Label_d7601eca-9349-4946-ada1-a3a74ade9163_SiteId">
    <vt:lpwstr>54946ffc-68d3-4955-ac70-dca726d445b4</vt:lpwstr>
  </property>
  <property fmtid="{D5CDD505-2E9C-101B-9397-08002B2CF9AE}" pid="7" name="MSIP_Label_d7601eca-9349-4946-ada1-a3a74ade9163_ActionId">
    <vt:lpwstr>3808f6ca-323a-48cc-b700-d8582642c266</vt:lpwstr>
  </property>
  <property fmtid="{D5CDD505-2E9C-101B-9397-08002B2CF9AE}" pid="8" name="MSIP_Label_d7601eca-9349-4946-ada1-a3a74ade9163_ContentBits">
    <vt:lpwstr>0</vt:lpwstr>
  </property>
  <property fmtid="{D5CDD505-2E9C-101B-9397-08002B2CF9AE}" pid="9" name="MSIP_Label_d7601eca-9349-4946-ada1-a3a74ade9163_Tag">
    <vt:lpwstr>10, 0, 1, 1</vt:lpwstr>
  </property>
</Properties>
</file>