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2" r:id="rId1"/>
    <p:sldMasterId id="2147483855" r:id="rId2"/>
  </p:sldMasterIdLst>
  <p:notesMasterIdLst>
    <p:notesMasterId r:id="rId15"/>
  </p:notesMasterIdLst>
  <p:handoutMasterIdLst>
    <p:handoutMasterId r:id="rId16"/>
  </p:handoutMasterIdLst>
  <p:sldIdLst>
    <p:sldId id="278" r:id="rId3"/>
    <p:sldId id="281" r:id="rId4"/>
    <p:sldId id="282" r:id="rId5"/>
    <p:sldId id="292" r:id="rId6"/>
    <p:sldId id="284" r:id="rId7"/>
    <p:sldId id="286" r:id="rId8"/>
    <p:sldId id="289" r:id="rId9"/>
    <p:sldId id="288" r:id="rId10"/>
    <p:sldId id="290" r:id="rId11"/>
    <p:sldId id="293" r:id="rId12"/>
    <p:sldId id="287" r:id="rId13"/>
    <p:sldId id="29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30"/>
    <p:restoredTop sz="94689"/>
  </p:normalViewPr>
  <p:slideViewPr>
    <p:cSldViewPr snapToGrid="0" showGuides="1">
      <p:cViewPr varScale="1">
        <p:scale>
          <a:sx n="56" d="100"/>
          <a:sy n="56" d="100"/>
        </p:scale>
        <p:origin x="82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5" d="100"/>
          <a:sy n="45" d="100"/>
        </p:scale>
        <p:origin x="1708" y="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0702CB-D961-D1BA-8CA5-6FDDEBEB7A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97584D-CA67-4869-9A25-D79D0C986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0997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DFCD35-0A85-4B1F-85CB-581D436F8FFF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DEDF60-5810-40C8-89E2-1A424AD4B7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907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DEDF60-5810-40C8-89E2-1A424AD4B7B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861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DEDF60-5810-40C8-89E2-1A424AD4B7B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9118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DEDF60-5810-40C8-89E2-1A424AD4B7B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549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DEDF60-5810-40C8-89E2-1A424AD4B7B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630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DEDF60-5810-40C8-89E2-1A424AD4B7B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975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DEDF60-5810-40C8-89E2-1A424AD4B7B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985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DEDF60-5810-40C8-89E2-1A424AD4B7B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66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539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871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804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44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932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920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751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608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25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177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646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554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04E9CD-F641-2D16-AE1C-A98D479CF4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53FD1-A63B-4023-87B4-AD30767F6EB2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30192-454F-2740-625F-B3621FC65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15023-4E16-FCCE-C1DD-A709FC689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1F45A-4F79-4894-A0F3-DC0658BEBB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42496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7CA11-ABC3-9B25-AE7A-96F443926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63EF8-2307-4794-9875-6B8CA664E276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C9AFEE-920B-4E34-32A5-905B8D52C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34C4A3-3E47-968D-B305-BADEA0B2C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4AADE-47AB-4FD6-A959-68A9E6432E1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7955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193276-8476-E991-1328-B9E6E976C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7F892-95A5-4165-84D5-4D97929965D5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EC24C7C-46DA-33D6-4F7A-2CC27FBE172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C115A-34C3-449A-BED7-7129D45E869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6832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3A2588-5111-857F-530B-C2F1DF761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EACB9-EE64-489F-8A5C-43DF1112173E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191EE-1571-0779-F5F6-599BD1A23C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3FF7F-8EC4-4268-A5B1-A1868E7A706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91113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632FF88-3424-371A-2F06-900C17949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57B8C-503E-4D8A-BEF8-4A9B6580F7A7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C50879B-77A8-4D74-7C0D-42C2B9CEF6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814D9-90E1-49B5-A140-76E9199831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3355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3020809-B9AE-DA50-112D-55CA5FED0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BCFF4-E420-4403-B367-9F04E1A6AE05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97A9AEE-9C82-7A9B-7243-2E2DD31115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E18E-BDF0-4DBF-A61A-0D584281FA9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65469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F79AF55-E0DB-E3D5-5F3C-70A92B53B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6C9C1-EE8D-4E81-8CC6-BB4A4C8E41AF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46C3587-07CA-4049-3B36-7984F603AA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61938-9E42-416F-8D59-4CC0B973953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62150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4E256A-210F-5429-BF2E-FE88B8328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F407E-EB43-4C0B-A651-CA7A0933CB5A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A7C60-13FB-3DB6-D5DA-4B8CE3FB553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E0A7A-F1C4-4879-8BF1-3C5ECBA8380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53719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7E4ED1B-CC92-6769-2F5A-B50854A59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30BD2-57DB-46DA-B9C8-41FF22D0BF0C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27592D-40E1-9586-7AF0-45E9B2E7595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63D49-524E-4321-8005-8FC52E52B4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36042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03852-4731-F15B-3D78-932BF5D9A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7F189-64AA-4C12-94B6-CABF7FB697A4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3EC4009-FF36-2E93-F02D-0186420246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1F6E3-F491-4CE6-8910-D1E0AAE8C82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27524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81ACB1-F064-C0E4-46DA-1F9D43BDE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46A5F-5640-415B-B154-20B9234A719B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A61CEF1-FA52-76F8-6846-AC6164515CE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FDC8A-E5F0-4E5D-82F1-A06478F56D2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128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vox Question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6C5E4-F653-D1E5-781B-5C80DA9A1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4B1EFF-8603-5BC3-A16F-837AA235F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372A0-9BC3-4EF0-8C14-89513E57C93F}" type="datetimeFigureOut">
              <a:rPr lang="en-FI" smtClean="0"/>
              <a:t>07/09/2026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DFCB76-F866-AFF2-45A8-D75DD768A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577D54-9E7B-8CA3-C7DA-9BF166CA6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DFEFA-D601-40AB-9EFD-121C9BFF3B2B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3589107-4708-E9D3-0A18-B23A231F812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798321"/>
            <a:ext cx="10515600" cy="4399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950970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262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40" r:id="rId5"/>
    <p:sldLayoutId id="2147483741" r:id="rId6"/>
    <p:sldLayoutId id="2147483747" r:id="rId7"/>
    <p:sldLayoutId id="2147483742" r:id="rId8"/>
    <p:sldLayoutId id="2147483743" r:id="rId9"/>
    <p:sldLayoutId id="2147483744" r:id="rId10"/>
    <p:sldLayoutId id="2147483745" r:id="rId11"/>
    <p:sldLayoutId id="214748374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449418D-A240-AF64-42A6-163782EE097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B229CAE-B7C8-CB8F-4D52-3EE13BD7F50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2F89B5-B455-E8F6-D975-3770F76D81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26769B-636A-4A89-9C40-7A443B4C48F4}" type="datetime1">
              <a:rPr lang="en-GB" altLang="en-US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1D677-7C7A-8A1C-CC00-9F62E1D3E1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F378E9A-0564-4118-8EE3-03BC9DB999B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4775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  <p:sldLayoutId id="2147483867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media/68c024cb8c6d992f23edd79c/Early_years_foundation_stage_statutory_framework_-_for_group_and_school-based_providers.pdf.pdf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ice.org.uk/guidance/ph40/documents/social-and-emotional-wellbeing-key-to-giving-vulnerable-children-best-start-in-life-says-nice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74351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ubtitle 4">
            <a:extLst>
              <a:ext uri="{FF2B5EF4-FFF2-40B4-BE49-F238E27FC236}">
                <a16:creationId xmlns:a16="http://schemas.microsoft.com/office/drawing/2014/main" id="{D25DA504-F8A1-0725-A845-0BE2FB6F42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446519"/>
          </a:xfrm>
        </p:spPr>
        <p:txBody>
          <a:bodyPr/>
          <a:lstStyle/>
          <a:p>
            <a:pPr eaLnBrk="1" hangingPunct="1"/>
            <a:r>
              <a:rPr lang="en-GB" sz="4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Assessment 1: LCHS4010</a:t>
            </a:r>
            <a:endParaRPr lang="en-GB" altLang="en-US" sz="4000" b="1" dirty="0">
              <a:solidFill>
                <a:schemeClr val="bg1"/>
              </a:solidFill>
            </a:endParaRPr>
          </a:p>
          <a:p>
            <a:r>
              <a:rPr lang="en-GB" sz="4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Psychology in Health and Social Care </a:t>
            </a:r>
          </a:p>
          <a:p>
            <a:pPr algn="l"/>
            <a:r>
              <a:rPr lang="en-GB" sz="4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</a:t>
            </a: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Applying Bowlby's Attachment Theory to Isaac's Development</a:t>
            </a:r>
          </a:p>
          <a:p>
            <a:pPr algn="l"/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Student name:   Agnieszka Plikunas</a:t>
            </a:r>
          </a:p>
          <a:p>
            <a:pPr algn="l"/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Student ID:  2512522   </a:t>
            </a:r>
          </a:p>
          <a:p>
            <a:pPr algn="l"/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Lecture name: Lou Wells</a:t>
            </a:r>
          </a:p>
          <a:p>
            <a:pPr algn="l"/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pPr algn="l"/>
            <a:endParaRPr lang="en-GB" sz="2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Acknowledgement: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Artificial Intelligence (AI) was used only to create the images included in this presentation.</a:t>
            </a:r>
          </a:p>
          <a:p>
            <a:pPr algn="l"/>
            <a:endPara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2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sz="40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669508-E3EB-07A3-384D-2C4E511F3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C0FA7E-6D3B-48D7-9F80-6C4D37659D9C}" type="datetime1">
              <a:rPr kumimoji="0" lang="en-GB" alt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09/07/2026</a:t>
            </a:fld>
            <a:endParaRPr kumimoji="0" lang="en-GB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9221" name="Slide Number Placeholder 5">
            <a:extLst>
              <a:ext uri="{FF2B5EF4-FFF2-40B4-BE49-F238E27FC236}">
                <a16:creationId xmlns:a16="http://schemas.microsoft.com/office/drawing/2014/main" id="{6BD03201-7AA1-7018-A974-24F96B6B88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E297699-8DB6-4783-9F9C-338D6A24527F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Myriad Pro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Myriad Pro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DC2FD-4E15-7361-B796-CBC3B4672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160020"/>
            <a:ext cx="10972800" cy="1177290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  <a:latin typeface="+mn-lt"/>
                <a:ea typeface="ADLaM Display" panose="02010000000000000000" pitchFamily="2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D4703A-F8B2-0437-8311-898C77B1A8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2970"/>
            <a:ext cx="12192000" cy="4777741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Introduce Bowlby's Attachment Theory </a:t>
            </a:r>
            <a:r>
              <a:rPr lang="en-GB" b="1" dirty="0"/>
              <a:t>(Bowlby, 1969)</a:t>
            </a:r>
            <a:r>
              <a:rPr lang="en-GB" dirty="0"/>
              <a:t>.</a:t>
            </a:r>
            <a:endParaRPr lang="en-GB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Explain how early attachment affects child development.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Apply the theory to Isaac's situation.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Consider nature and nurture influences </a:t>
            </a:r>
            <a:r>
              <a:rPr lang="en-GB" b="1" dirty="0"/>
              <a:t>(Shonkoff et al., 2020)</a:t>
            </a:r>
            <a:r>
              <a:rPr lang="en-GB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Evaluate strengths and limitations.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Recommend practical interventions for Isaac and his family </a:t>
            </a:r>
            <a:r>
              <a:rPr lang="en-GB" b="1" dirty="0"/>
              <a:t>(Department for Education, 2025)</a:t>
            </a:r>
            <a:r>
              <a:rPr lang="en-GB" dirty="0"/>
              <a:t>.</a:t>
            </a:r>
            <a:endParaRPr lang="en-GB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Conclusion.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3294DC-948A-C681-45A7-8EBD23541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163EF8-2307-4794-9875-6B8CA664E276}" type="datetime1">
              <a:rPr lang="en-GB" altLang="en-US" smtClean="0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9717B1-1C6A-C279-5E1D-BE73D5069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34AADE-47AB-4FD6-A959-68A9E6432E18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804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E3B4A-8F80-7FB2-DDC8-F3DECA1AB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9999133" cy="819813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Bowlby's Attachment Theory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A7C3863-56CE-87C7-695A-9B6D9F915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5160" y="994409"/>
            <a:ext cx="4587241" cy="560071"/>
          </a:xfrm>
        </p:spPr>
        <p:txBody>
          <a:bodyPr/>
          <a:lstStyle/>
          <a:p>
            <a:r>
              <a:rPr lang="en-GB" sz="2800" dirty="0"/>
              <a:t>Important Terms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C05326-D028-E29C-015D-E5481A57C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40030" y="1074420"/>
            <a:ext cx="5760720" cy="4544090"/>
          </a:xfrm>
        </p:spPr>
        <p:txBody>
          <a:bodyPr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Children are biologically programmed to form attachments</a:t>
            </a:r>
            <a:r>
              <a:rPr lang="en-GB" sz="2400" dirty="0"/>
              <a:t>.</a:t>
            </a:r>
          </a:p>
          <a:p>
            <a:r>
              <a:rPr lang="en-GB" sz="2400" dirty="0"/>
              <a:t>Primary attachment usually develops during the first two years.</a:t>
            </a:r>
          </a:p>
          <a:p>
            <a:r>
              <a:rPr lang="en-GB" sz="2400" dirty="0"/>
              <a:t>Secure attachment provides a "secure base.“</a:t>
            </a:r>
          </a:p>
          <a:p>
            <a:r>
              <a:rPr lang="en-GB" sz="2400" dirty="0"/>
              <a:t>Consistent caregiving promotes emotional security.</a:t>
            </a:r>
          </a:p>
          <a:p>
            <a:r>
              <a:rPr lang="en-GB" sz="2400" dirty="0"/>
              <a:t>Separation or inconsistent care may result in insecure attachment.</a:t>
            </a:r>
          </a:p>
          <a:p>
            <a:pPr>
              <a:buFont typeface="Courier New" panose="02070309020205020404" pitchFamily="49" charset="0"/>
              <a:buChar char="o"/>
            </a:pPr>
            <a:endParaRPr lang="en-GB" sz="2400" dirty="0"/>
          </a:p>
          <a:p>
            <a:pPr>
              <a:buFont typeface="Courier New" panose="02070309020205020404" pitchFamily="49" charset="0"/>
              <a:buChar char="o"/>
            </a:pP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8C66A5F-44C2-9A0F-1C9E-97E22E42B1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95160" y="1725930"/>
            <a:ext cx="5196840" cy="3924301"/>
          </a:xfrm>
        </p:spPr>
        <p:txBody>
          <a:bodyPr/>
          <a:lstStyle/>
          <a:p>
            <a:pPr marL="0" indent="354013"/>
            <a:r>
              <a:rPr lang="en-GB" dirty="0"/>
              <a:t>Secure attachment</a:t>
            </a:r>
          </a:p>
          <a:p>
            <a:pPr marL="0" indent="354013"/>
            <a:r>
              <a:rPr lang="en-GB" dirty="0"/>
              <a:t>Insecure attachment</a:t>
            </a:r>
          </a:p>
          <a:p>
            <a:pPr marL="0" indent="354013"/>
            <a:r>
              <a:rPr lang="en-GB" dirty="0"/>
              <a:t>Internal Working Model</a:t>
            </a:r>
          </a:p>
          <a:p>
            <a:pPr marL="0" indent="354013"/>
            <a:r>
              <a:rPr lang="en-GB" dirty="0"/>
              <a:t>Secure Base</a:t>
            </a:r>
          </a:p>
          <a:p>
            <a:pPr marL="0" indent="354013"/>
            <a:r>
              <a:rPr lang="en-GB" dirty="0"/>
              <a:t>Maternal deprivation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(Bowlby, 1969)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43AE0-2802-2B9D-8CB9-742743F12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163EF8-2307-4794-9875-6B8CA664E276}" type="datetime1">
              <a:rPr lang="en-GB" altLang="en-US" smtClean="0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2E6D09-CEE5-7961-D7EE-7810011A8A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B34AADE-47AB-4FD6-A959-68A9E6432E18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7929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2AE015DA-7157-5E9D-6267-107B89250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994410"/>
          </a:xfrm>
        </p:spPr>
        <p:txBody>
          <a:bodyPr/>
          <a:lstStyle/>
          <a:p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Why Bowlby's Theory Fits Isaac’s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EB6613-56FC-3D52-1D07-62A5761B8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F57B8C-503E-4D8A-BEF8-4A9B6580F7A7}" type="datetime1">
              <a:rPr lang="en-GB" altLang="en-US" smtClean="0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6FA8E69-E726-582B-AE8B-394F4B440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4814D9-90E1-49B5-A140-76E9199831B0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1D72A15-EB51-70AB-D91D-E8B9FD2804DF}"/>
              </a:ext>
            </a:extLst>
          </p:cNvPr>
          <p:cNvSpPr txBox="1"/>
          <p:nvPr/>
        </p:nvSpPr>
        <p:spPr>
          <a:xfrm>
            <a:off x="-42757" y="1988820"/>
            <a:ext cx="19202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2400" dirty="0">
                <a:solidFill>
                  <a:schemeClr val="accent4">
                    <a:lumMod val="50000"/>
                  </a:schemeClr>
                </a:solidFill>
                <a:latin typeface="Berlin Sans FB" panose="020E0602020502020306" pitchFamily="34" charset="0"/>
              </a:rPr>
              <a:t>Isaac’s experiences=</a:t>
            </a:r>
          </a:p>
          <a:p>
            <a:r>
              <a:rPr lang="en-GB" sz="2400" dirty="0">
                <a:solidFill>
                  <a:schemeClr val="accent4">
                    <a:lumMod val="50000"/>
                  </a:schemeClr>
                </a:solidFill>
                <a:latin typeface="Berlin Sans FB" panose="020E0602020502020306" pitchFamily="34" charset="0"/>
              </a:rPr>
              <a:t>Insecure attachment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6F28A3A-6CF6-25D1-B05F-A6AC8EC288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3080" y="994410"/>
            <a:ext cx="10408920" cy="4697730"/>
          </a:xfrm>
        </p:spPr>
      </p:pic>
    </p:spTree>
    <p:extLst>
      <p:ext uri="{BB962C8B-B14F-4D97-AF65-F5344CB8AC3E}">
        <p14:creationId xmlns:p14="http://schemas.microsoft.com/office/powerpoint/2010/main" val="417122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520AB1-DE17-6598-84DD-5F50708B7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F57B8C-503E-4D8A-BEF8-4A9B6580F7A7}" type="datetime1">
              <a:rPr lang="en-GB" altLang="en-US" smtClean="0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A404C83-8568-D4A2-E7C0-E1F6CDB80A2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B4814D9-90E1-49B5-A140-76E9199831B0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C6FA50-F0CD-83FB-718E-233E35612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3415"/>
            <a:ext cx="12192000" cy="52499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BC235FD-FF0B-9BA1-4E21-C50A4FE8F31A}"/>
              </a:ext>
            </a:extLst>
          </p:cNvPr>
          <p:cNvSpPr txBox="1"/>
          <p:nvPr/>
        </p:nvSpPr>
        <p:spPr>
          <a:xfrm>
            <a:off x="3497580" y="284083"/>
            <a:ext cx="7597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C00000"/>
                </a:solidFill>
              </a:rPr>
              <a:t>Applying the Theory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9A4662-F431-B4DE-F9C4-07E2118E1426}"/>
              </a:ext>
            </a:extLst>
          </p:cNvPr>
          <p:cNvSpPr txBox="1"/>
          <p:nvPr/>
        </p:nvSpPr>
        <p:spPr>
          <a:xfrm rot="10800000" flipV="1">
            <a:off x="5179906" y="5534063"/>
            <a:ext cx="4233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(Bowlby, 1969)</a:t>
            </a:r>
          </a:p>
        </p:txBody>
      </p:sp>
    </p:spTree>
    <p:extLst>
      <p:ext uri="{BB962C8B-B14F-4D97-AF65-F5344CB8AC3E}">
        <p14:creationId xmlns:p14="http://schemas.microsoft.com/office/powerpoint/2010/main" val="418115364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8DDD43-EA1D-7802-DEAC-CB4A0D5ECA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6BF57B8C-503E-4D8A-BEF8-4A9B6580F7A7}" type="datetime1">
              <a:rPr lang="en-FI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07/09/2026</a:t>
            </a:fld>
            <a:endParaRPr lang="en-FI" altLang="en-US" sz="90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7293A62-30B2-C033-5D1D-D7B8F1A09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08733" y="6381751"/>
            <a:ext cx="973667" cy="339725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spcAft>
                <a:spcPts val="600"/>
              </a:spcAft>
              <a:defRPr/>
            </a:pPr>
            <a:fld id="{DB4814D9-90E1-49B5-A140-76E9199831B0}" type="slidenum">
              <a:rPr lang="en-FI" altLang="en-US" smtClean="0"/>
              <a:pPr>
                <a:spcAft>
                  <a:spcPts val="600"/>
                </a:spcAft>
                <a:defRPr/>
              </a:pPr>
              <a:t>6</a:t>
            </a:fld>
            <a:endParaRPr lang="en-FI" altLang="en-US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0F765757-6744-0E8A-8C42-2ACC6001BA9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-1" y="0"/>
            <a:ext cx="12192001" cy="5818909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08FBBC6-7CD8-C266-C96C-8B58703209B2}"/>
              </a:ext>
            </a:extLst>
          </p:cNvPr>
          <p:cNvSpPr txBox="1"/>
          <p:nvPr/>
        </p:nvSpPr>
        <p:spPr bwMode="auto">
          <a:xfrm>
            <a:off x="-91440" y="-759130"/>
            <a:ext cx="12283440" cy="87877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700" dirty="0">
              <a:solidFill>
                <a:srgbClr val="C00000"/>
              </a:solidFill>
            </a:endParaRP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700" dirty="0">
              <a:solidFill>
                <a:srgbClr val="C00000"/>
              </a:solidFill>
            </a:endParaRP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700" dirty="0">
              <a:solidFill>
                <a:srgbClr val="C00000"/>
              </a:solidFill>
            </a:endParaRP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700" dirty="0">
              <a:solidFill>
                <a:srgbClr val="C00000"/>
              </a:solidFill>
            </a:endParaRP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700" dirty="0">
              <a:solidFill>
                <a:srgbClr val="C00000"/>
              </a:solidFill>
            </a:endParaRP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700" dirty="0">
              <a:solidFill>
                <a:srgbClr val="C00000"/>
              </a:solidFill>
            </a:endParaRP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700" dirty="0">
              <a:solidFill>
                <a:srgbClr val="C00000"/>
              </a:solidFill>
            </a:endParaRP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dirty="0"/>
              <a:t>Both nature and nurture affect development </a:t>
            </a:r>
            <a:r>
              <a:rPr lang="en-US" sz="2800" dirty="0"/>
              <a:t>(Kail and Cavanaugh, 2023).</a:t>
            </a:r>
          </a:p>
        </p:txBody>
      </p:sp>
    </p:spTree>
    <p:extLst>
      <p:ext uri="{BB962C8B-B14F-4D97-AF65-F5344CB8AC3E}">
        <p14:creationId xmlns:p14="http://schemas.microsoft.com/office/powerpoint/2010/main" val="23057193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07AD4-F05D-8738-2132-FB13A8016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11112"/>
            <a:ext cx="9768840" cy="1142682"/>
          </a:xfrm>
        </p:spPr>
        <p:txBody>
          <a:bodyPr/>
          <a:lstStyle/>
          <a:p>
            <a:r>
              <a:rPr lang="en-GB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Strengths                   Limitations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488C7-09BA-93E4-B36E-8A7B991005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4274" y="1234440"/>
            <a:ext cx="5386917" cy="426339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Explains the importance of early relationships </a:t>
            </a:r>
            <a:r>
              <a:rPr lang="en-GB" b="1" dirty="0"/>
              <a:t>(Ainsworth et al., 1978)</a:t>
            </a:r>
            <a:r>
              <a:rPr lang="en-GB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Supported by research </a:t>
            </a:r>
            <a:r>
              <a:rPr lang="en-GB" b="1" dirty="0"/>
              <a:t>(Bowlby,  1969)</a:t>
            </a:r>
            <a:r>
              <a:rPr lang="en-GB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Influences Early Years practice </a:t>
            </a:r>
            <a:r>
              <a:rPr lang="en-GB" b="1" dirty="0"/>
              <a:t>(Department for Education, 2024)</a:t>
            </a:r>
            <a:r>
              <a:rPr lang="en-GB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Promotes family-centred care </a:t>
            </a:r>
            <a:r>
              <a:rPr lang="en-GB" b="1" dirty="0"/>
              <a:t>(Howe and Betts,2023)</a:t>
            </a:r>
            <a:r>
              <a:rPr lang="en-GB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88A66A2-4F8D-066E-802E-68F3059016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80810" y="1234440"/>
            <a:ext cx="5006340" cy="449199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Focuses mainly on mothers </a:t>
            </a:r>
            <a:r>
              <a:rPr lang="en-GB" b="1" dirty="0"/>
              <a:t>(Lamb, 2010)</a:t>
            </a:r>
            <a:r>
              <a:rPr lang="en-GB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Fails to recognise the importance of fathers and other caregivers </a:t>
            </a:r>
            <a:r>
              <a:rPr lang="en-GB" b="1" dirty="0"/>
              <a:t>(Schaffer and Emerson, 1964)</a:t>
            </a:r>
            <a:r>
              <a:rPr lang="en-GB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 Gives less consideration to cultural differences </a:t>
            </a:r>
            <a:r>
              <a:rPr lang="en-GB" b="1" dirty="0"/>
              <a:t>(Rothbaum et al., 2000)</a:t>
            </a:r>
            <a:r>
              <a:rPr lang="en-GB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Children's resilience may reduce long-term effects </a:t>
            </a:r>
            <a:r>
              <a:rPr lang="en-GB" b="1" dirty="0"/>
              <a:t>(Howe, 2011)</a:t>
            </a:r>
            <a:r>
              <a:rPr lang="en-GB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9E1041-CD68-EF68-CFBA-11568E0AD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163EF8-2307-4794-9875-6B8CA664E276}" type="datetime1">
              <a:rPr lang="en-GB" altLang="en-US" smtClean="0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DDBB8A-20E0-3170-4078-CDB7B5E658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B34AADE-47AB-4FD6-A959-68A9E6432E18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9142587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A27B9-B699-41D6-78A1-DA58FD633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708661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Support Plan for Isaac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70E99F6-C1F4-EAD4-6499-6FF7EFF970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34433" y="1271177"/>
            <a:ext cx="2891789" cy="1629596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2F15F-221C-B892-1000-E885949E4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163EF8-2307-4794-9875-6B8CA664E276}" type="datetime1">
              <a:rPr lang="en-GB" altLang="en-US" smtClean="0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94FE1E-B37D-21C2-67F7-8A33503FF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34AADE-47AB-4FD6-A959-68A9E6432E18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888FD6-3911-E1D4-B342-C2D518A07D61}"/>
              </a:ext>
            </a:extLst>
          </p:cNvPr>
          <p:cNvSpPr txBox="1"/>
          <p:nvPr/>
        </p:nvSpPr>
        <p:spPr>
          <a:xfrm>
            <a:off x="1" y="3429000"/>
            <a:ext cx="322622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Key worker system (Department for Education, 2025)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Predictable daily routines (Howe, 2011)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Language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Play therapy</a:t>
            </a:r>
          </a:p>
          <a:p>
            <a:pPr marL="263525" indent="-263525">
              <a:buFont typeface="Arial" panose="020B0604020202020204" pitchFamily="34" charset="0"/>
              <a:buChar char="•"/>
            </a:pPr>
            <a:r>
              <a:rPr lang="en-GB" dirty="0"/>
              <a:t>Activities for small groups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0E83FC-910F-3C9A-E8D0-18FB8D806FAE}"/>
              </a:ext>
            </a:extLst>
          </p:cNvPr>
          <p:cNvSpPr txBox="1"/>
          <p:nvPr/>
        </p:nvSpPr>
        <p:spPr>
          <a:xfrm>
            <a:off x="334433" y="803672"/>
            <a:ext cx="3077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    Early Years Centre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9CF1B68-A29A-BA93-D70A-2D10FEE307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4130" y="1271177"/>
            <a:ext cx="3113552" cy="158612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7ABD46E-3A93-F495-C620-49CDF789FC2B}"/>
              </a:ext>
            </a:extLst>
          </p:cNvPr>
          <p:cNvSpPr txBox="1"/>
          <p:nvPr/>
        </p:nvSpPr>
        <p:spPr>
          <a:xfrm>
            <a:off x="4690960" y="901845"/>
            <a:ext cx="3966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+mj-lt"/>
                <a:cs typeface="Arial" panose="020B0604020202020204" pitchFamily="34" charset="0"/>
              </a:rPr>
              <a:t>Mother</a:t>
            </a:r>
            <a:r>
              <a:rPr lang="en-GB" dirty="0"/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E06C497-5FBB-7849-4161-CC7647FA69B3}"/>
              </a:ext>
            </a:extLst>
          </p:cNvPr>
          <p:cNvSpPr txBox="1"/>
          <p:nvPr/>
        </p:nvSpPr>
        <p:spPr>
          <a:xfrm>
            <a:off x="4152900" y="3786900"/>
            <a:ext cx="3886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n-GB" dirty="0"/>
              <a:t>Mental health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Parenting programmes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Family support worker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Local parent group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C2DB484-659F-600F-2D64-3B9C93DBCB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0169" y="1271177"/>
            <a:ext cx="2891789" cy="1823227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A975644-D741-87BF-7FF6-5AB7F3D258C7}"/>
              </a:ext>
            </a:extLst>
          </p:cNvPr>
          <p:cNvSpPr txBox="1"/>
          <p:nvPr/>
        </p:nvSpPr>
        <p:spPr>
          <a:xfrm>
            <a:off x="8690610" y="901845"/>
            <a:ext cx="2891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Multi-agency support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48C97F6-DC33-64E5-147F-D4C826B0102F}"/>
              </a:ext>
            </a:extLst>
          </p:cNvPr>
          <p:cNvSpPr txBox="1"/>
          <p:nvPr/>
        </p:nvSpPr>
        <p:spPr>
          <a:xfrm>
            <a:off x="8126731" y="3656920"/>
            <a:ext cx="3255227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Speech and Language Therapy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Health Visitor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Educational Psychologist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Early Help Team</a:t>
            </a:r>
          </a:p>
          <a:p>
            <a:r>
              <a:rPr lang="en-GB" sz="1600" dirty="0"/>
              <a:t>(National Scientific Council on the Developing Child, 2020)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9B56CE-8730-088C-775F-12A4AD099720}"/>
              </a:ext>
            </a:extLst>
          </p:cNvPr>
          <p:cNvSpPr txBox="1"/>
          <p:nvPr/>
        </p:nvSpPr>
        <p:spPr>
          <a:xfrm>
            <a:off x="8738027" y="2886938"/>
            <a:ext cx="2032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Source: </a:t>
            </a:r>
            <a:r>
              <a:rPr lang="en-GB" sz="1400" dirty="0"/>
              <a:t>wakefieldscp</a:t>
            </a:r>
            <a:r>
              <a:rPr lang="en-GB" sz="1600" dirty="0"/>
              <a:t>.org.uk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2400B8-F012-47D1-2226-EBE39B02554E}"/>
              </a:ext>
            </a:extLst>
          </p:cNvPr>
          <p:cNvSpPr txBox="1"/>
          <p:nvPr/>
        </p:nvSpPr>
        <p:spPr>
          <a:xfrm>
            <a:off x="4320540" y="2994660"/>
            <a:ext cx="1965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Source: iStock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6E354C-4646-F065-B98A-F4811D408C9A}"/>
              </a:ext>
            </a:extLst>
          </p:cNvPr>
          <p:cNvSpPr txBox="1"/>
          <p:nvPr/>
        </p:nvSpPr>
        <p:spPr>
          <a:xfrm>
            <a:off x="334433" y="2900773"/>
            <a:ext cx="30776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Source: AI date: 03.07.2026</a:t>
            </a:r>
          </a:p>
        </p:txBody>
      </p:sp>
    </p:spTree>
    <p:extLst>
      <p:ext uri="{BB962C8B-B14F-4D97-AF65-F5344CB8AC3E}">
        <p14:creationId xmlns:p14="http://schemas.microsoft.com/office/powerpoint/2010/main" val="838567227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CCE6C453-7CF4-7555-5E49-B95C3C60D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143000"/>
          </a:xfrm>
        </p:spPr>
        <p:txBody>
          <a:bodyPr/>
          <a:lstStyle/>
          <a:p>
            <a:r>
              <a:rPr lang="en-GB" sz="5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7C99A64E-2B84-603F-E607-847306F142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68730"/>
            <a:ext cx="12192000" cy="4411980"/>
          </a:xfrm>
        </p:spPr>
        <p:txBody>
          <a:bodyPr/>
          <a:lstStyle/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Bowlby's theory explains Isaac's behaviour well ( Bowlby, 1969).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Early attachment influences emotional, social and language development (Ainsworth et al., 1978).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Both nature and nurture contribute (Kail and Cavanaugh, 2023).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Early intervention improves outcomes (Department for Education, 2025).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Multi-agency working provides the best support.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32ECDE-ABBF-9037-1D12-528E232FA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7B8C-503E-4D8A-BEF8-4A9B6580F7A7}" type="datetime1">
              <a:rPr lang="en-GB" altLang="en-US" smtClean="0"/>
              <a:pPr/>
              <a:t>09/07/2026</a:t>
            </a:fld>
            <a:endParaRPr lang="en-GB" alt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3596DED-F5A4-40BE-BAC5-6E3A22C48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814D9-90E1-49B5-A140-76E9199831B0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7850105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C787130-AD75-993D-70FD-6716FED58A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609" y="-1"/>
            <a:ext cx="6708811" cy="5132071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173ED0-7729-416A-7129-681ED0A60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163EF8-2307-4794-9875-6B8CA664E276}" type="datetime1">
              <a:rPr lang="en-GB" altLang="en-US" smtClean="0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A3552C-5732-9CD3-A9F8-69034EB82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34AADE-47AB-4FD6-A959-68A9E6432E18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799C3F-DD78-3494-9898-59D60C63F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0820" y="525780"/>
            <a:ext cx="5550571" cy="460629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5E1D86B-0633-9CB1-6B6A-A304E45CD24A}"/>
              </a:ext>
            </a:extLst>
          </p:cNvPr>
          <p:cNvSpPr txBox="1"/>
          <p:nvPr/>
        </p:nvSpPr>
        <p:spPr>
          <a:xfrm flipH="1">
            <a:off x="8574349" y="5161677"/>
            <a:ext cx="3278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Source: ar.inspiredpencil.com</a:t>
            </a:r>
          </a:p>
        </p:txBody>
      </p:sp>
    </p:spTree>
    <p:extLst>
      <p:ext uri="{BB962C8B-B14F-4D97-AF65-F5344CB8AC3E}">
        <p14:creationId xmlns:p14="http://schemas.microsoft.com/office/powerpoint/2010/main" val="10687594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C1A9D-54D8-7079-4423-C6E18DA99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0" y="1"/>
            <a:ext cx="5303520" cy="742949"/>
          </a:xfrm>
        </p:spPr>
        <p:txBody>
          <a:bodyPr/>
          <a:lstStyle/>
          <a:p>
            <a:r>
              <a:rPr lang="en-GB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9DB57D-8A44-FE7A-028C-8A8C7C0793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640080"/>
            <a:ext cx="12192000" cy="5040629"/>
          </a:xfrm>
        </p:spPr>
        <p:txBody>
          <a:bodyPr/>
          <a:lstStyle/>
          <a:p>
            <a:pPr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Ainsworth, M.D.S.,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Blehar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M.C., Waters, E. and Wall, S. (1978).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Patterns of Attachment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Hillsdale, NJ: Lawrence Erlbaum.</a:t>
            </a:r>
          </a:p>
          <a:p>
            <a:pPr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Bowlby, J. (1969). </a:t>
            </a:r>
            <a:r>
              <a:rPr lang="en-GB" sz="14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Attachment and Loss</a:t>
            </a:r>
            <a:r>
              <a:rPr lang="en-GB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 Volume 1: Attachment.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London: Penguin.</a:t>
            </a:r>
          </a:p>
          <a:p>
            <a:pPr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Department for Education (2025)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Early years foundation stage statutory framework: for group and school-based providers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Dated: 14 July 2025. Effective: 01 September 2025.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 tooltip="assets.publishing.service.gov.uk"/>
              </a:rPr>
              <a:t>https://assets.publishing.service.gov.uk/media/68c024cb8c6d992f23edd79c/Early_years_foundation_stage_statutory_framework_-_for_group_and_school-based_providers.pdf.pdf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 (Accessed: 05.07.2026 ).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Howe, D. (2011) Attachment Across the Life Course: A Brief Introduction. 2nd ed. Basingstoke: Palgrave Macmillan.</a:t>
            </a:r>
            <a:endParaRPr kumimoji="0" lang="en-GB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GB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Howe, D. and Betts, L.R. (2023). </a:t>
            </a:r>
            <a:r>
              <a:rPr lang="en-GB" sz="14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Attachment Across the </a:t>
            </a:r>
            <a:r>
              <a:rPr lang="en-GB" sz="14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Lifecourse</a:t>
            </a:r>
            <a:r>
              <a:rPr lang="en-GB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Bloomsbury Academic.</a:t>
            </a:r>
          </a:p>
          <a:p>
            <a:pPr>
              <a:lnSpc>
                <a:spcPct val="150000"/>
              </a:lnSpc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Kail, R.V. and Cavanaugh, J.C. (2023)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Human Development: A Life-Span View.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9th ed. Boston: Cengage Learning.</a:t>
            </a:r>
          </a:p>
          <a:p>
            <a:pPr>
              <a:lnSpc>
                <a:spcPct val="150000"/>
              </a:lnSpc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Lamb, M.E. (2010)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The Role of the Father in Child Development.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5th ed. Hoboken: Wiley.</a:t>
            </a:r>
          </a:p>
          <a:p>
            <a:pPr>
              <a:lnSpc>
                <a:spcPct val="150000"/>
              </a:lnSpc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DD7CCB-7ECE-D3DA-976D-24C792CA7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F57B8C-503E-4D8A-BEF8-4A9B6580F7A7}" type="datetime1">
              <a:rPr lang="en-GB" altLang="en-US" smtClean="0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294E584-5CD5-CB42-BBF4-494557A464A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B4814D9-90E1-49B5-A140-76E9199831B0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9884998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F4051AD-A96E-EA97-94C1-6CA0C12E3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7254240" cy="868680"/>
          </a:xfrm>
        </p:spPr>
        <p:txBody>
          <a:bodyPr/>
          <a:lstStyle/>
          <a:p>
            <a:r>
              <a:rPr lang="en-GB" sz="4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E80A643-CCCE-8B88-FE12-AD2C137F8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68680"/>
            <a:ext cx="12192000" cy="4812030"/>
          </a:xfr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National Scientific Council on the Developing Child (</a:t>
            </a:r>
            <a:r>
              <a:rPr kumimoji="0" lang="en-GB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  <a:r>
              <a:rPr kumimoji="0" lang="en-GB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Connecting the Brain to the Rest of the Body: Early Childhood Development and Lifelong Health Are Deeply Intertwined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Cambridge, MA: Centre on the Developing Child at Harvard University.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NICE (2023) </a:t>
            </a:r>
            <a:r>
              <a:rPr kumimoji="0" lang="en-GB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Social and emotional wellbeing: key to giving vulnerable children best start in life, says NICE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hlinkClick r:id="rId2" tooltip="www.nice.org.uk"/>
              </a:rPr>
              <a:t>https://www.nice.org.uk/guidance/ph40/documents/</a:t>
            </a:r>
            <a:r>
              <a:rPr kumimoji="0" lang="en-GB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hlinkClick r:id="rId2" tooltip="www.nice.org.uk"/>
              </a:rPr>
              <a:t>social-and-emotional-wellbeing-key-to-giving-vulnerable-children-best-start-in-life-says-nice</a:t>
            </a:r>
            <a:r>
              <a:rPr kumimoji="0" lang="en-GB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 (Accessed: 05.07.2026)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Rothbaum, F., Weisz, J., Pott, M., Miyake, K. and Morelli, G. (2000) "Attachment and Culture: Security in the United States and Japan",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American Psychologist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55(10), pp. 1093–1104.</a:t>
            </a:r>
            <a:r>
              <a:rPr lang="en-GB" sz="1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Schaffer, H.R. and Emerson, P.E. (1964) "The Development of Social Attachments in Infancy", Monographs of the Society for Research in Child Development, 29(3), pp. 1–77.</a:t>
            </a:r>
          </a:p>
          <a:p>
            <a:pPr marL="0" indent="0">
              <a:buNone/>
            </a:pPr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Shonkoff, J.P. et al. (2020)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Connecting the Brain to the Rest of the Body: Early Childhood Development and Lifelong Health Are Deeply Intertwined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Centre on the Developing Child at Harvard University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0FF575-FA47-594E-86E5-8C5D6FA5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F57B8C-503E-4D8A-BEF8-4A9B6580F7A7}" type="datetime1">
              <a:rPr lang="en-GB" altLang="en-US" smtClean="0"/>
              <a:pPr>
                <a:defRPr/>
              </a:pPr>
              <a:t>09/07/2026</a:t>
            </a:fld>
            <a:endParaRPr lang="en-GB" alt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CA46CAD-E895-29AF-6809-6F3E97452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4814D9-90E1-49B5-A140-76E9199831B0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7029766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BrushVTI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951</Words>
  <Application>Microsoft Office PowerPoint</Application>
  <PresentationFormat>Widescreen</PresentationFormat>
  <Paragraphs>144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Aptos</vt:lpstr>
      <vt:lpstr>Arial</vt:lpstr>
      <vt:lpstr>Berlin Sans FB</vt:lpstr>
      <vt:lpstr>Calibri</vt:lpstr>
      <vt:lpstr>Century Gothic</vt:lpstr>
      <vt:lpstr>Courier New</vt:lpstr>
      <vt:lpstr>Elephant</vt:lpstr>
      <vt:lpstr>Myriad Pro</vt:lpstr>
      <vt:lpstr>Wingdings</vt:lpstr>
      <vt:lpstr>BrushVTI</vt:lpstr>
      <vt:lpstr>20140311PresentationUWTSDTemplate</vt:lpstr>
      <vt:lpstr>PowerPoint Presentation</vt:lpstr>
      <vt:lpstr>Introduction</vt:lpstr>
      <vt:lpstr>Bowlby's Attachment Theory</vt:lpstr>
      <vt:lpstr>Why Bowlby's Theory Fits Isaac’s</vt:lpstr>
      <vt:lpstr>PowerPoint Presentation</vt:lpstr>
      <vt:lpstr>PowerPoint Presentation</vt:lpstr>
      <vt:lpstr>Strengths                   Limitations</vt:lpstr>
      <vt:lpstr>Support Plan for Isaac</vt:lpstr>
      <vt:lpstr>Conclusion </vt:lpstr>
      <vt:lpstr>PowerPoint Presentation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Agnieszka Plikunas</cp:lastModifiedBy>
  <cp:revision>35</cp:revision>
  <dcterms:created xsi:type="dcterms:W3CDTF">2025-06-09T16:43:11Z</dcterms:created>
  <dcterms:modified xsi:type="dcterms:W3CDTF">2026-07-09T15:49:23Z</dcterms:modified>
</cp:coreProperties>
</file>