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5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2"/>
  </p:notesMasterIdLst>
  <p:sldIdLst>
    <p:sldId id="256" r:id="rId2"/>
    <p:sldId id="588" r:id="rId3"/>
    <p:sldId id="415" r:id="rId4"/>
    <p:sldId id="595" r:id="rId5"/>
    <p:sldId id="304" r:id="rId6"/>
    <p:sldId id="306" r:id="rId7"/>
    <p:sldId id="317" r:id="rId8"/>
    <p:sldId id="318" r:id="rId9"/>
    <p:sldId id="319" r:id="rId10"/>
    <p:sldId id="320" r:id="rId11"/>
    <p:sldId id="300" r:id="rId12"/>
    <p:sldId id="323" r:id="rId13"/>
    <p:sldId id="314" r:id="rId14"/>
    <p:sldId id="325" r:id="rId15"/>
    <p:sldId id="326" r:id="rId16"/>
    <p:sldId id="327" r:id="rId17"/>
    <p:sldId id="324" r:id="rId18"/>
    <p:sldId id="329" r:id="rId19"/>
    <p:sldId id="330" r:id="rId20"/>
    <p:sldId id="332" r:id="rId21"/>
    <p:sldId id="264" r:id="rId22"/>
    <p:sldId id="413" r:id="rId23"/>
    <p:sldId id="334" r:id="rId24"/>
    <p:sldId id="335" r:id="rId25"/>
    <p:sldId id="337" r:id="rId26"/>
    <p:sldId id="596" r:id="rId27"/>
    <p:sldId id="414" r:id="rId28"/>
    <p:sldId id="589" r:id="rId29"/>
    <p:sldId id="365" r:id="rId30"/>
    <p:sldId id="368" r:id="rId31"/>
    <p:sldId id="367" r:id="rId32"/>
    <p:sldId id="370" r:id="rId33"/>
    <p:sldId id="371" r:id="rId34"/>
    <p:sldId id="372" r:id="rId35"/>
    <p:sldId id="373" r:id="rId36"/>
    <p:sldId id="382" r:id="rId37"/>
    <p:sldId id="374" r:id="rId38"/>
    <p:sldId id="375" r:id="rId39"/>
    <p:sldId id="376" r:id="rId40"/>
    <p:sldId id="377" r:id="rId41"/>
    <p:sldId id="378" r:id="rId42"/>
    <p:sldId id="379" r:id="rId43"/>
    <p:sldId id="380" r:id="rId44"/>
    <p:sldId id="383" r:id="rId45"/>
    <p:sldId id="384" r:id="rId46"/>
    <p:sldId id="590" r:id="rId47"/>
    <p:sldId id="591" r:id="rId48"/>
    <p:sldId id="385" r:id="rId49"/>
    <p:sldId id="386" r:id="rId50"/>
    <p:sldId id="387" r:id="rId51"/>
    <p:sldId id="388" r:id="rId52"/>
    <p:sldId id="389" r:id="rId53"/>
    <p:sldId id="390" r:id="rId54"/>
    <p:sldId id="394" r:id="rId55"/>
    <p:sldId id="392" r:id="rId56"/>
    <p:sldId id="393" r:id="rId57"/>
    <p:sldId id="592" r:id="rId58"/>
    <p:sldId id="593" r:id="rId59"/>
    <p:sldId id="594" r:id="rId60"/>
    <p:sldId id="555"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82"/>
    <p:restoredTop sz="73792"/>
  </p:normalViewPr>
  <p:slideViewPr>
    <p:cSldViewPr snapToGrid="0" snapToObjects="1">
      <p:cViewPr varScale="1">
        <p:scale>
          <a:sx n="58" d="100"/>
          <a:sy n="58" d="100"/>
        </p:scale>
        <p:origin x="216" y="1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05E6CB-561D-47DD-A00F-226655FD60F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518E5ED-5D9E-4FFE-9A9E-A881E58E6168}">
      <dgm:prSet/>
      <dgm:spPr/>
      <dgm:t>
        <a:bodyPr/>
        <a:lstStyle/>
        <a:p>
          <a:r>
            <a:rPr lang="en-US"/>
            <a:t>To understand the key elements of Sec 1 PACE 1984</a:t>
          </a:r>
        </a:p>
      </dgm:t>
    </dgm:pt>
    <dgm:pt modelId="{1E300102-373B-494A-8F2B-8BAD7AD32AC4}" type="parTrans" cxnId="{722D861E-4AEC-4F38-A13C-128D9BE53AC3}">
      <dgm:prSet/>
      <dgm:spPr/>
      <dgm:t>
        <a:bodyPr/>
        <a:lstStyle/>
        <a:p>
          <a:endParaRPr lang="en-US"/>
        </a:p>
      </dgm:t>
    </dgm:pt>
    <dgm:pt modelId="{F736EDF7-D3CE-4249-A393-DA411CC721D5}" type="sibTrans" cxnId="{722D861E-4AEC-4F38-A13C-128D9BE53AC3}">
      <dgm:prSet/>
      <dgm:spPr/>
      <dgm:t>
        <a:bodyPr/>
        <a:lstStyle/>
        <a:p>
          <a:endParaRPr lang="en-US"/>
        </a:p>
      </dgm:t>
    </dgm:pt>
    <dgm:pt modelId="{7FBF0201-8AFD-46D6-8C40-D5DFEBA68B0E}">
      <dgm:prSet/>
      <dgm:spPr/>
      <dgm:t>
        <a:bodyPr/>
        <a:lstStyle/>
        <a:p>
          <a:r>
            <a:rPr lang="en-US" dirty="0"/>
            <a:t>To be able to recite GOWISLEY effectively </a:t>
          </a:r>
        </a:p>
      </dgm:t>
    </dgm:pt>
    <dgm:pt modelId="{F01C1486-346C-4FEB-AF91-F31BB7305441}" type="parTrans" cxnId="{C463C3AD-85E0-46D5-B7D4-6F2687D26C6B}">
      <dgm:prSet/>
      <dgm:spPr/>
      <dgm:t>
        <a:bodyPr/>
        <a:lstStyle/>
        <a:p>
          <a:endParaRPr lang="en-US"/>
        </a:p>
      </dgm:t>
    </dgm:pt>
    <dgm:pt modelId="{9621332A-E5C5-4CC8-9E79-58462544EECB}" type="sibTrans" cxnId="{C463C3AD-85E0-46D5-B7D4-6F2687D26C6B}">
      <dgm:prSet/>
      <dgm:spPr/>
      <dgm:t>
        <a:bodyPr/>
        <a:lstStyle/>
        <a:p>
          <a:endParaRPr lang="en-US"/>
        </a:p>
      </dgm:t>
    </dgm:pt>
    <dgm:pt modelId="{BC6D1E59-9D0A-4EED-AC40-0D7B1E58FFA8}">
      <dgm:prSet/>
      <dgm:spPr/>
      <dgm:t>
        <a:bodyPr/>
        <a:lstStyle/>
        <a:p>
          <a:r>
            <a:rPr lang="en-US" dirty="0"/>
            <a:t>To understand how to deal with key pieces of drug legislation </a:t>
          </a:r>
        </a:p>
      </dgm:t>
    </dgm:pt>
    <dgm:pt modelId="{F25996B6-BFEC-4FDF-906A-346F5693A224}" type="parTrans" cxnId="{DFFC55F2-3231-42C7-9CA6-E7DEB00003E7}">
      <dgm:prSet/>
      <dgm:spPr/>
      <dgm:t>
        <a:bodyPr/>
        <a:lstStyle/>
        <a:p>
          <a:endParaRPr lang="en-US"/>
        </a:p>
      </dgm:t>
    </dgm:pt>
    <dgm:pt modelId="{A34973CE-10FB-4ECC-8A40-DAEED61102AC}" type="sibTrans" cxnId="{DFFC55F2-3231-42C7-9CA6-E7DEB00003E7}">
      <dgm:prSet/>
      <dgm:spPr/>
      <dgm:t>
        <a:bodyPr/>
        <a:lstStyle/>
        <a:p>
          <a:endParaRPr lang="en-US"/>
        </a:p>
      </dgm:t>
    </dgm:pt>
    <dgm:pt modelId="{A7A48115-E165-2E48-A3C0-916E21407CD6}">
      <dgm:prSet/>
      <dgm:spPr/>
      <dgm:t>
        <a:bodyPr/>
        <a:lstStyle/>
        <a:p>
          <a:r>
            <a:rPr lang="en-GB" dirty="0"/>
            <a:t>To understand how to recover and examine potential drugs correctly</a:t>
          </a:r>
        </a:p>
      </dgm:t>
    </dgm:pt>
    <dgm:pt modelId="{8E47D641-BBF8-194E-A422-1A3133594597}" type="parTrans" cxnId="{2F46051E-8469-D34D-A217-E18291EEB588}">
      <dgm:prSet/>
      <dgm:spPr/>
    </dgm:pt>
    <dgm:pt modelId="{25955B76-21A5-1A48-A445-1B2911C25823}" type="sibTrans" cxnId="{2F46051E-8469-D34D-A217-E18291EEB588}">
      <dgm:prSet/>
      <dgm:spPr/>
    </dgm:pt>
    <dgm:pt modelId="{3BECABC3-9152-ED40-ACAF-6BB6016BD93D}" type="pres">
      <dgm:prSet presAssocID="{2B05E6CB-561D-47DD-A00F-226655FD60F4}" presName="linear" presStyleCnt="0">
        <dgm:presLayoutVars>
          <dgm:animLvl val="lvl"/>
          <dgm:resizeHandles val="exact"/>
        </dgm:presLayoutVars>
      </dgm:prSet>
      <dgm:spPr/>
    </dgm:pt>
    <dgm:pt modelId="{797E0FED-9515-0C48-AEFC-D750E02A0A75}" type="pres">
      <dgm:prSet presAssocID="{1518E5ED-5D9E-4FFE-9A9E-A881E58E6168}" presName="parentText" presStyleLbl="node1" presStyleIdx="0" presStyleCnt="4">
        <dgm:presLayoutVars>
          <dgm:chMax val="0"/>
          <dgm:bulletEnabled val="1"/>
        </dgm:presLayoutVars>
      </dgm:prSet>
      <dgm:spPr/>
    </dgm:pt>
    <dgm:pt modelId="{D1940558-F0FD-AE44-AD81-C32EC2858D4D}" type="pres">
      <dgm:prSet presAssocID="{F736EDF7-D3CE-4249-A393-DA411CC721D5}" presName="spacer" presStyleCnt="0"/>
      <dgm:spPr/>
    </dgm:pt>
    <dgm:pt modelId="{B9FAB907-ED77-4B43-8135-63F193A2CA90}" type="pres">
      <dgm:prSet presAssocID="{7FBF0201-8AFD-46D6-8C40-D5DFEBA68B0E}" presName="parentText" presStyleLbl="node1" presStyleIdx="1" presStyleCnt="4">
        <dgm:presLayoutVars>
          <dgm:chMax val="0"/>
          <dgm:bulletEnabled val="1"/>
        </dgm:presLayoutVars>
      </dgm:prSet>
      <dgm:spPr/>
    </dgm:pt>
    <dgm:pt modelId="{13C2EAB3-D8B3-9943-A4AB-A8B67B5E4497}" type="pres">
      <dgm:prSet presAssocID="{9621332A-E5C5-4CC8-9E79-58462544EECB}" presName="spacer" presStyleCnt="0"/>
      <dgm:spPr/>
    </dgm:pt>
    <dgm:pt modelId="{C76FCCFA-8968-394B-9439-F8732A6D3AAC}" type="pres">
      <dgm:prSet presAssocID="{BC6D1E59-9D0A-4EED-AC40-0D7B1E58FFA8}" presName="parentText" presStyleLbl="node1" presStyleIdx="2" presStyleCnt="4">
        <dgm:presLayoutVars>
          <dgm:chMax val="0"/>
          <dgm:bulletEnabled val="1"/>
        </dgm:presLayoutVars>
      </dgm:prSet>
      <dgm:spPr/>
    </dgm:pt>
    <dgm:pt modelId="{48D6D761-E771-294D-94C2-D7F902722C00}" type="pres">
      <dgm:prSet presAssocID="{A34973CE-10FB-4ECC-8A40-DAEED61102AC}" presName="spacer" presStyleCnt="0"/>
      <dgm:spPr/>
    </dgm:pt>
    <dgm:pt modelId="{1E6A1940-90F1-3B44-99DA-20A5D5DF05E0}" type="pres">
      <dgm:prSet presAssocID="{A7A48115-E165-2E48-A3C0-916E21407CD6}" presName="parentText" presStyleLbl="node1" presStyleIdx="3" presStyleCnt="4">
        <dgm:presLayoutVars>
          <dgm:chMax val="0"/>
          <dgm:bulletEnabled val="1"/>
        </dgm:presLayoutVars>
      </dgm:prSet>
      <dgm:spPr/>
    </dgm:pt>
  </dgm:ptLst>
  <dgm:cxnLst>
    <dgm:cxn modelId="{2F46051E-8469-D34D-A217-E18291EEB588}" srcId="{2B05E6CB-561D-47DD-A00F-226655FD60F4}" destId="{A7A48115-E165-2E48-A3C0-916E21407CD6}" srcOrd="3" destOrd="0" parTransId="{8E47D641-BBF8-194E-A422-1A3133594597}" sibTransId="{25955B76-21A5-1A48-A445-1B2911C25823}"/>
    <dgm:cxn modelId="{722D861E-4AEC-4F38-A13C-128D9BE53AC3}" srcId="{2B05E6CB-561D-47DD-A00F-226655FD60F4}" destId="{1518E5ED-5D9E-4FFE-9A9E-A881E58E6168}" srcOrd="0" destOrd="0" parTransId="{1E300102-373B-494A-8F2B-8BAD7AD32AC4}" sibTransId="{F736EDF7-D3CE-4249-A393-DA411CC721D5}"/>
    <dgm:cxn modelId="{BDDBEA22-2698-E74F-B2A4-FBC47888E2ED}" type="presOf" srcId="{2B05E6CB-561D-47DD-A00F-226655FD60F4}" destId="{3BECABC3-9152-ED40-ACAF-6BB6016BD93D}" srcOrd="0" destOrd="0" presId="urn:microsoft.com/office/officeart/2005/8/layout/vList2"/>
    <dgm:cxn modelId="{01334A2B-D57F-4A49-A963-1248A46DF571}" type="presOf" srcId="{A7A48115-E165-2E48-A3C0-916E21407CD6}" destId="{1E6A1940-90F1-3B44-99DA-20A5D5DF05E0}" srcOrd="0" destOrd="0" presId="urn:microsoft.com/office/officeart/2005/8/layout/vList2"/>
    <dgm:cxn modelId="{50885D2B-D257-E34B-86A4-03DD69FC35FA}" type="presOf" srcId="{7FBF0201-8AFD-46D6-8C40-D5DFEBA68B0E}" destId="{B9FAB907-ED77-4B43-8135-63F193A2CA90}" srcOrd="0" destOrd="0" presId="urn:microsoft.com/office/officeart/2005/8/layout/vList2"/>
    <dgm:cxn modelId="{7623DD74-39F3-304D-BE6F-22A4DC63F722}" type="presOf" srcId="{BC6D1E59-9D0A-4EED-AC40-0D7B1E58FFA8}" destId="{C76FCCFA-8968-394B-9439-F8732A6D3AAC}" srcOrd="0" destOrd="0" presId="urn:microsoft.com/office/officeart/2005/8/layout/vList2"/>
    <dgm:cxn modelId="{2A1FC4AA-939B-DC43-9439-C66FFB9888FB}" type="presOf" srcId="{1518E5ED-5D9E-4FFE-9A9E-A881E58E6168}" destId="{797E0FED-9515-0C48-AEFC-D750E02A0A75}" srcOrd="0" destOrd="0" presId="urn:microsoft.com/office/officeart/2005/8/layout/vList2"/>
    <dgm:cxn modelId="{C463C3AD-85E0-46D5-B7D4-6F2687D26C6B}" srcId="{2B05E6CB-561D-47DD-A00F-226655FD60F4}" destId="{7FBF0201-8AFD-46D6-8C40-D5DFEBA68B0E}" srcOrd="1" destOrd="0" parTransId="{F01C1486-346C-4FEB-AF91-F31BB7305441}" sibTransId="{9621332A-E5C5-4CC8-9E79-58462544EECB}"/>
    <dgm:cxn modelId="{DFFC55F2-3231-42C7-9CA6-E7DEB00003E7}" srcId="{2B05E6CB-561D-47DD-A00F-226655FD60F4}" destId="{BC6D1E59-9D0A-4EED-AC40-0D7B1E58FFA8}" srcOrd="2" destOrd="0" parTransId="{F25996B6-BFEC-4FDF-906A-346F5693A224}" sibTransId="{A34973CE-10FB-4ECC-8A40-DAEED61102AC}"/>
    <dgm:cxn modelId="{6EC90E65-C8D2-484B-8F99-A0852C7B9348}" type="presParOf" srcId="{3BECABC3-9152-ED40-ACAF-6BB6016BD93D}" destId="{797E0FED-9515-0C48-AEFC-D750E02A0A75}" srcOrd="0" destOrd="0" presId="urn:microsoft.com/office/officeart/2005/8/layout/vList2"/>
    <dgm:cxn modelId="{89A8100A-D100-0C44-AD1A-E56BE1AA59E2}" type="presParOf" srcId="{3BECABC3-9152-ED40-ACAF-6BB6016BD93D}" destId="{D1940558-F0FD-AE44-AD81-C32EC2858D4D}" srcOrd="1" destOrd="0" presId="urn:microsoft.com/office/officeart/2005/8/layout/vList2"/>
    <dgm:cxn modelId="{8073FE15-CF01-8646-909A-B60E959A5FC3}" type="presParOf" srcId="{3BECABC3-9152-ED40-ACAF-6BB6016BD93D}" destId="{B9FAB907-ED77-4B43-8135-63F193A2CA90}" srcOrd="2" destOrd="0" presId="urn:microsoft.com/office/officeart/2005/8/layout/vList2"/>
    <dgm:cxn modelId="{18E65389-6DAB-6F4B-BCF3-1C6F5286262F}" type="presParOf" srcId="{3BECABC3-9152-ED40-ACAF-6BB6016BD93D}" destId="{13C2EAB3-D8B3-9943-A4AB-A8B67B5E4497}" srcOrd="3" destOrd="0" presId="urn:microsoft.com/office/officeart/2005/8/layout/vList2"/>
    <dgm:cxn modelId="{25A6E582-48E5-A847-AA93-D5BBB62175AA}" type="presParOf" srcId="{3BECABC3-9152-ED40-ACAF-6BB6016BD93D}" destId="{C76FCCFA-8968-394B-9439-F8732A6D3AAC}" srcOrd="4" destOrd="0" presId="urn:microsoft.com/office/officeart/2005/8/layout/vList2"/>
    <dgm:cxn modelId="{D869302B-F7DB-054E-AC09-8F857496AD5F}" type="presParOf" srcId="{3BECABC3-9152-ED40-ACAF-6BB6016BD93D}" destId="{48D6D761-E771-294D-94C2-D7F902722C00}" srcOrd="5" destOrd="0" presId="urn:microsoft.com/office/officeart/2005/8/layout/vList2"/>
    <dgm:cxn modelId="{88FC8B72-100B-FB46-9A4F-676A3C3D29A6}" type="presParOf" srcId="{3BECABC3-9152-ED40-ACAF-6BB6016BD93D}" destId="{1E6A1940-90F1-3B44-99DA-20A5D5DF05E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D23778-A94E-4B8E-8D0A-060A6BB756CE}"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C775563E-7FB2-45FF-89D7-E6E409AC4391}">
      <dgm:prSet/>
      <dgm:spPr/>
      <dgm:t>
        <a:bodyPr/>
        <a:lstStyle/>
        <a:p>
          <a:r>
            <a:rPr lang="en-US"/>
            <a:t>De-arrest / Further arrest </a:t>
          </a:r>
        </a:p>
      </dgm:t>
    </dgm:pt>
    <dgm:pt modelId="{E9E84D61-72FE-4161-B41B-FD5F93915AE2}" type="parTrans" cxnId="{816ABFA1-11B2-48EB-B3F1-6D7D7BD1CF42}">
      <dgm:prSet/>
      <dgm:spPr/>
      <dgm:t>
        <a:bodyPr/>
        <a:lstStyle/>
        <a:p>
          <a:endParaRPr lang="en-US"/>
        </a:p>
      </dgm:t>
    </dgm:pt>
    <dgm:pt modelId="{2E80A2FB-885A-42C8-A71C-11D1977AFEF8}" type="sibTrans" cxnId="{816ABFA1-11B2-48EB-B3F1-6D7D7BD1CF42}">
      <dgm:prSet/>
      <dgm:spPr/>
      <dgm:t>
        <a:bodyPr/>
        <a:lstStyle/>
        <a:p>
          <a:endParaRPr lang="en-US"/>
        </a:p>
      </dgm:t>
    </dgm:pt>
    <dgm:pt modelId="{03AF1BF0-3B47-4A82-B45D-DED6F95876BD}">
      <dgm:prSet/>
      <dgm:spPr/>
      <dgm:t>
        <a:bodyPr/>
        <a:lstStyle/>
        <a:p>
          <a:r>
            <a:rPr lang="en-US"/>
            <a:t>Use of force powers </a:t>
          </a:r>
        </a:p>
      </dgm:t>
    </dgm:pt>
    <dgm:pt modelId="{B58689E7-1C8E-44A7-AC3D-0938973E4658}" type="parTrans" cxnId="{53980913-2A2F-40C7-BB47-4F38F792D245}">
      <dgm:prSet/>
      <dgm:spPr/>
      <dgm:t>
        <a:bodyPr/>
        <a:lstStyle/>
        <a:p>
          <a:endParaRPr lang="en-US"/>
        </a:p>
      </dgm:t>
    </dgm:pt>
    <dgm:pt modelId="{1472A81F-9744-4345-B835-5564F69558D4}" type="sibTrans" cxnId="{53980913-2A2F-40C7-BB47-4F38F792D245}">
      <dgm:prSet/>
      <dgm:spPr/>
      <dgm:t>
        <a:bodyPr/>
        <a:lstStyle/>
        <a:p>
          <a:endParaRPr lang="en-US"/>
        </a:p>
      </dgm:t>
    </dgm:pt>
    <dgm:pt modelId="{7FD4F714-5FEB-41DA-9445-684988808DB6}">
      <dgm:prSet/>
      <dgm:spPr/>
      <dgm:t>
        <a:bodyPr/>
        <a:lstStyle/>
        <a:p>
          <a:r>
            <a:rPr lang="en-US"/>
            <a:t>Transporting to custody (SCREEN)</a:t>
          </a:r>
        </a:p>
      </dgm:t>
    </dgm:pt>
    <dgm:pt modelId="{627B57EA-CBD9-492B-8741-301E06A161D8}" type="parTrans" cxnId="{7FABF761-CB39-4CD3-92B6-D2DE1D78F593}">
      <dgm:prSet/>
      <dgm:spPr/>
      <dgm:t>
        <a:bodyPr/>
        <a:lstStyle/>
        <a:p>
          <a:endParaRPr lang="en-US"/>
        </a:p>
      </dgm:t>
    </dgm:pt>
    <dgm:pt modelId="{7BF66002-4196-4709-8B58-AF5989A2FC67}" type="sibTrans" cxnId="{7FABF761-CB39-4CD3-92B6-D2DE1D78F593}">
      <dgm:prSet/>
      <dgm:spPr/>
      <dgm:t>
        <a:bodyPr/>
        <a:lstStyle/>
        <a:p>
          <a:endParaRPr lang="en-US"/>
        </a:p>
      </dgm:t>
    </dgm:pt>
    <dgm:pt modelId="{F235487A-1FE5-49BB-B270-E25C73A4210C}">
      <dgm:prSet/>
      <dgm:spPr/>
      <dgm:t>
        <a:bodyPr/>
        <a:lstStyle/>
        <a:p>
          <a:r>
            <a:rPr lang="en-US"/>
            <a:t>Detention clock </a:t>
          </a:r>
        </a:p>
      </dgm:t>
    </dgm:pt>
    <dgm:pt modelId="{EF51B60D-3D25-4EF4-ADE1-B85FC2707381}" type="parTrans" cxnId="{3990E883-4EE5-4A8D-B7D8-2D591DD2AD98}">
      <dgm:prSet/>
      <dgm:spPr/>
      <dgm:t>
        <a:bodyPr/>
        <a:lstStyle/>
        <a:p>
          <a:endParaRPr lang="en-US"/>
        </a:p>
      </dgm:t>
    </dgm:pt>
    <dgm:pt modelId="{51AD3619-A1B8-47FF-A38D-881F9DAB0BB0}" type="sibTrans" cxnId="{3990E883-4EE5-4A8D-B7D8-2D591DD2AD98}">
      <dgm:prSet/>
      <dgm:spPr/>
      <dgm:t>
        <a:bodyPr/>
        <a:lstStyle/>
        <a:p>
          <a:endParaRPr lang="en-US"/>
        </a:p>
      </dgm:t>
    </dgm:pt>
    <dgm:pt modelId="{6A977322-E5E0-427C-8606-506FAF517C8C}">
      <dgm:prSet/>
      <dgm:spPr/>
      <dgm:t>
        <a:bodyPr/>
        <a:lstStyle/>
        <a:p>
          <a:r>
            <a:rPr lang="en-US"/>
            <a:t>Alternatives to arrest </a:t>
          </a:r>
        </a:p>
      </dgm:t>
    </dgm:pt>
    <dgm:pt modelId="{24D7C54C-AE01-4A70-AA18-CF6F23950422}" type="parTrans" cxnId="{30578560-3D27-40F1-9021-E59BDAE019EC}">
      <dgm:prSet/>
      <dgm:spPr/>
      <dgm:t>
        <a:bodyPr/>
        <a:lstStyle/>
        <a:p>
          <a:endParaRPr lang="en-US"/>
        </a:p>
      </dgm:t>
    </dgm:pt>
    <dgm:pt modelId="{93C63682-DE74-4396-91A6-F069D58FD39D}" type="sibTrans" cxnId="{30578560-3D27-40F1-9021-E59BDAE019EC}">
      <dgm:prSet/>
      <dgm:spPr/>
      <dgm:t>
        <a:bodyPr/>
        <a:lstStyle/>
        <a:p>
          <a:endParaRPr lang="en-US"/>
        </a:p>
      </dgm:t>
    </dgm:pt>
    <dgm:pt modelId="{C57AAE90-5181-456A-9752-E519A7B9CF5C}">
      <dgm:prSet/>
      <dgm:spPr/>
      <dgm:t>
        <a:bodyPr/>
        <a:lstStyle/>
        <a:p>
          <a:r>
            <a:rPr lang="en-US"/>
            <a:t>Reporting process (POCLAROC)</a:t>
          </a:r>
        </a:p>
      </dgm:t>
    </dgm:pt>
    <dgm:pt modelId="{72F5897B-A131-43B0-880E-3C07E4E847F1}" type="parTrans" cxnId="{6AD8AEB4-A791-47CE-A8CB-8FBFDA7F151A}">
      <dgm:prSet/>
      <dgm:spPr/>
      <dgm:t>
        <a:bodyPr/>
        <a:lstStyle/>
        <a:p>
          <a:endParaRPr lang="en-US"/>
        </a:p>
      </dgm:t>
    </dgm:pt>
    <dgm:pt modelId="{21CDC4A7-14E5-4343-897C-E5B590434BBB}" type="sibTrans" cxnId="{6AD8AEB4-A791-47CE-A8CB-8FBFDA7F151A}">
      <dgm:prSet/>
      <dgm:spPr/>
      <dgm:t>
        <a:bodyPr/>
        <a:lstStyle/>
        <a:p>
          <a:endParaRPr lang="en-US"/>
        </a:p>
      </dgm:t>
    </dgm:pt>
    <dgm:pt modelId="{7142B4CC-FB19-47D1-AB58-7E4C8E244B99}">
      <dgm:prSet/>
      <dgm:spPr/>
      <dgm:t>
        <a:bodyPr/>
        <a:lstStyle/>
        <a:p>
          <a:r>
            <a:rPr lang="en-US" dirty="0"/>
            <a:t>Toxicology</a:t>
          </a:r>
          <a:br>
            <a:rPr lang="en-US" dirty="0"/>
          </a:br>
          <a:r>
            <a:rPr lang="en-US" dirty="0"/>
            <a:t>Drink/Drive Legislation </a:t>
          </a:r>
        </a:p>
      </dgm:t>
    </dgm:pt>
    <dgm:pt modelId="{E659200A-50FE-405D-9760-FBD1E99B76E6}" type="parTrans" cxnId="{89BD2DFB-908F-4F1D-B246-1103F6A63396}">
      <dgm:prSet/>
      <dgm:spPr/>
      <dgm:t>
        <a:bodyPr/>
        <a:lstStyle/>
        <a:p>
          <a:endParaRPr lang="en-US"/>
        </a:p>
      </dgm:t>
    </dgm:pt>
    <dgm:pt modelId="{835C544C-A19A-414D-9A01-920FBD169DA4}" type="sibTrans" cxnId="{89BD2DFB-908F-4F1D-B246-1103F6A63396}">
      <dgm:prSet/>
      <dgm:spPr/>
      <dgm:t>
        <a:bodyPr/>
        <a:lstStyle/>
        <a:p>
          <a:endParaRPr lang="en-US"/>
        </a:p>
      </dgm:t>
    </dgm:pt>
    <dgm:pt modelId="{1B58A5A8-7048-C140-8018-0F13AE81F065}" type="pres">
      <dgm:prSet presAssocID="{68D23778-A94E-4B8E-8D0A-060A6BB756CE}" presName="compositeShape" presStyleCnt="0">
        <dgm:presLayoutVars>
          <dgm:chMax val="7"/>
          <dgm:dir/>
          <dgm:resizeHandles val="exact"/>
        </dgm:presLayoutVars>
      </dgm:prSet>
      <dgm:spPr/>
    </dgm:pt>
    <dgm:pt modelId="{D99BCA39-0B3E-5F45-A05B-5541C2633FD5}" type="pres">
      <dgm:prSet presAssocID="{68D23778-A94E-4B8E-8D0A-060A6BB756CE}" presName="wedge1" presStyleLbl="node1" presStyleIdx="0" presStyleCnt="7"/>
      <dgm:spPr/>
    </dgm:pt>
    <dgm:pt modelId="{C8A72CC5-C032-D647-9594-C0D71C899BCB}" type="pres">
      <dgm:prSet presAssocID="{68D23778-A94E-4B8E-8D0A-060A6BB756CE}" presName="dummy1a" presStyleCnt="0"/>
      <dgm:spPr/>
    </dgm:pt>
    <dgm:pt modelId="{9778E23E-B3DB-C24C-89B9-2D6E6AC85072}" type="pres">
      <dgm:prSet presAssocID="{68D23778-A94E-4B8E-8D0A-060A6BB756CE}" presName="dummy1b" presStyleCnt="0"/>
      <dgm:spPr/>
    </dgm:pt>
    <dgm:pt modelId="{B68FE814-0908-1244-8ABF-A81E4BF26D4E}" type="pres">
      <dgm:prSet presAssocID="{68D23778-A94E-4B8E-8D0A-060A6BB756CE}" presName="wedge1Tx" presStyleLbl="node1" presStyleIdx="0" presStyleCnt="7">
        <dgm:presLayoutVars>
          <dgm:chMax val="0"/>
          <dgm:chPref val="0"/>
          <dgm:bulletEnabled val="1"/>
        </dgm:presLayoutVars>
      </dgm:prSet>
      <dgm:spPr/>
    </dgm:pt>
    <dgm:pt modelId="{54B1DC1B-5837-9243-BCC0-D9D528E47486}" type="pres">
      <dgm:prSet presAssocID="{68D23778-A94E-4B8E-8D0A-060A6BB756CE}" presName="wedge2" presStyleLbl="node1" presStyleIdx="1" presStyleCnt="7"/>
      <dgm:spPr/>
    </dgm:pt>
    <dgm:pt modelId="{DE383368-8097-784A-B7CF-D169E893C5A7}" type="pres">
      <dgm:prSet presAssocID="{68D23778-A94E-4B8E-8D0A-060A6BB756CE}" presName="dummy2a" presStyleCnt="0"/>
      <dgm:spPr/>
    </dgm:pt>
    <dgm:pt modelId="{4F3E611C-77AB-B04E-A19F-1AF907A5645F}" type="pres">
      <dgm:prSet presAssocID="{68D23778-A94E-4B8E-8D0A-060A6BB756CE}" presName="dummy2b" presStyleCnt="0"/>
      <dgm:spPr/>
    </dgm:pt>
    <dgm:pt modelId="{73F6AE36-651A-B847-ADBA-09C665CC4959}" type="pres">
      <dgm:prSet presAssocID="{68D23778-A94E-4B8E-8D0A-060A6BB756CE}" presName="wedge2Tx" presStyleLbl="node1" presStyleIdx="1" presStyleCnt="7">
        <dgm:presLayoutVars>
          <dgm:chMax val="0"/>
          <dgm:chPref val="0"/>
          <dgm:bulletEnabled val="1"/>
        </dgm:presLayoutVars>
      </dgm:prSet>
      <dgm:spPr/>
    </dgm:pt>
    <dgm:pt modelId="{6F3D2BD8-C3F6-7643-85A8-27ABDA44D0FB}" type="pres">
      <dgm:prSet presAssocID="{68D23778-A94E-4B8E-8D0A-060A6BB756CE}" presName="wedge3" presStyleLbl="node1" presStyleIdx="2" presStyleCnt="7"/>
      <dgm:spPr/>
    </dgm:pt>
    <dgm:pt modelId="{FC6EAAC3-74CB-4345-8706-FCCB9A024755}" type="pres">
      <dgm:prSet presAssocID="{68D23778-A94E-4B8E-8D0A-060A6BB756CE}" presName="dummy3a" presStyleCnt="0"/>
      <dgm:spPr/>
    </dgm:pt>
    <dgm:pt modelId="{F8B450CF-CDDE-5048-8A10-8146E98BFAB2}" type="pres">
      <dgm:prSet presAssocID="{68D23778-A94E-4B8E-8D0A-060A6BB756CE}" presName="dummy3b" presStyleCnt="0"/>
      <dgm:spPr/>
    </dgm:pt>
    <dgm:pt modelId="{00A431D1-5941-5049-813C-B001AB3CD8E6}" type="pres">
      <dgm:prSet presAssocID="{68D23778-A94E-4B8E-8D0A-060A6BB756CE}" presName="wedge3Tx" presStyleLbl="node1" presStyleIdx="2" presStyleCnt="7">
        <dgm:presLayoutVars>
          <dgm:chMax val="0"/>
          <dgm:chPref val="0"/>
          <dgm:bulletEnabled val="1"/>
        </dgm:presLayoutVars>
      </dgm:prSet>
      <dgm:spPr/>
    </dgm:pt>
    <dgm:pt modelId="{04AEDEFC-B4DC-1643-AE48-E59130F81FE8}" type="pres">
      <dgm:prSet presAssocID="{68D23778-A94E-4B8E-8D0A-060A6BB756CE}" presName="wedge4" presStyleLbl="node1" presStyleIdx="3" presStyleCnt="7"/>
      <dgm:spPr/>
    </dgm:pt>
    <dgm:pt modelId="{6AA49F6A-538C-BE42-90EF-D40DA1CF238F}" type="pres">
      <dgm:prSet presAssocID="{68D23778-A94E-4B8E-8D0A-060A6BB756CE}" presName="dummy4a" presStyleCnt="0"/>
      <dgm:spPr/>
    </dgm:pt>
    <dgm:pt modelId="{6A5757F3-EA0F-CC45-B37E-5A1C8CBBC039}" type="pres">
      <dgm:prSet presAssocID="{68D23778-A94E-4B8E-8D0A-060A6BB756CE}" presName="dummy4b" presStyleCnt="0"/>
      <dgm:spPr/>
    </dgm:pt>
    <dgm:pt modelId="{FE6A17D2-7823-7148-BCB5-3A8E75C8FD4D}" type="pres">
      <dgm:prSet presAssocID="{68D23778-A94E-4B8E-8D0A-060A6BB756CE}" presName="wedge4Tx" presStyleLbl="node1" presStyleIdx="3" presStyleCnt="7">
        <dgm:presLayoutVars>
          <dgm:chMax val="0"/>
          <dgm:chPref val="0"/>
          <dgm:bulletEnabled val="1"/>
        </dgm:presLayoutVars>
      </dgm:prSet>
      <dgm:spPr/>
    </dgm:pt>
    <dgm:pt modelId="{1B2D2D0E-5674-F24F-A807-8C5A5E452CAA}" type="pres">
      <dgm:prSet presAssocID="{68D23778-A94E-4B8E-8D0A-060A6BB756CE}" presName="wedge5" presStyleLbl="node1" presStyleIdx="4" presStyleCnt="7"/>
      <dgm:spPr/>
    </dgm:pt>
    <dgm:pt modelId="{93E4E39A-7366-244E-B674-0042D570D2E9}" type="pres">
      <dgm:prSet presAssocID="{68D23778-A94E-4B8E-8D0A-060A6BB756CE}" presName="dummy5a" presStyleCnt="0"/>
      <dgm:spPr/>
    </dgm:pt>
    <dgm:pt modelId="{7FE40B7A-2A16-A743-AF60-5AB4A327618D}" type="pres">
      <dgm:prSet presAssocID="{68D23778-A94E-4B8E-8D0A-060A6BB756CE}" presName="dummy5b" presStyleCnt="0"/>
      <dgm:spPr/>
    </dgm:pt>
    <dgm:pt modelId="{AA857504-4E2B-FB46-9304-FC9FEF0C4F2C}" type="pres">
      <dgm:prSet presAssocID="{68D23778-A94E-4B8E-8D0A-060A6BB756CE}" presName="wedge5Tx" presStyleLbl="node1" presStyleIdx="4" presStyleCnt="7">
        <dgm:presLayoutVars>
          <dgm:chMax val="0"/>
          <dgm:chPref val="0"/>
          <dgm:bulletEnabled val="1"/>
        </dgm:presLayoutVars>
      </dgm:prSet>
      <dgm:spPr/>
    </dgm:pt>
    <dgm:pt modelId="{E44D7BB8-069B-D648-B394-3796610A47B7}" type="pres">
      <dgm:prSet presAssocID="{68D23778-A94E-4B8E-8D0A-060A6BB756CE}" presName="wedge6" presStyleLbl="node1" presStyleIdx="5" presStyleCnt="7"/>
      <dgm:spPr/>
    </dgm:pt>
    <dgm:pt modelId="{ACB33447-BAFF-5144-BF87-E7E7B045605D}" type="pres">
      <dgm:prSet presAssocID="{68D23778-A94E-4B8E-8D0A-060A6BB756CE}" presName="dummy6a" presStyleCnt="0"/>
      <dgm:spPr/>
    </dgm:pt>
    <dgm:pt modelId="{DAEAB1E0-4532-EF48-B285-9AE11D3393C3}" type="pres">
      <dgm:prSet presAssocID="{68D23778-A94E-4B8E-8D0A-060A6BB756CE}" presName="dummy6b" presStyleCnt="0"/>
      <dgm:spPr/>
    </dgm:pt>
    <dgm:pt modelId="{AB355314-BA6C-B64E-8216-BABB584C281B}" type="pres">
      <dgm:prSet presAssocID="{68D23778-A94E-4B8E-8D0A-060A6BB756CE}" presName="wedge6Tx" presStyleLbl="node1" presStyleIdx="5" presStyleCnt="7">
        <dgm:presLayoutVars>
          <dgm:chMax val="0"/>
          <dgm:chPref val="0"/>
          <dgm:bulletEnabled val="1"/>
        </dgm:presLayoutVars>
      </dgm:prSet>
      <dgm:spPr/>
    </dgm:pt>
    <dgm:pt modelId="{0CA5B918-ABBC-E64A-9208-5CFB322F3926}" type="pres">
      <dgm:prSet presAssocID="{68D23778-A94E-4B8E-8D0A-060A6BB756CE}" presName="wedge7" presStyleLbl="node1" presStyleIdx="6" presStyleCnt="7"/>
      <dgm:spPr/>
    </dgm:pt>
    <dgm:pt modelId="{A7190FE6-1DD5-B34A-8C3B-0F4903ACFA52}" type="pres">
      <dgm:prSet presAssocID="{68D23778-A94E-4B8E-8D0A-060A6BB756CE}" presName="dummy7a" presStyleCnt="0"/>
      <dgm:spPr/>
    </dgm:pt>
    <dgm:pt modelId="{493DBC06-F7C1-1B4F-9200-7FEEF28ABBC2}" type="pres">
      <dgm:prSet presAssocID="{68D23778-A94E-4B8E-8D0A-060A6BB756CE}" presName="dummy7b" presStyleCnt="0"/>
      <dgm:spPr/>
    </dgm:pt>
    <dgm:pt modelId="{43B95F15-C00F-494E-8878-59A9EC421175}" type="pres">
      <dgm:prSet presAssocID="{68D23778-A94E-4B8E-8D0A-060A6BB756CE}" presName="wedge7Tx" presStyleLbl="node1" presStyleIdx="6" presStyleCnt="7">
        <dgm:presLayoutVars>
          <dgm:chMax val="0"/>
          <dgm:chPref val="0"/>
          <dgm:bulletEnabled val="1"/>
        </dgm:presLayoutVars>
      </dgm:prSet>
      <dgm:spPr/>
    </dgm:pt>
    <dgm:pt modelId="{DBC6494D-3C14-174D-BA4F-559928B7E4BA}" type="pres">
      <dgm:prSet presAssocID="{2E80A2FB-885A-42C8-A71C-11D1977AFEF8}" presName="arrowWedge1" presStyleLbl="fgSibTrans2D1" presStyleIdx="0" presStyleCnt="7"/>
      <dgm:spPr/>
    </dgm:pt>
    <dgm:pt modelId="{DBE5D44D-4DE1-3947-9C56-CE216E2D30A0}" type="pres">
      <dgm:prSet presAssocID="{1472A81F-9744-4345-B835-5564F69558D4}" presName="arrowWedge2" presStyleLbl="fgSibTrans2D1" presStyleIdx="1" presStyleCnt="7"/>
      <dgm:spPr/>
    </dgm:pt>
    <dgm:pt modelId="{3F3062DC-9651-5F4F-B885-D0574492728E}" type="pres">
      <dgm:prSet presAssocID="{7BF66002-4196-4709-8B58-AF5989A2FC67}" presName="arrowWedge3" presStyleLbl="fgSibTrans2D1" presStyleIdx="2" presStyleCnt="7"/>
      <dgm:spPr/>
    </dgm:pt>
    <dgm:pt modelId="{9DEAE8DC-E575-C547-82D6-49F9ADCC744F}" type="pres">
      <dgm:prSet presAssocID="{51AD3619-A1B8-47FF-A38D-881F9DAB0BB0}" presName="arrowWedge4" presStyleLbl="fgSibTrans2D1" presStyleIdx="3" presStyleCnt="7"/>
      <dgm:spPr/>
    </dgm:pt>
    <dgm:pt modelId="{A65F3A55-E637-0646-94B6-50601EFC7ADB}" type="pres">
      <dgm:prSet presAssocID="{93C63682-DE74-4396-91A6-F069D58FD39D}" presName="arrowWedge5" presStyleLbl="fgSibTrans2D1" presStyleIdx="4" presStyleCnt="7"/>
      <dgm:spPr/>
    </dgm:pt>
    <dgm:pt modelId="{D657432E-449B-7D4E-A399-24D1792D208F}" type="pres">
      <dgm:prSet presAssocID="{21CDC4A7-14E5-4343-897C-E5B590434BBB}" presName="arrowWedge6" presStyleLbl="fgSibTrans2D1" presStyleIdx="5" presStyleCnt="7"/>
      <dgm:spPr/>
    </dgm:pt>
    <dgm:pt modelId="{F9BDB0A1-18A1-F848-8A25-B38D366E04C2}" type="pres">
      <dgm:prSet presAssocID="{835C544C-A19A-414D-9A01-920FBD169DA4}" presName="arrowWedge7" presStyleLbl="fgSibTrans2D1" presStyleIdx="6" presStyleCnt="7"/>
      <dgm:spPr/>
    </dgm:pt>
  </dgm:ptLst>
  <dgm:cxnLst>
    <dgm:cxn modelId="{53980913-2A2F-40C7-BB47-4F38F792D245}" srcId="{68D23778-A94E-4B8E-8D0A-060A6BB756CE}" destId="{03AF1BF0-3B47-4A82-B45D-DED6F95876BD}" srcOrd="1" destOrd="0" parTransId="{B58689E7-1C8E-44A7-AC3D-0938973E4658}" sibTransId="{1472A81F-9744-4345-B835-5564F69558D4}"/>
    <dgm:cxn modelId="{19ED0E20-FFE3-FD46-9A2A-1E6D34B6B835}" type="presOf" srcId="{C775563E-7FB2-45FF-89D7-E6E409AC4391}" destId="{B68FE814-0908-1244-8ABF-A81E4BF26D4E}" srcOrd="1" destOrd="0" presId="urn:microsoft.com/office/officeart/2005/8/layout/cycle8"/>
    <dgm:cxn modelId="{A91E7329-96FF-794A-B32E-01267A045BD4}" type="presOf" srcId="{03AF1BF0-3B47-4A82-B45D-DED6F95876BD}" destId="{73F6AE36-651A-B847-ADBA-09C665CC4959}" srcOrd="1" destOrd="0" presId="urn:microsoft.com/office/officeart/2005/8/layout/cycle8"/>
    <dgm:cxn modelId="{8520892B-86AB-B742-8DA7-5B55C59A9E67}" type="presOf" srcId="{7FD4F714-5FEB-41DA-9445-684988808DB6}" destId="{00A431D1-5941-5049-813C-B001AB3CD8E6}" srcOrd="1" destOrd="0" presId="urn:microsoft.com/office/officeart/2005/8/layout/cycle8"/>
    <dgm:cxn modelId="{A5388B3B-50E1-634A-8BD7-126A884EDEC3}" type="presOf" srcId="{7142B4CC-FB19-47D1-AB58-7E4C8E244B99}" destId="{43B95F15-C00F-494E-8878-59A9EC421175}" srcOrd="1" destOrd="0" presId="urn:microsoft.com/office/officeart/2005/8/layout/cycle8"/>
    <dgm:cxn modelId="{1898363E-113C-6046-805F-542C9ED586FB}" type="presOf" srcId="{C775563E-7FB2-45FF-89D7-E6E409AC4391}" destId="{D99BCA39-0B3E-5F45-A05B-5541C2633FD5}" srcOrd="0" destOrd="0" presId="urn:microsoft.com/office/officeart/2005/8/layout/cycle8"/>
    <dgm:cxn modelId="{B86E933F-497D-464D-9294-CDE817D4F851}" type="presOf" srcId="{F235487A-1FE5-49BB-B270-E25C73A4210C}" destId="{04AEDEFC-B4DC-1643-AE48-E59130F81FE8}" srcOrd="0" destOrd="0" presId="urn:microsoft.com/office/officeart/2005/8/layout/cycle8"/>
    <dgm:cxn modelId="{6B3F7853-E5BB-264B-B416-196981911019}" type="presOf" srcId="{C57AAE90-5181-456A-9752-E519A7B9CF5C}" destId="{AB355314-BA6C-B64E-8216-BABB584C281B}" srcOrd="1" destOrd="0" presId="urn:microsoft.com/office/officeart/2005/8/layout/cycle8"/>
    <dgm:cxn modelId="{0C73985A-1B40-CE4A-BE91-6A9AD7016C3A}" type="presOf" srcId="{C57AAE90-5181-456A-9752-E519A7B9CF5C}" destId="{E44D7BB8-069B-D648-B394-3796610A47B7}" srcOrd="0" destOrd="0" presId="urn:microsoft.com/office/officeart/2005/8/layout/cycle8"/>
    <dgm:cxn modelId="{8CB0E75A-A6C8-0A4C-B2F1-443CB0520C34}" type="presOf" srcId="{6A977322-E5E0-427C-8606-506FAF517C8C}" destId="{AA857504-4E2B-FB46-9304-FC9FEF0C4F2C}" srcOrd="1" destOrd="0" presId="urn:microsoft.com/office/officeart/2005/8/layout/cycle8"/>
    <dgm:cxn modelId="{30578560-3D27-40F1-9021-E59BDAE019EC}" srcId="{68D23778-A94E-4B8E-8D0A-060A6BB756CE}" destId="{6A977322-E5E0-427C-8606-506FAF517C8C}" srcOrd="4" destOrd="0" parTransId="{24D7C54C-AE01-4A70-AA18-CF6F23950422}" sibTransId="{93C63682-DE74-4396-91A6-F069D58FD39D}"/>
    <dgm:cxn modelId="{7FABF761-CB39-4CD3-92B6-D2DE1D78F593}" srcId="{68D23778-A94E-4B8E-8D0A-060A6BB756CE}" destId="{7FD4F714-5FEB-41DA-9445-684988808DB6}" srcOrd="2" destOrd="0" parTransId="{627B57EA-CBD9-492B-8741-301E06A161D8}" sibTransId="{7BF66002-4196-4709-8B58-AF5989A2FC67}"/>
    <dgm:cxn modelId="{3990E883-4EE5-4A8D-B7D8-2D591DD2AD98}" srcId="{68D23778-A94E-4B8E-8D0A-060A6BB756CE}" destId="{F235487A-1FE5-49BB-B270-E25C73A4210C}" srcOrd="3" destOrd="0" parTransId="{EF51B60D-3D25-4EF4-ADE1-B85FC2707381}" sibTransId="{51AD3619-A1B8-47FF-A38D-881F9DAB0BB0}"/>
    <dgm:cxn modelId="{816ABFA1-11B2-48EB-B3F1-6D7D7BD1CF42}" srcId="{68D23778-A94E-4B8E-8D0A-060A6BB756CE}" destId="{C775563E-7FB2-45FF-89D7-E6E409AC4391}" srcOrd="0" destOrd="0" parTransId="{E9E84D61-72FE-4161-B41B-FD5F93915AE2}" sibTransId="{2E80A2FB-885A-42C8-A71C-11D1977AFEF8}"/>
    <dgm:cxn modelId="{12592EA7-4E16-2A44-8BA3-15CD867D3FA7}" type="presOf" srcId="{6A977322-E5E0-427C-8606-506FAF517C8C}" destId="{1B2D2D0E-5674-F24F-A807-8C5A5E452CAA}" srcOrd="0" destOrd="0" presId="urn:microsoft.com/office/officeart/2005/8/layout/cycle8"/>
    <dgm:cxn modelId="{12085FAD-F126-3F4D-A43D-F4658DD9F114}" type="presOf" srcId="{68D23778-A94E-4B8E-8D0A-060A6BB756CE}" destId="{1B58A5A8-7048-C140-8018-0F13AE81F065}" srcOrd="0" destOrd="0" presId="urn:microsoft.com/office/officeart/2005/8/layout/cycle8"/>
    <dgm:cxn modelId="{69B300B2-8A5E-B44A-85DA-DBAFA59EE6CF}" type="presOf" srcId="{7142B4CC-FB19-47D1-AB58-7E4C8E244B99}" destId="{0CA5B918-ABBC-E64A-9208-5CFB322F3926}" srcOrd="0" destOrd="0" presId="urn:microsoft.com/office/officeart/2005/8/layout/cycle8"/>
    <dgm:cxn modelId="{6AD8AEB4-A791-47CE-A8CB-8FBFDA7F151A}" srcId="{68D23778-A94E-4B8E-8D0A-060A6BB756CE}" destId="{C57AAE90-5181-456A-9752-E519A7B9CF5C}" srcOrd="5" destOrd="0" parTransId="{72F5897B-A131-43B0-880E-3C07E4E847F1}" sibTransId="{21CDC4A7-14E5-4343-897C-E5B590434BBB}"/>
    <dgm:cxn modelId="{69753BD0-4953-3D4C-929A-53CDA6D19088}" type="presOf" srcId="{7FD4F714-5FEB-41DA-9445-684988808DB6}" destId="{6F3D2BD8-C3F6-7643-85A8-27ABDA44D0FB}" srcOrd="0" destOrd="0" presId="urn:microsoft.com/office/officeart/2005/8/layout/cycle8"/>
    <dgm:cxn modelId="{66FC2BD5-BDAC-7D42-977D-9066B1753FC9}" type="presOf" srcId="{F235487A-1FE5-49BB-B270-E25C73A4210C}" destId="{FE6A17D2-7823-7148-BCB5-3A8E75C8FD4D}" srcOrd="1" destOrd="0" presId="urn:microsoft.com/office/officeart/2005/8/layout/cycle8"/>
    <dgm:cxn modelId="{70DC01F5-77BA-4747-808D-82245EB78A91}" type="presOf" srcId="{03AF1BF0-3B47-4A82-B45D-DED6F95876BD}" destId="{54B1DC1B-5837-9243-BCC0-D9D528E47486}" srcOrd="0" destOrd="0" presId="urn:microsoft.com/office/officeart/2005/8/layout/cycle8"/>
    <dgm:cxn modelId="{89BD2DFB-908F-4F1D-B246-1103F6A63396}" srcId="{68D23778-A94E-4B8E-8D0A-060A6BB756CE}" destId="{7142B4CC-FB19-47D1-AB58-7E4C8E244B99}" srcOrd="6" destOrd="0" parTransId="{E659200A-50FE-405D-9760-FBD1E99B76E6}" sibTransId="{835C544C-A19A-414D-9A01-920FBD169DA4}"/>
    <dgm:cxn modelId="{C21A10D7-B37C-964A-BEA9-4725DA5E0AA3}" type="presParOf" srcId="{1B58A5A8-7048-C140-8018-0F13AE81F065}" destId="{D99BCA39-0B3E-5F45-A05B-5541C2633FD5}" srcOrd="0" destOrd="0" presId="urn:microsoft.com/office/officeart/2005/8/layout/cycle8"/>
    <dgm:cxn modelId="{AF832B17-0788-8345-9E82-B15A2D9887B4}" type="presParOf" srcId="{1B58A5A8-7048-C140-8018-0F13AE81F065}" destId="{C8A72CC5-C032-D647-9594-C0D71C899BCB}" srcOrd="1" destOrd="0" presId="urn:microsoft.com/office/officeart/2005/8/layout/cycle8"/>
    <dgm:cxn modelId="{A58BAFDA-0424-DC4C-8D41-F1C59F68D5F5}" type="presParOf" srcId="{1B58A5A8-7048-C140-8018-0F13AE81F065}" destId="{9778E23E-B3DB-C24C-89B9-2D6E6AC85072}" srcOrd="2" destOrd="0" presId="urn:microsoft.com/office/officeart/2005/8/layout/cycle8"/>
    <dgm:cxn modelId="{521641A0-C92F-1941-B141-546BD38EF4B1}" type="presParOf" srcId="{1B58A5A8-7048-C140-8018-0F13AE81F065}" destId="{B68FE814-0908-1244-8ABF-A81E4BF26D4E}" srcOrd="3" destOrd="0" presId="urn:microsoft.com/office/officeart/2005/8/layout/cycle8"/>
    <dgm:cxn modelId="{A5025995-20BD-3144-8650-7E537FF7CBB3}" type="presParOf" srcId="{1B58A5A8-7048-C140-8018-0F13AE81F065}" destId="{54B1DC1B-5837-9243-BCC0-D9D528E47486}" srcOrd="4" destOrd="0" presId="urn:microsoft.com/office/officeart/2005/8/layout/cycle8"/>
    <dgm:cxn modelId="{59315B1E-CDE1-474E-A5F3-71E12FD48304}" type="presParOf" srcId="{1B58A5A8-7048-C140-8018-0F13AE81F065}" destId="{DE383368-8097-784A-B7CF-D169E893C5A7}" srcOrd="5" destOrd="0" presId="urn:microsoft.com/office/officeart/2005/8/layout/cycle8"/>
    <dgm:cxn modelId="{4F382FC7-9E5C-5E4A-AE7B-2D8568B260A1}" type="presParOf" srcId="{1B58A5A8-7048-C140-8018-0F13AE81F065}" destId="{4F3E611C-77AB-B04E-A19F-1AF907A5645F}" srcOrd="6" destOrd="0" presId="urn:microsoft.com/office/officeart/2005/8/layout/cycle8"/>
    <dgm:cxn modelId="{3CAB53C3-93EC-C248-B670-75ECC0CAFD5A}" type="presParOf" srcId="{1B58A5A8-7048-C140-8018-0F13AE81F065}" destId="{73F6AE36-651A-B847-ADBA-09C665CC4959}" srcOrd="7" destOrd="0" presId="urn:microsoft.com/office/officeart/2005/8/layout/cycle8"/>
    <dgm:cxn modelId="{83E417B6-8802-AF4C-9C5E-C93DD4AD2F14}" type="presParOf" srcId="{1B58A5A8-7048-C140-8018-0F13AE81F065}" destId="{6F3D2BD8-C3F6-7643-85A8-27ABDA44D0FB}" srcOrd="8" destOrd="0" presId="urn:microsoft.com/office/officeart/2005/8/layout/cycle8"/>
    <dgm:cxn modelId="{16F06803-450E-7D4B-945C-007C3D20DC1B}" type="presParOf" srcId="{1B58A5A8-7048-C140-8018-0F13AE81F065}" destId="{FC6EAAC3-74CB-4345-8706-FCCB9A024755}" srcOrd="9" destOrd="0" presId="urn:microsoft.com/office/officeart/2005/8/layout/cycle8"/>
    <dgm:cxn modelId="{3FD7BEF4-205E-CE46-8FDE-15B75BE770B7}" type="presParOf" srcId="{1B58A5A8-7048-C140-8018-0F13AE81F065}" destId="{F8B450CF-CDDE-5048-8A10-8146E98BFAB2}" srcOrd="10" destOrd="0" presId="urn:microsoft.com/office/officeart/2005/8/layout/cycle8"/>
    <dgm:cxn modelId="{7B8BF161-4364-7644-9250-C1A032CC1487}" type="presParOf" srcId="{1B58A5A8-7048-C140-8018-0F13AE81F065}" destId="{00A431D1-5941-5049-813C-B001AB3CD8E6}" srcOrd="11" destOrd="0" presId="urn:microsoft.com/office/officeart/2005/8/layout/cycle8"/>
    <dgm:cxn modelId="{C89D75D1-4BF1-474E-8332-7AB8FD539C81}" type="presParOf" srcId="{1B58A5A8-7048-C140-8018-0F13AE81F065}" destId="{04AEDEFC-B4DC-1643-AE48-E59130F81FE8}" srcOrd="12" destOrd="0" presId="urn:microsoft.com/office/officeart/2005/8/layout/cycle8"/>
    <dgm:cxn modelId="{C2547E01-EB59-3E46-A937-0C382672F5C1}" type="presParOf" srcId="{1B58A5A8-7048-C140-8018-0F13AE81F065}" destId="{6AA49F6A-538C-BE42-90EF-D40DA1CF238F}" srcOrd="13" destOrd="0" presId="urn:microsoft.com/office/officeart/2005/8/layout/cycle8"/>
    <dgm:cxn modelId="{F71BF0F9-6AF9-4841-AE76-1F6D9731E2C7}" type="presParOf" srcId="{1B58A5A8-7048-C140-8018-0F13AE81F065}" destId="{6A5757F3-EA0F-CC45-B37E-5A1C8CBBC039}" srcOrd="14" destOrd="0" presId="urn:microsoft.com/office/officeart/2005/8/layout/cycle8"/>
    <dgm:cxn modelId="{F80EA605-87CE-5B4A-AE12-E5CB029DC73B}" type="presParOf" srcId="{1B58A5A8-7048-C140-8018-0F13AE81F065}" destId="{FE6A17D2-7823-7148-BCB5-3A8E75C8FD4D}" srcOrd="15" destOrd="0" presId="urn:microsoft.com/office/officeart/2005/8/layout/cycle8"/>
    <dgm:cxn modelId="{E8FF07B2-E639-B94C-B830-48618035C547}" type="presParOf" srcId="{1B58A5A8-7048-C140-8018-0F13AE81F065}" destId="{1B2D2D0E-5674-F24F-A807-8C5A5E452CAA}" srcOrd="16" destOrd="0" presId="urn:microsoft.com/office/officeart/2005/8/layout/cycle8"/>
    <dgm:cxn modelId="{347DAC93-9CF3-D04A-828E-2BE922637605}" type="presParOf" srcId="{1B58A5A8-7048-C140-8018-0F13AE81F065}" destId="{93E4E39A-7366-244E-B674-0042D570D2E9}" srcOrd="17" destOrd="0" presId="urn:microsoft.com/office/officeart/2005/8/layout/cycle8"/>
    <dgm:cxn modelId="{363CF19B-92F6-8A47-B7F6-55ACCB237DA5}" type="presParOf" srcId="{1B58A5A8-7048-C140-8018-0F13AE81F065}" destId="{7FE40B7A-2A16-A743-AF60-5AB4A327618D}" srcOrd="18" destOrd="0" presId="urn:microsoft.com/office/officeart/2005/8/layout/cycle8"/>
    <dgm:cxn modelId="{EAE024A1-D81A-ED48-9AC9-C20C99112348}" type="presParOf" srcId="{1B58A5A8-7048-C140-8018-0F13AE81F065}" destId="{AA857504-4E2B-FB46-9304-FC9FEF0C4F2C}" srcOrd="19" destOrd="0" presId="urn:microsoft.com/office/officeart/2005/8/layout/cycle8"/>
    <dgm:cxn modelId="{32BA3C7C-7F0B-8748-A441-4F258805CEA7}" type="presParOf" srcId="{1B58A5A8-7048-C140-8018-0F13AE81F065}" destId="{E44D7BB8-069B-D648-B394-3796610A47B7}" srcOrd="20" destOrd="0" presId="urn:microsoft.com/office/officeart/2005/8/layout/cycle8"/>
    <dgm:cxn modelId="{0EADBCCD-2277-1D46-8F59-2EFDE9C548CF}" type="presParOf" srcId="{1B58A5A8-7048-C140-8018-0F13AE81F065}" destId="{ACB33447-BAFF-5144-BF87-E7E7B045605D}" srcOrd="21" destOrd="0" presId="urn:microsoft.com/office/officeart/2005/8/layout/cycle8"/>
    <dgm:cxn modelId="{66FE9E93-9823-014C-A3AA-B5195A5B31E6}" type="presParOf" srcId="{1B58A5A8-7048-C140-8018-0F13AE81F065}" destId="{DAEAB1E0-4532-EF48-B285-9AE11D3393C3}" srcOrd="22" destOrd="0" presId="urn:microsoft.com/office/officeart/2005/8/layout/cycle8"/>
    <dgm:cxn modelId="{8C8FDD66-4FD7-664C-84DD-AB4FFD4D07F7}" type="presParOf" srcId="{1B58A5A8-7048-C140-8018-0F13AE81F065}" destId="{AB355314-BA6C-B64E-8216-BABB584C281B}" srcOrd="23" destOrd="0" presId="urn:microsoft.com/office/officeart/2005/8/layout/cycle8"/>
    <dgm:cxn modelId="{6D7E228A-654C-ED4F-A429-E6B159ADB0B2}" type="presParOf" srcId="{1B58A5A8-7048-C140-8018-0F13AE81F065}" destId="{0CA5B918-ABBC-E64A-9208-5CFB322F3926}" srcOrd="24" destOrd="0" presId="urn:microsoft.com/office/officeart/2005/8/layout/cycle8"/>
    <dgm:cxn modelId="{DF292DA2-396A-954D-8130-8E2801E88B07}" type="presParOf" srcId="{1B58A5A8-7048-C140-8018-0F13AE81F065}" destId="{A7190FE6-1DD5-B34A-8C3B-0F4903ACFA52}" srcOrd="25" destOrd="0" presId="urn:microsoft.com/office/officeart/2005/8/layout/cycle8"/>
    <dgm:cxn modelId="{B67955DE-DCFE-9F46-91CE-A1B75DAFD64A}" type="presParOf" srcId="{1B58A5A8-7048-C140-8018-0F13AE81F065}" destId="{493DBC06-F7C1-1B4F-9200-7FEEF28ABBC2}" srcOrd="26" destOrd="0" presId="urn:microsoft.com/office/officeart/2005/8/layout/cycle8"/>
    <dgm:cxn modelId="{85CAA54A-9C12-3D48-805D-A20915763807}" type="presParOf" srcId="{1B58A5A8-7048-C140-8018-0F13AE81F065}" destId="{43B95F15-C00F-494E-8878-59A9EC421175}" srcOrd="27" destOrd="0" presId="urn:microsoft.com/office/officeart/2005/8/layout/cycle8"/>
    <dgm:cxn modelId="{4C6E5A79-687E-784C-ABA8-4D1D5D3C209C}" type="presParOf" srcId="{1B58A5A8-7048-C140-8018-0F13AE81F065}" destId="{DBC6494D-3C14-174D-BA4F-559928B7E4BA}" srcOrd="28" destOrd="0" presId="urn:microsoft.com/office/officeart/2005/8/layout/cycle8"/>
    <dgm:cxn modelId="{4837961D-674C-CF41-9EB7-089BBAC27559}" type="presParOf" srcId="{1B58A5A8-7048-C140-8018-0F13AE81F065}" destId="{DBE5D44D-4DE1-3947-9C56-CE216E2D30A0}" srcOrd="29" destOrd="0" presId="urn:microsoft.com/office/officeart/2005/8/layout/cycle8"/>
    <dgm:cxn modelId="{C0C62752-B113-5F43-A35D-447FC836C48B}" type="presParOf" srcId="{1B58A5A8-7048-C140-8018-0F13AE81F065}" destId="{3F3062DC-9651-5F4F-B885-D0574492728E}" srcOrd="30" destOrd="0" presId="urn:microsoft.com/office/officeart/2005/8/layout/cycle8"/>
    <dgm:cxn modelId="{E4529A81-E34D-9A48-B99F-7FCC8D36CAF8}" type="presParOf" srcId="{1B58A5A8-7048-C140-8018-0F13AE81F065}" destId="{9DEAE8DC-E575-C547-82D6-49F9ADCC744F}" srcOrd="31" destOrd="0" presId="urn:microsoft.com/office/officeart/2005/8/layout/cycle8"/>
    <dgm:cxn modelId="{3678B87B-256F-6247-8627-B9CFE1A9A5C3}" type="presParOf" srcId="{1B58A5A8-7048-C140-8018-0F13AE81F065}" destId="{A65F3A55-E637-0646-94B6-50601EFC7ADB}" srcOrd="32" destOrd="0" presId="urn:microsoft.com/office/officeart/2005/8/layout/cycle8"/>
    <dgm:cxn modelId="{A0BEBD0A-F62E-C442-8995-06A90F533B14}" type="presParOf" srcId="{1B58A5A8-7048-C140-8018-0F13AE81F065}" destId="{D657432E-449B-7D4E-A399-24D1792D208F}" srcOrd="33" destOrd="0" presId="urn:microsoft.com/office/officeart/2005/8/layout/cycle8"/>
    <dgm:cxn modelId="{C8D6D76A-BB0F-CF49-ACB0-2E6BE457D3B3}" type="presParOf" srcId="{1B58A5A8-7048-C140-8018-0F13AE81F065}" destId="{F9BDB0A1-18A1-F848-8A25-B38D366E04C2}"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3" csCatId="accent1" phldr="1"/>
      <dgm:spPr/>
      <dgm:t>
        <a:bodyPr/>
        <a:lstStyle/>
        <a:p>
          <a:endParaRPr lang="en-US"/>
        </a:p>
      </dgm:t>
    </dgm:pt>
    <dgm:pt modelId="{27252B3C-961A-4F76-AA90-A68355E8019F}">
      <dgm:prSet phldrT="[Text]" custT="1"/>
      <dgm:spPr/>
      <dgm:t>
        <a:bodyPr/>
        <a:lstStyle/>
        <a:p>
          <a:r>
            <a:rPr lang="en-US" sz="2400"/>
            <a:t>Any public place or place which the public have permission to be there through payment or otherwise</a:t>
          </a:r>
          <a:endParaRPr lang="en-US" sz="2400" dirty="0"/>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dgm:t>
        <a:bodyPr/>
        <a:lstStyle/>
        <a:p>
          <a:r>
            <a:rPr lang="en-US" sz="2400" dirty="0"/>
            <a:t>Includes places to which only a section of the public would have access</a:t>
          </a:r>
        </a:p>
      </dgm:t>
    </dgm:pt>
    <dgm:pt modelId="{110527C6-FD14-494A-800C-81AC5D633E2A}" type="parTrans" cxnId="{867D059B-58A0-4E2A-AD67-058C1A9E58F3}">
      <dgm:prSet/>
      <dgm:spPr/>
      <dgm:t>
        <a:bodyPr/>
        <a:lstStyle/>
        <a:p>
          <a:endParaRPr lang="en-US"/>
        </a:p>
      </dgm:t>
    </dgm:pt>
    <dgm:pt modelId="{A42DF12F-0011-48BB-9B5C-143100CC899A}" type="sibTrans" cxnId="{867D059B-58A0-4E2A-AD67-058C1A9E58F3}">
      <dgm:prSet/>
      <dgm:spPr/>
      <dgm:t>
        <a:bodyPr/>
        <a:lstStyle/>
        <a:p>
          <a:endParaRPr lang="en-US"/>
        </a:p>
      </dgm:t>
    </dgm:pt>
    <dgm:pt modelId="{5C05D37C-2B88-405A-BC43-CFC636CD9DB3}">
      <dgm:prSet phldrT="[Text]" custT="1"/>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8102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206740">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84638">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3A1291-5230-4B01-9B1C-E7A18A8A7234}"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dirty="0"/>
            <a:t>Any item which directly or indirectly represent a stolen item (includes the proceeds of stolen goods)</a:t>
          </a:r>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DC61577-0D5D-CE40-9AA7-0148F2EE4348}" type="pres">
      <dgm:prSet presAssocID="{BE3A1291-5230-4B01-9B1C-E7A18A8A7234}" presName="vert0" presStyleCnt="0">
        <dgm:presLayoutVars>
          <dgm:dir/>
          <dgm:animOne val="branch"/>
          <dgm:animLvl val="lvl"/>
        </dgm:presLayoutVars>
      </dgm:prSet>
      <dgm:spPr/>
    </dgm:pt>
    <dgm:pt modelId="{EDA4E161-705F-EF4E-9C62-FF487525AA5C}" type="pres">
      <dgm:prSet presAssocID="{D982A8E4-02C7-44DF-ACA1-F7C579FC3226}" presName="thickLine" presStyleLbl="alignNode1" presStyleIdx="0" presStyleCnt="2"/>
      <dgm:spPr/>
    </dgm:pt>
    <dgm:pt modelId="{78AAED0C-4E81-464F-872E-2369F3D83CD2}" type="pres">
      <dgm:prSet presAssocID="{D982A8E4-02C7-44DF-ACA1-F7C579FC3226}" presName="horz1" presStyleCnt="0"/>
      <dgm:spPr/>
    </dgm:pt>
    <dgm:pt modelId="{81331ED0-97A3-784E-8128-11EF7DAC8943}" type="pres">
      <dgm:prSet presAssocID="{D982A8E4-02C7-44DF-ACA1-F7C579FC3226}" presName="tx1" presStyleLbl="revTx" presStyleIdx="0" presStyleCnt="2"/>
      <dgm:spPr/>
    </dgm:pt>
    <dgm:pt modelId="{BB496011-3F20-B644-9472-77AD678E1448}" type="pres">
      <dgm:prSet presAssocID="{D982A8E4-02C7-44DF-ACA1-F7C579FC3226}" presName="vert1" presStyleCnt="0"/>
      <dgm:spPr/>
    </dgm:pt>
    <dgm:pt modelId="{F0D2A6A4-1344-0D44-9117-2FAB30CB694D}" type="pres">
      <dgm:prSet presAssocID="{C9C39294-3610-4CC0-84BE-721CDF845521}" presName="thickLine" presStyleLbl="alignNode1" presStyleIdx="1" presStyleCnt="2"/>
      <dgm:spPr/>
    </dgm:pt>
    <dgm:pt modelId="{CB77EB7D-7491-CF42-8BCA-8D254004A4A2}" type="pres">
      <dgm:prSet presAssocID="{C9C39294-3610-4CC0-84BE-721CDF845521}" presName="horz1" presStyleCnt="0"/>
      <dgm:spPr/>
    </dgm:pt>
    <dgm:pt modelId="{6E6C197B-9F31-8149-B725-B0100C3EFBB9}" type="pres">
      <dgm:prSet presAssocID="{C9C39294-3610-4CC0-84BE-721CDF845521}" presName="tx1" presStyleLbl="revTx" presStyleIdx="1" presStyleCnt="2"/>
      <dgm:spPr/>
    </dgm:pt>
    <dgm:pt modelId="{5E352EF9-5095-9E4F-A9E8-07B61220493E}" type="pres">
      <dgm:prSet presAssocID="{C9C39294-3610-4CC0-84BE-721CDF845521}" presName="vert1" presStyleCnt="0"/>
      <dgm:spPr/>
    </dgm:pt>
  </dgm:ptLst>
  <dgm:cxnLst>
    <dgm:cxn modelId="{411B061C-DF7C-48C2-8F39-97A9991D8E27}" srcId="{BE3A1291-5230-4B01-9B1C-E7A18A8A7234}" destId="{D982A8E4-02C7-44DF-ACA1-F7C579FC3226}" srcOrd="0" destOrd="0" parTransId="{C29239C6-E594-45D8-82C4-9E667870394E}" sibTransId="{6E1E0D10-4EEF-4F9F-8E28-1136E58E511A}"/>
    <dgm:cxn modelId="{87210B4C-22D7-441F-B0C6-EAC4CA5BE1F5}" srcId="{BE3A1291-5230-4B01-9B1C-E7A18A8A7234}" destId="{C9C39294-3610-4CC0-84BE-721CDF845521}" srcOrd="1" destOrd="0" parTransId="{76B30F7A-5E0B-417F-AD47-4926BF2FC955}" sibTransId="{FC89B5E3-5327-46DC-B16D-72FBB7BB9EE0}"/>
    <dgm:cxn modelId="{E77C0794-D503-7346-A0FF-33E48B460D89}" type="presOf" srcId="{C9C39294-3610-4CC0-84BE-721CDF845521}" destId="{6E6C197B-9F31-8149-B725-B0100C3EFBB9}" srcOrd="0" destOrd="0" presId="urn:microsoft.com/office/officeart/2008/layout/LinedList"/>
    <dgm:cxn modelId="{6C7BD9D1-4B95-F446-859C-3134B245FBEC}" type="presOf" srcId="{BE3A1291-5230-4B01-9B1C-E7A18A8A7234}" destId="{8DC61577-0D5D-CE40-9AA7-0148F2EE4348}" srcOrd="0" destOrd="0" presId="urn:microsoft.com/office/officeart/2008/layout/LinedList"/>
    <dgm:cxn modelId="{C2CE29E2-CFBA-E143-ACF7-359BAF4A8C72}" type="presOf" srcId="{D982A8E4-02C7-44DF-ACA1-F7C579FC3226}" destId="{81331ED0-97A3-784E-8128-11EF7DAC8943}" srcOrd="0" destOrd="0" presId="urn:microsoft.com/office/officeart/2008/layout/LinedList"/>
    <dgm:cxn modelId="{9AE19EEA-B022-2B4B-B473-AACA5BA56D79}" type="presParOf" srcId="{8DC61577-0D5D-CE40-9AA7-0148F2EE4348}" destId="{EDA4E161-705F-EF4E-9C62-FF487525AA5C}" srcOrd="0" destOrd="0" presId="urn:microsoft.com/office/officeart/2008/layout/LinedList"/>
    <dgm:cxn modelId="{70AC9084-49D3-544B-8EC9-44DBA36ED212}" type="presParOf" srcId="{8DC61577-0D5D-CE40-9AA7-0148F2EE4348}" destId="{78AAED0C-4E81-464F-872E-2369F3D83CD2}" srcOrd="1" destOrd="0" presId="urn:microsoft.com/office/officeart/2008/layout/LinedList"/>
    <dgm:cxn modelId="{93260B3A-14E1-924B-8CFE-AEE982CE9EC0}" type="presParOf" srcId="{78AAED0C-4E81-464F-872E-2369F3D83CD2}" destId="{81331ED0-97A3-784E-8128-11EF7DAC8943}" srcOrd="0" destOrd="0" presId="urn:microsoft.com/office/officeart/2008/layout/LinedList"/>
    <dgm:cxn modelId="{9E4A3185-B295-FA40-BAB9-F2A9CB47FE51}" type="presParOf" srcId="{78AAED0C-4E81-464F-872E-2369F3D83CD2}" destId="{BB496011-3F20-B644-9472-77AD678E1448}" srcOrd="1" destOrd="0" presId="urn:microsoft.com/office/officeart/2008/layout/LinedList"/>
    <dgm:cxn modelId="{4921CDAA-1A09-8D48-B28B-EE8A5AC93AA5}" type="presParOf" srcId="{8DC61577-0D5D-CE40-9AA7-0148F2EE4348}" destId="{F0D2A6A4-1344-0D44-9117-2FAB30CB694D}" srcOrd="2" destOrd="0" presId="urn:microsoft.com/office/officeart/2008/layout/LinedList"/>
    <dgm:cxn modelId="{7D38AA51-6E50-DD41-9209-6A557FF5A6A1}" type="presParOf" srcId="{8DC61577-0D5D-CE40-9AA7-0148F2EE4348}" destId="{CB77EB7D-7491-CF42-8BCA-8D254004A4A2}" srcOrd="3" destOrd="0" presId="urn:microsoft.com/office/officeart/2008/layout/LinedList"/>
    <dgm:cxn modelId="{CD6AD6E7-49AF-3A40-8D2C-11D4D7E2EB62}" type="presParOf" srcId="{CB77EB7D-7491-CF42-8BCA-8D254004A4A2}" destId="{6E6C197B-9F31-8149-B725-B0100C3EFBB9}" srcOrd="0" destOrd="0" presId="urn:microsoft.com/office/officeart/2008/layout/LinedList"/>
    <dgm:cxn modelId="{6CA89C71-AE46-8A44-A772-06778F001584}" type="presParOf" srcId="{CB77EB7D-7491-CF42-8BCA-8D254004A4A2}" destId="{5E352EF9-5095-9E4F-A9E8-07B61220493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custLinFactNeighborX="-215" custLinFactNeighborY="-445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custLinFactNeighborX="260" custLinFactNeighborY="2688"/>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2" loCatId="process" qsTypeId="urn:microsoft.com/office/officeart/2005/8/quickstyle/simple1" qsCatId="simple" csTypeId="urn:microsoft.com/office/officeart/2005/8/colors/accent1_3" csCatId="accent1"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b="1" i="1" u="sng"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18FD1FEE-9904-4608-964B-085EED5A54C7}" type="pres">
      <dgm:prSet presAssocID="{7CBB15C8-9C06-46B3-965C-F6352311012F}" presName="linearFlow" presStyleCnt="0">
        <dgm:presLayoutVars>
          <dgm:resizeHandles val="exact"/>
        </dgm:presLayoutVars>
      </dgm:prSet>
      <dgm:spPr/>
    </dgm:pt>
    <dgm:pt modelId="{BD86B3F9-069D-4469-AE6B-6926E9DA01A3}" type="pres">
      <dgm:prSet presAssocID="{CDF11527-434A-4735-BC75-99F8FC48B5C7}" presName="node" presStyleLbl="node1" presStyleIdx="0" presStyleCnt="3" custScaleX="420285">
        <dgm:presLayoutVars>
          <dgm:bulletEnabled val="1"/>
        </dgm:presLayoutVars>
      </dgm:prSet>
      <dgm:spPr/>
    </dgm:pt>
    <dgm:pt modelId="{E4914C1E-15D8-4F37-A269-904DECC45847}" type="pres">
      <dgm:prSet presAssocID="{7579FFED-380C-4626-8D30-9638028AFF77}" presName="sibTrans" presStyleLbl="sibTrans2D1" presStyleIdx="0" presStyleCnt="2"/>
      <dgm:spPr/>
    </dgm:pt>
    <dgm:pt modelId="{95DBA2D4-F34D-4E41-A8AB-1BFBD20DA0F7}" type="pres">
      <dgm:prSet presAssocID="{7579FFED-380C-4626-8D30-9638028AFF77}" presName="connectorText" presStyleLbl="sibTrans2D1" presStyleIdx="0" presStyleCnt="2"/>
      <dgm:spPr/>
    </dgm:pt>
    <dgm:pt modelId="{41A35732-267D-4D67-841E-E369477484AC}" type="pres">
      <dgm:prSet presAssocID="{576D5EAA-F4CA-47F9-A1CA-CD357142769F}" presName="node" presStyleLbl="node1" presStyleIdx="1" presStyleCnt="3" custScaleX="420285" custScaleY="193525">
        <dgm:presLayoutVars>
          <dgm:bulletEnabled val="1"/>
        </dgm:presLayoutVars>
      </dgm:prSet>
      <dgm:spPr/>
    </dgm:pt>
    <dgm:pt modelId="{DD5597EF-ACFA-4AB1-9C6B-F1B0BCDCBA2B}" type="pres">
      <dgm:prSet presAssocID="{1E50498B-F274-46DE-BB8D-5C02D2D42E36}" presName="sibTrans" presStyleLbl="sibTrans2D1" presStyleIdx="1" presStyleCnt="2"/>
      <dgm:spPr/>
    </dgm:pt>
    <dgm:pt modelId="{B3460982-841A-496D-940C-FAB4177199A3}" type="pres">
      <dgm:prSet presAssocID="{1E50498B-F274-46DE-BB8D-5C02D2D42E36}" presName="connectorText" presStyleLbl="sibTrans2D1" presStyleIdx="1" presStyleCnt="2"/>
      <dgm:spPr/>
    </dgm:pt>
    <dgm:pt modelId="{5F79C60F-8B6D-4D65-A720-F4AFCB820AD6}" type="pres">
      <dgm:prSet presAssocID="{8C7FADA9-C871-4854-B5DE-7411775BB2DF}" presName="node" presStyleLbl="node1" presStyleIdx="2" presStyleCnt="3" custScaleX="420285" custLinFactY="14839" custLinFactNeighborY="100000">
        <dgm:presLayoutVars>
          <dgm:bulletEnabled val="1"/>
        </dgm:presLayoutVars>
      </dgm:prSet>
      <dgm:spPr/>
    </dgm:pt>
  </dgm:ptLst>
  <dgm:cxnLst>
    <dgm:cxn modelId="{0EFB3420-6D6B-4082-9A2C-8FADBF9BC09A}" type="presOf" srcId="{CDF11527-434A-4735-BC75-99F8FC48B5C7}" destId="{BD86B3F9-069D-4469-AE6B-6926E9DA01A3}" srcOrd="0" destOrd="0" presId="urn:microsoft.com/office/officeart/2005/8/layout/process2"/>
    <dgm:cxn modelId="{9EB84C2B-856B-483D-98BC-127D431178CC}" type="presOf" srcId="{576D5EAA-F4CA-47F9-A1CA-CD357142769F}" destId="{41A35732-267D-4D67-841E-E369477484AC}" srcOrd="0" destOrd="0" presId="urn:microsoft.com/office/officeart/2005/8/layout/process2"/>
    <dgm:cxn modelId="{1BDBAD3D-F208-47CD-8BBB-B8078B63FA28}" type="presOf" srcId="{1E50498B-F274-46DE-BB8D-5C02D2D42E36}" destId="{B3460982-841A-496D-940C-FAB4177199A3}" srcOrd="1" destOrd="0" presId="urn:microsoft.com/office/officeart/2005/8/layout/process2"/>
    <dgm:cxn modelId="{82193641-C113-4BAB-B1A7-81BAD4B5DC87}" type="presOf" srcId="{1E50498B-F274-46DE-BB8D-5C02D2D42E36}" destId="{DD5597EF-ACFA-4AB1-9C6B-F1B0BCDCBA2B}" srcOrd="0" destOrd="0" presId="urn:microsoft.com/office/officeart/2005/8/layout/process2"/>
    <dgm:cxn modelId="{7C415A4A-349A-4660-B861-763DDEC67104}" type="presOf" srcId="{7CBB15C8-9C06-46B3-965C-F6352311012F}" destId="{18FD1FEE-9904-4608-964B-085EED5A54C7}" srcOrd="0" destOrd="0" presId="urn:microsoft.com/office/officeart/2005/8/layout/process2"/>
    <dgm:cxn modelId="{29C98869-C29C-4C43-BF23-C50CDC4B0605}" type="presOf" srcId="{8C7FADA9-C871-4854-B5DE-7411775BB2DF}" destId="{5F79C60F-8B6D-4D65-A720-F4AFCB820AD6}" srcOrd="0" destOrd="0" presId="urn:microsoft.com/office/officeart/2005/8/layout/process2"/>
    <dgm:cxn modelId="{C0C2A469-C8B0-4C74-BF5F-66EA907AA1E5}" srcId="{7CBB15C8-9C06-46B3-965C-F6352311012F}" destId="{576D5EAA-F4CA-47F9-A1CA-CD357142769F}" srcOrd="1" destOrd="0" parTransId="{1DC8DF76-CDBD-4356-9C9B-5BBF39917BC6}" sibTransId="{1E50498B-F274-46DE-BB8D-5C02D2D42E36}"/>
    <dgm:cxn modelId="{5DCAA2A0-93B2-4086-9070-05DAFDF53CFA}" type="presOf" srcId="{7579FFED-380C-4626-8D30-9638028AFF77}" destId="{95DBA2D4-F34D-4E41-A8AB-1BFBD20DA0F7}" srcOrd="1" destOrd="0" presId="urn:microsoft.com/office/officeart/2005/8/layout/process2"/>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757E38F8-5F39-43F8-A896-6D6F3CFB0E4B}" type="presOf" srcId="{7579FFED-380C-4626-8D30-9638028AFF77}" destId="{E4914C1E-15D8-4F37-A269-904DECC45847}" srcOrd="0" destOrd="0" presId="urn:microsoft.com/office/officeart/2005/8/layout/process2"/>
    <dgm:cxn modelId="{80959D31-C053-47E7-B38F-8C350B8D7085}" type="presParOf" srcId="{18FD1FEE-9904-4608-964B-085EED5A54C7}" destId="{BD86B3F9-069D-4469-AE6B-6926E9DA01A3}" srcOrd="0" destOrd="0" presId="urn:microsoft.com/office/officeart/2005/8/layout/process2"/>
    <dgm:cxn modelId="{E8717909-3520-4B36-BBE7-523170B673FC}" type="presParOf" srcId="{18FD1FEE-9904-4608-964B-085EED5A54C7}" destId="{E4914C1E-15D8-4F37-A269-904DECC45847}" srcOrd="1" destOrd="0" presId="urn:microsoft.com/office/officeart/2005/8/layout/process2"/>
    <dgm:cxn modelId="{03CC7EEF-065F-4873-AF05-8E7799715B2C}" type="presParOf" srcId="{E4914C1E-15D8-4F37-A269-904DECC45847}" destId="{95DBA2D4-F34D-4E41-A8AB-1BFBD20DA0F7}" srcOrd="0" destOrd="0" presId="urn:microsoft.com/office/officeart/2005/8/layout/process2"/>
    <dgm:cxn modelId="{7CB64E20-616B-44DB-9CA3-8F7E7B8B7C20}" type="presParOf" srcId="{18FD1FEE-9904-4608-964B-085EED5A54C7}" destId="{41A35732-267D-4D67-841E-E369477484AC}" srcOrd="2" destOrd="0" presId="urn:microsoft.com/office/officeart/2005/8/layout/process2"/>
    <dgm:cxn modelId="{D52EE3C4-28E0-4D11-BA66-F85733F9EDA7}" type="presParOf" srcId="{18FD1FEE-9904-4608-964B-085EED5A54C7}" destId="{DD5597EF-ACFA-4AB1-9C6B-F1B0BCDCBA2B}" srcOrd="3" destOrd="0" presId="urn:microsoft.com/office/officeart/2005/8/layout/process2"/>
    <dgm:cxn modelId="{85F25541-D219-49DC-B913-1AA7798834E0}" type="presParOf" srcId="{DD5597EF-ACFA-4AB1-9C6B-F1B0BCDCBA2B}" destId="{B3460982-841A-496D-940C-FAB4177199A3}" srcOrd="0" destOrd="0" presId="urn:microsoft.com/office/officeart/2005/8/layout/process2"/>
    <dgm:cxn modelId="{A490B22C-2810-4737-8FEF-13EB4774F490}" type="presParOf" srcId="{18FD1FEE-9904-4608-964B-085EED5A54C7}" destId="{5F79C60F-8B6D-4D65-A720-F4AFCB820A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C7716E5-A656-4BE2-A25E-CA0DD104A488}"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18BE7B08-6A42-460B-936A-5750F201E4E6}">
      <dgm:prSet phldrT="[Text]" custT="1"/>
      <dgm:spPr/>
      <dgm:t>
        <a:bodyPr/>
        <a:lstStyle/>
        <a:p>
          <a:r>
            <a:rPr lang="en-US" sz="1900"/>
            <a:t>Stop &amp; Search can be a valuable power to assist policing provided that it is used correctly</a:t>
          </a:r>
          <a:endParaRPr lang="en-US" sz="1900" dirty="0"/>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dirty="0"/>
            <a:t>The search was necessary &amp; was the most appropriate method that could be used to establish whether the person had such an item</a:t>
          </a:r>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C5F77814-6074-4914-BEFF-09E1613B8BB7}" type="pres">
      <dgm:prSet presAssocID="{CC7716E5-A656-4BE2-A25E-CA0DD104A488}" presName="Name0" presStyleCnt="0">
        <dgm:presLayoutVars>
          <dgm:dir/>
          <dgm:resizeHandles/>
        </dgm:presLayoutVars>
      </dgm:prSet>
      <dgm:spPr/>
    </dgm:pt>
    <dgm:pt modelId="{7ADBFD52-49CB-4FB5-A015-16C051094FDD}" type="pres">
      <dgm:prSet presAssocID="{18BE7B08-6A42-460B-936A-5750F201E4E6}" presName="compNode" presStyleCnt="0"/>
      <dgm:spPr/>
    </dgm:pt>
    <dgm:pt modelId="{0CF6D71F-09AC-4F97-8174-2FA1340BC7F8}" type="pres">
      <dgm:prSet presAssocID="{18BE7B08-6A42-460B-936A-5750F201E4E6}" presName="dummyConnPt" presStyleCnt="0"/>
      <dgm:spPr/>
    </dgm:pt>
    <dgm:pt modelId="{0D61AC09-3B3F-4CB9-9A7A-31BF72D8814C}" type="pres">
      <dgm:prSet presAssocID="{18BE7B08-6A42-460B-936A-5750F201E4E6}" presName="node" presStyleLbl="node1" presStyleIdx="0" presStyleCnt="6" custScaleX="210822" custScaleY="128836">
        <dgm:presLayoutVars>
          <dgm:bulletEnabled val="1"/>
        </dgm:presLayoutVars>
      </dgm:prSet>
      <dgm:spPr/>
    </dgm:pt>
    <dgm:pt modelId="{6EDD35EA-97D0-4CFB-9FBA-A3E55319FF34}" type="pres">
      <dgm:prSet presAssocID="{8F7DCBEA-E685-4FC6-AD3B-13EF595CAA97}" presName="sibTrans" presStyleLbl="bgSibTrans2D1" presStyleIdx="0" presStyleCnt="5"/>
      <dgm:spPr/>
    </dgm:pt>
    <dgm:pt modelId="{3F6D07B8-CC92-45D3-9213-52776F229B66}" type="pres">
      <dgm:prSet presAssocID="{9111EC06-D3F3-4EC2-8CF5-05FE16105CE4}" presName="compNode" presStyleCnt="0"/>
      <dgm:spPr/>
    </dgm:pt>
    <dgm:pt modelId="{215F5972-D3E2-43E6-BD21-0ECF3E1461BC}" type="pres">
      <dgm:prSet presAssocID="{9111EC06-D3F3-4EC2-8CF5-05FE16105CE4}" presName="dummyConnPt" presStyleCnt="0"/>
      <dgm:spPr/>
    </dgm:pt>
    <dgm:pt modelId="{4FF8FA36-D6F0-4097-9614-A55D008049D7}" type="pres">
      <dgm:prSet presAssocID="{9111EC06-D3F3-4EC2-8CF5-05FE16105CE4}" presName="node" presStyleLbl="node1" presStyleIdx="1" presStyleCnt="6" custScaleX="210822" custScaleY="126690">
        <dgm:presLayoutVars>
          <dgm:bulletEnabled val="1"/>
        </dgm:presLayoutVars>
      </dgm:prSet>
      <dgm:spPr/>
    </dgm:pt>
    <dgm:pt modelId="{4B121E15-8634-4126-BE8E-C0DD9471FF63}" type="pres">
      <dgm:prSet presAssocID="{3B1C0E41-2B79-4F65-8857-EF62E120B7EA}" presName="sibTrans" presStyleLbl="bgSibTrans2D1" presStyleIdx="1" presStyleCnt="5"/>
      <dgm:spPr/>
    </dgm:pt>
    <dgm:pt modelId="{DE935327-818B-4A69-9F28-6FBDEDE89D87}" type="pres">
      <dgm:prSet presAssocID="{9D91E515-010B-4004-8C8C-407DFB73CA63}" presName="compNode" presStyleCnt="0"/>
      <dgm:spPr/>
    </dgm:pt>
    <dgm:pt modelId="{84CE8C9B-3B39-4295-9785-A52E7AE71586}" type="pres">
      <dgm:prSet presAssocID="{9D91E515-010B-4004-8C8C-407DFB73CA63}" presName="dummyConnPt" presStyleCnt="0"/>
      <dgm:spPr/>
    </dgm:pt>
    <dgm:pt modelId="{1D1E1357-CBAD-4764-8F8D-A0A1A5F2E581}" type="pres">
      <dgm:prSet presAssocID="{9D91E515-010B-4004-8C8C-407DFB73CA63}" presName="node" presStyleLbl="node1" presStyleIdx="2" presStyleCnt="6" custScaleX="210822" custScaleY="123372">
        <dgm:presLayoutVars>
          <dgm:bulletEnabled val="1"/>
        </dgm:presLayoutVars>
      </dgm:prSet>
      <dgm:spPr/>
    </dgm:pt>
    <dgm:pt modelId="{A260631F-9568-4BEA-837D-E5BC4DC2CFF8}" type="pres">
      <dgm:prSet presAssocID="{B457596A-4E62-418B-9AA5-16981DC7A876}" presName="sibTrans" presStyleLbl="bgSibTrans2D1" presStyleIdx="2" presStyleCnt="5"/>
      <dgm:spPr/>
    </dgm:pt>
    <dgm:pt modelId="{6ABD9A04-04FB-4530-8BFE-F36861B58465}" type="pres">
      <dgm:prSet presAssocID="{7AA919D5-0931-4171-B98E-8DB94568BED2}" presName="compNode" presStyleCnt="0"/>
      <dgm:spPr/>
    </dgm:pt>
    <dgm:pt modelId="{1E39C62E-FDAB-4A22-A7A2-CD2AEB90BD80}" type="pres">
      <dgm:prSet presAssocID="{7AA919D5-0931-4171-B98E-8DB94568BED2}" presName="dummyConnPt" presStyleCnt="0"/>
      <dgm:spPr/>
    </dgm:pt>
    <dgm:pt modelId="{16E1316D-9BF4-4701-A76D-47ACE8BB7CA5}" type="pres">
      <dgm:prSet presAssocID="{7AA919D5-0931-4171-B98E-8DB94568BED2}" presName="node" presStyleLbl="node1" presStyleIdx="3" presStyleCnt="6" custScaleX="202428" custScaleY="122683">
        <dgm:presLayoutVars>
          <dgm:bulletEnabled val="1"/>
        </dgm:presLayoutVars>
      </dgm:prSet>
      <dgm:spPr/>
    </dgm:pt>
    <dgm:pt modelId="{5AEF181A-8818-423A-A173-83826B95EAC6}" type="pres">
      <dgm:prSet presAssocID="{6C365100-2B0E-4C1F-9F56-AE627A88E77B}" presName="sibTrans" presStyleLbl="bgSibTrans2D1" presStyleIdx="3" presStyleCnt="5"/>
      <dgm:spPr/>
    </dgm:pt>
    <dgm:pt modelId="{F03DD8A7-64E1-4E8B-B5A2-C76D4859FE8B}" type="pres">
      <dgm:prSet presAssocID="{BA05FEB8-BE22-488B-BE33-F5DB8B765DA7}" presName="compNode" presStyleCnt="0"/>
      <dgm:spPr/>
    </dgm:pt>
    <dgm:pt modelId="{3B1FF832-2E13-4C97-91B8-6543269A989F}" type="pres">
      <dgm:prSet presAssocID="{BA05FEB8-BE22-488B-BE33-F5DB8B765DA7}" presName="dummyConnPt" presStyleCnt="0"/>
      <dgm:spPr/>
    </dgm:pt>
    <dgm:pt modelId="{B6B419C8-2AD4-4B45-97D5-A32412C6089E}" type="pres">
      <dgm:prSet presAssocID="{BA05FEB8-BE22-488B-BE33-F5DB8B765DA7}" presName="node" presStyleLbl="node1" presStyleIdx="4" presStyleCnt="6" custScaleX="199095" custScaleY="130608">
        <dgm:presLayoutVars>
          <dgm:bulletEnabled val="1"/>
        </dgm:presLayoutVars>
      </dgm:prSet>
      <dgm:spPr/>
    </dgm:pt>
    <dgm:pt modelId="{9B6E916C-A9A1-4A58-A1FA-18312AC64046}" type="pres">
      <dgm:prSet presAssocID="{8167E9D1-E0EC-46DC-87C6-D25D693D617E}" presName="sibTrans" presStyleLbl="bgSibTrans2D1" presStyleIdx="4" presStyleCnt="5"/>
      <dgm:spPr/>
    </dgm:pt>
    <dgm:pt modelId="{BD111FF1-8C7A-4E08-844B-980C8ED9F18E}" type="pres">
      <dgm:prSet presAssocID="{3AD8E14A-6A98-4EDD-839F-5E0A36A2E0D5}" presName="compNode" presStyleCnt="0"/>
      <dgm:spPr/>
    </dgm:pt>
    <dgm:pt modelId="{60484F75-216A-4F92-B9E9-44CF9E5C5DA9}" type="pres">
      <dgm:prSet presAssocID="{3AD8E14A-6A98-4EDD-839F-5E0A36A2E0D5}" presName="dummyConnPt" presStyleCnt="0"/>
      <dgm:spPr/>
    </dgm:pt>
    <dgm:pt modelId="{D275BE67-FBBF-4C91-99F6-5004317539D2}" type="pres">
      <dgm:prSet presAssocID="{3AD8E14A-6A98-4EDD-839F-5E0A36A2E0D5}" presName="node" presStyleLbl="node1" presStyleIdx="5" presStyleCnt="6" custScaleX="199095" custScaleY="127242" custLinFactNeighborY="-297">
        <dgm:presLayoutVars>
          <dgm:bulletEnabled val="1"/>
        </dgm:presLayoutVars>
      </dgm:prSet>
      <dgm:spPr/>
    </dgm:pt>
  </dgm:ptLst>
  <dgm:cxnLst>
    <dgm:cxn modelId="{AF535C2A-8A21-48FB-A3A0-1F0508118D4B}" type="presOf" srcId="{BA05FEB8-BE22-488B-BE33-F5DB8B765DA7}" destId="{B6B419C8-2AD4-4B45-97D5-A32412C6089E}" srcOrd="0" destOrd="0" presId="urn:microsoft.com/office/officeart/2005/8/layout/bProcess4"/>
    <dgm:cxn modelId="{3234492D-ED9F-475F-9EDA-C9618960A1AD}" srcId="{CC7716E5-A656-4BE2-A25E-CA0DD104A488}" destId="{3AD8E14A-6A98-4EDD-839F-5E0A36A2E0D5}" srcOrd="5" destOrd="0" parTransId="{73033A77-287B-45B1-92FB-72DA09D4C12A}" sibTransId="{62716C9F-428A-4860-9CEA-AA816AC01DFA}"/>
    <dgm:cxn modelId="{1421B967-EE5D-4551-8E43-587BDE9D2259}" type="presOf" srcId="{8167E9D1-E0EC-46DC-87C6-D25D693D617E}" destId="{9B6E916C-A9A1-4A58-A1FA-18312AC64046}" srcOrd="0" destOrd="0" presId="urn:microsoft.com/office/officeart/2005/8/layout/b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0FC697-BEF6-4A54-A805-E9B9B5B5482F}" type="presOf" srcId="{7AA919D5-0931-4171-B98E-8DB94568BED2}" destId="{16E1316D-9BF4-4701-A76D-47ACE8BB7CA5}" srcOrd="0" destOrd="0" presId="urn:microsoft.com/office/officeart/2005/8/layout/bProcess4"/>
    <dgm:cxn modelId="{8A74DD9B-1F30-401D-8039-E1F98D8DB5E5}" type="presOf" srcId="{9111EC06-D3F3-4EC2-8CF5-05FE16105CE4}" destId="{4FF8FA36-D6F0-4097-9614-A55D008049D7}" srcOrd="0" destOrd="0" presId="urn:microsoft.com/office/officeart/2005/8/layout/bProcess4"/>
    <dgm:cxn modelId="{F32AE0B3-7B0E-479A-8DA8-40C70B48E0BF}" srcId="{CC7716E5-A656-4BE2-A25E-CA0DD104A488}" destId="{9D91E515-010B-4004-8C8C-407DFB73CA63}" srcOrd="2" destOrd="0" parTransId="{DC17EF7F-232E-4CCB-9238-6A8402F2604B}" sibTransId="{B457596A-4E62-418B-9AA5-16981DC7A876}"/>
    <dgm:cxn modelId="{9ABF4DBC-F19E-4812-AD83-543ECC924DA3}" type="presOf" srcId="{18BE7B08-6A42-460B-936A-5750F201E4E6}" destId="{0D61AC09-3B3F-4CB9-9A7A-31BF72D8814C}" srcOrd="0" destOrd="0" presId="urn:microsoft.com/office/officeart/2005/8/layout/bProcess4"/>
    <dgm:cxn modelId="{674B85BD-1290-4AD3-BFC3-81A89D487F71}" type="presOf" srcId="{6C365100-2B0E-4C1F-9F56-AE627A88E77B}" destId="{5AEF181A-8818-423A-A173-83826B95EAC6}" srcOrd="0" destOrd="0" presId="urn:microsoft.com/office/officeart/2005/8/layout/bProcess4"/>
    <dgm:cxn modelId="{CE7AF0C7-91AF-4731-90A5-1982E8AD29A9}" type="presOf" srcId="{B457596A-4E62-418B-9AA5-16981DC7A876}" destId="{A260631F-9568-4BEA-837D-E5BC4DC2CFF8}" srcOrd="0" destOrd="0" presId="urn:microsoft.com/office/officeart/2005/8/layout/bProcess4"/>
    <dgm:cxn modelId="{D2EBF3CB-363B-41A8-830C-1DBD341F7015}" type="presOf" srcId="{3B1C0E41-2B79-4F65-8857-EF62E120B7EA}" destId="{4B121E15-8634-4126-BE8E-C0DD9471FF63}" srcOrd="0" destOrd="0" presId="urn:microsoft.com/office/officeart/2005/8/layout/bProcess4"/>
    <dgm:cxn modelId="{7A6617D7-2198-4C12-BC14-A5914F2C65F7}" srcId="{CC7716E5-A656-4BE2-A25E-CA0DD104A488}" destId="{9111EC06-D3F3-4EC2-8CF5-05FE16105CE4}" srcOrd="1" destOrd="0" parTransId="{3C1749FC-D006-4C45-AE17-E0871E5E9C92}" sibTransId="{3B1C0E41-2B79-4F65-8857-EF62E120B7EA}"/>
    <dgm:cxn modelId="{2B93AADA-A0B1-42C4-B71F-DC60EBD566C5}" type="presOf" srcId="{CC7716E5-A656-4BE2-A25E-CA0DD104A488}" destId="{C5F77814-6074-4914-BEFF-09E1613B8BB7}" srcOrd="0" destOrd="0" presId="urn:microsoft.com/office/officeart/2005/8/layout/bProcess4"/>
    <dgm:cxn modelId="{3908F0DE-A3AE-4665-9622-10025A8AD6B2}" srcId="{CC7716E5-A656-4BE2-A25E-CA0DD104A488}" destId="{18BE7B08-6A42-460B-936A-5750F201E4E6}" srcOrd="0" destOrd="0" parTransId="{223690E8-216A-4B33-9F96-F7700320104D}" sibTransId="{8F7DCBEA-E685-4FC6-AD3B-13EF595CAA97}"/>
    <dgm:cxn modelId="{97EA83E1-3CF9-4F9A-B1B1-1533DCFB33DC}" type="presOf" srcId="{8F7DCBEA-E685-4FC6-AD3B-13EF595CAA97}" destId="{6EDD35EA-97D0-4CFB-9FBA-A3E55319FF34}" srcOrd="0" destOrd="0" presId="urn:microsoft.com/office/officeart/2005/8/layout/bProcess4"/>
    <dgm:cxn modelId="{C56A69ED-3B34-4066-B685-9E3A71DFAF9B}" type="presOf" srcId="{3AD8E14A-6A98-4EDD-839F-5E0A36A2E0D5}" destId="{D275BE67-FBBF-4C91-99F6-5004317539D2}" srcOrd="0" destOrd="0" presId="urn:microsoft.com/office/officeart/2005/8/layout/bProcess4"/>
    <dgm:cxn modelId="{F2E706F2-EC9F-4246-9F40-0D0CD5A637EE}" type="presOf" srcId="{9D91E515-010B-4004-8C8C-407DFB73CA63}" destId="{1D1E1357-CBAD-4764-8F8D-A0A1A5F2E581}" srcOrd="0" destOrd="0" presId="urn:microsoft.com/office/officeart/2005/8/layout/bProcess4"/>
    <dgm:cxn modelId="{5561FB5D-1B9A-4A76-B6B6-5711E4112F2D}" type="presParOf" srcId="{C5F77814-6074-4914-BEFF-09E1613B8BB7}" destId="{7ADBFD52-49CB-4FB5-A015-16C051094FDD}" srcOrd="0" destOrd="0" presId="urn:microsoft.com/office/officeart/2005/8/layout/bProcess4"/>
    <dgm:cxn modelId="{AB963F1F-B564-4345-AA36-14CF221D7926}" type="presParOf" srcId="{7ADBFD52-49CB-4FB5-A015-16C051094FDD}" destId="{0CF6D71F-09AC-4F97-8174-2FA1340BC7F8}" srcOrd="0" destOrd="0" presId="urn:microsoft.com/office/officeart/2005/8/layout/bProcess4"/>
    <dgm:cxn modelId="{318A1C0F-961F-4C30-932E-FFFCE1A4C68F}" type="presParOf" srcId="{7ADBFD52-49CB-4FB5-A015-16C051094FDD}" destId="{0D61AC09-3B3F-4CB9-9A7A-31BF72D8814C}" srcOrd="1" destOrd="0" presId="urn:microsoft.com/office/officeart/2005/8/layout/bProcess4"/>
    <dgm:cxn modelId="{32DE3DF8-3EF2-4306-96EF-F0D4313573D8}" type="presParOf" srcId="{C5F77814-6074-4914-BEFF-09E1613B8BB7}" destId="{6EDD35EA-97D0-4CFB-9FBA-A3E55319FF34}" srcOrd="1" destOrd="0" presId="urn:microsoft.com/office/officeart/2005/8/layout/bProcess4"/>
    <dgm:cxn modelId="{F79BDB3C-D666-4577-89CD-228972BB9C88}" type="presParOf" srcId="{C5F77814-6074-4914-BEFF-09E1613B8BB7}" destId="{3F6D07B8-CC92-45D3-9213-52776F229B66}" srcOrd="2" destOrd="0" presId="urn:microsoft.com/office/officeart/2005/8/layout/bProcess4"/>
    <dgm:cxn modelId="{9FD4B6B1-708E-4997-9476-8C610A816D1C}" type="presParOf" srcId="{3F6D07B8-CC92-45D3-9213-52776F229B66}" destId="{215F5972-D3E2-43E6-BD21-0ECF3E1461BC}" srcOrd="0" destOrd="0" presId="urn:microsoft.com/office/officeart/2005/8/layout/bProcess4"/>
    <dgm:cxn modelId="{A9841879-BBE7-47C1-AF19-CABDCA78EF15}" type="presParOf" srcId="{3F6D07B8-CC92-45D3-9213-52776F229B66}" destId="{4FF8FA36-D6F0-4097-9614-A55D008049D7}" srcOrd="1" destOrd="0" presId="urn:microsoft.com/office/officeart/2005/8/layout/bProcess4"/>
    <dgm:cxn modelId="{E76B8CE9-3C30-4484-B354-25240152DA92}" type="presParOf" srcId="{C5F77814-6074-4914-BEFF-09E1613B8BB7}" destId="{4B121E15-8634-4126-BE8E-C0DD9471FF63}" srcOrd="3" destOrd="0" presId="urn:microsoft.com/office/officeart/2005/8/layout/bProcess4"/>
    <dgm:cxn modelId="{1C76694C-D55B-4063-9AA9-5E27438C3BEB}" type="presParOf" srcId="{C5F77814-6074-4914-BEFF-09E1613B8BB7}" destId="{DE935327-818B-4A69-9F28-6FBDEDE89D87}" srcOrd="4" destOrd="0" presId="urn:microsoft.com/office/officeart/2005/8/layout/bProcess4"/>
    <dgm:cxn modelId="{8A354FF5-54A5-4854-990C-788B78BC147C}" type="presParOf" srcId="{DE935327-818B-4A69-9F28-6FBDEDE89D87}" destId="{84CE8C9B-3B39-4295-9785-A52E7AE71586}" srcOrd="0" destOrd="0" presId="urn:microsoft.com/office/officeart/2005/8/layout/bProcess4"/>
    <dgm:cxn modelId="{499EE5E9-1F2E-405B-8515-58CC129505F6}" type="presParOf" srcId="{DE935327-818B-4A69-9F28-6FBDEDE89D87}" destId="{1D1E1357-CBAD-4764-8F8D-A0A1A5F2E581}" srcOrd="1" destOrd="0" presId="urn:microsoft.com/office/officeart/2005/8/layout/bProcess4"/>
    <dgm:cxn modelId="{20D34300-BACC-4F0C-AF6C-42C553E82972}" type="presParOf" srcId="{C5F77814-6074-4914-BEFF-09E1613B8BB7}" destId="{A260631F-9568-4BEA-837D-E5BC4DC2CFF8}" srcOrd="5" destOrd="0" presId="urn:microsoft.com/office/officeart/2005/8/layout/bProcess4"/>
    <dgm:cxn modelId="{3302BEBC-0669-48D5-BC2E-F5B42B5D3C94}" type="presParOf" srcId="{C5F77814-6074-4914-BEFF-09E1613B8BB7}" destId="{6ABD9A04-04FB-4530-8BFE-F36861B58465}" srcOrd="6" destOrd="0" presId="urn:microsoft.com/office/officeart/2005/8/layout/bProcess4"/>
    <dgm:cxn modelId="{BB64BC9A-C4AF-4241-BC00-9B713ADA5B01}" type="presParOf" srcId="{6ABD9A04-04FB-4530-8BFE-F36861B58465}" destId="{1E39C62E-FDAB-4A22-A7A2-CD2AEB90BD80}" srcOrd="0" destOrd="0" presId="urn:microsoft.com/office/officeart/2005/8/layout/bProcess4"/>
    <dgm:cxn modelId="{C2DB5C15-85F2-42AE-BEC7-5A6E71585CFA}" type="presParOf" srcId="{6ABD9A04-04FB-4530-8BFE-F36861B58465}" destId="{16E1316D-9BF4-4701-A76D-47ACE8BB7CA5}" srcOrd="1" destOrd="0" presId="urn:microsoft.com/office/officeart/2005/8/layout/bProcess4"/>
    <dgm:cxn modelId="{EEF16291-424C-4D2A-82E5-45F1A77DC4F3}" type="presParOf" srcId="{C5F77814-6074-4914-BEFF-09E1613B8BB7}" destId="{5AEF181A-8818-423A-A173-83826B95EAC6}" srcOrd="7" destOrd="0" presId="urn:microsoft.com/office/officeart/2005/8/layout/bProcess4"/>
    <dgm:cxn modelId="{C8ABAAC7-E9D6-4926-A21C-9D34F156F816}" type="presParOf" srcId="{C5F77814-6074-4914-BEFF-09E1613B8BB7}" destId="{F03DD8A7-64E1-4E8B-B5A2-C76D4859FE8B}" srcOrd="8" destOrd="0" presId="urn:microsoft.com/office/officeart/2005/8/layout/bProcess4"/>
    <dgm:cxn modelId="{40B2BF07-1F00-46D7-978A-3753DB264D3D}" type="presParOf" srcId="{F03DD8A7-64E1-4E8B-B5A2-C76D4859FE8B}" destId="{3B1FF832-2E13-4C97-91B8-6543269A989F}" srcOrd="0" destOrd="0" presId="urn:microsoft.com/office/officeart/2005/8/layout/bProcess4"/>
    <dgm:cxn modelId="{61CF6261-4A1C-4DFA-B22E-A72714B28164}" type="presParOf" srcId="{F03DD8A7-64E1-4E8B-B5A2-C76D4859FE8B}" destId="{B6B419C8-2AD4-4B45-97D5-A32412C6089E}" srcOrd="1" destOrd="0" presId="urn:microsoft.com/office/officeart/2005/8/layout/bProcess4"/>
    <dgm:cxn modelId="{9C1B6456-70A7-4D8A-B278-0E36C1D765BE}" type="presParOf" srcId="{C5F77814-6074-4914-BEFF-09E1613B8BB7}" destId="{9B6E916C-A9A1-4A58-A1FA-18312AC64046}" srcOrd="9" destOrd="0" presId="urn:microsoft.com/office/officeart/2005/8/layout/bProcess4"/>
    <dgm:cxn modelId="{B126AA5B-39D2-41C5-A7A0-0F20C27B59D1}" type="presParOf" srcId="{C5F77814-6074-4914-BEFF-09E1613B8BB7}" destId="{BD111FF1-8C7A-4E08-844B-980C8ED9F18E}" srcOrd="10" destOrd="0" presId="urn:microsoft.com/office/officeart/2005/8/layout/bProcess4"/>
    <dgm:cxn modelId="{9C72EC7E-CB9F-4E79-A056-B3040DDB9B92}" type="presParOf" srcId="{BD111FF1-8C7A-4E08-844B-980C8ED9F18E}" destId="{60484F75-216A-4F92-B9E9-44CF9E5C5DA9}" srcOrd="0" destOrd="0" presId="urn:microsoft.com/office/officeart/2005/8/layout/bProcess4"/>
    <dgm:cxn modelId="{47127807-84B9-4269-A733-8E934B7F3314}" type="presParOf" srcId="{BD111FF1-8C7A-4E08-844B-980C8ED9F18E}" destId="{D275BE67-FBBF-4C91-99F6-5004317539D2}"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5D0906D-3C8C-4C9A-86BC-7F8231079D5D}" type="doc">
      <dgm:prSet loTypeId="urn:microsoft.com/office/officeart/2005/8/layout/process2" loCatId="process" qsTypeId="urn:microsoft.com/office/officeart/2005/8/quickstyle/simple1" qsCatId="simple" csTypeId="urn:microsoft.com/office/officeart/2005/8/colors/accent6_5" csCatId="accent6" phldr="1"/>
      <dgm:spPr/>
    </dgm:pt>
    <dgm:pt modelId="{9449CD94-564F-4E25-8554-9D1B22FE5E3D}">
      <dgm:prSet phldrT="[Text]" custT="1"/>
      <dgm:spPr/>
      <dgm:t>
        <a:bodyPr/>
        <a:lstStyle/>
        <a:p>
          <a:r>
            <a:rPr lang="en-US" sz="2400" dirty="0"/>
            <a:t>The ‘</a:t>
          </a:r>
          <a:r>
            <a:rPr lang="en-US" sz="2400" b="1" i="1" dirty="0"/>
            <a:t>Best Use of S &amp; S Scheme’ </a:t>
          </a:r>
          <a:r>
            <a:rPr lang="en-US" sz="2400" dirty="0"/>
            <a:t>was announced by the Home Secretary in her statement to Parliament on 30</a:t>
          </a:r>
          <a:r>
            <a:rPr lang="en-US" sz="2400" baseline="30000" dirty="0"/>
            <a:t>th</a:t>
          </a:r>
          <a:r>
            <a:rPr lang="en-US" sz="2400" dirty="0"/>
            <a:t> April 2014 – reading on Moodle </a:t>
          </a:r>
        </a:p>
      </dgm:t>
    </dgm:pt>
    <dgm:pt modelId="{F718E4A9-AC2C-4031-91D7-F8A985999A5C}" type="parTrans" cxnId="{5E403A19-9584-4F6F-A689-BB6EBE2B5C10}">
      <dgm:prSet/>
      <dgm:spPr/>
      <dgm:t>
        <a:bodyPr/>
        <a:lstStyle/>
        <a:p>
          <a:endParaRPr lang="en-US"/>
        </a:p>
      </dgm:t>
    </dgm:pt>
    <dgm:pt modelId="{558E2D8F-4BCB-4E26-B85B-C09936C8950C}" type="sibTrans" cxnId="{5E403A19-9584-4F6F-A689-BB6EBE2B5C10}">
      <dgm:prSet/>
      <dgm:spPr/>
      <dgm:t>
        <a:bodyPr/>
        <a:lstStyle/>
        <a:p>
          <a:endParaRPr lang="en-US"/>
        </a:p>
      </dgm:t>
    </dgm:pt>
    <dgm:pt modelId="{FB870E03-B3CB-4964-87E8-3D668FAF08A3}">
      <dgm:prSet phldrT="[Text]" custT="1"/>
      <dgm:spPr/>
      <dgm:t>
        <a:bodyPr/>
        <a:lstStyle/>
        <a:p>
          <a:r>
            <a:rPr lang="en-US" sz="2400"/>
            <a:t>The principal aims of the scheme are to achieve greater </a:t>
          </a:r>
          <a:r>
            <a:rPr lang="en-US" sz="2400" b="1" i="1"/>
            <a:t>transparency, community involvement </a:t>
          </a:r>
          <a:r>
            <a:rPr lang="en-US" sz="2400"/>
            <a:t>in the use of S &amp; S powers &amp; to </a:t>
          </a:r>
          <a:r>
            <a:rPr lang="en-US" sz="2400" b="1" i="1"/>
            <a:t>support</a:t>
          </a:r>
          <a:r>
            <a:rPr lang="en-US" sz="2400"/>
            <a:t> a more </a:t>
          </a:r>
          <a:r>
            <a:rPr lang="en-US" sz="2400" b="1" i="1"/>
            <a:t>intelligence- led approach</a:t>
          </a:r>
          <a:r>
            <a:rPr lang="en-US" sz="2400"/>
            <a:t>, leading to </a:t>
          </a:r>
          <a:r>
            <a:rPr lang="en-US" sz="2400" b="1" i="1"/>
            <a:t>better outcomes</a:t>
          </a:r>
          <a:r>
            <a:rPr lang="en-US" sz="2400"/>
            <a:t>, e.g an increase in the S &amp; S to </a:t>
          </a:r>
          <a:r>
            <a:rPr lang="en-US" sz="2400" b="1" i="1"/>
            <a:t>positive outcome ratio</a:t>
          </a:r>
          <a:endParaRPr lang="en-US" sz="2400" b="1" i="1" dirty="0"/>
        </a:p>
      </dgm:t>
    </dgm:pt>
    <dgm:pt modelId="{504B5E55-AD6A-438A-BD69-95A0C89BDB1C}" type="parTrans" cxnId="{A73B9464-C850-426C-BD2B-648E6E77D6EA}">
      <dgm:prSet/>
      <dgm:spPr/>
      <dgm:t>
        <a:bodyPr/>
        <a:lstStyle/>
        <a:p>
          <a:endParaRPr lang="en-US"/>
        </a:p>
      </dgm:t>
    </dgm:pt>
    <dgm:pt modelId="{036B957C-6B9D-4130-B907-9C84AA14212E}" type="sibTrans" cxnId="{A73B9464-C850-426C-BD2B-648E6E77D6EA}">
      <dgm:prSet/>
      <dgm:spPr/>
      <dgm:t>
        <a:bodyPr/>
        <a:lstStyle/>
        <a:p>
          <a:endParaRPr lang="en-US"/>
        </a:p>
      </dgm:t>
    </dgm:pt>
    <dgm:pt modelId="{2CE8252A-3F4B-4ED9-B4F8-19C1FEBDBB2B}" type="pres">
      <dgm:prSet presAssocID="{25D0906D-3C8C-4C9A-86BC-7F8231079D5D}" presName="linearFlow" presStyleCnt="0">
        <dgm:presLayoutVars>
          <dgm:resizeHandles val="exact"/>
        </dgm:presLayoutVars>
      </dgm:prSet>
      <dgm:spPr/>
    </dgm:pt>
    <dgm:pt modelId="{D896EF70-0FBE-4745-AD2F-16034A9DC12C}" type="pres">
      <dgm:prSet presAssocID="{9449CD94-564F-4E25-8554-9D1B22FE5E3D}" presName="node" presStyleLbl="node1" presStyleIdx="0" presStyleCnt="2" custScaleX="249557" custScaleY="64579">
        <dgm:presLayoutVars>
          <dgm:bulletEnabled val="1"/>
        </dgm:presLayoutVars>
      </dgm:prSet>
      <dgm:spPr/>
    </dgm:pt>
    <dgm:pt modelId="{AB221720-68B7-4006-9C0F-149044A241F4}" type="pres">
      <dgm:prSet presAssocID="{558E2D8F-4BCB-4E26-B85B-C09936C8950C}" presName="sibTrans" presStyleLbl="sibTrans2D1" presStyleIdx="0" presStyleCnt="1"/>
      <dgm:spPr/>
    </dgm:pt>
    <dgm:pt modelId="{92707264-0916-4809-8BFF-3E38194DFA60}" type="pres">
      <dgm:prSet presAssocID="{558E2D8F-4BCB-4E26-B85B-C09936C8950C}" presName="connectorText" presStyleLbl="sibTrans2D1" presStyleIdx="0" presStyleCnt="1"/>
      <dgm:spPr/>
    </dgm:pt>
    <dgm:pt modelId="{D3B8C2FF-BCD8-4809-B31A-D91FA69BAF5D}" type="pres">
      <dgm:prSet presAssocID="{FB870E03-B3CB-4964-87E8-3D668FAF08A3}" presName="node" presStyleLbl="node1" presStyleIdx="1" presStyleCnt="2" custScaleX="249557">
        <dgm:presLayoutVars>
          <dgm:bulletEnabled val="1"/>
        </dgm:presLayoutVars>
      </dgm:prSet>
      <dgm:spPr/>
    </dgm:pt>
  </dgm:ptLst>
  <dgm:cxnLst>
    <dgm:cxn modelId="{5E403A19-9584-4F6F-A689-BB6EBE2B5C10}" srcId="{25D0906D-3C8C-4C9A-86BC-7F8231079D5D}" destId="{9449CD94-564F-4E25-8554-9D1B22FE5E3D}" srcOrd="0" destOrd="0" parTransId="{F718E4A9-AC2C-4031-91D7-F8A985999A5C}" sibTransId="{558E2D8F-4BCB-4E26-B85B-C09936C8950C}"/>
    <dgm:cxn modelId="{A73B9464-C850-426C-BD2B-648E6E77D6EA}" srcId="{25D0906D-3C8C-4C9A-86BC-7F8231079D5D}" destId="{FB870E03-B3CB-4964-87E8-3D668FAF08A3}" srcOrd="1" destOrd="0" parTransId="{504B5E55-AD6A-438A-BD69-95A0C89BDB1C}" sibTransId="{036B957C-6B9D-4130-B907-9C84AA14212E}"/>
    <dgm:cxn modelId="{97EF6E8A-8A74-4EF8-AD0A-ED4BB907AB7E}" type="presOf" srcId="{9449CD94-564F-4E25-8554-9D1B22FE5E3D}" destId="{D896EF70-0FBE-4745-AD2F-16034A9DC12C}" srcOrd="0" destOrd="0" presId="urn:microsoft.com/office/officeart/2005/8/layout/process2"/>
    <dgm:cxn modelId="{2E058DB0-50E2-4603-BCA4-327B90D9517D}" type="presOf" srcId="{558E2D8F-4BCB-4E26-B85B-C09936C8950C}" destId="{AB221720-68B7-4006-9C0F-149044A241F4}" srcOrd="0" destOrd="0" presId="urn:microsoft.com/office/officeart/2005/8/layout/process2"/>
    <dgm:cxn modelId="{4B3E08BB-3CDD-4D68-8A18-1FED2AB919A4}" type="presOf" srcId="{558E2D8F-4BCB-4E26-B85B-C09936C8950C}" destId="{92707264-0916-4809-8BFF-3E38194DFA60}" srcOrd="1" destOrd="0" presId="urn:microsoft.com/office/officeart/2005/8/layout/process2"/>
    <dgm:cxn modelId="{4C78D0BE-751F-4088-84B9-AAF0F98B4E1A}" type="presOf" srcId="{FB870E03-B3CB-4964-87E8-3D668FAF08A3}" destId="{D3B8C2FF-BCD8-4809-B31A-D91FA69BAF5D}" srcOrd="0" destOrd="0" presId="urn:microsoft.com/office/officeart/2005/8/layout/process2"/>
    <dgm:cxn modelId="{824A02D7-3BAC-487A-B552-F03C3CB40387}" type="presOf" srcId="{25D0906D-3C8C-4C9A-86BC-7F8231079D5D}" destId="{2CE8252A-3F4B-4ED9-B4F8-19C1FEBDBB2B}" srcOrd="0" destOrd="0" presId="urn:microsoft.com/office/officeart/2005/8/layout/process2"/>
    <dgm:cxn modelId="{A075B169-DBA1-4786-A0F0-86A6413B7A73}" type="presParOf" srcId="{2CE8252A-3F4B-4ED9-B4F8-19C1FEBDBB2B}" destId="{D896EF70-0FBE-4745-AD2F-16034A9DC12C}" srcOrd="0" destOrd="0" presId="urn:microsoft.com/office/officeart/2005/8/layout/process2"/>
    <dgm:cxn modelId="{B1F28D3D-94E2-45BA-8A52-8990EDED387C}" type="presParOf" srcId="{2CE8252A-3F4B-4ED9-B4F8-19C1FEBDBB2B}" destId="{AB221720-68B7-4006-9C0F-149044A241F4}" srcOrd="1" destOrd="0" presId="urn:microsoft.com/office/officeart/2005/8/layout/process2"/>
    <dgm:cxn modelId="{FBA0B452-B109-4A86-ACB4-C66196181335}" type="presParOf" srcId="{AB221720-68B7-4006-9C0F-149044A241F4}" destId="{92707264-0916-4809-8BFF-3E38194DFA60}" srcOrd="0" destOrd="0" presId="urn:microsoft.com/office/officeart/2005/8/layout/process2"/>
    <dgm:cxn modelId="{6C814920-D7DA-410A-811E-B1925677A9FB}" type="presParOf" srcId="{2CE8252A-3F4B-4ED9-B4F8-19C1FEBDBB2B}" destId="{D3B8C2FF-BCD8-4809-B31A-D91FA69BAF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accent6_1" csCatId="accent6" phldr="1"/>
      <dgm:spPr/>
    </dgm:pt>
    <dgm:pt modelId="{780C85A7-1480-42DC-9B61-338F5953F07E}">
      <dgm:prSet phldrT="[Text]" custT="1"/>
      <dgm:spPr/>
      <dgm:t>
        <a:bodyPr/>
        <a:lstStyle/>
        <a:p>
          <a:r>
            <a:rPr lang="en-US" sz="2400"/>
            <a:t>Data Recording</a:t>
          </a:r>
          <a:endParaRPr lang="en-US" sz="2400" dirty="0"/>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dgm:t>
        <a:bodyPr/>
        <a:lstStyle/>
        <a:p>
          <a:endParaRPr lang="en-US"/>
        </a:p>
      </dgm:t>
    </dgm:pt>
    <dgm:pt modelId="{1F2D3A0D-96EF-482D-A9BC-6104B0922E4E}">
      <dgm:prSet phldrT="[Text]" custT="1"/>
      <dgm:spPr/>
      <dgm:t>
        <a:bodyPr/>
        <a:lstStyle/>
        <a:p>
          <a:r>
            <a:rPr lang="en-US" sz="2400"/>
            <a:t>Lay Observation Policies</a:t>
          </a:r>
          <a:endParaRPr lang="en-US" sz="2400" dirty="0"/>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dgm:t>
        <a:bodyPr/>
        <a:lstStyle/>
        <a:p>
          <a:endParaRPr lang="en-US"/>
        </a:p>
      </dgm:t>
    </dgm:pt>
    <dgm:pt modelId="{515D95F0-F72F-4691-AB21-9271FE2C629C}">
      <dgm:prSet phldrT="[Text]" custT="1"/>
      <dgm:spPr/>
      <dgm:t>
        <a:bodyPr/>
        <a:lstStyle/>
        <a:p>
          <a:r>
            <a:rPr lang="en-US" sz="2400"/>
            <a:t>S &amp; S complaints ‘ community trigger’</a:t>
          </a:r>
          <a:endParaRPr lang="en-US" sz="2400" dirty="0"/>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A525EBB-A37D-41FF-B4AF-5D231FC588E5}"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98A23A8B-CF7F-43C4-AA92-C029C926B075}">
      <dgm:prSet phldrT="[Text]" custT="1"/>
      <dgm:spPr/>
      <dgm:t>
        <a:bodyPr/>
        <a:lstStyle/>
        <a:p>
          <a:r>
            <a:rPr lang="en-US" sz="2400" dirty="0"/>
            <a:t>Once the search is complete the officer </a:t>
          </a:r>
          <a:r>
            <a:rPr lang="en-US" sz="2400" b="1" dirty="0"/>
            <a:t>MUST</a:t>
          </a:r>
          <a:r>
            <a:rPr lang="en-US" sz="24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2400" dirty="0"/>
            <a:t>The subject </a:t>
          </a:r>
          <a:r>
            <a:rPr lang="en-US" sz="2400" b="1" dirty="0"/>
            <a:t>MUST</a:t>
          </a:r>
          <a:r>
            <a:rPr lang="en-US" sz="24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13AF397A-EE67-3244-A97D-3F07A0F1B637}" type="pres">
      <dgm:prSet presAssocID="{2A525EBB-A37D-41FF-B4AF-5D231FC588E5}" presName="vert0" presStyleCnt="0">
        <dgm:presLayoutVars>
          <dgm:dir/>
          <dgm:animOne val="branch"/>
          <dgm:animLvl val="lvl"/>
        </dgm:presLayoutVars>
      </dgm:prSet>
      <dgm:spPr/>
    </dgm:pt>
    <dgm:pt modelId="{F1C1C419-CB03-194C-A256-671A8BCDCC72}" type="pres">
      <dgm:prSet presAssocID="{98A23A8B-CF7F-43C4-AA92-C029C926B075}" presName="thickLine" presStyleLbl="alignNode1" presStyleIdx="0" presStyleCnt="2"/>
      <dgm:spPr/>
    </dgm:pt>
    <dgm:pt modelId="{D3F118DA-D75E-6E4C-A85C-DC7CFD4F7F07}" type="pres">
      <dgm:prSet presAssocID="{98A23A8B-CF7F-43C4-AA92-C029C926B075}" presName="horz1" presStyleCnt="0"/>
      <dgm:spPr/>
    </dgm:pt>
    <dgm:pt modelId="{3D783017-2705-9149-B1DE-86CCA535A95F}" type="pres">
      <dgm:prSet presAssocID="{98A23A8B-CF7F-43C4-AA92-C029C926B075}" presName="tx1" presStyleLbl="revTx" presStyleIdx="0" presStyleCnt="2"/>
      <dgm:spPr/>
    </dgm:pt>
    <dgm:pt modelId="{C0CA857F-39AB-6F44-BB41-9BAA1627FEAF}" type="pres">
      <dgm:prSet presAssocID="{98A23A8B-CF7F-43C4-AA92-C029C926B075}" presName="vert1" presStyleCnt="0"/>
      <dgm:spPr/>
    </dgm:pt>
    <dgm:pt modelId="{5F5B5AB2-A25F-5E4C-95E5-1DF4B0E4D30A}" type="pres">
      <dgm:prSet presAssocID="{75551DAB-151F-409D-80DE-460AF56C58FD}" presName="thickLine" presStyleLbl="alignNode1" presStyleIdx="1" presStyleCnt="2"/>
      <dgm:spPr/>
    </dgm:pt>
    <dgm:pt modelId="{E675A3C6-0CF5-8940-BBFB-E6A5B3B477DD}" type="pres">
      <dgm:prSet presAssocID="{75551DAB-151F-409D-80DE-460AF56C58FD}" presName="horz1" presStyleCnt="0"/>
      <dgm:spPr/>
    </dgm:pt>
    <dgm:pt modelId="{AB87DBE5-25A7-6641-BB4F-F8E66FE2A85F}" type="pres">
      <dgm:prSet presAssocID="{75551DAB-151F-409D-80DE-460AF56C58FD}" presName="tx1" presStyleLbl="revTx" presStyleIdx="1" presStyleCnt="2"/>
      <dgm:spPr/>
    </dgm:pt>
    <dgm:pt modelId="{014CEF62-986A-E048-8B2B-1FE49520A4C7}" type="pres">
      <dgm:prSet presAssocID="{75551DAB-151F-409D-80DE-460AF56C58FD}" presName="vert1" presStyleCnt="0"/>
      <dgm:spPr/>
    </dgm:pt>
  </dgm:ptLst>
  <dgm:cxnLst>
    <dgm:cxn modelId="{8708020B-DC29-4E46-ABE5-43F78F37D912}" type="presOf" srcId="{75551DAB-151F-409D-80DE-460AF56C58FD}" destId="{AB87DBE5-25A7-6641-BB4F-F8E66FE2A85F}" srcOrd="0" destOrd="0" presId="urn:microsoft.com/office/officeart/2008/layout/LinedList"/>
    <dgm:cxn modelId="{2998FB2F-0775-40CB-9A88-02A926024451}" srcId="{2A525EBB-A37D-41FF-B4AF-5D231FC588E5}" destId="{75551DAB-151F-409D-80DE-460AF56C58FD}" srcOrd="1" destOrd="0" parTransId="{A98EDB91-FDC6-4BA3-9827-5BC83796A568}" sibTransId="{06A165A8-E69A-46E2-A39C-95E5C1708993}"/>
    <dgm:cxn modelId="{AEE2FA58-3408-4051-86E0-45CF4B5160CD}" srcId="{2A525EBB-A37D-41FF-B4AF-5D231FC588E5}" destId="{98A23A8B-CF7F-43C4-AA92-C029C926B075}" srcOrd="0" destOrd="0" parTransId="{F292A9AE-ECDF-44C5-BD4B-285A2262FD93}" sibTransId="{4CE795A5-3B02-42EB-B19D-960C8D780879}"/>
    <dgm:cxn modelId="{1C9EC499-B0B6-4243-A7C8-B763A018EC25}" type="presOf" srcId="{2A525EBB-A37D-41FF-B4AF-5D231FC588E5}" destId="{13AF397A-EE67-3244-A97D-3F07A0F1B637}" srcOrd="0" destOrd="0" presId="urn:microsoft.com/office/officeart/2008/layout/LinedList"/>
    <dgm:cxn modelId="{C1E14AB7-D5D1-6444-83DF-7E3BB9C27FFB}" type="presOf" srcId="{98A23A8B-CF7F-43C4-AA92-C029C926B075}" destId="{3D783017-2705-9149-B1DE-86CCA535A95F}" srcOrd="0" destOrd="0" presId="urn:microsoft.com/office/officeart/2008/layout/LinedList"/>
    <dgm:cxn modelId="{AE728A03-D5AE-F841-A4B9-81433533B0CA}" type="presParOf" srcId="{13AF397A-EE67-3244-A97D-3F07A0F1B637}" destId="{F1C1C419-CB03-194C-A256-671A8BCDCC72}" srcOrd="0" destOrd="0" presId="urn:microsoft.com/office/officeart/2008/layout/LinedList"/>
    <dgm:cxn modelId="{9EC83BED-C068-CB42-9167-6DB62483EBF5}" type="presParOf" srcId="{13AF397A-EE67-3244-A97D-3F07A0F1B637}" destId="{D3F118DA-D75E-6E4C-A85C-DC7CFD4F7F07}" srcOrd="1" destOrd="0" presId="urn:microsoft.com/office/officeart/2008/layout/LinedList"/>
    <dgm:cxn modelId="{5BF61562-0DE0-6A43-AADB-62EEC5B258F5}" type="presParOf" srcId="{D3F118DA-D75E-6E4C-A85C-DC7CFD4F7F07}" destId="{3D783017-2705-9149-B1DE-86CCA535A95F}" srcOrd="0" destOrd="0" presId="urn:microsoft.com/office/officeart/2008/layout/LinedList"/>
    <dgm:cxn modelId="{679EA1A1-1B2C-D747-AD81-3E8A315936CC}" type="presParOf" srcId="{D3F118DA-D75E-6E4C-A85C-DC7CFD4F7F07}" destId="{C0CA857F-39AB-6F44-BB41-9BAA1627FEAF}" srcOrd="1" destOrd="0" presId="urn:microsoft.com/office/officeart/2008/layout/LinedList"/>
    <dgm:cxn modelId="{C1708CCF-4E84-EA48-9666-E697482560D4}" type="presParOf" srcId="{13AF397A-EE67-3244-A97D-3F07A0F1B637}" destId="{5F5B5AB2-A25F-5E4C-95E5-1DF4B0E4D30A}" srcOrd="2" destOrd="0" presId="urn:microsoft.com/office/officeart/2008/layout/LinedList"/>
    <dgm:cxn modelId="{C3E4BB2D-AB7F-1041-8994-61AC36104612}" type="presParOf" srcId="{13AF397A-EE67-3244-A97D-3F07A0F1B637}" destId="{E675A3C6-0CF5-8940-BBFB-E6A5B3B477DD}" srcOrd="3" destOrd="0" presId="urn:microsoft.com/office/officeart/2008/layout/LinedList"/>
    <dgm:cxn modelId="{800DC12D-1F05-E446-8490-9E5B4FDC5ED4}" type="presParOf" srcId="{E675A3C6-0CF5-8940-BBFB-E6A5B3B477DD}" destId="{AB87DBE5-25A7-6641-BB4F-F8E66FE2A85F}" srcOrd="0" destOrd="0" presId="urn:microsoft.com/office/officeart/2008/layout/LinedList"/>
    <dgm:cxn modelId="{09920916-184C-504F-A374-FBE69740C2A2}" type="presParOf" srcId="{E675A3C6-0CF5-8940-BBFB-E6A5B3B477DD}" destId="{014CEF62-986A-E048-8B2B-1FE49520A4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Length of time</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Cooperation</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dirty="0"/>
            <a:t>Public view</a:t>
          </a:r>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Documentation</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dirty="0" err="1"/>
            <a:t>Minimise</a:t>
          </a:r>
          <a:r>
            <a:rPr lang="en-US" sz="2000" dirty="0"/>
            <a:t> embarrassment</a:t>
          </a:r>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dirty="0"/>
            <a:t>Treat as individual</a:t>
          </a:r>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63D6FA46-25F2-4F83-9F5A-E86994FD2A15}" type="presOf" srcId="{EE8CC6FC-779B-41CC-B6C0-99084916B95A}" destId="{C7469FC0-E91F-40AC-A22B-BA2D2B35F49C}" srcOrd="0" destOrd="0" presId="urn:microsoft.com/office/officeart/2005/8/layout/default"/>
    <dgm:cxn modelId="{AD380460-4CFA-4066-BFDC-DB0A67DE8A83}" type="presOf" srcId="{5192663A-6188-4B34-A190-A56E07E8E729}" destId="{221DF6B5-3811-4B8A-B352-A8331B3F4D5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98337873-8573-4DBD-A61E-2DE96E9468D3}" type="presOf" srcId="{8FABEF53-0ACC-458C-A0CE-2D398196ACB2}" destId="{F4CF9539-14EF-43E9-8D0F-0E0ABEF5898C}" srcOrd="0" destOrd="0" presId="urn:microsoft.com/office/officeart/2005/8/layout/bProcess4"/>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9A5E4EE-32B2-4151-B411-D798B845A0A6}"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67844790-FE35-4F83-A641-FC2988F9090F}">
      <dgm:prSet/>
      <dgm:spPr/>
      <dgm:t>
        <a:bodyPr/>
        <a:lstStyle/>
        <a:p>
          <a:r>
            <a:rPr lang="en-US"/>
            <a:t>Identify</a:t>
          </a:r>
        </a:p>
      </dgm:t>
    </dgm:pt>
    <dgm:pt modelId="{2D2DC9D3-68AC-4AE1-AF19-47EEA2038D83}" type="parTrans" cxnId="{C9DC5C9A-598E-4064-B0FE-8DBAF1405A1B}">
      <dgm:prSet/>
      <dgm:spPr/>
      <dgm:t>
        <a:bodyPr/>
        <a:lstStyle/>
        <a:p>
          <a:endParaRPr lang="en-US"/>
        </a:p>
      </dgm:t>
    </dgm:pt>
    <dgm:pt modelId="{4D970517-8327-4CF1-87E5-2CAB86A49BE3}" type="sibTrans" cxnId="{C9DC5C9A-598E-4064-B0FE-8DBAF1405A1B}">
      <dgm:prSet/>
      <dgm:spPr/>
      <dgm:t>
        <a:bodyPr/>
        <a:lstStyle/>
        <a:p>
          <a:endParaRPr lang="en-US"/>
        </a:p>
      </dgm:t>
    </dgm:pt>
    <dgm:pt modelId="{0FB87CFE-A89B-4286-9C16-2481E77CF634}">
      <dgm:prSet/>
      <dgm:spPr/>
      <dgm:t>
        <a:bodyPr/>
        <a:lstStyle/>
        <a:p>
          <a:r>
            <a:rPr lang="en-US"/>
            <a:t>Identify the different controlled drugs and categorise the drugs as Class A, Class B or Class C in accordance with the Misuse of Drugs Act. </a:t>
          </a:r>
        </a:p>
      </dgm:t>
    </dgm:pt>
    <dgm:pt modelId="{553F823E-6CB0-4228-A7FE-171F91E0EA63}" type="parTrans" cxnId="{B589611C-C936-4482-8B00-603FEBA3D05B}">
      <dgm:prSet/>
      <dgm:spPr/>
      <dgm:t>
        <a:bodyPr/>
        <a:lstStyle/>
        <a:p>
          <a:endParaRPr lang="en-US"/>
        </a:p>
      </dgm:t>
    </dgm:pt>
    <dgm:pt modelId="{E1CC0A87-AC40-4C3D-A2D4-A88BCA580AA0}" type="sibTrans" cxnId="{B589611C-C936-4482-8B00-603FEBA3D05B}">
      <dgm:prSet/>
      <dgm:spPr/>
      <dgm:t>
        <a:bodyPr/>
        <a:lstStyle/>
        <a:p>
          <a:endParaRPr lang="en-US"/>
        </a:p>
      </dgm:t>
    </dgm:pt>
    <dgm:pt modelId="{9E069F80-12A1-4E9F-AB5E-A8EFA4637B05}">
      <dgm:prSet/>
      <dgm:spPr/>
      <dgm:t>
        <a:bodyPr/>
        <a:lstStyle/>
        <a:p>
          <a:r>
            <a:rPr lang="en-US"/>
            <a:t>Describe</a:t>
          </a:r>
        </a:p>
      </dgm:t>
    </dgm:pt>
    <dgm:pt modelId="{0A7CFAE3-3BEB-49E3-A33E-FB9DFBBF8275}" type="parTrans" cxnId="{AE7465F8-0A5B-4557-91B3-3A16AC0209A1}">
      <dgm:prSet/>
      <dgm:spPr/>
      <dgm:t>
        <a:bodyPr/>
        <a:lstStyle/>
        <a:p>
          <a:endParaRPr lang="en-US"/>
        </a:p>
      </dgm:t>
    </dgm:pt>
    <dgm:pt modelId="{090BDA59-9669-4D47-88FD-AB47B667A52F}" type="sibTrans" cxnId="{AE7465F8-0A5B-4557-91B3-3A16AC0209A1}">
      <dgm:prSet/>
      <dgm:spPr/>
      <dgm:t>
        <a:bodyPr/>
        <a:lstStyle/>
        <a:p>
          <a:endParaRPr lang="en-US"/>
        </a:p>
      </dgm:t>
    </dgm:pt>
    <dgm:pt modelId="{CB813EBF-D749-4A1F-AC96-EB245E8990E9}">
      <dgm:prSet/>
      <dgm:spPr/>
      <dgm:t>
        <a:bodyPr/>
        <a:lstStyle/>
        <a:p>
          <a:r>
            <a:rPr lang="en-US"/>
            <a:t>Describe the points to prove for the offence of possession of a controlled drug (S5 Misuse of Drugs Act). </a:t>
          </a:r>
        </a:p>
      </dgm:t>
    </dgm:pt>
    <dgm:pt modelId="{4273EE31-7B5A-4B42-A9DF-478718DFD33A}" type="parTrans" cxnId="{1BFC51FD-C73A-4E90-ABD2-A60968DD4162}">
      <dgm:prSet/>
      <dgm:spPr/>
      <dgm:t>
        <a:bodyPr/>
        <a:lstStyle/>
        <a:p>
          <a:endParaRPr lang="en-US"/>
        </a:p>
      </dgm:t>
    </dgm:pt>
    <dgm:pt modelId="{965F818E-3126-4ACF-9F2F-5201C00D7038}" type="sibTrans" cxnId="{1BFC51FD-C73A-4E90-ABD2-A60968DD4162}">
      <dgm:prSet/>
      <dgm:spPr/>
      <dgm:t>
        <a:bodyPr/>
        <a:lstStyle/>
        <a:p>
          <a:endParaRPr lang="en-US"/>
        </a:p>
      </dgm:t>
    </dgm:pt>
    <dgm:pt modelId="{85FF66C6-3513-4B58-A9DB-2E3EF4F6B0CD}">
      <dgm:prSet/>
      <dgm:spPr/>
      <dgm:t>
        <a:bodyPr/>
        <a:lstStyle/>
        <a:p>
          <a:r>
            <a:rPr lang="en-US"/>
            <a:t>Explain</a:t>
          </a:r>
        </a:p>
      </dgm:t>
    </dgm:pt>
    <dgm:pt modelId="{D4ADACC8-CAA0-4BBA-98EF-F6C6188DABEE}" type="parTrans" cxnId="{D4A8CAA8-005F-4403-81A4-5832DDD79D0D}">
      <dgm:prSet/>
      <dgm:spPr/>
      <dgm:t>
        <a:bodyPr/>
        <a:lstStyle/>
        <a:p>
          <a:endParaRPr lang="en-US"/>
        </a:p>
      </dgm:t>
    </dgm:pt>
    <dgm:pt modelId="{9E279036-20CF-4C4A-87DC-2A8F1F5A3F8E}" type="sibTrans" cxnId="{D4A8CAA8-005F-4403-81A4-5832DDD79D0D}">
      <dgm:prSet/>
      <dgm:spPr/>
      <dgm:t>
        <a:bodyPr/>
        <a:lstStyle/>
        <a:p>
          <a:endParaRPr lang="en-US"/>
        </a:p>
      </dgm:t>
    </dgm:pt>
    <dgm:pt modelId="{FCBD9028-2351-41D0-B01B-0D8E1089E326}">
      <dgm:prSet/>
      <dgm:spPr/>
      <dgm:t>
        <a:bodyPr/>
        <a:lstStyle/>
        <a:p>
          <a:r>
            <a:rPr lang="en-US"/>
            <a:t>Explain the offence of Supply a Controlled Drug contrary to Section 4 Misuse of Drugs Act 1971. </a:t>
          </a:r>
        </a:p>
      </dgm:t>
    </dgm:pt>
    <dgm:pt modelId="{E499F716-DD6E-46A8-839B-982E216B0449}" type="parTrans" cxnId="{E10A16B0-754E-45F4-8088-5954F4BFF644}">
      <dgm:prSet/>
      <dgm:spPr/>
      <dgm:t>
        <a:bodyPr/>
        <a:lstStyle/>
        <a:p>
          <a:endParaRPr lang="en-US"/>
        </a:p>
      </dgm:t>
    </dgm:pt>
    <dgm:pt modelId="{ECF276C0-C337-458C-97BF-A734BCE767E0}" type="sibTrans" cxnId="{E10A16B0-754E-45F4-8088-5954F4BFF644}">
      <dgm:prSet/>
      <dgm:spPr/>
      <dgm:t>
        <a:bodyPr/>
        <a:lstStyle/>
        <a:p>
          <a:endParaRPr lang="en-US"/>
        </a:p>
      </dgm:t>
    </dgm:pt>
    <dgm:pt modelId="{BDAFAB2F-637F-4643-80A4-FF2F2782DB07}">
      <dgm:prSet/>
      <dgm:spPr/>
      <dgm:t>
        <a:bodyPr/>
        <a:lstStyle/>
        <a:p>
          <a:r>
            <a:rPr lang="en-US"/>
            <a:t>Demonstrate</a:t>
          </a:r>
        </a:p>
      </dgm:t>
    </dgm:pt>
    <dgm:pt modelId="{73B438D0-3096-4370-BEBA-EDD49E25297A}" type="parTrans" cxnId="{8EEA0D80-BC5D-4FD8-BCF7-D8AFDFBC1559}">
      <dgm:prSet/>
      <dgm:spPr/>
      <dgm:t>
        <a:bodyPr/>
        <a:lstStyle/>
        <a:p>
          <a:endParaRPr lang="en-US"/>
        </a:p>
      </dgm:t>
    </dgm:pt>
    <dgm:pt modelId="{718007C3-3EA9-4D8B-B3FD-17280FA99B61}" type="sibTrans" cxnId="{8EEA0D80-BC5D-4FD8-BCF7-D8AFDFBC1559}">
      <dgm:prSet/>
      <dgm:spPr/>
      <dgm:t>
        <a:bodyPr/>
        <a:lstStyle/>
        <a:p>
          <a:endParaRPr lang="en-US"/>
        </a:p>
      </dgm:t>
    </dgm:pt>
    <dgm:pt modelId="{92AADE22-501B-4098-993C-6C6F08380AD4}">
      <dgm:prSet/>
      <dgm:spPr/>
      <dgm:t>
        <a:bodyPr/>
        <a:lstStyle/>
        <a:p>
          <a:r>
            <a:rPr lang="en-US"/>
            <a:t>Demonstrate how to issue a Cannabis warning.</a:t>
          </a:r>
        </a:p>
      </dgm:t>
    </dgm:pt>
    <dgm:pt modelId="{6A9FE9EA-C871-4947-AFB2-B3A56CE9D06F}" type="parTrans" cxnId="{917D6684-D472-4B91-B37E-A8028DFA5423}">
      <dgm:prSet/>
      <dgm:spPr/>
      <dgm:t>
        <a:bodyPr/>
        <a:lstStyle/>
        <a:p>
          <a:endParaRPr lang="en-US"/>
        </a:p>
      </dgm:t>
    </dgm:pt>
    <dgm:pt modelId="{D163B51F-20A1-4CA2-9609-E3D80B6532E9}" type="sibTrans" cxnId="{917D6684-D472-4B91-B37E-A8028DFA5423}">
      <dgm:prSet/>
      <dgm:spPr/>
      <dgm:t>
        <a:bodyPr/>
        <a:lstStyle/>
        <a:p>
          <a:endParaRPr lang="en-US"/>
        </a:p>
      </dgm:t>
    </dgm:pt>
    <dgm:pt modelId="{67DC4258-A8AD-478B-B86A-3D922EAB7E1E}">
      <dgm:prSet/>
      <dgm:spPr/>
      <dgm:t>
        <a:bodyPr/>
        <a:lstStyle/>
        <a:p>
          <a:r>
            <a:rPr lang="en-US"/>
            <a:t>Apply</a:t>
          </a:r>
        </a:p>
      </dgm:t>
    </dgm:pt>
    <dgm:pt modelId="{91D4FCBB-3C3F-40DE-9A70-13D6A5152522}" type="parTrans" cxnId="{7632DC38-D4AC-4C4E-9CD8-62A13E053EE7}">
      <dgm:prSet/>
      <dgm:spPr/>
      <dgm:t>
        <a:bodyPr/>
        <a:lstStyle/>
        <a:p>
          <a:endParaRPr lang="en-US"/>
        </a:p>
      </dgm:t>
    </dgm:pt>
    <dgm:pt modelId="{E340D266-6853-499B-9182-68688E269D15}" type="sibTrans" cxnId="{7632DC38-D4AC-4C4E-9CD8-62A13E053EE7}">
      <dgm:prSet/>
      <dgm:spPr/>
      <dgm:t>
        <a:bodyPr/>
        <a:lstStyle/>
        <a:p>
          <a:endParaRPr lang="en-US"/>
        </a:p>
      </dgm:t>
    </dgm:pt>
    <dgm:pt modelId="{087F6A5B-41BA-49AB-9AC9-E9AA73FB82D1}">
      <dgm:prSet/>
      <dgm:spPr/>
      <dgm:t>
        <a:bodyPr/>
        <a:lstStyle/>
        <a:p>
          <a:r>
            <a:rPr lang="en-US"/>
            <a:t>Apply knowledge of legislation to explain when a person has committed a drug related offence.  </a:t>
          </a:r>
        </a:p>
      </dgm:t>
    </dgm:pt>
    <dgm:pt modelId="{69A2393A-8D96-4E40-A630-00F6B7C9BE32}" type="parTrans" cxnId="{69A94CF8-693D-4B20-B36A-8AA96DBA6F70}">
      <dgm:prSet/>
      <dgm:spPr/>
      <dgm:t>
        <a:bodyPr/>
        <a:lstStyle/>
        <a:p>
          <a:endParaRPr lang="en-US"/>
        </a:p>
      </dgm:t>
    </dgm:pt>
    <dgm:pt modelId="{F4285D5E-11CE-4CB0-A48A-270E5F030D93}" type="sibTrans" cxnId="{69A94CF8-693D-4B20-B36A-8AA96DBA6F70}">
      <dgm:prSet/>
      <dgm:spPr/>
      <dgm:t>
        <a:bodyPr/>
        <a:lstStyle/>
        <a:p>
          <a:endParaRPr lang="en-US"/>
        </a:p>
      </dgm:t>
    </dgm:pt>
    <dgm:pt modelId="{D6C4BF45-3536-3740-B8A3-C5F6C87656A8}" type="pres">
      <dgm:prSet presAssocID="{49A5E4EE-32B2-4151-B411-D798B845A0A6}" presName="Name0" presStyleCnt="0">
        <dgm:presLayoutVars>
          <dgm:dir/>
          <dgm:animLvl val="lvl"/>
          <dgm:resizeHandles val="exact"/>
        </dgm:presLayoutVars>
      </dgm:prSet>
      <dgm:spPr/>
    </dgm:pt>
    <dgm:pt modelId="{0A5FDADB-094F-8040-BFB0-7D6B1806C538}" type="pres">
      <dgm:prSet presAssocID="{67844790-FE35-4F83-A641-FC2988F9090F}" presName="linNode" presStyleCnt="0"/>
      <dgm:spPr/>
    </dgm:pt>
    <dgm:pt modelId="{0BDB8EE1-0424-3145-B758-BE3F0C948AB7}" type="pres">
      <dgm:prSet presAssocID="{67844790-FE35-4F83-A641-FC2988F9090F}" presName="parentText" presStyleLbl="alignNode1" presStyleIdx="0" presStyleCnt="5">
        <dgm:presLayoutVars>
          <dgm:chMax val="1"/>
          <dgm:bulletEnabled/>
        </dgm:presLayoutVars>
      </dgm:prSet>
      <dgm:spPr/>
    </dgm:pt>
    <dgm:pt modelId="{9C6805C3-E866-1F46-A6D2-9DF8873F5768}" type="pres">
      <dgm:prSet presAssocID="{67844790-FE35-4F83-A641-FC2988F9090F}" presName="descendantText" presStyleLbl="alignAccFollowNode1" presStyleIdx="0" presStyleCnt="5">
        <dgm:presLayoutVars>
          <dgm:bulletEnabled/>
        </dgm:presLayoutVars>
      </dgm:prSet>
      <dgm:spPr/>
    </dgm:pt>
    <dgm:pt modelId="{0C1C2837-00BD-2742-913D-F8F4BFD2B8E6}" type="pres">
      <dgm:prSet presAssocID="{4D970517-8327-4CF1-87E5-2CAB86A49BE3}" presName="sp" presStyleCnt="0"/>
      <dgm:spPr/>
    </dgm:pt>
    <dgm:pt modelId="{6F602CA5-3CAA-7D47-9D57-F0BAB7F16AA2}" type="pres">
      <dgm:prSet presAssocID="{9E069F80-12A1-4E9F-AB5E-A8EFA4637B05}" presName="linNode" presStyleCnt="0"/>
      <dgm:spPr/>
    </dgm:pt>
    <dgm:pt modelId="{51EA293A-5F86-F441-B9A8-CC1EB5B31EDC}" type="pres">
      <dgm:prSet presAssocID="{9E069F80-12A1-4E9F-AB5E-A8EFA4637B05}" presName="parentText" presStyleLbl="alignNode1" presStyleIdx="1" presStyleCnt="5">
        <dgm:presLayoutVars>
          <dgm:chMax val="1"/>
          <dgm:bulletEnabled/>
        </dgm:presLayoutVars>
      </dgm:prSet>
      <dgm:spPr/>
    </dgm:pt>
    <dgm:pt modelId="{40E22AD8-7F39-0045-B10F-D45DCFAB7777}" type="pres">
      <dgm:prSet presAssocID="{9E069F80-12A1-4E9F-AB5E-A8EFA4637B05}" presName="descendantText" presStyleLbl="alignAccFollowNode1" presStyleIdx="1" presStyleCnt="5">
        <dgm:presLayoutVars>
          <dgm:bulletEnabled/>
        </dgm:presLayoutVars>
      </dgm:prSet>
      <dgm:spPr/>
    </dgm:pt>
    <dgm:pt modelId="{2277AC48-1386-3A4A-9B7A-6B7672D981F0}" type="pres">
      <dgm:prSet presAssocID="{090BDA59-9669-4D47-88FD-AB47B667A52F}" presName="sp" presStyleCnt="0"/>
      <dgm:spPr/>
    </dgm:pt>
    <dgm:pt modelId="{FD776648-A103-D449-B7EC-B3B9D30AED39}" type="pres">
      <dgm:prSet presAssocID="{85FF66C6-3513-4B58-A9DB-2E3EF4F6B0CD}" presName="linNode" presStyleCnt="0"/>
      <dgm:spPr/>
    </dgm:pt>
    <dgm:pt modelId="{87B27323-3B64-824E-ACF6-F736F8AB1DB7}" type="pres">
      <dgm:prSet presAssocID="{85FF66C6-3513-4B58-A9DB-2E3EF4F6B0CD}" presName="parentText" presStyleLbl="alignNode1" presStyleIdx="2" presStyleCnt="5">
        <dgm:presLayoutVars>
          <dgm:chMax val="1"/>
          <dgm:bulletEnabled/>
        </dgm:presLayoutVars>
      </dgm:prSet>
      <dgm:spPr/>
    </dgm:pt>
    <dgm:pt modelId="{670A82E8-FD38-1246-8BBF-251D676154D1}" type="pres">
      <dgm:prSet presAssocID="{85FF66C6-3513-4B58-A9DB-2E3EF4F6B0CD}" presName="descendantText" presStyleLbl="alignAccFollowNode1" presStyleIdx="2" presStyleCnt="5">
        <dgm:presLayoutVars>
          <dgm:bulletEnabled/>
        </dgm:presLayoutVars>
      </dgm:prSet>
      <dgm:spPr/>
    </dgm:pt>
    <dgm:pt modelId="{BBB5957E-F7D9-1D49-B916-826A1314A224}" type="pres">
      <dgm:prSet presAssocID="{9E279036-20CF-4C4A-87DC-2A8F1F5A3F8E}" presName="sp" presStyleCnt="0"/>
      <dgm:spPr/>
    </dgm:pt>
    <dgm:pt modelId="{4998BF31-8CAC-8545-B4F4-309191D7653F}" type="pres">
      <dgm:prSet presAssocID="{BDAFAB2F-637F-4643-80A4-FF2F2782DB07}" presName="linNode" presStyleCnt="0"/>
      <dgm:spPr/>
    </dgm:pt>
    <dgm:pt modelId="{4D872905-720C-CD41-8F01-6842E91D11C2}" type="pres">
      <dgm:prSet presAssocID="{BDAFAB2F-637F-4643-80A4-FF2F2782DB07}" presName="parentText" presStyleLbl="alignNode1" presStyleIdx="3" presStyleCnt="5">
        <dgm:presLayoutVars>
          <dgm:chMax val="1"/>
          <dgm:bulletEnabled/>
        </dgm:presLayoutVars>
      </dgm:prSet>
      <dgm:spPr/>
    </dgm:pt>
    <dgm:pt modelId="{E2A75F2E-598D-B345-A8D7-1D640ED22654}" type="pres">
      <dgm:prSet presAssocID="{BDAFAB2F-637F-4643-80A4-FF2F2782DB07}" presName="descendantText" presStyleLbl="alignAccFollowNode1" presStyleIdx="3" presStyleCnt="5">
        <dgm:presLayoutVars>
          <dgm:bulletEnabled/>
        </dgm:presLayoutVars>
      </dgm:prSet>
      <dgm:spPr/>
    </dgm:pt>
    <dgm:pt modelId="{5CFF40F7-2409-8640-976E-86F0758CDC53}" type="pres">
      <dgm:prSet presAssocID="{718007C3-3EA9-4D8B-B3FD-17280FA99B61}" presName="sp" presStyleCnt="0"/>
      <dgm:spPr/>
    </dgm:pt>
    <dgm:pt modelId="{6B3736D2-27F6-E446-A97B-FFB2383A8FE7}" type="pres">
      <dgm:prSet presAssocID="{67DC4258-A8AD-478B-B86A-3D922EAB7E1E}" presName="linNode" presStyleCnt="0"/>
      <dgm:spPr/>
    </dgm:pt>
    <dgm:pt modelId="{19296BB7-3421-F946-9B2B-F572B9D0FADB}" type="pres">
      <dgm:prSet presAssocID="{67DC4258-A8AD-478B-B86A-3D922EAB7E1E}" presName="parentText" presStyleLbl="alignNode1" presStyleIdx="4" presStyleCnt="5">
        <dgm:presLayoutVars>
          <dgm:chMax val="1"/>
          <dgm:bulletEnabled/>
        </dgm:presLayoutVars>
      </dgm:prSet>
      <dgm:spPr/>
    </dgm:pt>
    <dgm:pt modelId="{7A56EDFC-EC91-4841-807B-C9F9F42D557C}" type="pres">
      <dgm:prSet presAssocID="{67DC4258-A8AD-478B-B86A-3D922EAB7E1E}" presName="descendantText" presStyleLbl="alignAccFollowNode1" presStyleIdx="4" presStyleCnt="5">
        <dgm:presLayoutVars>
          <dgm:bulletEnabled/>
        </dgm:presLayoutVars>
      </dgm:prSet>
      <dgm:spPr/>
    </dgm:pt>
  </dgm:ptLst>
  <dgm:cxnLst>
    <dgm:cxn modelId="{738F6517-70F4-684B-B83A-D14B9EFD72A8}" type="presOf" srcId="{67844790-FE35-4F83-A641-FC2988F9090F}" destId="{0BDB8EE1-0424-3145-B758-BE3F0C948AB7}" srcOrd="0" destOrd="0" presId="urn:microsoft.com/office/officeart/2016/7/layout/VerticalSolidActionList"/>
    <dgm:cxn modelId="{EEE71618-7696-384E-AB82-6EB5279122FE}" type="presOf" srcId="{BDAFAB2F-637F-4643-80A4-FF2F2782DB07}" destId="{4D872905-720C-CD41-8F01-6842E91D11C2}" srcOrd="0" destOrd="0" presId="urn:microsoft.com/office/officeart/2016/7/layout/VerticalSolidActionList"/>
    <dgm:cxn modelId="{B589611C-C936-4482-8B00-603FEBA3D05B}" srcId="{67844790-FE35-4F83-A641-FC2988F9090F}" destId="{0FB87CFE-A89B-4286-9C16-2481E77CF634}" srcOrd="0" destOrd="0" parTransId="{553F823E-6CB0-4228-A7FE-171F91E0EA63}" sibTransId="{E1CC0A87-AC40-4C3D-A2D4-A88BCA580AA0}"/>
    <dgm:cxn modelId="{7632DC38-D4AC-4C4E-9CD8-62A13E053EE7}" srcId="{49A5E4EE-32B2-4151-B411-D798B845A0A6}" destId="{67DC4258-A8AD-478B-B86A-3D922EAB7E1E}" srcOrd="4" destOrd="0" parTransId="{91D4FCBB-3C3F-40DE-9A70-13D6A5152522}" sibTransId="{E340D266-6853-499B-9182-68688E269D15}"/>
    <dgm:cxn modelId="{04632A69-B7BA-6348-94F9-D820A863904D}" type="presOf" srcId="{0FB87CFE-A89B-4286-9C16-2481E77CF634}" destId="{9C6805C3-E866-1F46-A6D2-9DF8873F5768}" srcOrd="0" destOrd="0" presId="urn:microsoft.com/office/officeart/2016/7/layout/VerticalSolidActionList"/>
    <dgm:cxn modelId="{8EEA0D80-BC5D-4FD8-BCF7-D8AFDFBC1559}" srcId="{49A5E4EE-32B2-4151-B411-D798B845A0A6}" destId="{BDAFAB2F-637F-4643-80A4-FF2F2782DB07}" srcOrd="3" destOrd="0" parTransId="{73B438D0-3096-4370-BEBA-EDD49E25297A}" sibTransId="{718007C3-3EA9-4D8B-B3FD-17280FA99B61}"/>
    <dgm:cxn modelId="{917D6684-D472-4B91-B37E-A8028DFA5423}" srcId="{BDAFAB2F-637F-4643-80A4-FF2F2782DB07}" destId="{92AADE22-501B-4098-993C-6C6F08380AD4}" srcOrd="0" destOrd="0" parTransId="{6A9FE9EA-C871-4947-AFB2-B3A56CE9D06F}" sibTransId="{D163B51F-20A1-4CA2-9609-E3D80B6532E9}"/>
    <dgm:cxn modelId="{06D67E84-FDB5-3543-8E23-42FEEA5516BA}" type="presOf" srcId="{087F6A5B-41BA-49AB-9AC9-E9AA73FB82D1}" destId="{7A56EDFC-EC91-4841-807B-C9F9F42D557C}" srcOrd="0" destOrd="0" presId="urn:microsoft.com/office/officeart/2016/7/layout/VerticalSolidActionList"/>
    <dgm:cxn modelId="{C9DC5C9A-598E-4064-B0FE-8DBAF1405A1B}" srcId="{49A5E4EE-32B2-4151-B411-D798B845A0A6}" destId="{67844790-FE35-4F83-A641-FC2988F9090F}" srcOrd="0" destOrd="0" parTransId="{2D2DC9D3-68AC-4AE1-AF19-47EEA2038D83}" sibTransId="{4D970517-8327-4CF1-87E5-2CAB86A49BE3}"/>
    <dgm:cxn modelId="{D4A8CAA8-005F-4403-81A4-5832DDD79D0D}" srcId="{49A5E4EE-32B2-4151-B411-D798B845A0A6}" destId="{85FF66C6-3513-4B58-A9DB-2E3EF4F6B0CD}" srcOrd="2" destOrd="0" parTransId="{D4ADACC8-CAA0-4BBA-98EF-F6C6188DABEE}" sibTransId="{9E279036-20CF-4C4A-87DC-2A8F1F5A3F8E}"/>
    <dgm:cxn modelId="{B5F750AD-7E7C-F548-A0F0-B1CA18BA8A89}" type="presOf" srcId="{67DC4258-A8AD-478B-B86A-3D922EAB7E1E}" destId="{19296BB7-3421-F946-9B2B-F572B9D0FADB}" srcOrd="0" destOrd="0" presId="urn:microsoft.com/office/officeart/2016/7/layout/VerticalSolidActionList"/>
    <dgm:cxn modelId="{E10A16B0-754E-45F4-8088-5954F4BFF644}" srcId="{85FF66C6-3513-4B58-A9DB-2E3EF4F6B0CD}" destId="{FCBD9028-2351-41D0-B01B-0D8E1089E326}" srcOrd="0" destOrd="0" parTransId="{E499F716-DD6E-46A8-839B-982E216B0449}" sibTransId="{ECF276C0-C337-458C-97BF-A734BCE767E0}"/>
    <dgm:cxn modelId="{838115B8-9251-5943-BAB9-D52DE2CE0971}" type="presOf" srcId="{85FF66C6-3513-4B58-A9DB-2E3EF4F6B0CD}" destId="{87B27323-3B64-824E-ACF6-F736F8AB1DB7}" srcOrd="0" destOrd="0" presId="urn:microsoft.com/office/officeart/2016/7/layout/VerticalSolidActionList"/>
    <dgm:cxn modelId="{2D8E86BF-A6F8-4840-A923-EC6212867F80}" type="presOf" srcId="{92AADE22-501B-4098-993C-6C6F08380AD4}" destId="{E2A75F2E-598D-B345-A8D7-1D640ED22654}" srcOrd="0" destOrd="0" presId="urn:microsoft.com/office/officeart/2016/7/layout/VerticalSolidActionList"/>
    <dgm:cxn modelId="{5B366DD6-F528-C345-A3FF-B0E2E79C0C9F}" type="presOf" srcId="{CB813EBF-D749-4A1F-AC96-EB245E8990E9}" destId="{40E22AD8-7F39-0045-B10F-D45DCFAB7777}" srcOrd="0" destOrd="0" presId="urn:microsoft.com/office/officeart/2016/7/layout/VerticalSolidActionList"/>
    <dgm:cxn modelId="{BEBF45DA-80D6-FE49-A09F-21B24E2D9FF9}" type="presOf" srcId="{49A5E4EE-32B2-4151-B411-D798B845A0A6}" destId="{D6C4BF45-3536-3740-B8A3-C5F6C87656A8}" srcOrd="0" destOrd="0" presId="urn:microsoft.com/office/officeart/2016/7/layout/VerticalSolidActionList"/>
    <dgm:cxn modelId="{D15681F3-CD06-6349-9F27-0CDBDDD602A4}" type="presOf" srcId="{9E069F80-12A1-4E9F-AB5E-A8EFA4637B05}" destId="{51EA293A-5F86-F441-B9A8-CC1EB5B31EDC}" srcOrd="0" destOrd="0" presId="urn:microsoft.com/office/officeart/2016/7/layout/VerticalSolidActionList"/>
    <dgm:cxn modelId="{023D77F4-9C56-BF4C-9618-14190B1E021B}" type="presOf" srcId="{FCBD9028-2351-41D0-B01B-0D8E1089E326}" destId="{670A82E8-FD38-1246-8BBF-251D676154D1}" srcOrd="0" destOrd="0" presId="urn:microsoft.com/office/officeart/2016/7/layout/VerticalSolidActionList"/>
    <dgm:cxn modelId="{69A94CF8-693D-4B20-B36A-8AA96DBA6F70}" srcId="{67DC4258-A8AD-478B-B86A-3D922EAB7E1E}" destId="{087F6A5B-41BA-49AB-9AC9-E9AA73FB82D1}" srcOrd="0" destOrd="0" parTransId="{69A2393A-8D96-4E40-A630-00F6B7C9BE32}" sibTransId="{F4285D5E-11CE-4CB0-A48A-270E5F030D93}"/>
    <dgm:cxn modelId="{AE7465F8-0A5B-4557-91B3-3A16AC0209A1}" srcId="{49A5E4EE-32B2-4151-B411-D798B845A0A6}" destId="{9E069F80-12A1-4E9F-AB5E-A8EFA4637B05}" srcOrd="1" destOrd="0" parTransId="{0A7CFAE3-3BEB-49E3-A33E-FB9DFBBF8275}" sibTransId="{090BDA59-9669-4D47-88FD-AB47B667A52F}"/>
    <dgm:cxn modelId="{1BFC51FD-C73A-4E90-ABD2-A60968DD4162}" srcId="{9E069F80-12A1-4E9F-AB5E-A8EFA4637B05}" destId="{CB813EBF-D749-4A1F-AC96-EB245E8990E9}" srcOrd="0" destOrd="0" parTransId="{4273EE31-7B5A-4B42-A9DF-478718DFD33A}" sibTransId="{965F818E-3126-4ACF-9F2F-5201C00D7038}"/>
    <dgm:cxn modelId="{389E2437-B060-BE4A-AB43-CBC483CBEAE8}" type="presParOf" srcId="{D6C4BF45-3536-3740-B8A3-C5F6C87656A8}" destId="{0A5FDADB-094F-8040-BFB0-7D6B1806C538}" srcOrd="0" destOrd="0" presId="urn:microsoft.com/office/officeart/2016/7/layout/VerticalSolidActionList"/>
    <dgm:cxn modelId="{59A4CFB9-6DB5-E443-A0FC-E806659DA7FD}" type="presParOf" srcId="{0A5FDADB-094F-8040-BFB0-7D6B1806C538}" destId="{0BDB8EE1-0424-3145-B758-BE3F0C948AB7}" srcOrd="0" destOrd="0" presId="urn:microsoft.com/office/officeart/2016/7/layout/VerticalSolidActionList"/>
    <dgm:cxn modelId="{AD372149-E80E-4046-9858-ACF2974F5597}" type="presParOf" srcId="{0A5FDADB-094F-8040-BFB0-7D6B1806C538}" destId="{9C6805C3-E866-1F46-A6D2-9DF8873F5768}" srcOrd="1" destOrd="0" presId="urn:microsoft.com/office/officeart/2016/7/layout/VerticalSolidActionList"/>
    <dgm:cxn modelId="{F9E39377-FF3E-EA4A-9D4C-35A2F516D9C9}" type="presParOf" srcId="{D6C4BF45-3536-3740-B8A3-C5F6C87656A8}" destId="{0C1C2837-00BD-2742-913D-F8F4BFD2B8E6}" srcOrd="1" destOrd="0" presId="urn:microsoft.com/office/officeart/2016/7/layout/VerticalSolidActionList"/>
    <dgm:cxn modelId="{31CEBFF0-F1B0-3242-B5A2-C5C900CE7AE4}" type="presParOf" srcId="{D6C4BF45-3536-3740-B8A3-C5F6C87656A8}" destId="{6F602CA5-3CAA-7D47-9D57-F0BAB7F16AA2}" srcOrd="2" destOrd="0" presId="urn:microsoft.com/office/officeart/2016/7/layout/VerticalSolidActionList"/>
    <dgm:cxn modelId="{C7D83EE9-ADE9-4E43-A178-322A2B8CD0F8}" type="presParOf" srcId="{6F602CA5-3CAA-7D47-9D57-F0BAB7F16AA2}" destId="{51EA293A-5F86-F441-B9A8-CC1EB5B31EDC}" srcOrd="0" destOrd="0" presId="urn:microsoft.com/office/officeart/2016/7/layout/VerticalSolidActionList"/>
    <dgm:cxn modelId="{41C8BCE8-A1B9-EF41-86E7-6ED26CBBE39C}" type="presParOf" srcId="{6F602CA5-3CAA-7D47-9D57-F0BAB7F16AA2}" destId="{40E22AD8-7F39-0045-B10F-D45DCFAB7777}" srcOrd="1" destOrd="0" presId="urn:microsoft.com/office/officeart/2016/7/layout/VerticalSolidActionList"/>
    <dgm:cxn modelId="{06BCCAAF-8688-E347-98AA-C118A5FC725C}" type="presParOf" srcId="{D6C4BF45-3536-3740-B8A3-C5F6C87656A8}" destId="{2277AC48-1386-3A4A-9B7A-6B7672D981F0}" srcOrd="3" destOrd="0" presId="urn:microsoft.com/office/officeart/2016/7/layout/VerticalSolidActionList"/>
    <dgm:cxn modelId="{12D5E298-A7F5-D74A-943A-2603DE279930}" type="presParOf" srcId="{D6C4BF45-3536-3740-B8A3-C5F6C87656A8}" destId="{FD776648-A103-D449-B7EC-B3B9D30AED39}" srcOrd="4" destOrd="0" presId="urn:microsoft.com/office/officeart/2016/7/layout/VerticalSolidActionList"/>
    <dgm:cxn modelId="{3D1A30C9-E6CD-A742-B3BF-503B604ED56A}" type="presParOf" srcId="{FD776648-A103-D449-B7EC-B3B9D30AED39}" destId="{87B27323-3B64-824E-ACF6-F736F8AB1DB7}" srcOrd="0" destOrd="0" presId="urn:microsoft.com/office/officeart/2016/7/layout/VerticalSolidActionList"/>
    <dgm:cxn modelId="{14C2D6F4-ED11-8144-9EFC-A7F75639E9FE}" type="presParOf" srcId="{FD776648-A103-D449-B7EC-B3B9D30AED39}" destId="{670A82E8-FD38-1246-8BBF-251D676154D1}" srcOrd="1" destOrd="0" presId="urn:microsoft.com/office/officeart/2016/7/layout/VerticalSolidActionList"/>
    <dgm:cxn modelId="{2EF41442-1769-7844-AF7C-6B4BEC115F9C}" type="presParOf" srcId="{D6C4BF45-3536-3740-B8A3-C5F6C87656A8}" destId="{BBB5957E-F7D9-1D49-B916-826A1314A224}" srcOrd="5" destOrd="0" presId="urn:microsoft.com/office/officeart/2016/7/layout/VerticalSolidActionList"/>
    <dgm:cxn modelId="{7D85EB71-D113-3343-ACED-8515C03A8AA7}" type="presParOf" srcId="{D6C4BF45-3536-3740-B8A3-C5F6C87656A8}" destId="{4998BF31-8CAC-8545-B4F4-309191D7653F}" srcOrd="6" destOrd="0" presId="urn:microsoft.com/office/officeart/2016/7/layout/VerticalSolidActionList"/>
    <dgm:cxn modelId="{AD39A127-8D1C-8C4A-BE68-765BC8487752}" type="presParOf" srcId="{4998BF31-8CAC-8545-B4F4-309191D7653F}" destId="{4D872905-720C-CD41-8F01-6842E91D11C2}" srcOrd="0" destOrd="0" presId="urn:microsoft.com/office/officeart/2016/7/layout/VerticalSolidActionList"/>
    <dgm:cxn modelId="{1166E44C-6540-B549-A107-BB757D6D2869}" type="presParOf" srcId="{4998BF31-8CAC-8545-B4F4-309191D7653F}" destId="{E2A75F2E-598D-B345-A8D7-1D640ED22654}" srcOrd="1" destOrd="0" presId="urn:microsoft.com/office/officeart/2016/7/layout/VerticalSolidActionList"/>
    <dgm:cxn modelId="{411DE667-8B47-5041-91BE-00DBA5A5A4A6}" type="presParOf" srcId="{D6C4BF45-3536-3740-B8A3-C5F6C87656A8}" destId="{5CFF40F7-2409-8640-976E-86F0758CDC53}" srcOrd="7" destOrd="0" presId="urn:microsoft.com/office/officeart/2016/7/layout/VerticalSolidActionList"/>
    <dgm:cxn modelId="{565D6C1C-B894-9E43-BFC7-17F707CBEDFE}" type="presParOf" srcId="{D6C4BF45-3536-3740-B8A3-C5F6C87656A8}" destId="{6B3736D2-27F6-E446-A97B-FFB2383A8FE7}" srcOrd="8" destOrd="0" presId="urn:microsoft.com/office/officeart/2016/7/layout/VerticalSolidActionList"/>
    <dgm:cxn modelId="{7A8E2247-6E18-8D4F-A363-3014238A2F42}" type="presParOf" srcId="{6B3736D2-27F6-E446-A97B-FFB2383A8FE7}" destId="{19296BB7-3421-F946-9B2B-F572B9D0FADB}" srcOrd="0" destOrd="0" presId="urn:microsoft.com/office/officeart/2016/7/layout/VerticalSolidActionList"/>
    <dgm:cxn modelId="{B975B1F5-4CDB-7E47-9DB6-462F9571F645}" type="presParOf" srcId="{6B3736D2-27F6-E446-A97B-FFB2383A8FE7}" destId="{7A56EDFC-EC91-4841-807B-C9F9F42D557C}"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78BE274-859D-4E68-8DE8-430CAEDBBA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76CA0C-780D-477F-852B-401BCF897378}">
      <dgm:prSet/>
      <dgm:spPr/>
      <dgm:t>
        <a:bodyPr/>
        <a:lstStyle/>
        <a:p>
          <a:r>
            <a:rPr lang="en-GB"/>
            <a:t>The only person who can lawfully supply controlled drugs i.e. morphine are doctors, vets and pharmacists under licence</a:t>
          </a:r>
          <a:endParaRPr lang="en-US"/>
        </a:p>
      </dgm:t>
    </dgm:pt>
    <dgm:pt modelId="{732D9A7B-D9DC-4568-ACEB-2279E51E8E54}" type="parTrans" cxnId="{9670E2F4-29E7-4612-AD0C-99EAB2F0CC41}">
      <dgm:prSet/>
      <dgm:spPr/>
      <dgm:t>
        <a:bodyPr/>
        <a:lstStyle/>
        <a:p>
          <a:endParaRPr lang="en-US"/>
        </a:p>
      </dgm:t>
    </dgm:pt>
    <dgm:pt modelId="{1BA35FB3-1DD4-4FCD-9D4D-89BF78DC509F}" type="sibTrans" cxnId="{9670E2F4-29E7-4612-AD0C-99EAB2F0CC41}">
      <dgm:prSet/>
      <dgm:spPr/>
      <dgm:t>
        <a:bodyPr/>
        <a:lstStyle/>
        <a:p>
          <a:endParaRPr lang="en-US"/>
        </a:p>
      </dgm:t>
    </dgm:pt>
    <dgm:pt modelId="{533A1C74-5B3D-46FD-95D1-E0409C3AB6C9}">
      <dgm:prSet/>
      <dgm:spPr/>
      <dgm:t>
        <a:bodyPr/>
        <a:lstStyle/>
        <a:p>
          <a:r>
            <a:rPr lang="en-GB" b="1"/>
            <a:t>Supplying or offering </a:t>
          </a:r>
          <a:r>
            <a:rPr lang="en-GB"/>
            <a:t>can mean</a:t>
          </a:r>
          <a:r>
            <a:rPr lang="en-GB" baseline="0"/>
            <a:t> more than merely transferring from one person to another by sale. It also includes distributing ie passing a joint to another person for a smoke</a:t>
          </a:r>
          <a:endParaRPr lang="en-US"/>
        </a:p>
      </dgm:t>
    </dgm:pt>
    <dgm:pt modelId="{F7ED14A0-6F41-4AE3-A3CE-5C4A42C315C7}" type="parTrans" cxnId="{FA08F09C-480A-4BB0-8F28-6E3287EEFE04}">
      <dgm:prSet/>
      <dgm:spPr/>
      <dgm:t>
        <a:bodyPr/>
        <a:lstStyle/>
        <a:p>
          <a:endParaRPr lang="en-US"/>
        </a:p>
      </dgm:t>
    </dgm:pt>
    <dgm:pt modelId="{E51800E5-4A21-4E96-809E-6B1427DB61B0}" type="sibTrans" cxnId="{FA08F09C-480A-4BB0-8F28-6E3287EEFE04}">
      <dgm:prSet/>
      <dgm:spPr/>
      <dgm:t>
        <a:bodyPr/>
        <a:lstStyle/>
        <a:p>
          <a:endParaRPr lang="en-US"/>
        </a:p>
      </dgm:t>
    </dgm:pt>
    <dgm:pt modelId="{E1830B80-C86D-4CB0-9F2A-F342583841E3}">
      <dgm:prSet/>
      <dgm:spPr/>
      <dgm:t>
        <a:bodyPr/>
        <a:lstStyle/>
        <a:p>
          <a:r>
            <a:rPr lang="en-GB" baseline="0"/>
            <a:t>The offence is only committed if the substance is an </a:t>
          </a:r>
          <a:r>
            <a:rPr lang="en-GB" u="sng" baseline="0"/>
            <a:t>actual drug </a:t>
          </a:r>
          <a:r>
            <a:rPr lang="en-GB" baseline="0"/>
            <a:t>(may not be established until the time of testing)</a:t>
          </a:r>
          <a:endParaRPr lang="en-US"/>
        </a:p>
      </dgm:t>
    </dgm:pt>
    <dgm:pt modelId="{F10916E7-6BEC-4A08-BAE4-26F5B66D3551}" type="parTrans" cxnId="{B9C8D792-CCBA-4692-8751-79318BBFF4EC}">
      <dgm:prSet/>
      <dgm:spPr/>
      <dgm:t>
        <a:bodyPr/>
        <a:lstStyle/>
        <a:p>
          <a:endParaRPr lang="en-US"/>
        </a:p>
      </dgm:t>
    </dgm:pt>
    <dgm:pt modelId="{21B08E66-5906-42BD-B85D-CA083C85E978}" type="sibTrans" cxnId="{B9C8D792-CCBA-4692-8751-79318BBFF4EC}">
      <dgm:prSet/>
      <dgm:spPr/>
      <dgm:t>
        <a:bodyPr/>
        <a:lstStyle/>
        <a:p>
          <a:endParaRPr lang="en-US"/>
        </a:p>
      </dgm:t>
    </dgm:pt>
    <dgm:pt modelId="{D8835EAD-27C5-4B7B-BD3C-2F29829CA5C7}">
      <dgm:prSet/>
      <dgm:spPr/>
      <dgm:t>
        <a:bodyPr/>
        <a:lstStyle/>
        <a:p>
          <a:r>
            <a:rPr lang="en-GB" b="1" baseline="0" dirty="0"/>
            <a:t>Being concerned in </a:t>
          </a:r>
          <a:r>
            <a:rPr lang="en-GB" baseline="0" dirty="0"/>
            <a:t>the supply includes others involved around the act of supplying </a:t>
          </a:r>
          <a:r>
            <a:rPr lang="en-GB" baseline="0" dirty="0" err="1"/>
            <a:t>ie</a:t>
          </a:r>
          <a:r>
            <a:rPr lang="en-GB" baseline="0" dirty="0"/>
            <a:t> the person who provides the means of transport or packages the drugs ready for supply</a:t>
          </a:r>
          <a:endParaRPr lang="en-US" dirty="0"/>
        </a:p>
      </dgm:t>
    </dgm:pt>
    <dgm:pt modelId="{1A954FAF-C732-4514-96A5-3CE4F733F66D}" type="parTrans" cxnId="{576D6DD5-4BA6-4FDF-8B04-A86DEDB2EAAF}">
      <dgm:prSet/>
      <dgm:spPr/>
      <dgm:t>
        <a:bodyPr/>
        <a:lstStyle/>
        <a:p>
          <a:endParaRPr lang="en-US"/>
        </a:p>
      </dgm:t>
    </dgm:pt>
    <dgm:pt modelId="{9C327A00-F6FB-47CD-95A7-C5D59D0F79D2}" type="sibTrans" cxnId="{576D6DD5-4BA6-4FDF-8B04-A86DEDB2EAAF}">
      <dgm:prSet/>
      <dgm:spPr/>
      <dgm:t>
        <a:bodyPr/>
        <a:lstStyle/>
        <a:p>
          <a:endParaRPr lang="en-US"/>
        </a:p>
      </dgm:t>
    </dgm:pt>
    <dgm:pt modelId="{4148C090-D4FA-4102-BB8A-28B17D64D965}">
      <dgm:prSet/>
      <dgm:spPr/>
      <dgm:t>
        <a:bodyPr/>
        <a:lstStyle/>
        <a:p>
          <a:r>
            <a:rPr lang="en-GB" baseline="0"/>
            <a:t>The drug must be a controlled drug, its not sufficient for this offence merely to believe it is a controlled drug</a:t>
          </a:r>
          <a:endParaRPr lang="en-US"/>
        </a:p>
      </dgm:t>
    </dgm:pt>
    <dgm:pt modelId="{704677F7-2528-4FF8-9553-EDE66AA27222}" type="parTrans" cxnId="{E3C5222C-68CB-426C-95EF-5FDFDF60CB6C}">
      <dgm:prSet/>
      <dgm:spPr/>
      <dgm:t>
        <a:bodyPr/>
        <a:lstStyle/>
        <a:p>
          <a:endParaRPr lang="en-US"/>
        </a:p>
      </dgm:t>
    </dgm:pt>
    <dgm:pt modelId="{D8C7FFE6-F585-4B18-9483-0710111402E3}" type="sibTrans" cxnId="{E3C5222C-68CB-426C-95EF-5FDFDF60CB6C}">
      <dgm:prSet/>
      <dgm:spPr/>
      <dgm:t>
        <a:bodyPr/>
        <a:lstStyle/>
        <a:p>
          <a:endParaRPr lang="en-US"/>
        </a:p>
      </dgm:t>
    </dgm:pt>
    <dgm:pt modelId="{B53026C4-0107-49DB-9427-A2929A3CF772}">
      <dgm:prSet/>
      <dgm:spPr/>
      <dgm:t>
        <a:bodyPr/>
        <a:lstStyle/>
        <a:p>
          <a:r>
            <a:rPr lang="en-GB" b="1" baseline="0" dirty="0"/>
            <a:t>Making an offer </a:t>
          </a:r>
          <a:r>
            <a:rPr lang="en-GB"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dirty="0"/>
        </a:p>
      </dgm:t>
    </dgm:pt>
    <dgm:pt modelId="{6B09D2EA-1010-4EE3-89AB-79C986CBE982}" type="parTrans" cxnId="{D98BF2DA-208E-4943-B8D8-13D95AFF5A05}">
      <dgm:prSet/>
      <dgm:spPr/>
      <dgm:t>
        <a:bodyPr/>
        <a:lstStyle/>
        <a:p>
          <a:endParaRPr lang="en-US"/>
        </a:p>
      </dgm:t>
    </dgm:pt>
    <dgm:pt modelId="{768D6AF6-EBFB-41DF-B961-0E25FF771C36}" type="sibTrans" cxnId="{D98BF2DA-208E-4943-B8D8-13D95AFF5A05}">
      <dgm:prSet/>
      <dgm:spPr/>
      <dgm:t>
        <a:bodyPr/>
        <a:lstStyle/>
        <a:p>
          <a:endParaRPr lang="en-US"/>
        </a:p>
      </dgm:t>
    </dgm:pt>
    <dgm:pt modelId="{B35AB358-219B-4881-A790-75D94EC3D701}">
      <dgm:prSet/>
      <dgm:spPr/>
      <dgm:t>
        <a:bodyPr/>
        <a:lstStyle/>
        <a:p>
          <a:r>
            <a:rPr lang="en-GB" baseline="0"/>
            <a:t>This offence must be treated seriously if it was committed in the vicinity of a school, or a courier was used under the age of 18 years. </a:t>
          </a:r>
          <a:endParaRPr lang="en-US"/>
        </a:p>
      </dgm:t>
    </dgm:pt>
    <dgm:pt modelId="{5A5E8321-D46B-4D38-A594-B0EE596D59AB}" type="parTrans" cxnId="{331AEF2E-5ECE-4983-84EB-2FBE94CA2C9F}">
      <dgm:prSet/>
      <dgm:spPr/>
      <dgm:t>
        <a:bodyPr/>
        <a:lstStyle/>
        <a:p>
          <a:endParaRPr lang="en-US"/>
        </a:p>
      </dgm:t>
    </dgm:pt>
    <dgm:pt modelId="{EE569491-FF80-4968-9240-F887D6821515}" type="sibTrans" cxnId="{331AEF2E-5ECE-4983-84EB-2FBE94CA2C9F}">
      <dgm:prSet/>
      <dgm:spPr/>
      <dgm:t>
        <a:bodyPr/>
        <a:lstStyle/>
        <a:p>
          <a:endParaRPr lang="en-US"/>
        </a:p>
      </dgm:t>
    </dgm:pt>
    <dgm:pt modelId="{5805EBFF-6EA3-3F44-AE46-85DE5F97B674}" type="pres">
      <dgm:prSet presAssocID="{378BE274-859D-4E68-8DE8-430CAEDBBA30}" presName="diagram" presStyleCnt="0">
        <dgm:presLayoutVars>
          <dgm:dir/>
          <dgm:resizeHandles val="exact"/>
        </dgm:presLayoutVars>
      </dgm:prSet>
      <dgm:spPr/>
    </dgm:pt>
    <dgm:pt modelId="{B2CAADB7-1E3E-A543-9364-54F353B89148}" type="pres">
      <dgm:prSet presAssocID="{8276CA0C-780D-477F-852B-401BCF897378}" presName="node" presStyleLbl="node1" presStyleIdx="0" presStyleCnt="7">
        <dgm:presLayoutVars>
          <dgm:bulletEnabled val="1"/>
        </dgm:presLayoutVars>
      </dgm:prSet>
      <dgm:spPr/>
    </dgm:pt>
    <dgm:pt modelId="{A55FC913-00AA-5941-BE60-7F5C17FEB2D6}" type="pres">
      <dgm:prSet presAssocID="{1BA35FB3-1DD4-4FCD-9D4D-89BF78DC509F}" presName="sibTrans" presStyleCnt="0"/>
      <dgm:spPr/>
    </dgm:pt>
    <dgm:pt modelId="{74E7084E-BE97-8A47-96DF-0397FA1AB54D}" type="pres">
      <dgm:prSet presAssocID="{533A1C74-5B3D-46FD-95D1-E0409C3AB6C9}" presName="node" presStyleLbl="node1" presStyleIdx="1" presStyleCnt="7">
        <dgm:presLayoutVars>
          <dgm:bulletEnabled val="1"/>
        </dgm:presLayoutVars>
      </dgm:prSet>
      <dgm:spPr/>
    </dgm:pt>
    <dgm:pt modelId="{369EB2F7-1050-D14A-A557-5903C993CC6C}" type="pres">
      <dgm:prSet presAssocID="{E51800E5-4A21-4E96-809E-6B1427DB61B0}" presName="sibTrans" presStyleCnt="0"/>
      <dgm:spPr/>
    </dgm:pt>
    <dgm:pt modelId="{2A27E3E7-8E0D-734B-8B1A-D8312CD8FBA3}" type="pres">
      <dgm:prSet presAssocID="{E1830B80-C86D-4CB0-9F2A-F342583841E3}" presName="node" presStyleLbl="node1" presStyleIdx="2" presStyleCnt="7">
        <dgm:presLayoutVars>
          <dgm:bulletEnabled val="1"/>
        </dgm:presLayoutVars>
      </dgm:prSet>
      <dgm:spPr/>
    </dgm:pt>
    <dgm:pt modelId="{6321DF01-D99B-474B-B272-79A3D919C656}" type="pres">
      <dgm:prSet presAssocID="{21B08E66-5906-42BD-B85D-CA083C85E978}" presName="sibTrans" presStyleCnt="0"/>
      <dgm:spPr/>
    </dgm:pt>
    <dgm:pt modelId="{E7533C37-5791-2041-9A27-B0B3BD69BE52}" type="pres">
      <dgm:prSet presAssocID="{D8835EAD-27C5-4B7B-BD3C-2F29829CA5C7}" presName="node" presStyleLbl="node1" presStyleIdx="3" presStyleCnt="7">
        <dgm:presLayoutVars>
          <dgm:bulletEnabled val="1"/>
        </dgm:presLayoutVars>
      </dgm:prSet>
      <dgm:spPr/>
    </dgm:pt>
    <dgm:pt modelId="{E13A42CE-8CEB-2847-A59D-2061A96268B0}" type="pres">
      <dgm:prSet presAssocID="{9C327A00-F6FB-47CD-95A7-C5D59D0F79D2}" presName="sibTrans" presStyleCnt="0"/>
      <dgm:spPr/>
    </dgm:pt>
    <dgm:pt modelId="{DE109255-FD6F-C747-85C2-DEB88F468B4B}" type="pres">
      <dgm:prSet presAssocID="{4148C090-D4FA-4102-BB8A-28B17D64D965}" presName="node" presStyleLbl="node1" presStyleIdx="4" presStyleCnt="7">
        <dgm:presLayoutVars>
          <dgm:bulletEnabled val="1"/>
        </dgm:presLayoutVars>
      </dgm:prSet>
      <dgm:spPr/>
    </dgm:pt>
    <dgm:pt modelId="{190F191B-C840-A549-92DB-6C32BBCB5BD2}" type="pres">
      <dgm:prSet presAssocID="{D8C7FFE6-F585-4B18-9483-0710111402E3}" presName="sibTrans" presStyleCnt="0"/>
      <dgm:spPr/>
    </dgm:pt>
    <dgm:pt modelId="{66446D94-9D02-F34F-8923-3B2702FCD87E}" type="pres">
      <dgm:prSet presAssocID="{B53026C4-0107-49DB-9427-A2929A3CF772}" presName="node" presStyleLbl="node1" presStyleIdx="5" presStyleCnt="7">
        <dgm:presLayoutVars>
          <dgm:bulletEnabled val="1"/>
        </dgm:presLayoutVars>
      </dgm:prSet>
      <dgm:spPr/>
    </dgm:pt>
    <dgm:pt modelId="{CE9F969E-B7E2-CF4A-B78E-334067301587}" type="pres">
      <dgm:prSet presAssocID="{768D6AF6-EBFB-41DF-B961-0E25FF771C36}" presName="sibTrans" presStyleCnt="0"/>
      <dgm:spPr/>
    </dgm:pt>
    <dgm:pt modelId="{D3DC71D3-E8A3-7645-B62B-EB0CA29D645A}" type="pres">
      <dgm:prSet presAssocID="{B35AB358-219B-4881-A790-75D94EC3D701}" presName="node" presStyleLbl="node1" presStyleIdx="6" presStyleCnt="7">
        <dgm:presLayoutVars>
          <dgm:bulletEnabled val="1"/>
        </dgm:presLayoutVars>
      </dgm:prSet>
      <dgm:spPr/>
    </dgm:pt>
  </dgm:ptLst>
  <dgm:cxnLst>
    <dgm:cxn modelId="{75A4AE19-6EAD-5643-B7D9-8FA5B26EE796}" type="presOf" srcId="{B53026C4-0107-49DB-9427-A2929A3CF772}" destId="{66446D94-9D02-F34F-8923-3B2702FCD87E}" srcOrd="0" destOrd="0" presId="urn:microsoft.com/office/officeart/2005/8/layout/default"/>
    <dgm:cxn modelId="{7DF2D421-C292-A640-8ACE-5A259066CBC1}" type="presOf" srcId="{E1830B80-C86D-4CB0-9F2A-F342583841E3}" destId="{2A27E3E7-8E0D-734B-8B1A-D8312CD8FBA3}" srcOrd="0" destOrd="0" presId="urn:microsoft.com/office/officeart/2005/8/layout/default"/>
    <dgm:cxn modelId="{A9AF2F27-4A98-E14B-A578-D940E3313FF2}" type="presOf" srcId="{533A1C74-5B3D-46FD-95D1-E0409C3AB6C9}" destId="{74E7084E-BE97-8A47-96DF-0397FA1AB54D}" srcOrd="0" destOrd="0" presId="urn:microsoft.com/office/officeart/2005/8/layout/default"/>
    <dgm:cxn modelId="{197E4F2A-4394-4C48-B0BA-B9AA5BD878B4}" type="presOf" srcId="{378BE274-859D-4E68-8DE8-430CAEDBBA30}" destId="{5805EBFF-6EA3-3F44-AE46-85DE5F97B674}" srcOrd="0" destOrd="0" presId="urn:microsoft.com/office/officeart/2005/8/layout/default"/>
    <dgm:cxn modelId="{6196812B-8E03-594C-8309-075BCC532CD3}" type="presOf" srcId="{B35AB358-219B-4881-A790-75D94EC3D701}" destId="{D3DC71D3-E8A3-7645-B62B-EB0CA29D645A}" srcOrd="0" destOrd="0" presId="urn:microsoft.com/office/officeart/2005/8/layout/default"/>
    <dgm:cxn modelId="{E3C5222C-68CB-426C-95EF-5FDFDF60CB6C}" srcId="{378BE274-859D-4E68-8DE8-430CAEDBBA30}" destId="{4148C090-D4FA-4102-BB8A-28B17D64D965}" srcOrd="4" destOrd="0" parTransId="{704677F7-2528-4FF8-9553-EDE66AA27222}" sibTransId="{D8C7FFE6-F585-4B18-9483-0710111402E3}"/>
    <dgm:cxn modelId="{331AEF2E-5ECE-4983-84EB-2FBE94CA2C9F}" srcId="{378BE274-859D-4E68-8DE8-430CAEDBBA30}" destId="{B35AB358-219B-4881-A790-75D94EC3D701}" srcOrd="6" destOrd="0" parTransId="{5A5E8321-D46B-4D38-A594-B0EE596D59AB}" sibTransId="{EE569491-FF80-4968-9240-F887D6821515}"/>
    <dgm:cxn modelId="{708CDB42-A108-2846-9002-3F86154C063F}" type="presOf" srcId="{4148C090-D4FA-4102-BB8A-28B17D64D965}" destId="{DE109255-FD6F-C747-85C2-DEB88F468B4B}" srcOrd="0" destOrd="0" presId="urn:microsoft.com/office/officeart/2005/8/layout/default"/>
    <dgm:cxn modelId="{CE98497D-BED5-E34F-8F32-007A821E6423}" type="presOf" srcId="{8276CA0C-780D-477F-852B-401BCF897378}" destId="{B2CAADB7-1E3E-A543-9364-54F353B89148}" srcOrd="0" destOrd="0" presId="urn:microsoft.com/office/officeart/2005/8/layout/default"/>
    <dgm:cxn modelId="{B9C8D792-CCBA-4692-8751-79318BBFF4EC}" srcId="{378BE274-859D-4E68-8DE8-430CAEDBBA30}" destId="{E1830B80-C86D-4CB0-9F2A-F342583841E3}" srcOrd="2" destOrd="0" parTransId="{F10916E7-6BEC-4A08-BAE4-26F5B66D3551}" sibTransId="{21B08E66-5906-42BD-B85D-CA083C85E978}"/>
    <dgm:cxn modelId="{FA08F09C-480A-4BB0-8F28-6E3287EEFE04}" srcId="{378BE274-859D-4E68-8DE8-430CAEDBBA30}" destId="{533A1C74-5B3D-46FD-95D1-E0409C3AB6C9}" srcOrd="1" destOrd="0" parTransId="{F7ED14A0-6F41-4AE3-A3CE-5C4A42C315C7}" sibTransId="{E51800E5-4A21-4E96-809E-6B1427DB61B0}"/>
    <dgm:cxn modelId="{576D6DD5-4BA6-4FDF-8B04-A86DEDB2EAAF}" srcId="{378BE274-859D-4E68-8DE8-430CAEDBBA30}" destId="{D8835EAD-27C5-4B7B-BD3C-2F29829CA5C7}" srcOrd="3" destOrd="0" parTransId="{1A954FAF-C732-4514-96A5-3CE4F733F66D}" sibTransId="{9C327A00-F6FB-47CD-95A7-C5D59D0F79D2}"/>
    <dgm:cxn modelId="{D98BF2DA-208E-4943-B8D8-13D95AFF5A05}" srcId="{378BE274-859D-4E68-8DE8-430CAEDBBA30}" destId="{B53026C4-0107-49DB-9427-A2929A3CF772}" srcOrd="5" destOrd="0" parTransId="{6B09D2EA-1010-4EE3-89AB-79C986CBE982}" sibTransId="{768D6AF6-EBFB-41DF-B961-0E25FF771C36}"/>
    <dgm:cxn modelId="{9670E2F4-29E7-4612-AD0C-99EAB2F0CC41}" srcId="{378BE274-859D-4E68-8DE8-430CAEDBBA30}" destId="{8276CA0C-780D-477F-852B-401BCF897378}" srcOrd="0" destOrd="0" parTransId="{732D9A7B-D9DC-4568-ACEB-2279E51E8E54}" sibTransId="{1BA35FB3-1DD4-4FCD-9D4D-89BF78DC509F}"/>
    <dgm:cxn modelId="{5B93B4F5-B6A6-6C4C-A3B7-FAE7F8A2F079}" type="presOf" srcId="{D8835EAD-27C5-4B7B-BD3C-2F29829CA5C7}" destId="{E7533C37-5791-2041-9A27-B0B3BD69BE52}" srcOrd="0" destOrd="0" presId="urn:microsoft.com/office/officeart/2005/8/layout/default"/>
    <dgm:cxn modelId="{53F70F4F-BE10-9940-A026-4391405CE44E}" type="presParOf" srcId="{5805EBFF-6EA3-3F44-AE46-85DE5F97B674}" destId="{B2CAADB7-1E3E-A543-9364-54F353B89148}" srcOrd="0" destOrd="0" presId="urn:microsoft.com/office/officeart/2005/8/layout/default"/>
    <dgm:cxn modelId="{125FB4C5-6A40-034D-BA9F-E95810139711}" type="presParOf" srcId="{5805EBFF-6EA3-3F44-AE46-85DE5F97B674}" destId="{A55FC913-00AA-5941-BE60-7F5C17FEB2D6}" srcOrd="1" destOrd="0" presId="urn:microsoft.com/office/officeart/2005/8/layout/default"/>
    <dgm:cxn modelId="{EC30B774-5ECC-6144-AA75-CB332C59559C}" type="presParOf" srcId="{5805EBFF-6EA3-3F44-AE46-85DE5F97B674}" destId="{74E7084E-BE97-8A47-96DF-0397FA1AB54D}" srcOrd="2" destOrd="0" presId="urn:microsoft.com/office/officeart/2005/8/layout/default"/>
    <dgm:cxn modelId="{19F2BF70-F693-3F49-9B0F-A1D9FFD63665}" type="presParOf" srcId="{5805EBFF-6EA3-3F44-AE46-85DE5F97B674}" destId="{369EB2F7-1050-D14A-A557-5903C993CC6C}" srcOrd="3" destOrd="0" presId="urn:microsoft.com/office/officeart/2005/8/layout/default"/>
    <dgm:cxn modelId="{45DAC1AB-A72E-344D-92FC-2601D26B8E03}" type="presParOf" srcId="{5805EBFF-6EA3-3F44-AE46-85DE5F97B674}" destId="{2A27E3E7-8E0D-734B-8B1A-D8312CD8FBA3}" srcOrd="4" destOrd="0" presId="urn:microsoft.com/office/officeart/2005/8/layout/default"/>
    <dgm:cxn modelId="{2EA834D2-65C4-854B-9DAA-AFD0D20D55D5}" type="presParOf" srcId="{5805EBFF-6EA3-3F44-AE46-85DE5F97B674}" destId="{6321DF01-D99B-474B-B272-79A3D919C656}" srcOrd="5" destOrd="0" presId="urn:microsoft.com/office/officeart/2005/8/layout/default"/>
    <dgm:cxn modelId="{988D6188-8F57-144E-BB39-22896E75B825}" type="presParOf" srcId="{5805EBFF-6EA3-3F44-AE46-85DE5F97B674}" destId="{E7533C37-5791-2041-9A27-B0B3BD69BE52}" srcOrd="6" destOrd="0" presId="urn:microsoft.com/office/officeart/2005/8/layout/default"/>
    <dgm:cxn modelId="{3067B4B0-F64C-4A43-9F71-A773C4E8DA8E}" type="presParOf" srcId="{5805EBFF-6EA3-3F44-AE46-85DE5F97B674}" destId="{E13A42CE-8CEB-2847-A59D-2061A96268B0}" srcOrd="7" destOrd="0" presId="urn:microsoft.com/office/officeart/2005/8/layout/default"/>
    <dgm:cxn modelId="{D6882AA8-22C7-A44E-BB7F-711A6BA2F520}" type="presParOf" srcId="{5805EBFF-6EA3-3F44-AE46-85DE5F97B674}" destId="{DE109255-FD6F-C747-85C2-DEB88F468B4B}" srcOrd="8" destOrd="0" presId="urn:microsoft.com/office/officeart/2005/8/layout/default"/>
    <dgm:cxn modelId="{31403D85-7CA8-3744-B1DC-15866054F3EA}" type="presParOf" srcId="{5805EBFF-6EA3-3F44-AE46-85DE5F97B674}" destId="{190F191B-C840-A549-92DB-6C32BBCB5BD2}" srcOrd="9" destOrd="0" presId="urn:microsoft.com/office/officeart/2005/8/layout/default"/>
    <dgm:cxn modelId="{C0DC6D8C-5628-2849-ABF0-5EC3F608850C}" type="presParOf" srcId="{5805EBFF-6EA3-3F44-AE46-85DE5F97B674}" destId="{66446D94-9D02-F34F-8923-3B2702FCD87E}" srcOrd="10" destOrd="0" presId="urn:microsoft.com/office/officeart/2005/8/layout/default"/>
    <dgm:cxn modelId="{F668B4F0-9F94-6247-B033-4E33DCA45BFF}" type="presParOf" srcId="{5805EBFF-6EA3-3F44-AE46-85DE5F97B674}" destId="{CE9F969E-B7E2-CF4A-B78E-334067301587}" srcOrd="11" destOrd="0" presId="urn:microsoft.com/office/officeart/2005/8/layout/default"/>
    <dgm:cxn modelId="{4E0F9503-FFF7-ED43-AD93-9D4E08C6A749}" type="presParOf" srcId="{5805EBFF-6EA3-3F44-AE46-85DE5F97B674}" destId="{D3DC71D3-E8A3-7645-B62B-EB0CA29D645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8469278-68E2-42AE-83B7-EA1660ABD9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1DBF9A-1E78-41EB-BF78-46987B3093AB}">
      <dgm:prSet/>
      <dgm:spPr/>
      <dgm:t>
        <a:bodyPr/>
        <a:lstStyle/>
        <a:p>
          <a:r>
            <a:rPr lang="en-GB" b="1" u="sng"/>
            <a:t>The differences explained:</a:t>
          </a:r>
          <a:endParaRPr lang="en-US"/>
        </a:p>
      </dgm:t>
    </dgm:pt>
    <dgm:pt modelId="{CF54E32D-3CEE-4CE8-9309-46EBC497A857}" type="parTrans" cxnId="{33167247-5254-4908-BE01-8D89996E0450}">
      <dgm:prSet/>
      <dgm:spPr/>
      <dgm:t>
        <a:bodyPr/>
        <a:lstStyle/>
        <a:p>
          <a:endParaRPr lang="en-US"/>
        </a:p>
      </dgm:t>
    </dgm:pt>
    <dgm:pt modelId="{16AAA044-5D74-4208-8479-080DDC29939D}" type="sibTrans" cxnId="{33167247-5254-4908-BE01-8D89996E0450}">
      <dgm:prSet/>
      <dgm:spPr/>
      <dgm:t>
        <a:bodyPr/>
        <a:lstStyle/>
        <a:p>
          <a:endParaRPr lang="en-US"/>
        </a:p>
      </dgm:t>
    </dgm:pt>
    <dgm:pt modelId="{3D1E6E9C-ACCF-4983-A25A-B7330B133693}">
      <dgm:prSet/>
      <dgm:spPr/>
      <dgm:t>
        <a:bodyPr/>
        <a:lstStyle/>
        <a:p>
          <a:r>
            <a:rPr lang="en-GB" b="1" u="sng"/>
            <a:t>Supply</a:t>
          </a:r>
          <a:r>
            <a:rPr lang="en-GB"/>
            <a:t> – Actually hand the drugs over</a:t>
          </a:r>
          <a:endParaRPr lang="en-US"/>
        </a:p>
      </dgm:t>
    </dgm:pt>
    <dgm:pt modelId="{5E1B9EF5-7DD7-4C03-8112-4460B86F5710}" type="parTrans" cxnId="{CC714CDD-8B48-4147-9C25-35202DA918CF}">
      <dgm:prSet/>
      <dgm:spPr/>
      <dgm:t>
        <a:bodyPr/>
        <a:lstStyle/>
        <a:p>
          <a:endParaRPr lang="en-US"/>
        </a:p>
      </dgm:t>
    </dgm:pt>
    <dgm:pt modelId="{9F368E2E-1D4A-4F0A-BC11-F58FD51B4EB3}" type="sibTrans" cxnId="{CC714CDD-8B48-4147-9C25-35202DA918CF}">
      <dgm:prSet/>
      <dgm:spPr/>
      <dgm:t>
        <a:bodyPr/>
        <a:lstStyle/>
        <a:p>
          <a:endParaRPr lang="en-US"/>
        </a:p>
      </dgm:t>
    </dgm:pt>
    <dgm:pt modelId="{E4AEC431-386E-471C-A6C8-019A8BCE8418}">
      <dgm:prSet/>
      <dgm:spPr/>
      <dgm:t>
        <a:bodyPr/>
        <a:lstStyle/>
        <a:p>
          <a:r>
            <a:rPr lang="en-GB" b="1" u="sng"/>
            <a:t>Offer to Supply</a:t>
          </a:r>
          <a:r>
            <a:rPr lang="en-GB" b="1"/>
            <a:t> </a:t>
          </a:r>
          <a:r>
            <a:rPr lang="en-GB"/>
            <a:t>– “Do you want to buy some drugs?”</a:t>
          </a:r>
          <a:endParaRPr lang="en-US"/>
        </a:p>
      </dgm:t>
    </dgm:pt>
    <dgm:pt modelId="{AEAE2116-8BCC-4ECB-80D9-33987C389541}" type="parTrans" cxnId="{96173A84-F051-4408-A7DB-790201F3D018}">
      <dgm:prSet/>
      <dgm:spPr/>
      <dgm:t>
        <a:bodyPr/>
        <a:lstStyle/>
        <a:p>
          <a:endParaRPr lang="en-US"/>
        </a:p>
      </dgm:t>
    </dgm:pt>
    <dgm:pt modelId="{5A7ADFC0-D2F1-4E13-B4FE-3D8B668AF3FA}" type="sibTrans" cxnId="{96173A84-F051-4408-A7DB-790201F3D018}">
      <dgm:prSet/>
      <dgm:spPr/>
      <dgm:t>
        <a:bodyPr/>
        <a:lstStyle/>
        <a:p>
          <a:endParaRPr lang="en-US"/>
        </a:p>
      </dgm:t>
    </dgm:pt>
    <dgm:pt modelId="{3FDA3D25-0A14-437F-AB85-78F0D07ECD9E}">
      <dgm:prSet/>
      <dgm:spPr/>
      <dgm:t>
        <a:bodyPr/>
        <a:lstStyle/>
        <a:p>
          <a:r>
            <a:rPr lang="en-GB" b="1" u="sng"/>
            <a:t>Concerned in the supply</a:t>
          </a:r>
          <a:r>
            <a:rPr lang="en-GB" b="1"/>
            <a:t> </a:t>
          </a:r>
          <a:r>
            <a:rPr lang="en-GB"/>
            <a:t>– Could be just a “Look out” or a “Driver” for someone else</a:t>
          </a:r>
          <a:endParaRPr lang="en-US"/>
        </a:p>
      </dgm:t>
    </dgm:pt>
    <dgm:pt modelId="{F8C0B382-DE7C-47E3-93DA-405E27FEBB52}" type="parTrans" cxnId="{213CBFF7-07D8-4F18-BA87-BCB7FFCA8870}">
      <dgm:prSet/>
      <dgm:spPr/>
      <dgm:t>
        <a:bodyPr/>
        <a:lstStyle/>
        <a:p>
          <a:endParaRPr lang="en-US"/>
        </a:p>
      </dgm:t>
    </dgm:pt>
    <dgm:pt modelId="{E61A03DA-34D4-4C11-954F-57FB753D8927}" type="sibTrans" cxnId="{213CBFF7-07D8-4F18-BA87-BCB7FFCA8870}">
      <dgm:prSet/>
      <dgm:spPr/>
      <dgm:t>
        <a:bodyPr/>
        <a:lstStyle/>
        <a:p>
          <a:endParaRPr lang="en-US"/>
        </a:p>
      </dgm:t>
    </dgm:pt>
    <dgm:pt modelId="{6F2D1C83-BB41-4326-89B4-484ADF18776F}">
      <dgm:prSet/>
      <dgm:spPr/>
      <dgm:t>
        <a:bodyPr/>
        <a:lstStyle/>
        <a:p>
          <a:r>
            <a:rPr lang="en-GB" b="1" u="sng"/>
            <a:t>Concerned in the making of an offer to supply</a:t>
          </a:r>
          <a:r>
            <a:rPr lang="en-GB" b="1"/>
            <a:t> </a:t>
          </a:r>
          <a:r>
            <a:rPr lang="en-GB"/>
            <a:t>– “Make arrangements” – Don’t actually have to be there when the drugs are supplied</a:t>
          </a:r>
          <a:endParaRPr lang="en-US"/>
        </a:p>
      </dgm:t>
    </dgm:pt>
    <dgm:pt modelId="{523FE608-00B9-493E-B160-E579E20DEE76}" type="parTrans" cxnId="{40D50201-0D69-4ACE-8FA6-AF0F897BA2A6}">
      <dgm:prSet/>
      <dgm:spPr/>
      <dgm:t>
        <a:bodyPr/>
        <a:lstStyle/>
        <a:p>
          <a:endParaRPr lang="en-US"/>
        </a:p>
      </dgm:t>
    </dgm:pt>
    <dgm:pt modelId="{74F66C10-3C48-4C13-AB36-1A2B3132C53A}" type="sibTrans" cxnId="{40D50201-0D69-4ACE-8FA6-AF0F897BA2A6}">
      <dgm:prSet/>
      <dgm:spPr/>
      <dgm:t>
        <a:bodyPr/>
        <a:lstStyle/>
        <a:p>
          <a:endParaRPr lang="en-US"/>
        </a:p>
      </dgm:t>
    </dgm:pt>
    <dgm:pt modelId="{911420EE-8EE4-884C-A95D-234027611781}" type="pres">
      <dgm:prSet presAssocID="{48469278-68E2-42AE-83B7-EA1660ABD952}" presName="linear" presStyleCnt="0">
        <dgm:presLayoutVars>
          <dgm:animLvl val="lvl"/>
          <dgm:resizeHandles val="exact"/>
        </dgm:presLayoutVars>
      </dgm:prSet>
      <dgm:spPr/>
    </dgm:pt>
    <dgm:pt modelId="{B587DEE3-8B66-8142-95B1-0868EF8CD31F}" type="pres">
      <dgm:prSet presAssocID="{BE1DBF9A-1E78-41EB-BF78-46987B3093AB}" presName="parentText" presStyleLbl="node1" presStyleIdx="0" presStyleCnt="5">
        <dgm:presLayoutVars>
          <dgm:chMax val="0"/>
          <dgm:bulletEnabled val="1"/>
        </dgm:presLayoutVars>
      </dgm:prSet>
      <dgm:spPr/>
    </dgm:pt>
    <dgm:pt modelId="{2B22B3DD-5362-AB42-8967-CF1E8BACE929}" type="pres">
      <dgm:prSet presAssocID="{16AAA044-5D74-4208-8479-080DDC29939D}" presName="spacer" presStyleCnt="0"/>
      <dgm:spPr/>
    </dgm:pt>
    <dgm:pt modelId="{89422690-C48E-A84E-92E6-C7E992F20B7F}" type="pres">
      <dgm:prSet presAssocID="{3D1E6E9C-ACCF-4983-A25A-B7330B133693}" presName="parentText" presStyleLbl="node1" presStyleIdx="1" presStyleCnt="5">
        <dgm:presLayoutVars>
          <dgm:chMax val="0"/>
          <dgm:bulletEnabled val="1"/>
        </dgm:presLayoutVars>
      </dgm:prSet>
      <dgm:spPr/>
    </dgm:pt>
    <dgm:pt modelId="{D18FE023-816B-6C4C-BBB1-6E8F74B9E8A4}" type="pres">
      <dgm:prSet presAssocID="{9F368E2E-1D4A-4F0A-BC11-F58FD51B4EB3}" presName="spacer" presStyleCnt="0"/>
      <dgm:spPr/>
    </dgm:pt>
    <dgm:pt modelId="{37C1FA8B-F46E-EC40-8DE9-2C204048FAC2}" type="pres">
      <dgm:prSet presAssocID="{E4AEC431-386E-471C-A6C8-019A8BCE8418}" presName="parentText" presStyleLbl="node1" presStyleIdx="2" presStyleCnt="5">
        <dgm:presLayoutVars>
          <dgm:chMax val="0"/>
          <dgm:bulletEnabled val="1"/>
        </dgm:presLayoutVars>
      </dgm:prSet>
      <dgm:spPr/>
    </dgm:pt>
    <dgm:pt modelId="{FC2F1CBC-EDDB-804D-A405-8C6C43C3F070}" type="pres">
      <dgm:prSet presAssocID="{5A7ADFC0-D2F1-4E13-B4FE-3D8B668AF3FA}" presName="spacer" presStyleCnt="0"/>
      <dgm:spPr/>
    </dgm:pt>
    <dgm:pt modelId="{5161E7C7-4E5F-3D42-BD1B-FB6207C4DBFC}" type="pres">
      <dgm:prSet presAssocID="{3FDA3D25-0A14-437F-AB85-78F0D07ECD9E}" presName="parentText" presStyleLbl="node1" presStyleIdx="3" presStyleCnt="5">
        <dgm:presLayoutVars>
          <dgm:chMax val="0"/>
          <dgm:bulletEnabled val="1"/>
        </dgm:presLayoutVars>
      </dgm:prSet>
      <dgm:spPr/>
    </dgm:pt>
    <dgm:pt modelId="{57761943-9471-454F-800E-2E3808DD6A41}" type="pres">
      <dgm:prSet presAssocID="{E61A03DA-34D4-4C11-954F-57FB753D8927}" presName="spacer" presStyleCnt="0"/>
      <dgm:spPr/>
    </dgm:pt>
    <dgm:pt modelId="{2C61BFDC-2B7E-D84D-9A8E-8F67E16C5B19}" type="pres">
      <dgm:prSet presAssocID="{6F2D1C83-BB41-4326-89B4-484ADF18776F}" presName="parentText" presStyleLbl="node1" presStyleIdx="4" presStyleCnt="5">
        <dgm:presLayoutVars>
          <dgm:chMax val="0"/>
          <dgm:bulletEnabled val="1"/>
        </dgm:presLayoutVars>
      </dgm:prSet>
      <dgm:spPr/>
    </dgm:pt>
  </dgm:ptLst>
  <dgm:cxnLst>
    <dgm:cxn modelId="{40D50201-0D69-4ACE-8FA6-AF0F897BA2A6}" srcId="{48469278-68E2-42AE-83B7-EA1660ABD952}" destId="{6F2D1C83-BB41-4326-89B4-484ADF18776F}" srcOrd="4" destOrd="0" parTransId="{523FE608-00B9-493E-B160-E579E20DEE76}" sibTransId="{74F66C10-3C48-4C13-AB36-1A2B3132C53A}"/>
    <dgm:cxn modelId="{DFCC4311-F980-4C41-82BD-749B6114BCD8}" type="presOf" srcId="{6F2D1C83-BB41-4326-89B4-484ADF18776F}" destId="{2C61BFDC-2B7E-D84D-9A8E-8F67E16C5B19}" srcOrd="0" destOrd="0" presId="urn:microsoft.com/office/officeart/2005/8/layout/vList2"/>
    <dgm:cxn modelId="{0D268024-919D-7741-A0B2-3FFA9BB30A0C}" type="presOf" srcId="{BE1DBF9A-1E78-41EB-BF78-46987B3093AB}" destId="{B587DEE3-8B66-8142-95B1-0868EF8CD31F}" srcOrd="0" destOrd="0" presId="urn:microsoft.com/office/officeart/2005/8/layout/vList2"/>
    <dgm:cxn modelId="{FBFF6D46-113A-6149-A656-24D43CB10AF8}" type="presOf" srcId="{48469278-68E2-42AE-83B7-EA1660ABD952}" destId="{911420EE-8EE4-884C-A95D-234027611781}" srcOrd="0" destOrd="0" presId="urn:microsoft.com/office/officeart/2005/8/layout/vList2"/>
    <dgm:cxn modelId="{33167247-5254-4908-BE01-8D89996E0450}" srcId="{48469278-68E2-42AE-83B7-EA1660ABD952}" destId="{BE1DBF9A-1E78-41EB-BF78-46987B3093AB}" srcOrd="0" destOrd="0" parTransId="{CF54E32D-3CEE-4CE8-9309-46EBC497A857}" sibTransId="{16AAA044-5D74-4208-8479-080DDC29939D}"/>
    <dgm:cxn modelId="{11480E70-87F7-5842-ADCE-70A7CED87CB6}" type="presOf" srcId="{3FDA3D25-0A14-437F-AB85-78F0D07ECD9E}" destId="{5161E7C7-4E5F-3D42-BD1B-FB6207C4DBFC}" srcOrd="0" destOrd="0" presId="urn:microsoft.com/office/officeart/2005/8/layout/vList2"/>
    <dgm:cxn modelId="{96173A84-F051-4408-A7DB-790201F3D018}" srcId="{48469278-68E2-42AE-83B7-EA1660ABD952}" destId="{E4AEC431-386E-471C-A6C8-019A8BCE8418}" srcOrd="2" destOrd="0" parTransId="{AEAE2116-8BCC-4ECB-80D9-33987C389541}" sibTransId="{5A7ADFC0-D2F1-4E13-B4FE-3D8B668AF3FA}"/>
    <dgm:cxn modelId="{E91BC59C-04D4-0447-8204-3EE12862E47C}" type="presOf" srcId="{E4AEC431-386E-471C-A6C8-019A8BCE8418}" destId="{37C1FA8B-F46E-EC40-8DE9-2C204048FAC2}" srcOrd="0" destOrd="0" presId="urn:microsoft.com/office/officeart/2005/8/layout/vList2"/>
    <dgm:cxn modelId="{2D2696CA-D6A5-124B-87FC-084A5CC55E06}" type="presOf" srcId="{3D1E6E9C-ACCF-4983-A25A-B7330B133693}" destId="{89422690-C48E-A84E-92E6-C7E992F20B7F}" srcOrd="0" destOrd="0" presId="urn:microsoft.com/office/officeart/2005/8/layout/vList2"/>
    <dgm:cxn modelId="{CC714CDD-8B48-4147-9C25-35202DA918CF}" srcId="{48469278-68E2-42AE-83B7-EA1660ABD952}" destId="{3D1E6E9C-ACCF-4983-A25A-B7330B133693}" srcOrd="1" destOrd="0" parTransId="{5E1B9EF5-7DD7-4C03-8112-4460B86F5710}" sibTransId="{9F368E2E-1D4A-4F0A-BC11-F58FD51B4EB3}"/>
    <dgm:cxn modelId="{213CBFF7-07D8-4F18-BA87-BCB7FFCA8870}" srcId="{48469278-68E2-42AE-83B7-EA1660ABD952}" destId="{3FDA3D25-0A14-437F-AB85-78F0D07ECD9E}" srcOrd="3" destOrd="0" parTransId="{F8C0B382-DE7C-47E3-93DA-405E27FEBB52}" sibTransId="{E61A03DA-34D4-4C11-954F-57FB753D8927}"/>
    <dgm:cxn modelId="{D9484814-021A-414A-B02E-F49B3EDF30A4}" type="presParOf" srcId="{911420EE-8EE4-884C-A95D-234027611781}" destId="{B587DEE3-8B66-8142-95B1-0868EF8CD31F}" srcOrd="0" destOrd="0" presId="urn:microsoft.com/office/officeart/2005/8/layout/vList2"/>
    <dgm:cxn modelId="{A3BEE59B-5D16-3B4F-BDA4-E6647943BEEC}" type="presParOf" srcId="{911420EE-8EE4-884C-A95D-234027611781}" destId="{2B22B3DD-5362-AB42-8967-CF1E8BACE929}" srcOrd="1" destOrd="0" presId="urn:microsoft.com/office/officeart/2005/8/layout/vList2"/>
    <dgm:cxn modelId="{42215164-0A33-1A49-8D99-39B3018E9130}" type="presParOf" srcId="{911420EE-8EE4-884C-A95D-234027611781}" destId="{89422690-C48E-A84E-92E6-C7E992F20B7F}" srcOrd="2" destOrd="0" presId="urn:microsoft.com/office/officeart/2005/8/layout/vList2"/>
    <dgm:cxn modelId="{D2FD7E83-7A83-6440-BBF1-F63AD39BA0F4}" type="presParOf" srcId="{911420EE-8EE4-884C-A95D-234027611781}" destId="{D18FE023-816B-6C4C-BBB1-6E8F74B9E8A4}" srcOrd="3" destOrd="0" presId="urn:microsoft.com/office/officeart/2005/8/layout/vList2"/>
    <dgm:cxn modelId="{51D4A6AB-17A2-3441-9232-A79EED69498A}" type="presParOf" srcId="{911420EE-8EE4-884C-A95D-234027611781}" destId="{37C1FA8B-F46E-EC40-8DE9-2C204048FAC2}" srcOrd="4" destOrd="0" presId="urn:microsoft.com/office/officeart/2005/8/layout/vList2"/>
    <dgm:cxn modelId="{46E7F945-0936-2F4A-A9BD-D0162B706D56}" type="presParOf" srcId="{911420EE-8EE4-884C-A95D-234027611781}" destId="{FC2F1CBC-EDDB-804D-A405-8C6C43C3F070}" srcOrd="5" destOrd="0" presId="urn:microsoft.com/office/officeart/2005/8/layout/vList2"/>
    <dgm:cxn modelId="{1A39BE80-F546-0544-8703-849D2C610186}" type="presParOf" srcId="{911420EE-8EE4-884C-A95D-234027611781}" destId="{5161E7C7-4E5F-3D42-BD1B-FB6207C4DBFC}" srcOrd="6" destOrd="0" presId="urn:microsoft.com/office/officeart/2005/8/layout/vList2"/>
    <dgm:cxn modelId="{D90FF5F6-1289-D84D-94D8-D924652383BF}" type="presParOf" srcId="{911420EE-8EE4-884C-A95D-234027611781}" destId="{57761943-9471-454F-800E-2E3808DD6A41}" srcOrd="7" destOrd="0" presId="urn:microsoft.com/office/officeart/2005/8/layout/vList2"/>
    <dgm:cxn modelId="{4113865A-F145-3049-9E72-2652527CB6AD}" type="presParOf" srcId="{911420EE-8EE4-884C-A95D-234027611781}" destId="{2C61BFDC-2B7E-D84D-9A8E-8F67E16C5B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BBB7347-381F-4BFB-8645-CD450E7B37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BFFACA-17FA-4EF8-A3A2-082C589BB771}">
      <dgm:prSet/>
      <dgm:spPr/>
      <dgm:t>
        <a:bodyPr/>
        <a:lstStyle/>
        <a:p>
          <a:r>
            <a:rPr lang="en-US"/>
            <a:t>The primary purpose of stop and search powers is to enable officers to allay or confirm suspicions about individuals without exercising their power of arrest. </a:t>
          </a:r>
        </a:p>
      </dgm:t>
    </dgm:pt>
    <dgm:pt modelId="{99B240E8-4576-42DC-B118-0272675E2A20}" type="parTrans" cxnId="{B22065AA-FFD8-4AB2-902F-FACC9AEC4A84}">
      <dgm:prSet/>
      <dgm:spPr/>
      <dgm:t>
        <a:bodyPr/>
        <a:lstStyle/>
        <a:p>
          <a:endParaRPr lang="en-US"/>
        </a:p>
      </dgm:t>
    </dgm:pt>
    <dgm:pt modelId="{6C0657CB-A42B-4A5C-8FEA-5563667CA2ED}" type="sibTrans" cxnId="{B22065AA-FFD8-4AB2-902F-FACC9AEC4A84}">
      <dgm:prSet/>
      <dgm:spPr/>
      <dgm:t>
        <a:bodyPr/>
        <a:lstStyle/>
        <a:p>
          <a:endParaRPr lang="en-US"/>
        </a:p>
      </dgm:t>
    </dgm:pt>
    <dgm:pt modelId="{C17E8B53-DACE-446C-881C-5C0E899D7DC5}">
      <dgm:prSet/>
      <dgm:spPr/>
      <dgm:t>
        <a:bodyPr/>
        <a:lstStyle/>
        <a:p>
          <a:r>
            <a:rPr lang="en-US" dirty="0"/>
            <a:t>Officers may be required to justify the use or authorisation of such powers, in relation both to individual searches and the overall pattern of their activity in this regard, to their supervisory officers or in court. </a:t>
          </a:r>
        </a:p>
      </dgm:t>
    </dgm:pt>
    <dgm:pt modelId="{A4DFEEF2-36ED-4E56-B463-2413F9693480}" type="parTrans" cxnId="{46BBF1FC-B417-4FAB-8EFA-51BEAEA75A37}">
      <dgm:prSet/>
      <dgm:spPr/>
      <dgm:t>
        <a:bodyPr/>
        <a:lstStyle/>
        <a:p>
          <a:endParaRPr lang="en-US"/>
        </a:p>
      </dgm:t>
    </dgm:pt>
    <dgm:pt modelId="{90522B59-BBE0-4447-9FAC-DAC6F622ED50}" type="sibTrans" cxnId="{46BBF1FC-B417-4FAB-8EFA-51BEAEA75A37}">
      <dgm:prSet/>
      <dgm:spPr/>
      <dgm:t>
        <a:bodyPr/>
        <a:lstStyle/>
        <a:p>
          <a:endParaRPr lang="en-US"/>
        </a:p>
      </dgm:t>
    </dgm:pt>
    <dgm:pt modelId="{59125292-A4C4-4085-8E8D-D6F775241F62}">
      <dgm:prSet/>
      <dgm:spPr/>
      <dgm:t>
        <a:bodyPr/>
        <a:lstStyle/>
        <a:p>
          <a:r>
            <a:rPr lang="en-US"/>
            <a:t>Any misuse of the powers is likely to be harmful to policing and lead to mistrust of the police. </a:t>
          </a:r>
        </a:p>
      </dgm:t>
    </dgm:pt>
    <dgm:pt modelId="{058B3916-BA7F-4FA5-BB92-816E60DF1CDD}" type="parTrans" cxnId="{DE41740E-2EB6-4A74-A95A-52088F18BF7D}">
      <dgm:prSet/>
      <dgm:spPr/>
      <dgm:t>
        <a:bodyPr/>
        <a:lstStyle/>
        <a:p>
          <a:endParaRPr lang="en-US"/>
        </a:p>
      </dgm:t>
    </dgm:pt>
    <dgm:pt modelId="{3968EDB6-6B2C-4244-A5F0-5303519EBB6C}" type="sibTrans" cxnId="{DE41740E-2EB6-4A74-A95A-52088F18BF7D}">
      <dgm:prSet/>
      <dgm:spPr/>
      <dgm:t>
        <a:bodyPr/>
        <a:lstStyle/>
        <a:p>
          <a:endParaRPr lang="en-US"/>
        </a:p>
      </dgm:t>
    </dgm:pt>
    <dgm:pt modelId="{97DC2DB3-B9F2-48B1-A1E4-C5A72E9D02F7}">
      <dgm:prSet/>
      <dgm:spPr/>
      <dgm:t>
        <a:bodyPr/>
        <a:lstStyle/>
        <a:p>
          <a:r>
            <a:rPr lang="en-US"/>
            <a:t>Officers must also be able to explain their actions to the member of the public searched. </a:t>
          </a:r>
        </a:p>
      </dgm:t>
    </dgm:pt>
    <dgm:pt modelId="{B6916675-E5E7-4BF1-9814-40B022FF45A6}" type="parTrans" cxnId="{0FCF75D9-A104-4C3C-B692-03F55990AD03}">
      <dgm:prSet/>
      <dgm:spPr/>
      <dgm:t>
        <a:bodyPr/>
        <a:lstStyle/>
        <a:p>
          <a:endParaRPr lang="en-US"/>
        </a:p>
      </dgm:t>
    </dgm:pt>
    <dgm:pt modelId="{0477C905-3408-4DF4-8A60-69174D7ACA97}" type="sibTrans" cxnId="{0FCF75D9-A104-4C3C-B692-03F55990AD03}">
      <dgm:prSet/>
      <dgm:spPr/>
      <dgm:t>
        <a:bodyPr/>
        <a:lstStyle/>
        <a:p>
          <a:endParaRPr lang="en-US"/>
        </a:p>
      </dgm:t>
    </dgm:pt>
    <dgm:pt modelId="{2712D496-4E32-4912-8713-5D29A639DCEE}">
      <dgm:prSet/>
      <dgm:spPr/>
      <dgm:t>
        <a:bodyPr/>
        <a:lstStyle/>
        <a:p>
          <a:r>
            <a:rPr lang="en-US"/>
            <a:t>The misuse of these powers can lead to disciplinary action.</a:t>
          </a:r>
        </a:p>
      </dgm:t>
    </dgm:pt>
    <dgm:pt modelId="{4B164D3F-8377-49AB-BB11-892CDF3D00CD}" type="parTrans" cxnId="{235FA876-A414-4417-AB8D-BA4EDCE7062D}">
      <dgm:prSet/>
      <dgm:spPr/>
      <dgm:t>
        <a:bodyPr/>
        <a:lstStyle/>
        <a:p>
          <a:endParaRPr lang="en-US"/>
        </a:p>
      </dgm:t>
    </dgm:pt>
    <dgm:pt modelId="{2BEC8813-1BA1-4D60-9261-50407D5BE19E}" type="sibTrans" cxnId="{235FA876-A414-4417-AB8D-BA4EDCE7062D}">
      <dgm:prSet/>
      <dgm:spPr/>
      <dgm:t>
        <a:bodyPr/>
        <a:lstStyle/>
        <a:p>
          <a:endParaRPr lang="en-US"/>
        </a:p>
      </dgm:t>
    </dgm:pt>
    <dgm:pt modelId="{3CC663C7-B38A-3547-8B0C-066D88B6150D}" type="pres">
      <dgm:prSet presAssocID="{4BBB7347-381F-4BFB-8645-CD450E7B37C0}" presName="linear" presStyleCnt="0">
        <dgm:presLayoutVars>
          <dgm:animLvl val="lvl"/>
          <dgm:resizeHandles val="exact"/>
        </dgm:presLayoutVars>
      </dgm:prSet>
      <dgm:spPr/>
    </dgm:pt>
    <dgm:pt modelId="{6455C057-939C-F443-948C-FE7A88D3714E}" type="pres">
      <dgm:prSet presAssocID="{D2BFFACA-17FA-4EF8-A3A2-082C589BB771}" presName="parentText" presStyleLbl="node1" presStyleIdx="0" presStyleCnt="5">
        <dgm:presLayoutVars>
          <dgm:chMax val="0"/>
          <dgm:bulletEnabled val="1"/>
        </dgm:presLayoutVars>
      </dgm:prSet>
      <dgm:spPr/>
    </dgm:pt>
    <dgm:pt modelId="{9BCD3537-0A6F-554A-80C2-350E63E00CED}" type="pres">
      <dgm:prSet presAssocID="{6C0657CB-A42B-4A5C-8FEA-5563667CA2ED}" presName="spacer" presStyleCnt="0"/>
      <dgm:spPr/>
    </dgm:pt>
    <dgm:pt modelId="{EFB68932-F73C-F541-88C0-BA71E71E7806}" type="pres">
      <dgm:prSet presAssocID="{C17E8B53-DACE-446C-881C-5C0E899D7DC5}" presName="parentText" presStyleLbl="node1" presStyleIdx="1" presStyleCnt="5">
        <dgm:presLayoutVars>
          <dgm:chMax val="0"/>
          <dgm:bulletEnabled val="1"/>
        </dgm:presLayoutVars>
      </dgm:prSet>
      <dgm:spPr/>
    </dgm:pt>
    <dgm:pt modelId="{AE774D42-056E-E644-86A5-C6366FD638EA}" type="pres">
      <dgm:prSet presAssocID="{90522B59-BBE0-4447-9FAC-DAC6F622ED50}" presName="spacer" presStyleCnt="0"/>
      <dgm:spPr/>
    </dgm:pt>
    <dgm:pt modelId="{6AD90EC6-AD1B-414D-9F11-A90083AF70A3}" type="pres">
      <dgm:prSet presAssocID="{59125292-A4C4-4085-8E8D-D6F775241F62}" presName="parentText" presStyleLbl="node1" presStyleIdx="2" presStyleCnt="5">
        <dgm:presLayoutVars>
          <dgm:chMax val="0"/>
          <dgm:bulletEnabled val="1"/>
        </dgm:presLayoutVars>
      </dgm:prSet>
      <dgm:spPr/>
    </dgm:pt>
    <dgm:pt modelId="{C48983E2-8A5D-934A-803E-6B71CBC0C1BB}" type="pres">
      <dgm:prSet presAssocID="{3968EDB6-6B2C-4244-A5F0-5303519EBB6C}" presName="spacer" presStyleCnt="0"/>
      <dgm:spPr/>
    </dgm:pt>
    <dgm:pt modelId="{1BE5CE08-A145-754A-84BB-5C1D06D70114}" type="pres">
      <dgm:prSet presAssocID="{97DC2DB3-B9F2-48B1-A1E4-C5A72E9D02F7}" presName="parentText" presStyleLbl="node1" presStyleIdx="3" presStyleCnt="5">
        <dgm:presLayoutVars>
          <dgm:chMax val="0"/>
          <dgm:bulletEnabled val="1"/>
        </dgm:presLayoutVars>
      </dgm:prSet>
      <dgm:spPr/>
    </dgm:pt>
    <dgm:pt modelId="{69EC017C-C0CA-C545-81AD-2396F4104768}" type="pres">
      <dgm:prSet presAssocID="{0477C905-3408-4DF4-8A60-69174D7ACA97}" presName="spacer" presStyleCnt="0"/>
      <dgm:spPr/>
    </dgm:pt>
    <dgm:pt modelId="{F4E20D91-3C6E-864D-B3A3-A2489D3F7D62}" type="pres">
      <dgm:prSet presAssocID="{2712D496-4E32-4912-8713-5D29A639DCEE}" presName="parentText" presStyleLbl="node1" presStyleIdx="4" presStyleCnt="5">
        <dgm:presLayoutVars>
          <dgm:chMax val="0"/>
          <dgm:bulletEnabled val="1"/>
        </dgm:presLayoutVars>
      </dgm:prSet>
      <dgm:spPr/>
    </dgm:pt>
  </dgm:ptLst>
  <dgm:cxnLst>
    <dgm:cxn modelId="{DE41740E-2EB6-4A74-A95A-52088F18BF7D}" srcId="{4BBB7347-381F-4BFB-8645-CD450E7B37C0}" destId="{59125292-A4C4-4085-8E8D-D6F775241F62}" srcOrd="2" destOrd="0" parTransId="{058B3916-BA7F-4FA5-BB92-816E60DF1CDD}" sibTransId="{3968EDB6-6B2C-4244-A5F0-5303519EBB6C}"/>
    <dgm:cxn modelId="{8BD1D942-3F0A-AE44-991F-100F722B2F2C}" type="presOf" srcId="{D2BFFACA-17FA-4EF8-A3A2-082C589BB771}" destId="{6455C057-939C-F443-948C-FE7A88D3714E}" srcOrd="0" destOrd="0" presId="urn:microsoft.com/office/officeart/2005/8/layout/vList2"/>
    <dgm:cxn modelId="{235FA876-A414-4417-AB8D-BA4EDCE7062D}" srcId="{4BBB7347-381F-4BFB-8645-CD450E7B37C0}" destId="{2712D496-4E32-4912-8713-5D29A639DCEE}" srcOrd="4" destOrd="0" parTransId="{4B164D3F-8377-49AB-BB11-892CDF3D00CD}" sibTransId="{2BEC8813-1BA1-4D60-9261-50407D5BE19E}"/>
    <dgm:cxn modelId="{B22065AA-FFD8-4AB2-902F-FACC9AEC4A84}" srcId="{4BBB7347-381F-4BFB-8645-CD450E7B37C0}" destId="{D2BFFACA-17FA-4EF8-A3A2-082C589BB771}" srcOrd="0" destOrd="0" parTransId="{99B240E8-4576-42DC-B118-0272675E2A20}" sibTransId="{6C0657CB-A42B-4A5C-8FEA-5563667CA2ED}"/>
    <dgm:cxn modelId="{9DCCB3BC-E8B7-E147-B0D0-9385CC7B7B7F}" type="presOf" srcId="{2712D496-4E32-4912-8713-5D29A639DCEE}" destId="{F4E20D91-3C6E-864D-B3A3-A2489D3F7D62}" srcOrd="0" destOrd="0" presId="urn:microsoft.com/office/officeart/2005/8/layout/vList2"/>
    <dgm:cxn modelId="{FD1C72C1-1784-6E49-BA5F-5A7152BF785A}" type="presOf" srcId="{59125292-A4C4-4085-8E8D-D6F775241F62}" destId="{6AD90EC6-AD1B-414D-9F11-A90083AF70A3}" srcOrd="0" destOrd="0" presId="urn:microsoft.com/office/officeart/2005/8/layout/vList2"/>
    <dgm:cxn modelId="{D5E02AC8-BABC-C142-A281-39251BE4F0F1}" type="presOf" srcId="{4BBB7347-381F-4BFB-8645-CD450E7B37C0}" destId="{3CC663C7-B38A-3547-8B0C-066D88B6150D}" srcOrd="0" destOrd="0" presId="urn:microsoft.com/office/officeart/2005/8/layout/vList2"/>
    <dgm:cxn modelId="{0FCF75D9-A104-4C3C-B692-03F55990AD03}" srcId="{4BBB7347-381F-4BFB-8645-CD450E7B37C0}" destId="{97DC2DB3-B9F2-48B1-A1E4-C5A72E9D02F7}" srcOrd="3" destOrd="0" parTransId="{B6916675-E5E7-4BF1-9814-40B022FF45A6}" sibTransId="{0477C905-3408-4DF4-8A60-69174D7ACA97}"/>
    <dgm:cxn modelId="{545B47EC-8687-1948-B3A6-37DEDDC17247}" type="presOf" srcId="{97DC2DB3-B9F2-48B1-A1E4-C5A72E9D02F7}" destId="{1BE5CE08-A145-754A-84BB-5C1D06D70114}" srcOrd="0" destOrd="0" presId="urn:microsoft.com/office/officeart/2005/8/layout/vList2"/>
    <dgm:cxn modelId="{7D048FF9-9301-204C-B760-23465A423154}" type="presOf" srcId="{C17E8B53-DACE-446C-881C-5C0E899D7DC5}" destId="{EFB68932-F73C-F541-88C0-BA71E71E7806}" srcOrd="0" destOrd="0" presId="urn:microsoft.com/office/officeart/2005/8/layout/vList2"/>
    <dgm:cxn modelId="{46BBF1FC-B417-4FAB-8EFA-51BEAEA75A37}" srcId="{4BBB7347-381F-4BFB-8645-CD450E7B37C0}" destId="{C17E8B53-DACE-446C-881C-5C0E899D7DC5}" srcOrd="1" destOrd="0" parTransId="{A4DFEEF2-36ED-4E56-B463-2413F9693480}" sibTransId="{90522B59-BBE0-4447-9FAC-DAC6F622ED50}"/>
    <dgm:cxn modelId="{E31195A4-4C45-9F40-9A77-C2C2B4B81C03}" type="presParOf" srcId="{3CC663C7-B38A-3547-8B0C-066D88B6150D}" destId="{6455C057-939C-F443-948C-FE7A88D3714E}" srcOrd="0" destOrd="0" presId="urn:microsoft.com/office/officeart/2005/8/layout/vList2"/>
    <dgm:cxn modelId="{FBC4CB91-E838-7D4B-AFFC-B6294DE18723}" type="presParOf" srcId="{3CC663C7-B38A-3547-8B0C-066D88B6150D}" destId="{9BCD3537-0A6F-554A-80C2-350E63E00CED}" srcOrd="1" destOrd="0" presId="urn:microsoft.com/office/officeart/2005/8/layout/vList2"/>
    <dgm:cxn modelId="{0B631AFA-5D36-2F43-96D9-3B56C210D6DA}" type="presParOf" srcId="{3CC663C7-B38A-3547-8B0C-066D88B6150D}" destId="{EFB68932-F73C-F541-88C0-BA71E71E7806}" srcOrd="2" destOrd="0" presId="urn:microsoft.com/office/officeart/2005/8/layout/vList2"/>
    <dgm:cxn modelId="{6ADDA67D-4FE1-2646-ACC2-93BB90FDEBB7}" type="presParOf" srcId="{3CC663C7-B38A-3547-8B0C-066D88B6150D}" destId="{AE774D42-056E-E644-86A5-C6366FD638EA}" srcOrd="3" destOrd="0" presId="urn:microsoft.com/office/officeart/2005/8/layout/vList2"/>
    <dgm:cxn modelId="{D71E0DBB-61CD-624E-8B4D-327CEDA45E08}" type="presParOf" srcId="{3CC663C7-B38A-3547-8B0C-066D88B6150D}" destId="{6AD90EC6-AD1B-414D-9F11-A90083AF70A3}" srcOrd="4" destOrd="0" presId="urn:microsoft.com/office/officeart/2005/8/layout/vList2"/>
    <dgm:cxn modelId="{D0D91B88-CE89-BD40-A376-EAEFB14E47E1}" type="presParOf" srcId="{3CC663C7-B38A-3547-8B0C-066D88B6150D}" destId="{C48983E2-8A5D-934A-803E-6B71CBC0C1BB}" srcOrd="5" destOrd="0" presId="urn:microsoft.com/office/officeart/2005/8/layout/vList2"/>
    <dgm:cxn modelId="{C9E36067-2810-4F4D-A796-7438C0611F73}" type="presParOf" srcId="{3CC663C7-B38A-3547-8B0C-066D88B6150D}" destId="{1BE5CE08-A145-754A-84BB-5C1D06D70114}" srcOrd="6" destOrd="0" presId="urn:microsoft.com/office/officeart/2005/8/layout/vList2"/>
    <dgm:cxn modelId="{9A67F58D-5B4A-9B47-9F52-F9E8BB62452C}" type="presParOf" srcId="{3CC663C7-B38A-3547-8B0C-066D88B6150D}" destId="{69EC017C-C0CA-C545-81AD-2396F4104768}" srcOrd="7" destOrd="0" presId="urn:microsoft.com/office/officeart/2005/8/layout/vList2"/>
    <dgm:cxn modelId="{C7859093-DFA9-DC45-BAB5-3FA3DCD617FA}" type="presParOf" srcId="{3CC663C7-B38A-3547-8B0C-066D88B6150D}" destId="{F4E20D91-3C6E-864D-B3A3-A2489D3F7D6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E5C349B4-31EB-4735-820E-337A7E1335AB}" type="presOf" srcId="{F6247D88-3A7B-465D-BEFE-FB946EB9CB3A}" destId="{4DFCCC5F-4F4D-4511-BF11-4C5AC3F0583B}" srcOrd="0" destOrd="0" presId="urn:microsoft.com/office/officeart/2005/8/layout/process5"/>
    <dgm:cxn modelId="{F55D60B4-534B-41ED-AE88-2CF56A735CCA}" type="presOf" srcId="{7D2E19FF-52F3-482E-A26F-9FA0B9C32E6B}" destId="{12C362C5-1EE2-4F77-994F-563E85F9231D}" srcOrd="1"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E0FED-9515-0C48-AEFC-D750E02A0A75}">
      <dsp:nvSpPr>
        <dsp:cNvPr id="0" name=""/>
        <dsp:cNvSpPr/>
      </dsp:nvSpPr>
      <dsp:spPr>
        <a:xfrm>
          <a:off x="0" y="68183"/>
          <a:ext cx="626364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To understand the key elements of Sec 1 PACE 1984</a:t>
          </a:r>
        </a:p>
      </dsp:txBody>
      <dsp:txXfrm>
        <a:off x="62141" y="130324"/>
        <a:ext cx="6139358" cy="1148678"/>
      </dsp:txXfrm>
    </dsp:sp>
    <dsp:sp modelId="{B9FAB907-ED77-4B43-8135-63F193A2CA90}">
      <dsp:nvSpPr>
        <dsp:cNvPr id="0" name=""/>
        <dsp:cNvSpPr/>
      </dsp:nvSpPr>
      <dsp:spPr>
        <a:xfrm>
          <a:off x="0" y="1433303"/>
          <a:ext cx="6263640" cy="12729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To be able to recite GOWISLEY effectively </a:t>
          </a:r>
        </a:p>
      </dsp:txBody>
      <dsp:txXfrm>
        <a:off x="62141" y="1495444"/>
        <a:ext cx="6139358" cy="1148678"/>
      </dsp:txXfrm>
    </dsp:sp>
    <dsp:sp modelId="{C76FCCFA-8968-394B-9439-F8732A6D3AAC}">
      <dsp:nvSpPr>
        <dsp:cNvPr id="0" name=""/>
        <dsp:cNvSpPr/>
      </dsp:nvSpPr>
      <dsp:spPr>
        <a:xfrm>
          <a:off x="0" y="2798423"/>
          <a:ext cx="6263640" cy="12729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To understand how to deal with key pieces of drug legislation </a:t>
          </a:r>
        </a:p>
      </dsp:txBody>
      <dsp:txXfrm>
        <a:off x="62141" y="2860564"/>
        <a:ext cx="6139358" cy="1148678"/>
      </dsp:txXfrm>
    </dsp:sp>
    <dsp:sp modelId="{1E6A1940-90F1-3B44-99DA-20A5D5DF05E0}">
      <dsp:nvSpPr>
        <dsp:cNvPr id="0" name=""/>
        <dsp:cNvSpPr/>
      </dsp:nvSpPr>
      <dsp:spPr>
        <a:xfrm>
          <a:off x="0" y="4163544"/>
          <a:ext cx="626364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To understand how to recover and examine potential drugs correctly</a:t>
          </a:r>
        </a:p>
      </dsp:txBody>
      <dsp:txXfrm>
        <a:off x="62141" y="4225685"/>
        <a:ext cx="6139358" cy="1148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BCA39-0B3E-5F45-A05B-5541C2633FD5}">
      <dsp:nvSpPr>
        <dsp:cNvPr id="0" name=""/>
        <dsp:cNvSpPr/>
      </dsp:nvSpPr>
      <dsp:spPr>
        <a:xfrm>
          <a:off x="570112" y="346371"/>
          <a:ext cx="4769703" cy="4769703"/>
        </a:xfrm>
        <a:prstGeom prst="pie">
          <a:avLst>
            <a:gd name="adj1" fmla="val 16200000"/>
            <a:gd name="adj2" fmla="val 1928571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De-arrest / Further arrest </a:t>
          </a:r>
        </a:p>
      </dsp:txBody>
      <dsp:txXfrm>
        <a:off x="3075910" y="789272"/>
        <a:ext cx="1135643" cy="908515"/>
      </dsp:txXfrm>
    </dsp:sp>
    <dsp:sp modelId="{54B1DC1B-5837-9243-BCC0-D9D528E47486}">
      <dsp:nvSpPr>
        <dsp:cNvPr id="0" name=""/>
        <dsp:cNvSpPr/>
      </dsp:nvSpPr>
      <dsp:spPr>
        <a:xfrm>
          <a:off x="631437" y="423027"/>
          <a:ext cx="4769703" cy="4769703"/>
        </a:xfrm>
        <a:prstGeom prst="pie">
          <a:avLst>
            <a:gd name="adj1" fmla="val 19285716"/>
            <a:gd name="adj2" fmla="val 77142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Use of force powers </a:t>
          </a:r>
        </a:p>
      </dsp:txBody>
      <dsp:txXfrm>
        <a:off x="3870861" y="2152045"/>
        <a:ext cx="1305990" cy="794950"/>
      </dsp:txXfrm>
    </dsp:sp>
    <dsp:sp modelId="{6F3D2BD8-C3F6-7643-85A8-27ABDA44D0FB}">
      <dsp:nvSpPr>
        <dsp:cNvPr id="0" name=""/>
        <dsp:cNvSpPr/>
      </dsp:nvSpPr>
      <dsp:spPr>
        <a:xfrm>
          <a:off x="609292" y="519557"/>
          <a:ext cx="4769703" cy="4769703"/>
        </a:xfrm>
        <a:prstGeom prst="pie">
          <a:avLst>
            <a:gd name="adj1" fmla="val 771428"/>
            <a:gd name="adj2" fmla="val 385714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Transporting to custody (SCREEN)</a:t>
          </a:r>
        </a:p>
      </dsp:txBody>
      <dsp:txXfrm>
        <a:off x="3672123" y="3344470"/>
        <a:ext cx="1135643" cy="880123"/>
      </dsp:txXfrm>
    </dsp:sp>
    <dsp:sp modelId="{04AEDEFC-B4DC-1643-AE48-E59130F81FE8}">
      <dsp:nvSpPr>
        <dsp:cNvPr id="0" name=""/>
        <dsp:cNvSpPr/>
      </dsp:nvSpPr>
      <dsp:spPr>
        <a:xfrm>
          <a:off x="520712" y="562143"/>
          <a:ext cx="4769703" cy="4769703"/>
        </a:xfrm>
        <a:prstGeom prst="pie">
          <a:avLst>
            <a:gd name="adj1" fmla="val 3857226"/>
            <a:gd name="adj2" fmla="val 69428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Detention clock </a:t>
          </a:r>
        </a:p>
      </dsp:txBody>
      <dsp:txXfrm>
        <a:off x="2351937" y="4309768"/>
        <a:ext cx="1107252" cy="794950"/>
      </dsp:txXfrm>
    </dsp:sp>
    <dsp:sp modelId="{1B2D2D0E-5674-F24F-A807-8C5A5E452CAA}">
      <dsp:nvSpPr>
        <dsp:cNvPr id="0" name=""/>
        <dsp:cNvSpPr/>
      </dsp:nvSpPr>
      <dsp:spPr>
        <a:xfrm>
          <a:off x="432131" y="519557"/>
          <a:ext cx="4769703" cy="4769703"/>
        </a:xfrm>
        <a:prstGeom prst="pie">
          <a:avLst>
            <a:gd name="adj1" fmla="val 6942858"/>
            <a:gd name="adj2" fmla="val 1002857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Alternatives to arrest </a:t>
          </a:r>
        </a:p>
      </dsp:txBody>
      <dsp:txXfrm>
        <a:off x="1003360" y="3344470"/>
        <a:ext cx="1135643" cy="880123"/>
      </dsp:txXfrm>
    </dsp:sp>
    <dsp:sp modelId="{E44D7BB8-069B-D648-B394-3796610A47B7}">
      <dsp:nvSpPr>
        <dsp:cNvPr id="0" name=""/>
        <dsp:cNvSpPr/>
      </dsp:nvSpPr>
      <dsp:spPr>
        <a:xfrm>
          <a:off x="409986" y="423027"/>
          <a:ext cx="4769703" cy="4769703"/>
        </a:xfrm>
        <a:prstGeom prst="pie">
          <a:avLst>
            <a:gd name="adj1" fmla="val 10028574"/>
            <a:gd name="adj2" fmla="val 1311428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Reporting process (POCLAROC)</a:t>
          </a:r>
        </a:p>
      </dsp:txBody>
      <dsp:txXfrm>
        <a:off x="634276" y="2152045"/>
        <a:ext cx="1305990" cy="794950"/>
      </dsp:txXfrm>
    </dsp:sp>
    <dsp:sp modelId="{0CA5B918-ABBC-E64A-9208-5CFB322F3926}">
      <dsp:nvSpPr>
        <dsp:cNvPr id="0" name=""/>
        <dsp:cNvSpPr/>
      </dsp:nvSpPr>
      <dsp:spPr>
        <a:xfrm>
          <a:off x="471311" y="346371"/>
          <a:ext cx="4769703" cy="4769703"/>
        </a:xfrm>
        <a:prstGeom prst="pie">
          <a:avLst>
            <a:gd name="adj1" fmla="val 13114284"/>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Toxicology</a:t>
          </a:r>
          <a:br>
            <a:rPr lang="en-US" sz="1600" kern="1200" dirty="0"/>
          </a:br>
          <a:r>
            <a:rPr lang="en-US" sz="1600" kern="1200" dirty="0"/>
            <a:t>Drink/Drive Legislation </a:t>
          </a:r>
        </a:p>
      </dsp:txBody>
      <dsp:txXfrm>
        <a:off x="1599573" y="789272"/>
        <a:ext cx="1135643" cy="908515"/>
      </dsp:txXfrm>
    </dsp:sp>
    <dsp:sp modelId="{DBC6494D-3C14-174D-BA4F-559928B7E4BA}">
      <dsp:nvSpPr>
        <dsp:cNvPr id="0" name=""/>
        <dsp:cNvSpPr/>
      </dsp:nvSpPr>
      <dsp:spPr>
        <a:xfrm>
          <a:off x="274607" y="51103"/>
          <a:ext cx="5360238" cy="5360238"/>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E5D44D-4DE1-3947-9C56-CE216E2D30A0}">
      <dsp:nvSpPr>
        <dsp:cNvPr id="0" name=""/>
        <dsp:cNvSpPr/>
      </dsp:nvSpPr>
      <dsp:spPr>
        <a:xfrm>
          <a:off x="336317" y="128099"/>
          <a:ext cx="5360238" cy="5360238"/>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3062DC-9651-5F4F-B885-D0574492728E}">
      <dsp:nvSpPr>
        <dsp:cNvPr id="0" name=""/>
        <dsp:cNvSpPr/>
      </dsp:nvSpPr>
      <dsp:spPr>
        <a:xfrm>
          <a:off x="314094" y="224405"/>
          <a:ext cx="5360238" cy="5360238"/>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DEAE8DC-E575-C547-82D6-49F9ADCC744F}">
      <dsp:nvSpPr>
        <dsp:cNvPr id="0" name=""/>
        <dsp:cNvSpPr/>
      </dsp:nvSpPr>
      <dsp:spPr>
        <a:xfrm>
          <a:off x="225444" y="266751"/>
          <a:ext cx="5360238" cy="5360238"/>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5F3A55-E637-0646-94B6-50601EFC7ADB}">
      <dsp:nvSpPr>
        <dsp:cNvPr id="0" name=""/>
        <dsp:cNvSpPr/>
      </dsp:nvSpPr>
      <dsp:spPr>
        <a:xfrm>
          <a:off x="136795" y="224405"/>
          <a:ext cx="5360238" cy="5360238"/>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657432E-449B-7D4E-A399-24D1792D208F}">
      <dsp:nvSpPr>
        <dsp:cNvPr id="0" name=""/>
        <dsp:cNvSpPr/>
      </dsp:nvSpPr>
      <dsp:spPr>
        <a:xfrm>
          <a:off x="114571" y="128099"/>
          <a:ext cx="5360238" cy="5360238"/>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BDB0A1-18A1-F848-8A25-B38D366E04C2}">
      <dsp:nvSpPr>
        <dsp:cNvPr id="0" name=""/>
        <dsp:cNvSpPr/>
      </dsp:nvSpPr>
      <dsp:spPr>
        <a:xfrm>
          <a:off x="176281" y="51103"/>
          <a:ext cx="5360238" cy="5360238"/>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84062" y="2291"/>
          <a:ext cx="9657338" cy="1333672"/>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Any public place or place which the public have permission to be there through payment or otherwise</a:t>
          </a:r>
          <a:endParaRPr lang="en-US" sz="2400" kern="1200" dirty="0"/>
        </a:p>
      </dsp:txBody>
      <dsp:txXfrm>
        <a:off x="823124" y="41353"/>
        <a:ext cx="9579214" cy="1255548"/>
      </dsp:txXfrm>
    </dsp:sp>
    <dsp:sp modelId="{F336F540-D502-4A57-A5C5-972F5061FB4B}">
      <dsp:nvSpPr>
        <dsp:cNvPr id="0" name=""/>
        <dsp:cNvSpPr/>
      </dsp:nvSpPr>
      <dsp:spPr>
        <a:xfrm rot="5400000">
          <a:off x="5496035" y="1452660"/>
          <a:ext cx="233392" cy="233392"/>
        </a:xfrm>
        <a:prstGeom prst="rightArrow">
          <a:avLst>
            <a:gd name="adj1" fmla="val 667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98261" y="1802749"/>
          <a:ext cx="11028941" cy="133367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137323" y="1841811"/>
        <a:ext cx="10950817" cy="1255548"/>
      </dsp:txXfrm>
    </dsp:sp>
    <dsp:sp modelId="{096D904C-6CB3-4B49-99B7-0F80E84347C6}">
      <dsp:nvSpPr>
        <dsp:cNvPr id="0" name=""/>
        <dsp:cNvSpPr/>
      </dsp:nvSpPr>
      <dsp:spPr>
        <a:xfrm rot="5400000">
          <a:off x="5496035" y="3253118"/>
          <a:ext cx="233392" cy="233392"/>
        </a:xfrm>
        <a:prstGeom prst="rightArrow">
          <a:avLst>
            <a:gd name="adj1" fmla="val 667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687798" y="3603207"/>
          <a:ext cx="9849867" cy="133367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726860" y="3642269"/>
        <a:ext cx="9771743" cy="12555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A4E161-705F-EF4E-9C62-FF487525AA5C}">
      <dsp:nvSpPr>
        <dsp:cNvPr id="0" name=""/>
        <dsp:cNvSpPr/>
      </dsp:nvSpPr>
      <dsp:spPr>
        <a:xfrm>
          <a:off x="0" y="0"/>
          <a:ext cx="77285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31ED0-97A3-784E-8128-11EF7DAC8943}">
      <dsp:nvSpPr>
        <dsp:cNvPr id="0" name=""/>
        <dsp:cNvSpPr/>
      </dsp:nvSpPr>
      <dsp:spPr>
        <a:xfrm>
          <a:off x="0" y="0"/>
          <a:ext cx="772852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Any item obtained dishonestly from another.</a:t>
          </a:r>
          <a:endParaRPr lang="en-US" sz="2400" kern="1200" dirty="0"/>
        </a:p>
      </dsp:txBody>
      <dsp:txXfrm>
        <a:off x="0" y="0"/>
        <a:ext cx="7728520" cy="2032000"/>
      </dsp:txXfrm>
    </dsp:sp>
    <dsp:sp modelId="{F0D2A6A4-1344-0D44-9117-2FAB30CB694D}">
      <dsp:nvSpPr>
        <dsp:cNvPr id="0" name=""/>
        <dsp:cNvSpPr/>
      </dsp:nvSpPr>
      <dsp:spPr>
        <a:xfrm>
          <a:off x="0" y="2032000"/>
          <a:ext cx="77285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C197B-9F31-8149-B725-B0100C3EFBB9}">
      <dsp:nvSpPr>
        <dsp:cNvPr id="0" name=""/>
        <dsp:cNvSpPr/>
      </dsp:nvSpPr>
      <dsp:spPr>
        <a:xfrm>
          <a:off x="0" y="2032000"/>
          <a:ext cx="772852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Any item which directly or indirectly represent a stolen item (includes the proceeds of stolen goods)</a:t>
          </a:r>
        </a:p>
      </dsp:txBody>
      <dsp:txXfrm>
        <a:off x="0" y="2032000"/>
        <a:ext cx="7728520" cy="2032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2860421"/>
          <a:ext cx="5601704" cy="938854"/>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2860421"/>
        <a:ext cx="5601704" cy="938854"/>
      </dsp:txXfrm>
    </dsp:sp>
    <dsp:sp modelId="{29386E58-2EB0-408A-9AA7-8222A4E724D4}">
      <dsp:nvSpPr>
        <dsp:cNvPr id="0" name=""/>
        <dsp:cNvSpPr/>
      </dsp:nvSpPr>
      <dsp:spPr>
        <a:xfrm rot="10800000">
          <a:off x="0" y="1366247"/>
          <a:ext cx="5601704" cy="1443957"/>
        </a:xfrm>
        <a:prstGeom prst="upArrowCallou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366247"/>
        <a:ext cx="5601704" cy="938240"/>
      </dsp:txXfrm>
    </dsp:sp>
    <dsp:sp modelId="{6571FF1F-8849-4FFD-8345-5DC0698F18B1}">
      <dsp:nvSpPr>
        <dsp:cNvPr id="0" name=""/>
        <dsp:cNvSpPr/>
      </dsp:nvSpPr>
      <dsp:spPr>
        <a:xfrm rot="10800000">
          <a:off x="0" y="671"/>
          <a:ext cx="5601704" cy="1443957"/>
        </a:xfrm>
        <a:prstGeom prst="upArrowCallou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671"/>
        <a:ext cx="5601704" cy="9382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728354"/>
          <a:ext cx="4632176" cy="895296"/>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728354"/>
        <a:ext cx="4632176" cy="895296"/>
      </dsp:txXfrm>
    </dsp:sp>
    <dsp:sp modelId="{40336F90-D95A-4773-AD97-6FF8021E7814}">
      <dsp:nvSpPr>
        <dsp:cNvPr id="0" name=""/>
        <dsp:cNvSpPr/>
      </dsp:nvSpPr>
      <dsp:spPr>
        <a:xfrm rot="10800000">
          <a:off x="0" y="1364177"/>
          <a:ext cx="4632176" cy="1376966"/>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364177"/>
        <a:ext cx="4632176" cy="894711"/>
      </dsp:txXfrm>
    </dsp:sp>
    <dsp:sp modelId="{B26FDA26-65E2-4D89-818A-6697CBB9BEBC}">
      <dsp:nvSpPr>
        <dsp:cNvPr id="0" name=""/>
        <dsp:cNvSpPr/>
      </dsp:nvSpPr>
      <dsp:spPr>
        <a:xfrm rot="10800000">
          <a:off x="0" y="34734"/>
          <a:ext cx="4632176" cy="1376966"/>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4734"/>
        <a:ext cx="4632176" cy="89471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6B3F9-069D-4469-AE6B-6926E9DA01A3}">
      <dsp:nvSpPr>
        <dsp:cNvPr id="0" name=""/>
        <dsp:cNvSpPr/>
      </dsp:nvSpPr>
      <dsp:spPr>
        <a:xfrm>
          <a:off x="0" y="4498"/>
          <a:ext cx="8029400" cy="859019"/>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a:off x="25160" y="29658"/>
        <a:ext cx="7979080" cy="808699"/>
      </dsp:txXfrm>
    </dsp:sp>
    <dsp:sp modelId="{E4914C1E-15D8-4F37-A269-904DECC45847}">
      <dsp:nvSpPr>
        <dsp:cNvPr id="0" name=""/>
        <dsp:cNvSpPr/>
      </dsp:nvSpPr>
      <dsp:spPr>
        <a:xfrm rot="5400000">
          <a:off x="3853633" y="884993"/>
          <a:ext cx="322132" cy="38655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3898732" y="917206"/>
        <a:ext cx="231934" cy="225492"/>
      </dsp:txXfrm>
    </dsp:sp>
    <dsp:sp modelId="{41A35732-267D-4D67-841E-E369477484AC}">
      <dsp:nvSpPr>
        <dsp:cNvPr id="0" name=""/>
        <dsp:cNvSpPr/>
      </dsp:nvSpPr>
      <dsp:spPr>
        <a:xfrm>
          <a:off x="0" y="1293027"/>
          <a:ext cx="8029400" cy="16624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1" u="sng"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a:t>
          </a:r>
        </a:p>
      </dsp:txBody>
      <dsp:txXfrm>
        <a:off x="48691" y="1341718"/>
        <a:ext cx="7932018" cy="1565035"/>
      </dsp:txXfrm>
    </dsp:sp>
    <dsp:sp modelId="{DD5597EF-ACFA-4AB1-9C6B-F1B0BCDCBA2B}">
      <dsp:nvSpPr>
        <dsp:cNvPr id="0" name=""/>
        <dsp:cNvSpPr/>
      </dsp:nvSpPr>
      <dsp:spPr>
        <a:xfrm rot="5400000">
          <a:off x="3851947" y="2979169"/>
          <a:ext cx="325505" cy="38655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rot="-5400000">
        <a:off x="3898733" y="3009696"/>
        <a:ext cx="231934" cy="227854"/>
      </dsp:txXfrm>
    </dsp:sp>
    <dsp:sp modelId="{5F79C60F-8B6D-4D65-A720-F4AFCB820AD6}">
      <dsp:nvSpPr>
        <dsp:cNvPr id="0" name=""/>
        <dsp:cNvSpPr/>
      </dsp:nvSpPr>
      <dsp:spPr>
        <a:xfrm>
          <a:off x="0" y="3389452"/>
          <a:ext cx="8029400" cy="859019"/>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25160" y="3414612"/>
        <a:ext cx="7979080" cy="8086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D35EA-97D0-4CFB-9FBA-A3E55319FF34}">
      <dsp:nvSpPr>
        <dsp:cNvPr id="0" name=""/>
        <dsp:cNvSpPr/>
      </dsp:nvSpPr>
      <dsp:spPr>
        <a:xfrm rot="5400000">
          <a:off x="1788365" y="1153992"/>
          <a:ext cx="1599967" cy="157868"/>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61AC09-3B3F-4CB9-9A7A-31BF72D8814C}">
      <dsp:nvSpPr>
        <dsp:cNvPr id="0" name=""/>
        <dsp:cNvSpPr/>
      </dsp:nvSpPr>
      <dsp:spPr>
        <a:xfrm>
          <a:off x="1262521" y="19877"/>
          <a:ext cx="3698009" cy="13559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Stop &amp; Search can be a valuable power to assist policing provided that it is used correctly</a:t>
          </a:r>
          <a:endParaRPr lang="en-US" sz="1900" kern="1200" dirty="0"/>
        </a:p>
      </dsp:txBody>
      <dsp:txXfrm>
        <a:off x="1302235" y="59591"/>
        <a:ext cx="3618581" cy="1276512"/>
      </dsp:txXfrm>
    </dsp:sp>
    <dsp:sp modelId="{4B121E15-8634-4126-BE8E-C0DD9471FF63}">
      <dsp:nvSpPr>
        <dsp:cNvPr id="0" name=""/>
        <dsp:cNvSpPr/>
      </dsp:nvSpPr>
      <dsp:spPr>
        <a:xfrm rot="5400000">
          <a:off x="1802658" y="2747395"/>
          <a:ext cx="1571381" cy="157868"/>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FF8FA36-D6F0-4097-9614-A55D008049D7}">
      <dsp:nvSpPr>
        <dsp:cNvPr id="0" name=""/>
        <dsp:cNvSpPr/>
      </dsp:nvSpPr>
      <dsp:spPr>
        <a:xfrm>
          <a:off x="1262521" y="1638931"/>
          <a:ext cx="3698009" cy="1333354"/>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a:off x="1301574" y="1677984"/>
        <a:ext cx="3619903" cy="1255248"/>
      </dsp:txXfrm>
    </dsp:sp>
    <dsp:sp modelId="{A260631F-9568-4BEA-837D-E5BC4DC2CFF8}">
      <dsp:nvSpPr>
        <dsp:cNvPr id="0" name=""/>
        <dsp:cNvSpPr/>
      </dsp:nvSpPr>
      <dsp:spPr>
        <a:xfrm rot="2974">
          <a:off x="2594778" y="3538661"/>
          <a:ext cx="4190638" cy="157868"/>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1E1357-CBAD-4764-8F8D-A0A1A5F2E581}">
      <dsp:nvSpPr>
        <dsp:cNvPr id="0" name=""/>
        <dsp:cNvSpPr/>
      </dsp:nvSpPr>
      <dsp:spPr>
        <a:xfrm>
          <a:off x="1262521" y="3235399"/>
          <a:ext cx="3698009" cy="1298434"/>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a:off x="1300551" y="3273429"/>
        <a:ext cx="3621949" cy="1222374"/>
      </dsp:txXfrm>
    </dsp:sp>
    <dsp:sp modelId="{5AEF181A-8818-423A-A173-83826B95EAC6}">
      <dsp:nvSpPr>
        <dsp:cNvPr id="0" name=""/>
        <dsp:cNvSpPr/>
      </dsp:nvSpPr>
      <dsp:spPr>
        <a:xfrm rot="16200000">
          <a:off x="5997451" y="2742595"/>
          <a:ext cx="1588274" cy="157868"/>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E1316D-9BF4-4701-A76D-47ACE8BB7CA5}">
      <dsp:nvSpPr>
        <dsp:cNvPr id="0" name=""/>
        <dsp:cNvSpPr/>
      </dsp:nvSpPr>
      <dsp:spPr>
        <a:xfrm>
          <a:off x="5539381" y="3242651"/>
          <a:ext cx="3550770" cy="1291182"/>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a:off x="5577198" y="3280468"/>
        <a:ext cx="3475136" cy="1215548"/>
      </dsp:txXfrm>
    </dsp:sp>
    <dsp:sp modelId="{9B6E916C-A9A1-4A58-A1FA-18312AC64046}">
      <dsp:nvSpPr>
        <dsp:cNvPr id="0" name=""/>
        <dsp:cNvSpPr/>
      </dsp:nvSpPr>
      <dsp:spPr>
        <a:xfrm rot="16200000">
          <a:off x="5984190" y="1133092"/>
          <a:ext cx="1614796" cy="157868"/>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B419C8-2AD4-4B45-97D5-A32412C6089E}">
      <dsp:nvSpPr>
        <dsp:cNvPr id="0" name=""/>
        <dsp:cNvSpPr/>
      </dsp:nvSpPr>
      <dsp:spPr>
        <a:xfrm>
          <a:off x="5568613" y="1604947"/>
          <a:ext cx="3492307" cy="1374589"/>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a:off x="5608873" y="1645207"/>
        <a:ext cx="3411787" cy="1294069"/>
      </dsp:txXfrm>
    </dsp:sp>
    <dsp:sp modelId="{D275BE67-FBBF-4C91-99F6-5004317539D2}">
      <dsp:nvSpPr>
        <dsp:cNvPr id="0" name=""/>
        <dsp:cNvSpPr/>
      </dsp:nvSpPr>
      <dsp:spPr>
        <a:xfrm>
          <a:off x="5568613" y="0"/>
          <a:ext cx="3492307" cy="133916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 search was necessary &amp; was the most appropriate method that could be used to establish whether the person had such an item</a:t>
          </a:r>
        </a:p>
      </dsp:txBody>
      <dsp:txXfrm>
        <a:off x="5607836" y="39223"/>
        <a:ext cx="3413861" cy="12607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6EF70-0FBE-4745-AD2F-16034A9DC12C}">
      <dsp:nvSpPr>
        <dsp:cNvPr id="0" name=""/>
        <dsp:cNvSpPr/>
      </dsp:nvSpPr>
      <dsp:spPr>
        <a:xfrm>
          <a:off x="0" y="957"/>
          <a:ext cx="7261811" cy="1287525"/>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 ‘</a:t>
          </a:r>
          <a:r>
            <a:rPr lang="en-US" sz="2400" b="1" i="1" kern="1200" dirty="0"/>
            <a:t>Best Use of S &amp; S Scheme’ </a:t>
          </a:r>
          <a:r>
            <a:rPr lang="en-US" sz="2400" kern="1200" dirty="0"/>
            <a:t>was announced by the Home Secretary in her statement to Parliament on 30</a:t>
          </a:r>
          <a:r>
            <a:rPr lang="en-US" sz="2400" kern="1200" baseline="30000" dirty="0"/>
            <a:t>th</a:t>
          </a:r>
          <a:r>
            <a:rPr lang="en-US" sz="2400" kern="1200" dirty="0"/>
            <a:t> April 2014 – reading on Moodle </a:t>
          </a:r>
        </a:p>
      </dsp:txBody>
      <dsp:txXfrm>
        <a:off x="37710" y="38667"/>
        <a:ext cx="7186391" cy="1212105"/>
      </dsp:txXfrm>
    </dsp:sp>
    <dsp:sp modelId="{AB221720-68B7-4006-9C0F-149044A241F4}">
      <dsp:nvSpPr>
        <dsp:cNvPr id="0" name=""/>
        <dsp:cNvSpPr/>
      </dsp:nvSpPr>
      <dsp:spPr>
        <a:xfrm rot="5400000">
          <a:off x="3257082" y="1338326"/>
          <a:ext cx="747645" cy="897174"/>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361753" y="1413091"/>
        <a:ext cx="538304" cy="523352"/>
      </dsp:txXfrm>
    </dsp:sp>
    <dsp:sp modelId="{D3B8C2FF-BCD8-4809-B31A-D91FA69BAF5D}">
      <dsp:nvSpPr>
        <dsp:cNvPr id="0" name=""/>
        <dsp:cNvSpPr/>
      </dsp:nvSpPr>
      <dsp:spPr>
        <a:xfrm>
          <a:off x="0" y="2285344"/>
          <a:ext cx="7261811" cy="199372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principal aims of the scheme are to achieve greater </a:t>
          </a:r>
          <a:r>
            <a:rPr lang="en-US" sz="2400" b="1" i="1" kern="1200"/>
            <a:t>transparency, community involvement </a:t>
          </a:r>
          <a:r>
            <a:rPr lang="en-US" sz="2400" kern="1200"/>
            <a:t>in the use of S &amp; S powers &amp; to </a:t>
          </a:r>
          <a:r>
            <a:rPr lang="en-US" sz="2400" b="1" i="1" kern="1200"/>
            <a:t>support</a:t>
          </a:r>
          <a:r>
            <a:rPr lang="en-US" sz="2400" kern="1200"/>
            <a:t> a more </a:t>
          </a:r>
          <a:r>
            <a:rPr lang="en-US" sz="2400" b="1" i="1" kern="1200"/>
            <a:t>intelligence- led approach</a:t>
          </a:r>
          <a:r>
            <a:rPr lang="en-US" sz="2400" kern="1200"/>
            <a:t>, leading to </a:t>
          </a:r>
          <a:r>
            <a:rPr lang="en-US" sz="2400" b="1" i="1" kern="1200"/>
            <a:t>better outcomes</a:t>
          </a:r>
          <a:r>
            <a:rPr lang="en-US" sz="2400" kern="1200"/>
            <a:t>, e.g an increase in the S &amp; S to </a:t>
          </a:r>
          <a:r>
            <a:rPr lang="en-US" sz="2400" b="1" i="1" kern="1200"/>
            <a:t>positive outcome ratio</a:t>
          </a:r>
          <a:endParaRPr lang="en-US" sz="2400" b="1" i="1" kern="1200" dirty="0"/>
        </a:p>
      </dsp:txBody>
      <dsp:txXfrm>
        <a:off x="58394" y="2343738"/>
        <a:ext cx="7145023" cy="18769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6771" y="1132183"/>
          <a:ext cx="2024029" cy="1657371"/>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Data Recording</a:t>
          </a:r>
          <a:endParaRPr lang="en-US" sz="2400" kern="1200" dirty="0"/>
        </a:p>
      </dsp:txBody>
      <dsp:txXfrm>
        <a:off x="55314" y="1180726"/>
        <a:ext cx="1926943" cy="1560285"/>
      </dsp:txXfrm>
    </dsp:sp>
    <dsp:sp modelId="{BA74FF88-AA67-4D42-A72C-C0B0589C3B88}">
      <dsp:nvSpPr>
        <dsp:cNvPr id="0" name=""/>
        <dsp:cNvSpPr/>
      </dsp:nvSpPr>
      <dsp:spPr>
        <a:xfrm>
          <a:off x="2233204" y="1709889"/>
          <a:ext cx="429094" cy="501959"/>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33204" y="1810281"/>
        <a:ext cx="300366" cy="301175"/>
      </dsp:txXfrm>
    </dsp:sp>
    <dsp:sp modelId="{C87D8FA2-62D8-44EA-85E6-8DAF3C6958BC}">
      <dsp:nvSpPr>
        <dsp:cNvPr id="0" name=""/>
        <dsp:cNvSpPr/>
      </dsp:nvSpPr>
      <dsp:spPr>
        <a:xfrm>
          <a:off x="2840413" y="1132183"/>
          <a:ext cx="2024029" cy="1657371"/>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Lay Observation Policies</a:t>
          </a:r>
          <a:endParaRPr lang="en-US" sz="2400" kern="1200" dirty="0"/>
        </a:p>
      </dsp:txBody>
      <dsp:txXfrm>
        <a:off x="2888956" y="1180726"/>
        <a:ext cx="1926943" cy="1560285"/>
      </dsp:txXfrm>
    </dsp:sp>
    <dsp:sp modelId="{D3816CF0-A7E5-4961-8765-52581A3D5391}">
      <dsp:nvSpPr>
        <dsp:cNvPr id="0" name=""/>
        <dsp:cNvSpPr/>
      </dsp:nvSpPr>
      <dsp:spPr>
        <a:xfrm>
          <a:off x="5066845" y="1709889"/>
          <a:ext cx="429094" cy="501959"/>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066845" y="1810281"/>
        <a:ext cx="300366" cy="301175"/>
      </dsp:txXfrm>
    </dsp:sp>
    <dsp:sp modelId="{978FE933-73CB-4889-AFF2-7E26C04B013B}">
      <dsp:nvSpPr>
        <dsp:cNvPr id="0" name=""/>
        <dsp:cNvSpPr/>
      </dsp:nvSpPr>
      <dsp:spPr>
        <a:xfrm>
          <a:off x="5674054" y="1132183"/>
          <a:ext cx="2024029" cy="1657371"/>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 &amp; S complaints ‘ community trigger’</a:t>
          </a:r>
          <a:endParaRPr lang="en-US" sz="2400" kern="1200" dirty="0"/>
        </a:p>
      </dsp:txBody>
      <dsp:txXfrm>
        <a:off x="5722597" y="1180726"/>
        <a:ext cx="1926943" cy="15602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1C419-CB03-194C-A256-671A8BCDCC72}">
      <dsp:nvSpPr>
        <dsp:cNvPr id="0" name=""/>
        <dsp:cNvSpPr/>
      </dsp:nvSpPr>
      <dsp:spPr>
        <a:xfrm>
          <a:off x="0" y="0"/>
          <a:ext cx="542163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783017-2705-9149-B1DE-86CCA535A95F}">
      <dsp:nvSpPr>
        <dsp:cNvPr id="0" name=""/>
        <dsp:cNvSpPr/>
      </dsp:nvSpPr>
      <dsp:spPr>
        <a:xfrm>
          <a:off x="0" y="0"/>
          <a:ext cx="5421630" cy="1808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Once the search is complete the officer </a:t>
          </a:r>
          <a:r>
            <a:rPr lang="en-US" sz="2400" b="1" kern="1200" dirty="0"/>
            <a:t>MUST</a:t>
          </a:r>
          <a:r>
            <a:rPr lang="en-US" sz="2400" kern="1200" dirty="0"/>
            <a:t> make a record of the search</a:t>
          </a:r>
        </a:p>
      </dsp:txBody>
      <dsp:txXfrm>
        <a:off x="0" y="0"/>
        <a:ext cx="5421630" cy="1808087"/>
      </dsp:txXfrm>
    </dsp:sp>
    <dsp:sp modelId="{5F5B5AB2-A25F-5E4C-95E5-1DF4B0E4D30A}">
      <dsp:nvSpPr>
        <dsp:cNvPr id="0" name=""/>
        <dsp:cNvSpPr/>
      </dsp:nvSpPr>
      <dsp:spPr>
        <a:xfrm>
          <a:off x="0" y="1808087"/>
          <a:ext cx="542163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7DBE5-25A7-6641-BB4F-F8E66FE2A85F}">
      <dsp:nvSpPr>
        <dsp:cNvPr id="0" name=""/>
        <dsp:cNvSpPr/>
      </dsp:nvSpPr>
      <dsp:spPr>
        <a:xfrm>
          <a:off x="0" y="1808087"/>
          <a:ext cx="5421630" cy="1808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US" sz="2400" kern="1200" dirty="0"/>
            <a:t>The subject </a:t>
          </a:r>
          <a:r>
            <a:rPr lang="en-US" sz="2400" b="1" kern="1200" dirty="0"/>
            <a:t>MUST</a:t>
          </a:r>
          <a:r>
            <a:rPr lang="en-US" sz="2400" kern="1200" dirty="0"/>
            <a:t> be provided with a receipt of the search</a:t>
          </a:r>
        </a:p>
      </dsp:txBody>
      <dsp:txXfrm>
        <a:off x="0" y="1808087"/>
        <a:ext cx="5421630" cy="180808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94" y="388247"/>
          <a:ext cx="2318203" cy="13909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594" y="388247"/>
        <a:ext cx="2318203" cy="1390922"/>
      </dsp:txXfrm>
    </dsp:sp>
    <dsp:sp modelId="{208693CB-94C1-44D2-9941-DBB37CE0A789}">
      <dsp:nvSpPr>
        <dsp:cNvPr id="0" name=""/>
        <dsp:cNvSpPr/>
      </dsp:nvSpPr>
      <dsp:spPr>
        <a:xfrm>
          <a:off x="2550618" y="388247"/>
          <a:ext cx="2318203" cy="13909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Length of time</a:t>
          </a:r>
          <a:endParaRPr lang="en-US" sz="2000" kern="1200" dirty="0"/>
        </a:p>
      </dsp:txBody>
      <dsp:txXfrm>
        <a:off x="2550618" y="388247"/>
        <a:ext cx="2318203" cy="1390922"/>
      </dsp:txXfrm>
    </dsp:sp>
    <dsp:sp modelId="{980E613F-B1CB-4CC6-8743-6DFA7191E2A4}">
      <dsp:nvSpPr>
        <dsp:cNvPr id="0" name=""/>
        <dsp:cNvSpPr/>
      </dsp:nvSpPr>
      <dsp:spPr>
        <a:xfrm>
          <a:off x="594" y="2010989"/>
          <a:ext cx="2318203" cy="13909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Cooperation</a:t>
          </a:r>
        </a:p>
      </dsp:txBody>
      <dsp:txXfrm>
        <a:off x="594" y="2010989"/>
        <a:ext cx="2318203" cy="1390922"/>
      </dsp:txXfrm>
    </dsp:sp>
    <dsp:sp modelId="{221DF6B5-3811-4B8A-B352-A8331B3F4D5C}">
      <dsp:nvSpPr>
        <dsp:cNvPr id="0" name=""/>
        <dsp:cNvSpPr/>
      </dsp:nvSpPr>
      <dsp:spPr>
        <a:xfrm>
          <a:off x="2550618" y="2010989"/>
          <a:ext cx="2318203" cy="13909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550618" y="2010989"/>
        <a:ext cx="2318203" cy="1390922"/>
      </dsp:txXfrm>
    </dsp:sp>
    <dsp:sp modelId="{4C8897DD-C4AC-4D15-AE6A-4C6C3BCBCF04}">
      <dsp:nvSpPr>
        <dsp:cNvPr id="0" name=""/>
        <dsp:cNvSpPr/>
      </dsp:nvSpPr>
      <dsp:spPr>
        <a:xfrm>
          <a:off x="594" y="3633731"/>
          <a:ext cx="2318203" cy="13909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Public view</a:t>
          </a:r>
        </a:p>
      </dsp:txBody>
      <dsp:txXfrm>
        <a:off x="594" y="3633731"/>
        <a:ext cx="2318203" cy="1390922"/>
      </dsp:txXfrm>
    </dsp:sp>
    <dsp:sp modelId="{80AD4FBB-E875-4B7F-92BF-21AC2D599E3F}">
      <dsp:nvSpPr>
        <dsp:cNvPr id="0" name=""/>
        <dsp:cNvSpPr/>
      </dsp:nvSpPr>
      <dsp:spPr>
        <a:xfrm>
          <a:off x="2550618" y="3633731"/>
          <a:ext cx="2318203" cy="13909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550618" y="3633731"/>
        <a:ext cx="2318203" cy="139092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94" y="958396"/>
          <a:ext cx="2318203" cy="13909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94" y="958396"/>
        <a:ext cx="2318203" cy="1390922"/>
      </dsp:txXfrm>
    </dsp:sp>
    <dsp:sp modelId="{208693CB-94C1-44D2-9941-DBB37CE0A789}">
      <dsp:nvSpPr>
        <dsp:cNvPr id="0" name=""/>
        <dsp:cNvSpPr/>
      </dsp:nvSpPr>
      <dsp:spPr>
        <a:xfrm>
          <a:off x="2550618" y="958396"/>
          <a:ext cx="2318203" cy="13909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Documentation</a:t>
          </a:r>
        </a:p>
      </dsp:txBody>
      <dsp:txXfrm>
        <a:off x="2550618" y="958396"/>
        <a:ext cx="2318203" cy="1390922"/>
      </dsp:txXfrm>
    </dsp:sp>
    <dsp:sp modelId="{980E613F-B1CB-4CC6-8743-6DFA7191E2A4}">
      <dsp:nvSpPr>
        <dsp:cNvPr id="0" name=""/>
        <dsp:cNvSpPr/>
      </dsp:nvSpPr>
      <dsp:spPr>
        <a:xfrm>
          <a:off x="594" y="2581138"/>
          <a:ext cx="2318203" cy="13909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94" y="2581138"/>
        <a:ext cx="2318203" cy="1390922"/>
      </dsp:txXfrm>
    </dsp:sp>
    <dsp:sp modelId="{221DF6B5-3811-4B8A-B352-A8331B3F4D5C}">
      <dsp:nvSpPr>
        <dsp:cNvPr id="0" name=""/>
        <dsp:cNvSpPr/>
      </dsp:nvSpPr>
      <dsp:spPr>
        <a:xfrm>
          <a:off x="2550618" y="2581138"/>
          <a:ext cx="2318203" cy="13909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err="1"/>
            <a:t>Minimise</a:t>
          </a:r>
          <a:r>
            <a:rPr lang="en-US" sz="2000" kern="1200" dirty="0"/>
            <a:t> embarrassment</a:t>
          </a:r>
        </a:p>
      </dsp:txBody>
      <dsp:txXfrm>
        <a:off x="2550618" y="2581138"/>
        <a:ext cx="2318203" cy="1390922"/>
      </dsp:txXfrm>
    </dsp:sp>
    <dsp:sp modelId="{4C8897DD-C4AC-4D15-AE6A-4C6C3BCBCF04}">
      <dsp:nvSpPr>
        <dsp:cNvPr id="0" name=""/>
        <dsp:cNvSpPr/>
      </dsp:nvSpPr>
      <dsp:spPr>
        <a:xfrm>
          <a:off x="594" y="4203881"/>
          <a:ext cx="2318203" cy="13909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Treat as individual</a:t>
          </a:r>
        </a:p>
      </dsp:txBody>
      <dsp:txXfrm>
        <a:off x="594" y="4203881"/>
        <a:ext cx="2318203" cy="1390922"/>
      </dsp:txXfrm>
    </dsp:sp>
    <dsp:sp modelId="{C7469FC0-E91F-40AC-A22B-BA2D2B35F49C}">
      <dsp:nvSpPr>
        <dsp:cNvPr id="0" name=""/>
        <dsp:cNvSpPr/>
      </dsp:nvSpPr>
      <dsp:spPr>
        <a:xfrm>
          <a:off x="2550618" y="4203881"/>
          <a:ext cx="2318203" cy="13909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550618" y="4203881"/>
        <a:ext cx="2318203" cy="139092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466839" y="925222"/>
          <a:ext cx="1439648" cy="174128"/>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793998" y="496"/>
          <a:ext cx="1934765" cy="1160859"/>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827998" y="34496"/>
        <a:ext cx="1866765" cy="1092859"/>
      </dsp:txXfrm>
    </dsp:sp>
    <dsp:sp modelId="{4CC92139-FAF6-4C2F-9EAD-1BC8D092FC04}">
      <dsp:nvSpPr>
        <dsp:cNvPr id="0" name=""/>
        <dsp:cNvSpPr/>
      </dsp:nvSpPr>
      <dsp:spPr>
        <a:xfrm rot="5404670">
          <a:off x="480670" y="2361507"/>
          <a:ext cx="1410071" cy="174128"/>
        </a:xfrm>
        <a:prstGeom prst="rect">
          <a:avLst/>
        </a:prstGeom>
        <a:solidFill>
          <a:schemeClr val="accent1">
            <a:shade val="90000"/>
            <a:hueOff val="87306"/>
            <a:satOff val="-1495"/>
            <a:lumOff val="599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793998" y="1451570"/>
          <a:ext cx="1934765" cy="1160859"/>
        </a:xfrm>
        <a:prstGeom prst="roundRect">
          <a:avLst>
            <a:gd name="adj" fmla="val 10000"/>
          </a:avLst>
        </a:prstGeom>
        <a:solidFill>
          <a:schemeClr val="accent1">
            <a:shade val="80000"/>
            <a:hueOff val="69857"/>
            <a:satOff val="-1251"/>
            <a:lumOff val="5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827998" y="1485570"/>
        <a:ext cx="1866765" cy="1092859"/>
      </dsp:txXfrm>
    </dsp:sp>
    <dsp:sp modelId="{AE6CD333-5C1F-4170-BA32-1B05DE736538}">
      <dsp:nvSpPr>
        <dsp:cNvPr id="0" name=""/>
        <dsp:cNvSpPr/>
      </dsp:nvSpPr>
      <dsp:spPr>
        <a:xfrm rot="31930">
          <a:off x="1184693" y="3089901"/>
          <a:ext cx="2569551" cy="174128"/>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792082" y="2873065"/>
          <a:ext cx="1934765" cy="1160859"/>
        </a:xfrm>
        <a:prstGeom prst="roundRect">
          <a:avLst>
            <a:gd name="adj" fmla="val 10000"/>
          </a:avLst>
        </a:prstGeom>
        <a:solidFill>
          <a:schemeClr val="accent1">
            <a:shade val="80000"/>
            <a:hueOff val="139713"/>
            <a:satOff val="-2502"/>
            <a:lumOff val="10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826082" y="2907065"/>
        <a:ext cx="1866765" cy="1092859"/>
      </dsp:txXfrm>
    </dsp:sp>
    <dsp:sp modelId="{D2C82C3B-7D62-4FE7-9FF3-D99B8391832E}">
      <dsp:nvSpPr>
        <dsp:cNvPr id="0" name=""/>
        <dsp:cNvSpPr/>
      </dsp:nvSpPr>
      <dsp:spPr>
        <a:xfrm rot="16200000">
          <a:off x="3040078" y="2376296"/>
          <a:ext cx="1439648" cy="174128"/>
        </a:xfrm>
        <a:prstGeom prst="rect">
          <a:avLst/>
        </a:prstGeom>
        <a:solidFill>
          <a:schemeClr val="accent1">
            <a:shade val="90000"/>
            <a:hueOff val="261919"/>
            <a:satOff val="-4486"/>
            <a:lumOff val="1797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367236" y="2902644"/>
          <a:ext cx="1934765" cy="1160859"/>
        </a:xfrm>
        <a:prstGeom prst="roundRect">
          <a:avLst>
            <a:gd name="adj" fmla="val 10000"/>
          </a:avLst>
        </a:prstGeom>
        <a:solidFill>
          <a:schemeClr val="accent1">
            <a:shade val="80000"/>
            <a:hueOff val="209570"/>
            <a:satOff val="-3754"/>
            <a:lumOff val="159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401236" y="2936644"/>
        <a:ext cx="1866765" cy="1092859"/>
      </dsp:txXfrm>
    </dsp:sp>
    <dsp:sp modelId="{742F4AD2-3A7C-4E42-B68C-D5744D222658}">
      <dsp:nvSpPr>
        <dsp:cNvPr id="0" name=""/>
        <dsp:cNvSpPr/>
      </dsp:nvSpPr>
      <dsp:spPr>
        <a:xfrm rot="16200000">
          <a:off x="3040078" y="925222"/>
          <a:ext cx="1439648" cy="174128"/>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367236" y="1451570"/>
          <a:ext cx="1934765" cy="1160859"/>
        </a:xfrm>
        <a:prstGeom prst="roundRect">
          <a:avLst>
            <a:gd name="adj" fmla="val 10000"/>
          </a:avLst>
        </a:prstGeom>
        <a:solidFill>
          <a:schemeClr val="accent1">
            <a:shade val="80000"/>
            <a:hueOff val="279426"/>
            <a:satOff val="-5005"/>
            <a:lumOff val="21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401236" y="1485570"/>
        <a:ext cx="1866765" cy="1092859"/>
      </dsp:txXfrm>
    </dsp:sp>
    <dsp:sp modelId="{F4CF9539-14EF-43E9-8D0F-0E0ABEF5898C}">
      <dsp:nvSpPr>
        <dsp:cNvPr id="0" name=""/>
        <dsp:cNvSpPr/>
      </dsp:nvSpPr>
      <dsp:spPr>
        <a:xfrm>
          <a:off x="3367236" y="496"/>
          <a:ext cx="1934765" cy="1160859"/>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401236" y="34496"/>
        <a:ext cx="1866765" cy="10928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805C3-E866-1F46-A6D2-9DF8873F5768}">
      <dsp:nvSpPr>
        <dsp:cNvPr id="0" name=""/>
        <dsp:cNvSpPr/>
      </dsp:nvSpPr>
      <dsp:spPr>
        <a:xfrm>
          <a:off x="1162225" y="2467"/>
          <a:ext cx="4648902" cy="108268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Identify the different controlled drugs and categorise the drugs as Class A, Class B or Class C in accordance with the Misuse of Drugs Act. </a:t>
          </a:r>
        </a:p>
      </dsp:txBody>
      <dsp:txXfrm>
        <a:off x="1162225" y="2467"/>
        <a:ext cx="4648902" cy="1082687"/>
      </dsp:txXfrm>
    </dsp:sp>
    <dsp:sp modelId="{0BDB8EE1-0424-3145-B758-BE3F0C948AB7}">
      <dsp:nvSpPr>
        <dsp:cNvPr id="0" name=""/>
        <dsp:cNvSpPr/>
      </dsp:nvSpPr>
      <dsp:spPr>
        <a:xfrm>
          <a:off x="0" y="2467"/>
          <a:ext cx="1162225" cy="108268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Identify</a:t>
          </a:r>
        </a:p>
      </dsp:txBody>
      <dsp:txXfrm>
        <a:off x="0" y="2467"/>
        <a:ext cx="1162225" cy="1082687"/>
      </dsp:txXfrm>
    </dsp:sp>
    <dsp:sp modelId="{40E22AD8-7F39-0045-B10F-D45DCFAB7777}">
      <dsp:nvSpPr>
        <dsp:cNvPr id="0" name=""/>
        <dsp:cNvSpPr/>
      </dsp:nvSpPr>
      <dsp:spPr>
        <a:xfrm>
          <a:off x="1162225" y="1150116"/>
          <a:ext cx="4648902" cy="1082687"/>
        </a:xfrm>
        <a:prstGeom prst="rect">
          <a:avLst/>
        </a:prstGeom>
        <a:solidFill>
          <a:schemeClr val="accent5">
            <a:tint val="40000"/>
            <a:alpha val="90000"/>
            <a:hueOff val="-1684941"/>
            <a:satOff val="-5708"/>
            <a:lumOff val="-732"/>
            <a:alphaOff val="0"/>
          </a:schemeClr>
        </a:solidFill>
        <a:ln w="12700" cap="flat" cmpd="sng" algn="ctr">
          <a:solidFill>
            <a:schemeClr val="accent5">
              <a:tint val="40000"/>
              <a:alpha val="90000"/>
              <a:hueOff val="-1684941"/>
              <a:satOff val="-5708"/>
              <a:lumOff val="-7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Describe the points to prove for the offence of possession of a controlled drug (S5 Misuse of Drugs Act). </a:t>
          </a:r>
        </a:p>
      </dsp:txBody>
      <dsp:txXfrm>
        <a:off x="1162225" y="1150116"/>
        <a:ext cx="4648902" cy="1082687"/>
      </dsp:txXfrm>
    </dsp:sp>
    <dsp:sp modelId="{51EA293A-5F86-F441-B9A8-CC1EB5B31EDC}">
      <dsp:nvSpPr>
        <dsp:cNvPr id="0" name=""/>
        <dsp:cNvSpPr/>
      </dsp:nvSpPr>
      <dsp:spPr>
        <a:xfrm>
          <a:off x="0" y="1150116"/>
          <a:ext cx="1162225" cy="1082687"/>
        </a:xfrm>
        <a:prstGeom prst="rect">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Describe</a:t>
          </a:r>
        </a:p>
      </dsp:txBody>
      <dsp:txXfrm>
        <a:off x="0" y="1150116"/>
        <a:ext cx="1162225" cy="1082687"/>
      </dsp:txXfrm>
    </dsp:sp>
    <dsp:sp modelId="{670A82E8-FD38-1246-8BBF-251D676154D1}">
      <dsp:nvSpPr>
        <dsp:cNvPr id="0" name=""/>
        <dsp:cNvSpPr/>
      </dsp:nvSpPr>
      <dsp:spPr>
        <a:xfrm>
          <a:off x="1162225" y="2297765"/>
          <a:ext cx="4648902" cy="1082687"/>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Explain the offence of Supply a Controlled Drug contrary to Section 4 Misuse of Drugs Act 1971. </a:t>
          </a:r>
        </a:p>
      </dsp:txBody>
      <dsp:txXfrm>
        <a:off x="1162225" y="2297765"/>
        <a:ext cx="4648902" cy="1082687"/>
      </dsp:txXfrm>
    </dsp:sp>
    <dsp:sp modelId="{87B27323-3B64-824E-ACF6-F736F8AB1DB7}">
      <dsp:nvSpPr>
        <dsp:cNvPr id="0" name=""/>
        <dsp:cNvSpPr/>
      </dsp:nvSpPr>
      <dsp:spPr>
        <a:xfrm>
          <a:off x="0" y="2297765"/>
          <a:ext cx="1162225" cy="1082687"/>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Explain</a:t>
          </a:r>
        </a:p>
      </dsp:txBody>
      <dsp:txXfrm>
        <a:off x="0" y="2297765"/>
        <a:ext cx="1162225" cy="1082687"/>
      </dsp:txXfrm>
    </dsp:sp>
    <dsp:sp modelId="{E2A75F2E-598D-B345-A8D7-1D640ED22654}">
      <dsp:nvSpPr>
        <dsp:cNvPr id="0" name=""/>
        <dsp:cNvSpPr/>
      </dsp:nvSpPr>
      <dsp:spPr>
        <a:xfrm>
          <a:off x="1162225" y="3445414"/>
          <a:ext cx="4648902" cy="1082687"/>
        </a:xfrm>
        <a:prstGeom prst="rect">
          <a:avLst/>
        </a:prstGeom>
        <a:solidFill>
          <a:schemeClr val="accent5">
            <a:tint val="40000"/>
            <a:alpha val="90000"/>
            <a:hueOff val="-5054821"/>
            <a:satOff val="-17124"/>
            <a:lumOff val="-2196"/>
            <a:alphaOff val="0"/>
          </a:schemeClr>
        </a:solidFill>
        <a:ln w="12700" cap="flat" cmpd="sng" algn="ctr">
          <a:solidFill>
            <a:schemeClr val="accent5">
              <a:tint val="40000"/>
              <a:alpha val="90000"/>
              <a:hueOff val="-5054821"/>
              <a:satOff val="-17124"/>
              <a:lumOff val="-21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Demonstrate how to issue a Cannabis warning.</a:t>
          </a:r>
        </a:p>
      </dsp:txBody>
      <dsp:txXfrm>
        <a:off x="1162225" y="3445414"/>
        <a:ext cx="4648902" cy="1082687"/>
      </dsp:txXfrm>
    </dsp:sp>
    <dsp:sp modelId="{4D872905-720C-CD41-8F01-6842E91D11C2}">
      <dsp:nvSpPr>
        <dsp:cNvPr id="0" name=""/>
        <dsp:cNvSpPr/>
      </dsp:nvSpPr>
      <dsp:spPr>
        <a:xfrm>
          <a:off x="0" y="3445414"/>
          <a:ext cx="1162225" cy="1082687"/>
        </a:xfrm>
        <a:prstGeom prst="rect">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Demonstrate</a:t>
          </a:r>
        </a:p>
      </dsp:txBody>
      <dsp:txXfrm>
        <a:off x="0" y="3445414"/>
        <a:ext cx="1162225" cy="1082687"/>
      </dsp:txXfrm>
    </dsp:sp>
    <dsp:sp modelId="{7A56EDFC-EC91-4841-807B-C9F9F42D557C}">
      <dsp:nvSpPr>
        <dsp:cNvPr id="0" name=""/>
        <dsp:cNvSpPr/>
      </dsp:nvSpPr>
      <dsp:spPr>
        <a:xfrm>
          <a:off x="1162225" y="4593063"/>
          <a:ext cx="4648902" cy="108268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Apply knowledge of legislation to explain when a person has committed a drug related offence.  </a:t>
          </a:r>
        </a:p>
      </dsp:txBody>
      <dsp:txXfrm>
        <a:off x="1162225" y="4593063"/>
        <a:ext cx="4648902" cy="1082687"/>
      </dsp:txXfrm>
    </dsp:sp>
    <dsp:sp modelId="{19296BB7-3421-F946-9B2B-F572B9D0FADB}">
      <dsp:nvSpPr>
        <dsp:cNvPr id="0" name=""/>
        <dsp:cNvSpPr/>
      </dsp:nvSpPr>
      <dsp:spPr>
        <a:xfrm>
          <a:off x="0" y="4593063"/>
          <a:ext cx="1162225" cy="1082687"/>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Apply</a:t>
          </a:r>
        </a:p>
      </dsp:txBody>
      <dsp:txXfrm>
        <a:off x="0" y="4593063"/>
        <a:ext cx="1162225" cy="108268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AADB7-1E3E-A543-9364-54F353B89148}">
      <dsp:nvSpPr>
        <dsp:cNvPr id="0" name=""/>
        <dsp:cNvSpPr/>
      </dsp:nvSpPr>
      <dsp:spPr>
        <a:xfrm>
          <a:off x="809625" y="5554"/>
          <a:ext cx="3303984" cy="1982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person who can lawfully supply controlled drugs i.e. morphine are doctors, vets and pharmacists under licence</a:t>
          </a:r>
          <a:endParaRPr lang="en-US" sz="1400" kern="1200"/>
        </a:p>
      </dsp:txBody>
      <dsp:txXfrm>
        <a:off x="809625" y="5554"/>
        <a:ext cx="3303984" cy="1982390"/>
      </dsp:txXfrm>
    </dsp:sp>
    <dsp:sp modelId="{74E7084E-BE97-8A47-96DF-0397FA1AB54D}">
      <dsp:nvSpPr>
        <dsp:cNvPr id="0" name=""/>
        <dsp:cNvSpPr/>
      </dsp:nvSpPr>
      <dsp:spPr>
        <a:xfrm>
          <a:off x="4444007" y="5554"/>
          <a:ext cx="3303984" cy="1982390"/>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Supplying or offering </a:t>
          </a:r>
          <a:r>
            <a:rPr lang="en-GB" sz="1400" kern="1200"/>
            <a:t>can mean</a:t>
          </a:r>
          <a:r>
            <a:rPr lang="en-GB" sz="1400" kern="1200" baseline="0"/>
            <a:t> more than merely transferring from one person to another by sale. It also includes distributing ie passing a joint to another person for a smoke</a:t>
          </a:r>
          <a:endParaRPr lang="en-US" sz="1400" kern="1200"/>
        </a:p>
      </dsp:txBody>
      <dsp:txXfrm>
        <a:off x="4444007" y="5554"/>
        <a:ext cx="3303984" cy="1982390"/>
      </dsp:txXfrm>
    </dsp:sp>
    <dsp:sp modelId="{2A27E3E7-8E0D-734B-8B1A-D8312CD8FBA3}">
      <dsp:nvSpPr>
        <dsp:cNvPr id="0" name=""/>
        <dsp:cNvSpPr/>
      </dsp:nvSpPr>
      <dsp:spPr>
        <a:xfrm>
          <a:off x="8078390" y="5554"/>
          <a:ext cx="3303984" cy="1982390"/>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offence is only committed if the substance is an </a:t>
          </a:r>
          <a:r>
            <a:rPr lang="en-GB" sz="1400" u="sng" kern="1200" baseline="0"/>
            <a:t>actual drug </a:t>
          </a:r>
          <a:r>
            <a:rPr lang="en-GB" sz="1400" kern="1200" baseline="0"/>
            <a:t>(may not be established until the time of testing)</a:t>
          </a:r>
          <a:endParaRPr lang="en-US" sz="1400" kern="1200"/>
        </a:p>
      </dsp:txBody>
      <dsp:txXfrm>
        <a:off x="8078390" y="5554"/>
        <a:ext cx="3303984" cy="1982390"/>
      </dsp:txXfrm>
    </dsp:sp>
    <dsp:sp modelId="{E7533C37-5791-2041-9A27-B0B3BD69BE52}">
      <dsp:nvSpPr>
        <dsp:cNvPr id="0" name=""/>
        <dsp:cNvSpPr/>
      </dsp:nvSpPr>
      <dsp:spPr>
        <a:xfrm>
          <a:off x="809625" y="2318343"/>
          <a:ext cx="3303984" cy="198239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Being concerned in </a:t>
          </a:r>
          <a:r>
            <a:rPr lang="en-GB" sz="1400" kern="1200" baseline="0" dirty="0"/>
            <a:t>the supply includes others involved around the act of supplying </a:t>
          </a:r>
          <a:r>
            <a:rPr lang="en-GB" sz="1400" kern="1200" baseline="0" dirty="0" err="1"/>
            <a:t>ie</a:t>
          </a:r>
          <a:r>
            <a:rPr lang="en-GB" sz="1400" kern="1200" baseline="0" dirty="0"/>
            <a:t> the person who provides the means of transport or packages the drugs ready for supply</a:t>
          </a:r>
          <a:endParaRPr lang="en-US" sz="1400" kern="1200" dirty="0"/>
        </a:p>
      </dsp:txBody>
      <dsp:txXfrm>
        <a:off x="809625" y="2318343"/>
        <a:ext cx="3303984" cy="1982390"/>
      </dsp:txXfrm>
    </dsp:sp>
    <dsp:sp modelId="{DE109255-FD6F-C747-85C2-DEB88F468B4B}">
      <dsp:nvSpPr>
        <dsp:cNvPr id="0" name=""/>
        <dsp:cNvSpPr/>
      </dsp:nvSpPr>
      <dsp:spPr>
        <a:xfrm>
          <a:off x="4444007" y="2318343"/>
          <a:ext cx="3303984" cy="1982390"/>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drug must be a controlled drug, its not sufficient for this offence merely to believe it is a controlled drug</a:t>
          </a:r>
          <a:endParaRPr lang="en-US" sz="1400" kern="1200"/>
        </a:p>
      </dsp:txBody>
      <dsp:txXfrm>
        <a:off x="4444007" y="2318343"/>
        <a:ext cx="3303984" cy="1982390"/>
      </dsp:txXfrm>
    </dsp:sp>
    <dsp:sp modelId="{66446D94-9D02-F34F-8923-3B2702FCD87E}">
      <dsp:nvSpPr>
        <dsp:cNvPr id="0" name=""/>
        <dsp:cNvSpPr/>
      </dsp:nvSpPr>
      <dsp:spPr>
        <a:xfrm>
          <a:off x="8078390" y="2318343"/>
          <a:ext cx="3303984" cy="1982390"/>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Making an offer </a:t>
          </a:r>
          <a:r>
            <a:rPr lang="en-GB" sz="1400" kern="1200"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sz="1400" kern="1200" dirty="0"/>
        </a:p>
      </dsp:txBody>
      <dsp:txXfrm>
        <a:off x="8078390" y="2318343"/>
        <a:ext cx="3303984" cy="1982390"/>
      </dsp:txXfrm>
    </dsp:sp>
    <dsp:sp modelId="{D3DC71D3-E8A3-7645-B62B-EB0CA29D645A}">
      <dsp:nvSpPr>
        <dsp:cNvPr id="0" name=""/>
        <dsp:cNvSpPr/>
      </dsp:nvSpPr>
      <dsp:spPr>
        <a:xfrm>
          <a:off x="4444007" y="4631132"/>
          <a:ext cx="3303984" cy="1982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This offence must be treated seriously if it was committed in the vicinity of a school, or a courier was used under the age of 18 years. </a:t>
          </a:r>
          <a:endParaRPr lang="en-US" sz="1400" kern="1200"/>
        </a:p>
      </dsp:txBody>
      <dsp:txXfrm>
        <a:off x="4444007" y="4631132"/>
        <a:ext cx="3303984" cy="198239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7DEE3-8B66-8142-95B1-0868EF8CD31F}">
      <dsp:nvSpPr>
        <dsp:cNvPr id="0" name=""/>
        <dsp:cNvSpPr/>
      </dsp:nvSpPr>
      <dsp:spPr>
        <a:xfrm>
          <a:off x="0" y="483747"/>
          <a:ext cx="1051560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The differences explained:</a:t>
          </a:r>
          <a:endParaRPr lang="en-US" sz="2700" kern="1200"/>
        </a:p>
      </dsp:txBody>
      <dsp:txXfrm>
        <a:off x="52359" y="536106"/>
        <a:ext cx="10410882" cy="967861"/>
      </dsp:txXfrm>
    </dsp:sp>
    <dsp:sp modelId="{89422690-C48E-A84E-92E6-C7E992F20B7F}">
      <dsp:nvSpPr>
        <dsp:cNvPr id="0" name=""/>
        <dsp:cNvSpPr/>
      </dsp:nvSpPr>
      <dsp:spPr>
        <a:xfrm>
          <a:off x="0" y="1634087"/>
          <a:ext cx="10515600" cy="10725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Supply</a:t>
          </a:r>
          <a:r>
            <a:rPr lang="en-GB" sz="2700" kern="1200"/>
            <a:t> – Actually hand the drugs over</a:t>
          </a:r>
          <a:endParaRPr lang="en-US" sz="2700" kern="1200"/>
        </a:p>
      </dsp:txBody>
      <dsp:txXfrm>
        <a:off x="52359" y="1686446"/>
        <a:ext cx="10410882" cy="967861"/>
      </dsp:txXfrm>
    </dsp:sp>
    <dsp:sp modelId="{37C1FA8B-F46E-EC40-8DE9-2C204048FAC2}">
      <dsp:nvSpPr>
        <dsp:cNvPr id="0" name=""/>
        <dsp:cNvSpPr/>
      </dsp:nvSpPr>
      <dsp:spPr>
        <a:xfrm>
          <a:off x="0" y="2784426"/>
          <a:ext cx="10515600" cy="10725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Offer to Supply</a:t>
          </a:r>
          <a:r>
            <a:rPr lang="en-GB" sz="2700" b="1" kern="1200"/>
            <a:t> </a:t>
          </a:r>
          <a:r>
            <a:rPr lang="en-GB" sz="2700" kern="1200"/>
            <a:t>– “Do you want to buy some drugs?”</a:t>
          </a:r>
          <a:endParaRPr lang="en-US" sz="2700" kern="1200"/>
        </a:p>
      </dsp:txBody>
      <dsp:txXfrm>
        <a:off x="52359" y="2836785"/>
        <a:ext cx="10410882" cy="967861"/>
      </dsp:txXfrm>
    </dsp:sp>
    <dsp:sp modelId="{5161E7C7-4E5F-3D42-BD1B-FB6207C4DBFC}">
      <dsp:nvSpPr>
        <dsp:cNvPr id="0" name=""/>
        <dsp:cNvSpPr/>
      </dsp:nvSpPr>
      <dsp:spPr>
        <a:xfrm>
          <a:off x="0" y="3934765"/>
          <a:ext cx="10515600" cy="10725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supply</a:t>
          </a:r>
          <a:r>
            <a:rPr lang="en-GB" sz="2700" b="1" kern="1200"/>
            <a:t> </a:t>
          </a:r>
          <a:r>
            <a:rPr lang="en-GB" sz="2700" kern="1200"/>
            <a:t>– Could be just a “Look out” or a “Driver” for someone else</a:t>
          </a:r>
          <a:endParaRPr lang="en-US" sz="2700" kern="1200"/>
        </a:p>
      </dsp:txBody>
      <dsp:txXfrm>
        <a:off x="52359" y="3987124"/>
        <a:ext cx="10410882" cy="967861"/>
      </dsp:txXfrm>
    </dsp:sp>
    <dsp:sp modelId="{2C61BFDC-2B7E-D84D-9A8E-8F67E16C5B19}">
      <dsp:nvSpPr>
        <dsp:cNvPr id="0" name=""/>
        <dsp:cNvSpPr/>
      </dsp:nvSpPr>
      <dsp:spPr>
        <a:xfrm>
          <a:off x="0" y="5085104"/>
          <a:ext cx="10515600" cy="10725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making of an offer to supply</a:t>
          </a:r>
          <a:r>
            <a:rPr lang="en-GB" sz="2700" b="1" kern="1200"/>
            <a:t> </a:t>
          </a:r>
          <a:r>
            <a:rPr lang="en-GB" sz="2700" kern="1200"/>
            <a:t>– “Make arrangements” – Don’t actually have to be there when the drugs are supplied</a:t>
          </a:r>
          <a:endParaRPr lang="en-US" sz="2700" kern="1200"/>
        </a:p>
      </dsp:txBody>
      <dsp:txXfrm>
        <a:off x="52359" y="5137463"/>
        <a:ext cx="10410882" cy="96786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057-939C-F443-948C-FE7A88D3714E}">
      <dsp:nvSpPr>
        <dsp:cNvPr id="0" name=""/>
        <dsp:cNvSpPr/>
      </dsp:nvSpPr>
      <dsp:spPr>
        <a:xfrm>
          <a:off x="0" y="15132"/>
          <a:ext cx="8582527"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primary purpose of stop and search powers is to enable officers to allay or confirm suspicions about individuals without exercising their power of arrest. </a:t>
          </a:r>
        </a:p>
      </dsp:txBody>
      <dsp:txXfrm>
        <a:off x="61741" y="76873"/>
        <a:ext cx="8459045" cy="1141288"/>
      </dsp:txXfrm>
    </dsp:sp>
    <dsp:sp modelId="{EFB68932-F73C-F541-88C0-BA71E71E7806}">
      <dsp:nvSpPr>
        <dsp:cNvPr id="0" name=""/>
        <dsp:cNvSpPr/>
      </dsp:nvSpPr>
      <dsp:spPr>
        <a:xfrm>
          <a:off x="0" y="1346143"/>
          <a:ext cx="8582527" cy="126477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Officers may be required to justify the use or authorisation of such powers, in relation both to individual searches and the overall pattern of their activity in this regard, to their supervisory officers or in court. </a:t>
          </a:r>
        </a:p>
      </dsp:txBody>
      <dsp:txXfrm>
        <a:off x="61741" y="1407884"/>
        <a:ext cx="8459045" cy="1141288"/>
      </dsp:txXfrm>
    </dsp:sp>
    <dsp:sp modelId="{6AD90EC6-AD1B-414D-9F11-A90083AF70A3}">
      <dsp:nvSpPr>
        <dsp:cNvPr id="0" name=""/>
        <dsp:cNvSpPr/>
      </dsp:nvSpPr>
      <dsp:spPr>
        <a:xfrm>
          <a:off x="0" y="2677153"/>
          <a:ext cx="8582527"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Any misuse of the powers is likely to be harmful to policing and lead to mistrust of the police. </a:t>
          </a:r>
        </a:p>
      </dsp:txBody>
      <dsp:txXfrm>
        <a:off x="61741" y="2738894"/>
        <a:ext cx="8459045" cy="1141288"/>
      </dsp:txXfrm>
    </dsp:sp>
    <dsp:sp modelId="{1BE5CE08-A145-754A-84BB-5C1D06D70114}">
      <dsp:nvSpPr>
        <dsp:cNvPr id="0" name=""/>
        <dsp:cNvSpPr/>
      </dsp:nvSpPr>
      <dsp:spPr>
        <a:xfrm>
          <a:off x="0" y="4008163"/>
          <a:ext cx="8582527" cy="126477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Officers must also be able to explain their actions to the member of the public searched. </a:t>
          </a:r>
        </a:p>
      </dsp:txBody>
      <dsp:txXfrm>
        <a:off x="61741" y="4069904"/>
        <a:ext cx="8459045" cy="1141288"/>
      </dsp:txXfrm>
    </dsp:sp>
    <dsp:sp modelId="{F4E20D91-3C6E-864D-B3A3-A2489D3F7D62}">
      <dsp:nvSpPr>
        <dsp:cNvPr id="0" name=""/>
        <dsp:cNvSpPr/>
      </dsp:nvSpPr>
      <dsp:spPr>
        <a:xfrm>
          <a:off x="0" y="5339173"/>
          <a:ext cx="8582527"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misuse of these powers can lead to disciplinary action.</a:t>
          </a:r>
        </a:p>
      </dsp:txBody>
      <dsp:txXfrm>
        <a:off x="61741" y="5400914"/>
        <a:ext cx="8459045" cy="114128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2/24/22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a:t>
            </a:fld>
            <a:endParaRPr lang="en-US"/>
          </a:p>
        </p:txBody>
      </p:sp>
    </p:spTree>
    <p:extLst>
      <p:ext uri="{BB962C8B-B14F-4D97-AF65-F5344CB8AC3E}">
        <p14:creationId xmlns:p14="http://schemas.microsoft.com/office/powerpoint/2010/main" val="267189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a:t>
            </a:fld>
            <a:endParaRPr lang="en-US"/>
          </a:p>
        </p:txBody>
      </p:sp>
    </p:spTree>
    <p:extLst>
      <p:ext uri="{BB962C8B-B14F-4D97-AF65-F5344CB8AC3E}">
        <p14:creationId xmlns:p14="http://schemas.microsoft.com/office/powerpoint/2010/main" val="2589804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9</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19</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20</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21</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25</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058F46-0651-6346-AA1F-3A948C1D4FC2}" type="slidenum">
              <a:rPr lang="en-US" smtClean="0"/>
              <a:t>26</a:t>
            </a:fld>
            <a:endParaRPr lang="en-US"/>
          </a:p>
        </p:txBody>
      </p:sp>
    </p:spTree>
    <p:extLst>
      <p:ext uri="{BB962C8B-B14F-4D97-AF65-F5344CB8AC3E}">
        <p14:creationId xmlns:p14="http://schemas.microsoft.com/office/powerpoint/2010/main" val="16712117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30</a:t>
            </a:fld>
            <a:endParaRPr lang="en-GB" altLang="en-US"/>
          </a:p>
        </p:txBody>
      </p:sp>
    </p:spTree>
    <p:extLst>
      <p:ext uri="{BB962C8B-B14F-4D97-AF65-F5344CB8AC3E}">
        <p14:creationId xmlns:p14="http://schemas.microsoft.com/office/powerpoint/2010/main" val="28409321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31</a:t>
            </a:fld>
            <a:endParaRPr lang="en-GB" altLang="en-US"/>
          </a:p>
        </p:txBody>
      </p:sp>
    </p:spTree>
    <p:extLst>
      <p:ext uri="{BB962C8B-B14F-4D97-AF65-F5344CB8AC3E}">
        <p14:creationId xmlns:p14="http://schemas.microsoft.com/office/powerpoint/2010/main" val="2088336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32</a:t>
            </a:fld>
            <a:endParaRPr lang="en-GB" altLang="en-US"/>
          </a:p>
        </p:txBody>
      </p:sp>
    </p:spTree>
    <p:extLst>
      <p:ext uri="{BB962C8B-B14F-4D97-AF65-F5344CB8AC3E}">
        <p14:creationId xmlns:p14="http://schemas.microsoft.com/office/powerpoint/2010/main" val="19312278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33</a:t>
            </a:fld>
            <a:endParaRPr lang="en-GB" altLang="en-US"/>
          </a:p>
        </p:txBody>
      </p:sp>
    </p:spTree>
    <p:extLst>
      <p:ext uri="{BB962C8B-B14F-4D97-AF65-F5344CB8AC3E}">
        <p14:creationId xmlns:p14="http://schemas.microsoft.com/office/powerpoint/2010/main" val="12709979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34</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35</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36</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37</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38</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39</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40</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41</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42</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43</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44</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45</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48</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49</a:t>
            </a:fld>
            <a:endParaRPr lang="en-GB" altLang="en-US"/>
          </a:p>
        </p:txBody>
      </p:sp>
    </p:spTree>
    <p:extLst>
      <p:ext uri="{BB962C8B-B14F-4D97-AF65-F5344CB8AC3E}">
        <p14:creationId xmlns:p14="http://schemas.microsoft.com/office/powerpoint/2010/main" val="9901208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50</a:t>
            </a:fld>
            <a:endParaRPr lang="en-GB" altLang="en-US"/>
          </a:p>
        </p:txBody>
      </p:sp>
    </p:spTree>
    <p:extLst>
      <p:ext uri="{BB962C8B-B14F-4D97-AF65-F5344CB8AC3E}">
        <p14:creationId xmlns:p14="http://schemas.microsoft.com/office/powerpoint/2010/main" val="20003725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51</a:t>
            </a:fld>
            <a:endParaRPr lang="en-GB" altLang="en-US"/>
          </a:p>
        </p:txBody>
      </p:sp>
    </p:spTree>
    <p:extLst>
      <p:ext uri="{BB962C8B-B14F-4D97-AF65-F5344CB8AC3E}">
        <p14:creationId xmlns:p14="http://schemas.microsoft.com/office/powerpoint/2010/main" val="14617679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Officer should consider dealing with the offender by way of a Cannabis Warning if it </a:t>
            </a:r>
            <a:r>
              <a:rPr lang="en-GB" altLang="en-US" sz="1100" u="none" dirty="0">
                <a:ea typeface="ＭＳ Ｐゴシック" panose="020B0600070205080204" pitchFamily="34" charset="-128"/>
              </a:rPr>
              <a:t>is </a:t>
            </a:r>
            <a:r>
              <a:rPr lang="en-GB" altLang="en-US" sz="1100" b="1" u="none" dirty="0">
                <a:ea typeface="ＭＳ Ｐゴシック" panose="020B0600070205080204" pitchFamily="34" charset="-128"/>
              </a:rPr>
              <a:t>a proportionate and </a:t>
            </a:r>
            <a:r>
              <a:rPr lang="en-GB" altLang="en-US" sz="1100" b="0" u="none" dirty="0">
                <a:ea typeface="ＭＳ Ｐゴシック" panose="020B0600070205080204" pitchFamily="34" charset="-128"/>
              </a:rPr>
              <a:t>appropriate method of disposal</a:t>
            </a:r>
            <a:r>
              <a:rPr lang="en-GB" altLang="en-US" sz="1100" b="0" u="none" baseline="0" dirty="0">
                <a:ea typeface="ＭＳ Ｐゴシック" panose="020B0600070205080204" pitchFamily="34" charset="-128"/>
              </a:rPr>
              <a:t> – NDM/ JPLANE.</a:t>
            </a:r>
            <a:endParaRPr lang="en-GB" altLang="en-US" sz="1100" b="0" u="none" dirty="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52</a:t>
            </a:fld>
            <a:endParaRPr lang="en-GB" altLang="en-US"/>
          </a:p>
        </p:txBody>
      </p:sp>
    </p:spTree>
    <p:extLst>
      <p:ext uri="{BB962C8B-B14F-4D97-AF65-F5344CB8AC3E}">
        <p14:creationId xmlns:p14="http://schemas.microsoft.com/office/powerpoint/2010/main" val="119128340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27" indent="-170627">
              <a:buFont typeface="Arial" panose="020B0604020202020204" pitchFamily="34" charset="0"/>
              <a:buChar char="•"/>
            </a:pPr>
            <a:endParaRPr lang="en-GB" sz="1100" baseline="0" dirty="0">
              <a:solidFill>
                <a:srgbClr val="FF0000"/>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53</a:t>
            </a:fld>
            <a:endParaRPr lang="en-GB" altLang="en-US"/>
          </a:p>
        </p:txBody>
      </p:sp>
    </p:spTree>
    <p:extLst>
      <p:ext uri="{BB962C8B-B14F-4D97-AF65-F5344CB8AC3E}">
        <p14:creationId xmlns:p14="http://schemas.microsoft.com/office/powerpoint/2010/main" val="53995506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54</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55</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56</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58</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60</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E6F8-8694-A046-8777-33544019F3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A6302E-DC5D-6745-A516-ED45716D8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F6CEE3-3F38-B549-8AB2-13BF34AAA490}"/>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5" name="Footer Placeholder 4">
            <a:extLst>
              <a:ext uri="{FF2B5EF4-FFF2-40B4-BE49-F238E27FC236}">
                <a16:creationId xmlns:a16="http://schemas.microsoft.com/office/drawing/2014/main" id="{CAE3CFDE-3550-664D-9C7B-29C1962E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0A8-E7FB-2E4C-9E4B-915116D9B1F1}"/>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907054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7A23-9F70-9641-AAB4-470027F499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6A8F18-1B1F-7249-BF4F-B052F6F738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84C9-3564-2146-8F88-B2F8CF5E51FA}"/>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5" name="Footer Placeholder 4">
            <a:extLst>
              <a:ext uri="{FF2B5EF4-FFF2-40B4-BE49-F238E27FC236}">
                <a16:creationId xmlns:a16="http://schemas.microsoft.com/office/drawing/2014/main" id="{46957D7A-12E0-1E4B-9E38-581E2B6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9D49AE-8377-DE45-9780-AED37E71A81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5338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E427-F505-514A-BCA5-BA0DB047C5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57853A-AC05-C843-A1B4-BD459A7D1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74FDF-648F-0347-BDE5-C91DFF8952C4}"/>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5" name="Footer Placeholder 4">
            <a:extLst>
              <a:ext uri="{FF2B5EF4-FFF2-40B4-BE49-F238E27FC236}">
                <a16:creationId xmlns:a16="http://schemas.microsoft.com/office/drawing/2014/main" id="{65611545-0008-064E-BA2A-C333A4189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FA650-26EE-B849-A33C-6CD3E39CBE4B}"/>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80534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7DC6-E1C9-2742-A33D-8E71BC9A9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D996DC-8F43-1D4F-9A37-5B6FF82C3C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E6AB57-7FBD-CC4B-89FE-D63864DAD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86951-AC72-794B-957B-3ED66EDDDF74}"/>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6" name="Footer Placeholder 5">
            <a:extLst>
              <a:ext uri="{FF2B5EF4-FFF2-40B4-BE49-F238E27FC236}">
                <a16:creationId xmlns:a16="http://schemas.microsoft.com/office/drawing/2014/main" id="{449B5F97-AA96-274E-9CCB-0ED4B7E96A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D8E3E-AFC5-8240-929E-979CE2C76EE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0239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449-2FB3-9742-AA6F-0BD3B91F9A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B9D3EC-B9E7-7F4A-9933-6CBF1D9EB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F4622-F568-064D-BA8D-2FE0F8A98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9F8BE0-2981-5349-AC08-041DD4D49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60990D-A201-9A4C-B514-795EB59AB3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D35516-059C-B545-85D8-050E9AF1F8D9}"/>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8" name="Footer Placeholder 7">
            <a:extLst>
              <a:ext uri="{FF2B5EF4-FFF2-40B4-BE49-F238E27FC236}">
                <a16:creationId xmlns:a16="http://schemas.microsoft.com/office/drawing/2014/main" id="{15B75B0E-F48D-C34D-956B-C877324EEA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36278-A501-904F-AD2F-0FF9D6F171B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0952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C7F2-341E-344C-98F1-4B7CA6254C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5E99DF-CC2F-F040-ADCD-EDAE5E4B8E6E}"/>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4" name="Footer Placeholder 3">
            <a:extLst>
              <a:ext uri="{FF2B5EF4-FFF2-40B4-BE49-F238E27FC236}">
                <a16:creationId xmlns:a16="http://schemas.microsoft.com/office/drawing/2014/main" id="{21E6B37B-A50B-D74A-85E2-3D85B7A13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80D3D6-A143-EF4A-874B-472F2AA85D72}"/>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503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DA75-76EE-1047-B9A8-700F3540014E}"/>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3" name="Footer Placeholder 2">
            <a:extLst>
              <a:ext uri="{FF2B5EF4-FFF2-40B4-BE49-F238E27FC236}">
                <a16:creationId xmlns:a16="http://schemas.microsoft.com/office/drawing/2014/main" id="{6E78510F-26B6-324A-9F2D-11F2F48877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51FB47-2EAC-624C-A1BB-39A7F397AF2F}"/>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235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C1B6-4AB2-FC4D-ABEA-DB6DE5A57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041C71-1D2C-4E43-A7B0-F83D74FE0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D6B1E0-D131-0E47-B346-7F986C7B5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BA0DDD-4239-E94D-A915-4E2A0EDD03DA}"/>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6" name="Footer Placeholder 5">
            <a:extLst>
              <a:ext uri="{FF2B5EF4-FFF2-40B4-BE49-F238E27FC236}">
                <a16:creationId xmlns:a16="http://schemas.microsoft.com/office/drawing/2014/main" id="{F8AB34BF-CA93-D440-9591-545B636B26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3B23F-B561-9642-97BD-0DA23098C1CE}"/>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436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CCED-B306-7A42-BD79-1C42B51A54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C7622-8A6C-EB41-A626-E41B2AFD7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F8C60-B0AD-1946-A2D4-32AF19FC7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7F2B42-A8A7-4647-B97F-D31F647915CC}"/>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6" name="Footer Placeholder 5">
            <a:extLst>
              <a:ext uri="{FF2B5EF4-FFF2-40B4-BE49-F238E27FC236}">
                <a16:creationId xmlns:a16="http://schemas.microsoft.com/office/drawing/2014/main" id="{F8AF9448-9063-234F-BDEB-1E9928761A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92B364-AB45-044F-A0D0-3F08190BFB7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739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946C-DACF-A743-9D18-D6123C2C7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965387-0C36-624E-8497-69A9DBDF2F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1FED3-F7CA-1F4C-9D00-731A4F472B65}"/>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5" name="Footer Placeholder 4">
            <a:extLst>
              <a:ext uri="{FF2B5EF4-FFF2-40B4-BE49-F238E27FC236}">
                <a16:creationId xmlns:a16="http://schemas.microsoft.com/office/drawing/2014/main" id="{701C8F03-0DF3-1947-A92E-93E7AE21B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B8AAA-84A9-DF46-AA04-44D58CC2F789}"/>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5647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C2621-930E-EF48-A615-9035D0AFDA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DFD68-0F76-F546-84B8-124259CC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F12ED-DB7D-9C46-92F0-512DC1FB2E61}"/>
              </a:ext>
            </a:extLst>
          </p:cNvPr>
          <p:cNvSpPr>
            <a:spLocks noGrp="1"/>
          </p:cNvSpPr>
          <p:nvPr>
            <p:ph type="dt" sz="half" idx="10"/>
          </p:nvPr>
        </p:nvSpPr>
        <p:spPr/>
        <p:txBody>
          <a:bodyPr/>
          <a:lstStyle/>
          <a:p>
            <a:fld id="{79C84A20-3FF7-9945-83D3-D9DA157182C6}" type="datetimeFigureOut">
              <a:rPr lang="en-US" smtClean="0"/>
              <a:t>2/24/22</a:t>
            </a:fld>
            <a:endParaRPr lang="en-US"/>
          </a:p>
        </p:txBody>
      </p:sp>
      <p:sp>
        <p:nvSpPr>
          <p:cNvPr id="5" name="Footer Placeholder 4">
            <a:extLst>
              <a:ext uri="{FF2B5EF4-FFF2-40B4-BE49-F238E27FC236}">
                <a16:creationId xmlns:a16="http://schemas.microsoft.com/office/drawing/2014/main" id="{3726EBED-42DE-5B4B-BA01-D7F916D98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C3B37-D45C-AD4D-97BE-AD0BB9669615}"/>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8985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F31176-315D-AD41-A2EC-0CB74EC0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CFB2B2-6487-654F-91BD-955ED512C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81606-CB7D-2C4F-8457-D416DC8E8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84A20-3FF7-9945-83D3-D9DA157182C6}" type="datetimeFigureOut">
              <a:rPr lang="en-US" smtClean="0"/>
              <a:t>2/24/22</a:t>
            </a:fld>
            <a:endParaRPr lang="en-US"/>
          </a:p>
        </p:txBody>
      </p:sp>
      <p:sp>
        <p:nvSpPr>
          <p:cNvPr id="5" name="Footer Placeholder 4">
            <a:extLst>
              <a:ext uri="{FF2B5EF4-FFF2-40B4-BE49-F238E27FC236}">
                <a16:creationId xmlns:a16="http://schemas.microsoft.com/office/drawing/2014/main" id="{CFE97702-A4AF-7846-A4DA-9175EBE79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A6DA2-1113-5C48-9399-E8243B3AC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27550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image" Target="../media/image17.jpeg"/><Relationship Id="rId5" Type="http://schemas.openxmlformats.org/officeDocument/2006/relationships/diagramQuickStyle" Target="../diagrams/quickStyle5.xml"/><Relationship Id="rId10" Type="http://schemas.openxmlformats.org/officeDocument/2006/relationships/image" Target="../media/image16.jpeg"/><Relationship Id="rId4" Type="http://schemas.openxmlformats.org/officeDocument/2006/relationships/diagramLayout" Target="../diagrams/layout5.xml"/><Relationship Id="rId9" Type="http://schemas.openxmlformats.org/officeDocument/2006/relationships/image" Target="../media/image15.jpeg"/></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hyperlink" Target="https://youtu.be/rbe5D3Yh43o"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hyperlink" Target="https://youtu.be/5KKId_9CSlk" TargetMode="Externa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5pVofFYuKk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image" Target="../media/image30.jpeg"/></Relationships>
</file>

<file path=ppt/slides/_rels/slide24.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1.png"/><Relationship Id="rId7" Type="http://schemas.openxmlformats.org/officeDocument/2006/relationships/diagramColors" Target="../diagrams/colors15.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6.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31.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 Id="rId9" Type="http://schemas.openxmlformats.org/officeDocument/2006/relationships/image" Target="../media/image46.png"/></Relationships>
</file>

<file path=ppt/slides/_rels/slide32.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54.png"/></Relationships>
</file>

<file path=ppt/slides/_rels/slide3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63.jpeg"/></Relationships>
</file>

<file path=ppt/slides/_rels/slide4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openxmlformats.org/officeDocument/2006/relationships/image" Target="../media/image69.jpeg"/><Relationship Id="rId4" Type="http://schemas.openxmlformats.org/officeDocument/2006/relationships/image" Target="../media/image68.jpeg"/></Relationships>
</file>

<file path=ppt/slides/_rels/slide4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diagramLayout" Target="../diagrams/layout18.xml"/><Relationship Id="rId7" Type="http://schemas.openxmlformats.org/officeDocument/2006/relationships/image" Target="../media/image39.jpeg"/><Relationship Id="rId2" Type="http://schemas.openxmlformats.org/officeDocument/2006/relationships/diagramData" Target="../diagrams/data18.xml"/><Relationship Id="rId1" Type="http://schemas.openxmlformats.org/officeDocument/2006/relationships/slideLayout" Target="../slideLayouts/slideLayout7.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72.jpeg"/><Relationship Id="rId2" Type="http://schemas.openxmlformats.org/officeDocument/2006/relationships/diagramData" Target="../diagrams/data19.xml"/><Relationship Id="rId1" Type="http://schemas.openxmlformats.org/officeDocument/2006/relationships/slideLayout" Target="../slideLayouts/slideLayout7.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0.xml"/><Relationship Id="rId1" Type="http://schemas.openxmlformats.org/officeDocument/2006/relationships/slideLayout" Target="../slideLayouts/slideLayout7.xml"/><Relationship Id="rId5" Type="http://schemas.openxmlformats.org/officeDocument/2006/relationships/image" Target="../media/image82.jpeg"/><Relationship Id="rId4" Type="http://schemas.openxmlformats.org/officeDocument/2006/relationships/image" Target="../media/image81.png"/></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7.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8.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59.xml.rels><?xml version="1.0" encoding="UTF-8" standalone="yes"?>
<Relationships xmlns="http://schemas.openxmlformats.org/package/2006/relationships"><Relationship Id="rId8" Type="http://schemas.openxmlformats.org/officeDocument/2006/relationships/image" Target="../media/image85.jpeg"/><Relationship Id="rId3" Type="http://schemas.openxmlformats.org/officeDocument/2006/relationships/diagramLayout" Target="../diagrams/layout22.xml"/><Relationship Id="rId7" Type="http://schemas.openxmlformats.org/officeDocument/2006/relationships/image" Target="../media/image84.jpeg"/><Relationship Id="rId2" Type="http://schemas.openxmlformats.org/officeDocument/2006/relationships/diagramData" Target="../diagrams/data22.xml"/><Relationship Id="rId1" Type="http://schemas.openxmlformats.org/officeDocument/2006/relationships/slideLayout" Target="../slideLayouts/slideLayout7.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 Id="rId9" Type="http://schemas.openxmlformats.org/officeDocument/2006/relationships/image" Target="../media/image86.jpeg"/></Relationships>
</file>

<file path=ppt/slides/_rels/slide60.xml.rels><?xml version="1.0" encoding="UTF-8" standalone="yes"?>
<Relationships xmlns="http://schemas.openxmlformats.org/package/2006/relationships"><Relationship Id="rId8" Type="http://schemas.openxmlformats.org/officeDocument/2006/relationships/image" Target="../media/image87.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 Id="rId9" Type="http://schemas.openxmlformats.org/officeDocument/2006/relationships/image" Target="../media/image8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Prescription Drugs, Controlled Chemicals Are Fuelling India's Illicit Drug  Trade: Reports">
            <a:extLst>
              <a:ext uri="{FF2B5EF4-FFF2-40B4-BE49-F238E27FC236}">
                <a16:creationId xmlns:a16="http://schemas.microsoft.com/office/drawing/2014/main" id="{BFA66114-F62D-3F49-AE6D-AB0E8837544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4855" r="1" b="14878"/>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Police use of stop and search rises after years of decline | Financial Times">
            <a:extLst>
              <a:ext uri="{FF2B5EF4-FFF2-40B4-BE49-F238E27FC236}">
                <a16:creationId xmlns:a16="http://schemas.microsoft.com/office/drawing/2014/main" id="{4089E27F-5E83-E141-B4EF-BA048DF089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792" r="-1" b="-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83FE17-D814-8C42-92EA-46EA9DAA88E1}"/>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Forensic Recovery and Examination </a:t>
            </a:r>
          </a:p>
        </p:txBody>
      </p:sp>
      <p:sp>
        <p:nvSpPr>
          <p:cNvPr id="3" name="Subtitle 2">
            <a:extLst>
              <a:ext uri="{FF2B5EF4-FFF2-40B4-BE49-F238E27FC236}">
                <a16:creationId xmlns:a16="http://schemas.microsoft.com/office/drawing/2014/main" id="{CD660F28-7936-6B46-9ED6-1130734FD230}"/>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Workshop 5 </a:t>
            </a:r>
          </a:p>
        </p:txBody>
      </p:sp>
      <p:cxnSp>
        <p:nvCxnSpPr>
          <p:cNvPr id="139" name="Straight Connector 13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25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EEB7F2-96B1-6742-B3C1-2EDFA6CB9F9A}"/>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DE2C91F3-3463-4BFD-8019-7D46C128A5E2}"/>
              </a:ext>
            </a:extLst>
          </p:cNvPr>
          <p:cNvGraphicFramePr>
            <a:graphicFrameLocks noGrp="1"/>
          </p:cNvGraphicFramePr>
          <p:nvPr>
            <p:ph idx="1"/>
            <p:extLst>
              <p:ext uri="{D42A27DB-BD31-4B8C-83A1-F6EECF244321}">
                <p14:modId xmlns:p14="http://schemas.microsoft.com/office/powerpoint/2010/main" val="59727183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6742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0C46CC-A225-C444-932D-D82A48847C76}"/>
              </a:ext>
            </a:extLst>
          </p:cNvPr>
          <p:cNvSpPr>
            <a:spLocks noGrp="1"/>
          </p:cNvSpPr>
          <p:nvPr>
            <p:ph type="title"/>
          </p:nvPr>
        </p:nvSpPr>
        <p:spPr>
          <a:xfrm>
            <a:off x="838200" y="673770"/>
            <a:ext cx="3220329" cy="2027227"/>
          </a:xfrm>
        </p:spPr>
        <p:txBody>
          <a:bodyPr anchor="t">
            <a:normAutofit/>
          </a:bodyPr>
          <a:lstStyle/>
          <a:p>
            <a:r>
              <a:rPr lang="en-US" sz="4600" dirty="0">
                <a:solidFill>
                  <a:srgbClr val="FFFFFF"/>
                </a:solidFill>
              </a:rPr>
              <a:t>Last week:</a:t>
            </a:r>
          </a:p>
        </p:txBody>
      </p:sp>
      <p:graphicFrame>
        <p:nvGraphicFramePr>
          <p:cNvPr id="5" name="Content Placeholder 2">
            <a:extLst>
              <a:ext uri="{FF2B5EF4-FFF2-40B4-BE49-F238E27FC236}">
                <a16:creationId xmlns:a16="http://schemas.microsoft.com/office/drawing/2014/main" id="{7F6EBA3D-69CA-4A94-8F07-95740B15E0F6}"/>
              </a:ext>
            </a:extLst>
          </p:cNvPr>
          <p:cNvGraphicFramePr>
            <a:graphicFrameLocks noGrp="1"/>
          </p:cNvGraphicFramePr>
          <p:nvPr>
            <p:ph idx="1"/>
            <p:extLst>
              <p:ext uri="{D42A27DB-BD31-4B8C-83A1-F6EECF244321}">
                <p14:modId xmlns:p14="http://schemas.microsoft.com/office/powerpoint/2010/main" val="75885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More police stop and search won't stop knife crime – here's why">
            <a:extLst>
              <a:ext uri="{FF2B5EF4-FFF2-40B4-BE49-F238E27FC236}">
                <a16:creationId xmlns:a16="http://schemas.microsoft.com/office/drawing/2014/main" id="{6AFBF1CD-BCBD-034A-BBAF-A62BE64212F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15020" y="4264339"/>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74C66E3-8B06-AD4A-AA2B-5E52520B643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605136" y="5426389"/>
            <a:ext cx="499110" cy="499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5097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Police use of stop and search rises after years of decline | Financial Times">
            <a:extLst>
              <a:ext uri="{FF2B5EF4-FFF2-40B4-BE49-F238E27FC236}">
                <a16:creationId xmlns:a16="http://schemas.microsoft.com/office/drawing/2014/main" id="{EA1E3C8E-E0E9-1C45-9550-C9FAC8E1C5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767" r="11525"/>
          <a:stretch/>
        </p:blipFill>
        <p:spPr bwMode="auto">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4E5DF34-4A44-AC4E-B0AC-12F5DA015E10}"/>
              </a:ext>
            </a:extLst>
          </p:cNvPr>
          <p:cNvSpPr>
            <a:spLocks noGrp="1"/>
          </p:cNvSpPr>
          <p:nvPr>
            <p:ph idx="1"/>
          </p:nvPr>
        </p:nvSpPr>
        <p:spPr>
          <a:xfrm>
            <a:off x="841248" y="3194857"/>
            <a:ext cx="5808448" cy="911117"/>
          </a:xfrm>
        </p:spPr>
        <p:txBody>
          <a:bodyPr vert="horz" lIns="91440" tIns="45720" rIns="91440" bIns="45720" rtlCol="0">
            <a:normAutofit/>
          </a:bodyPr>
          <a:lstStyle/>
          <a:p>
            <a:pPr marL="0" indent="0">
              <a:buNone/>
            </a:pPr>
            <a:r>
              <a:rPr lang="en-US" sz="2000" dirty="0"/>
              <a:t>Sec. 1 PACE 1984 – What’s it all about?  </a:t>
            </a:r>
          </a:p>
        </p:txBody>
      </p:sp>
      <p:sp>
        <p:nvSpPr>
          <p:cNvPr id="2" name="Title 1">
            <a:extLst>
              <a:ext uri="{FF2B5EF4-FFF2-40B4-BE49-F238E27FC236}">
                <a16:creationId xmlns:a16="http://schemas.microsoft.com/office/drawing/2014/main" id="{A06EC23C-CED6-714F-B34D-64E489A24C5A}"/>
              </a:ext>
            </a:extLst>
          </p:cNvPr>
          <p:cNvSpPr>
            <a:spLocks noGrp="1"/>
          </p:cNvSpPr>
          <p:nvPr>
            <p:ph type="title"/>
          </p:nvPr>
        </p:nvSpPr>
        <p:spPr>
          <a:xfrm>
            <a:off x="841248" y="797442"/>
            <a:ext cx="6270964" cy="2390459"/>
          </a:xfrm>
        </p:spPr>
        <p:txBody>
          <a:bodyPr vert="horz" lIns="91440" tIns="45720" rIns="91440" bIns="45720" rtlCol="0" anchor="b">
            <a:normAutofit/>
          </a:bodyPr>
          <a:lstStyle/>
          <a:p>
            <a:r>
              <a:rPr lang="en-US" sz="5400"/>
              <a:t>Research Task </a:t>
            </a:r>
          </a:p>
        </p:txBody>
      </p:sp>
      <p:sp>
        <p:nvSpPr>
          <p:cNvPr id="71" name="Freeform: Shape 70">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8303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A433E4C-0B9C-AB43-8B32-0692AEC4B670}"/>
              </a:ext>
            </a:extLst>
          </p:cNvPr>
          <p:cNvSpPr/>
          <p:nvPr/>
        </p:nvSpPr>
        <p:spPr>
          <a:xfrm>
            <a:off x="0" y="166258"/>
            <a:ext cx="7700211" cy="837914"/>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356BA0C-5078-CF4C-B0DD-C303242BD3D3}"/>
              </a:ext>
            </a:extLst>
          </p:cNvPr>
          <p:cNvSpPr/>
          <p:nvPr/>
        </p:nvSpPr>
        <p:spPr>
          <a:xfrm>
            <a:off x="84221" y="1004172"/>
            <a:ext cx="11568517" cy="5170646"/>
          </a:xfrm>
          <a:prstGeom prst="rect">
            <a:avLst/>
          </a:prstGeom>
        </p:spPr>
        <p:txBody>
          <a:bodyPr wrap="square">
            <a:spAutoFit/>
          </a:bodyPr>
          <a:lstStyle/>
          <a:p>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Section 1 PACE states that: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police constable may</a:t>
            </a:r>
          </a:p>
          <a:p>
            <a:r>
              <a:rPr lang="en-GB" sz="24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detain</a:t>
            </a:r>
            <a:r>
              <a:rPr lang="en-GB" sz="2400" dirty="0">
                <a:latin typeface="Arial" panose="020B0604020202020204" pitchFamily="34" charset="0"/>
                <a:cs typeface="Arial" panose="020B0604020202020204" pitchFamily="34" charset="0"/>
              </a:rPr>
              <a:t> in order to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search</a:t>
            </a:r>
            <a:r>
              <a:rPr lang="en-GB" sz="2400" dirty="0">
                <a:solidFill>
                  <a:srgbClr val="FFC000"/>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any </a:t>
            </a:r>
            <a:r>
              <a:rPr lang="en-GB" sz="2400" u="sng" dirty="0">
                <a:solidFill>
                  <a:srgbClr val="FFC000"/>
                </a:solidFill>
                <a:latin typeface="Arial" panose="020B0604020202020204" pitchFamily="34" charset="0"/>
                <a:cs typeface="Arial" panose="020B0604020202020204" pitchFamily="34" charset="0"/>
              </a:rPr>
              <a:t>person</a:t>
            </a:r>
            <a:r>
              <a:rPr lang="en-GB" sz="2400" dirty="0">
                <a:solidFill>
                  <a:schemeClr val="tx2"/>
                </a:solidFill>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u="sng" dirty="0">
                <a:solidFill>
                  <a:srgbClr val="FFC000"/>
                </a:solidFill>
                <a:latin typeface="Arial" panose="020B0604020202020204" pitchFamily="34" charset="0"/>
                <a:cs typeface="Arial" panose="020B0604020202020204" pitchFamily="34" charset="0"/>
              </a:rPr>
              <a:t>vehicle</a:t>
            </a:r>
            <a:r>
              <a:rPr lang="en-GB" sz="2400" u="sng" dirty="0">
                <a:solidFill>
                  <a:schemeClr val="tx2"/>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or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anything</a:t>
            </a:r>
            <a:r>
              <a:rPr lang="en-GB" sz="2400" dirty="0">
                <a:latin typeface="Arial" panose="020B0604020202020204" pitchFamily="34" charset="0"/>
                <a:cs typeface="Arial" panose="020B0604020202020204" pitchFamily="34" charset="0"/>
              </a:rPr>
              <a:t> which is </a:t>
            </a:r>
            <a:r>
              <a:rPr lang="en-GB" sz="2400" u="sng" dirty="0">
                <a:solidFill>
                  <a:srgbClr val="FFC000"/>
                </a:solidFill>
                <a:latin typeface="Arial" panose="020B0604020202020204" pitchFamily="34" charset="0"/>
                <a:cs typeface="Arial" panose="020B0604020202020204" pitchFamily="34" charset="0"/>
              </a:rPr>
              <a:t>in or on </a:t>
            </a:r>
            <a:r>
              <a:rPr lang="en-GB" sz="2400" dirty="0">
                <a:latin typeface="Arial" panose="020B0604020202020204" pitchFamily="34" charset="0"/>
                <a:cs typeface="Arial" panose="020B0604020202020204" pitchFamily="34" charset="0"/>
              </a:rPr>
              <a:t>a </a:t>
            </a:r>
            <a:r>
              <a:rPr lang="en-GB" sz="2400" u="sng" dirty="0">
                <a:solidFill>
                  <a:srgbClr val="FFC000"/>
                </a:solidFill>
                <a:latin typeface="Arial" panose="020B0604020202020204" pitchFamily="34" charset="0"/>
                <a:cs typeface="Arial" panose="020B0604020202020204" pitchFamily="34" charset="0"/>
              </a:rPr>
              <a:t>vehicle</a:t>
            </a:r>
            <a:r>
              <a:rPr lang="en-GB" sz="2400" dirty="0">
                <a:solidFill>
                  <a:srgbClr val="FFC000"/>
                </a:solidFill>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in </a:t>
            </a:r>
            <a:r>
              <a:rPr lang="en-GB" sz="2400" u="sng" dirty="0">
                <a:solidFill>
                  <a:srgbClr val="FFC000"/>
                </a:solidFill>
                <a:latin typeface="Arial" panose="020B0604020202020204" pitchFamily="34" charset="0"/>
                <a:cs typeface="Arial" panose="020B0604020202020204" pitchFamily="34" charset="0"/>
              </a:rPr>
              <a:t>any place to which the public has access</a:t>
            </a:r>
            <a:r>
              <a:rPr lang="en-GB" sz="24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if he or she has </a:t>
            </a:r>
            <a:r>
              <a:rPr lang="en-GB" sz="2400" u="sng" dirty="0">
                <a:solidFill>
                  <a:srgbClr val="FFC000"/>
                </a:solidFill>
                <a:latin typeface="Arial" panose="020B0604020202020204" pitchFamily="34" charset="0"/>
                <a:cs typeface="Arial" panose="020B0604020202020204" pitchFamily="34" charset="0"/>
              </a:rPr>
              <a:t>reasonable grounds for suspecting</a:t>
            </a:r>
            <a:r>
              <a:rPr lang="en-GB" sz="2400" u="sng"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that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stolen</a:t>
            </a:r>
            <a:r>
              <a:rPr lang="en-GB" sz="2400" dirty="0">
                <a:latin typeface="Arial" panose="020B0604020202020204" pitchFamily="34" charset="0"/>
                <a:cs typeface="Arial" panose="020B0604020202020204" pitchFamily="34" charset="0"/>
              </a:rPr>
              <a:t> or </a:t>
            </a:r>
            <a:r>
              <a:rPr lang="en-GB" sz="2400" u="sng" dirty="0">
                <a:solidFill>
                  <a:srgbClr val="FFC000"/>
                </a:solidFill>
                <a:latin typeface="Arial" panose="020B0604020202020204" pitchFamily="34" charset="0"/>
                <a:cs typeface="Arial" panose="020B0604020202020204" pitchFamily="34" charset="0"/>
              </a:rPr>
              <a:t>prohibited articles</a:t>
            </a:r>
            <a:r>
              <a:rPr lang="en-GB" sz="2400" dirty="0">
                <a:latin typeface="Arial" panose="020B0604020202020204" pitchFamily="34" charset="0"/>
                <a:cs typeface="Arial" panose="020B0604020202020204" pitchFamily="34" charset="0"/>
              </a:rPr>
              <a:t>, or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bladed</a:t>
            </a:r>
            <a:r>
              <a:rPr lang="en-GB" sz="2400" u="sng"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or </a:t>
            </a:r>
            <a:r>
              <a:rPr lang="en-GB" sz="2400" u="sng" dirty="0">
                <a:solidFill>
                  <a:srgbClr val="FFC000"/>
                </a:solidFill>
                <a:latin typeface="Arial" panose="020B0604020202020204" pitchFamily="34" charset="0"/>
                <a:cs typeface="Arial" panose="020B0604020202020204" pitchFamily="34" charset="0"/>
              </a:rPr>
              <a:t>sharply pointed articles </a:t>
            </a:r>
            <a:r>
              <a:rPr lang="en-GB" sz="2400" dirty="0">
                <a:latin typeface="Arial" panose="020B0604020202020204" pitchFamily="34" charset="0"/>
                <a:cs typeface="Arial" panose="020B0604020202020204" pitchFamily="34" charset="0"/>
              </a:rPr>
              <a:t>or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prohibited fireworks </a:t>
            </a:r>
            <a:r>
              <a:rPr lang="en-GB" sz="2400" dirty="0">
                <a:latin typeface="Arial" panose="020B0604020202020204" pitchFamily="34" charset="0"/>
                <a:cs typeface="Arial" panose="020B0604020202020204" pitchFamily="34" charset="0"/>
              </a:rPr>
              <a:t>will be found. </a:t>
            </a:r>
          </a:p>
          <a:p>
            <a:endParaRPr lang="en-GB" dirty="0"/>
          </a:p>
        </p:txBody>
      </p:sp>
      <p:sp>
        <p:nvSpPr>
          <p:cNvPr id="5" name="Rectangle 4">
            <a:extLst>
              <a:ext uri="{FF2B5EF4-FFF2-40B4-BE49-F238E27FC236}">
                <a16:creationId xmlns:a16="http://schemas.microsoft.com/office/drawing/2014/main" id="{0A54C869-E765-A84D-BF70-AF2A07CEDF2B}"/>
              </a:ext>
            </a:extLst>
          </p:cNvPr>
          <p:cNvSpPr/>
          <p:nvPr/>
        </p:nvSpPr>
        <p:spPr>
          <a:xfrm>
            <a:off x="42110" y="169716"/>
            <a:ext cx="7615990" cy="830997"/>
          </a:xfrm>
          <a:prstGeom prst="rect">
            <a:avLst/>
          </a:prstGeom>
          <a:solidFill>
            <a:schemeClr val="accent2"/>
          </a:solidFill>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Recap- Section 1 Stop and Search</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Police and Criminal Evidence Act 1984  (PACE)</a:t>
            </a:r>
          </a:p>
        </p:txBody>
      </p:sp>
      <p:pic>
        <p:nvPicPr>
          <p:cNvPr id="6" name="Picture 2" descr="Police Professional | Leaked report says review of BWV recordings revealed  'many examples' of officer error">
            <a:extLst>
              <a:ext uri="{FF2B5EF4-FFF2-40B4-BE49-F238E27FC236}">
                <a16:creationId xmlns:a16="http://schemas.microsoft.com/office/drawing/2014/main" id="{7FEB1E6D-AD2C-0D49-8149-73CD8D4348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2112" y="1004172"/>
            <a:ext cx="3953696" cy="304041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74B18AC-39E9-5447-A3A3-794EFDEE71C8}"/>
              </a:ext>
            </a:extLst>
          </p:cNvPr>
          <p:cNvSpPr txBox="1"/>
          <p:nvPr/>
        </p:nvSpPr>
        <p:spPr>
          <a:xfrm>
            <a:off x="7658100" y="5266063"/>
            <a:ext cx="3994638" cy="1323439"/>
          </a:xfrm>
          <a:prstGeom prst="rect">
            <a:avLst/>
          </a:prstGeom>
          <a:noFill/>
        </p:spPr>
        <p:txBody>
          <a:bodyPr wrap="square" rtlCol="0">
            <a:spAutoFit/>
          </a:bodyPr>
          <a:lstStyle/>
          <a:p>
            <a:r>
              <a:rPr lang="en-US" sz="8000" b="1" dirty="0">
                <a:solidFill>
                  <a:srgbClr val="FFC000"/>
                </a:solidFill>
                <a:latin typeface="Aharoni" panose="02010803020104030203" pitchFamily="2" charset="-79"/>
                <a:cs typeface="Aharoni" panose="02010803020104030203" pitchFamily="2" charset="-79"/>
              </a:rPr>
              <a:t>JPLANE</a:t>
            </a:r>
            <a:r>
              <a:rPr lang="en-US" dirty="0"/>
              <a:t> </a:t>
            </a:r>
          </a:p>
        </p:txBody>
      </p:sp>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Pentagon 13">
            <a:extLst>
              <a:ext uri="{FF2B5EF4-FFF2-40B4-BE49-F238E27FC236}">
                <a16:creationId xmlns:a16="http://schemas.microsoft.com/office/drawing/2014/main" id="{9BD50E56-3AC3-7A48-BA7E-E9EEE7246860}"/>
              </a:ext>
            </a:extLst>
          </p:cNvPr>
          <p:cNvSpPr/>
          <p:nvPr/>
        </p:nvSpPr>
        <p:spPr>
          <a:xfrm>
            <a:off x="0" y="1159194"/>
            <a:ext cx="5914291"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14">
            <a:extLst>
              <a:ext uri="{FF2B5EF4-FFF2-40B4-BE49-F238E27FC236}">
                <a16:creationId xmlns:a16="http://schemas.microsoft.com/office/drawing/2014/main" id="{E85B701F-A77A-9A40-AD91-50C5B6E546FC}"/>
              </a:ext>
            </a:extLst>
          </p:cNvPr>
          <p:cNvSpPr/>
          <p:nvPr/>
        </p:nvSpPr>
        <p:spPr>
          <a:xfrm>
            <a:off x="17583" y="1900543"/>
            <a:ext cx="5896708"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15">
            <a:extLst>
              <a:ext uri="{FF2B5EF4-FFF2-40B4-BE49-F238E27FC236}">
                <a16:creationId xmlns:a16="http://schemas.microsoft.com/office/drawing/2014/main" id="{2B133243-031E-0A4C-A2F9-DD9A1E78BC2E}"/>
              </a:ext>
            </a:extLst>
          </p:cNvPr>
          <p:cNvSpPr/>
          <p:nvPr/>
        </p:nvSpPr>
        <p:spPr>
          <a:xfrm>
            <a:off x="17585" y="2592256"/>
            <a:ext cx="5896708"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entagon 16">
            <a:extLst>
              <a:ext uri="{FF2B5EF4-FFF2-40B4-BE49-F238E27FC236}">
                <a16:creationId xmlns:a16="http://schemas.microsoft.com/office/drawing/2014/main" id="{80A919F4-9022-F341-BF32-0FDFEDA15410}"/>
              </a:ext>
            </a:extLst>
          </p:cNvPr>
          <p:cNvSpPr/>
          <p:nvPr/>
        </p:nvSpPr>
        <p:spPr>
          <a:xfrm>
            <a:off x="17586" y="3283969"/>
            <a:ext cx="5896708"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Pentagon 17">
            <a:extLst>
              <a:ext uri="{FF2B5EF4-FFF2-40B4-BE49-F238E27FC236}">
                <a16:creationId xmlns:a16="http://schemas.microsoft.com/office/drawing/2014/main" id="{00D42A4B-AAEC-5F41-B545-98D3DF08010B}"/>
              </a:ext>
            </a:extLst>
          </p:cNvPr>
          <p:cNvSpPr/>
          <p:nvPr/>
        </p:nvSpPr>
        <p:spPr>
          <a:xfrm>
            <a:off x="17583" y="4015796"/>
            <a:ext cx="5896709"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Pentagon 12">
            <a:extLst>
              <a:ext uri="{FF2B5EF4-FFF2-40B4-BE49-F238E27FC236}">
                <a16:creationId xmlns:a16="http://schemas.microsoft.com/office/drawing/2014/main" id="{E5F15263-47CD-1149-8231-23096C781042}"/>
              </a:ext>
            </a:extLst>
          </p:cNvPr>
          <p:cNvSpPr/>
          <p:nvPr/>
        </p:nvSpPr>
        <p:spPr>
          <a:xfrm>
            <a:off x="17583" y="423600"/>
            <a:ext cx="5896707"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73FAD00-E512-0D4B-ADBB-0D6998109BB2}"/>
              </a:ext>
            </a:extLst>
          </p:cNvPr>
          <p:cNvSpPr txBox="1"/>
          <p:nvPr/>
        </p:nvSpPr>
        <p:spPr>
          <a:xfrm>
            <a:off x="1981200" y="1343106"/>
            <a:ext cx="375138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2. Who uses it? </a:t>
            </a:r>
          </a:p>
        </p:txBody>
      </p:sp>
      <p:sp>
        <p:nvSpPr>
          <p:cNvPr id="4" name="TextBox 3">
            <a:extLst>
              <a:ext uri="{FF2B5EF4-FFF2-40B4-BE49-F238E27FC236}">
                <a16:creationId xmlns:a16="http://schemas.microsoft.com/office/drawing/2014/main" id="{289535D7-3315-F941-B269-6864FF324692}"/>
              </a:ext>
            </a:extLst>
          </p:cNvPr>
          <p:cNvSpPr txBox="1"/>
          <p:nvPr/>
        </p:nvSpPr>
        <p:spPr>
          <a:xfrm>
            <a:off x="1981200" y="2010974"/>
            <a:ext cx="4196862"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3. Where exercisable? </a:t>
            </a:r>
          </a:p>
          <a:p>
            <a:endParaRPr lang="en-GB" dirty="0"/>
          </a:p>
        </p:txBody>
      </p:sp>
      <p:sp>
        <p:nvSpPr>
          <p:cNvPr id="5" name="TextBox 4">
            <a:extLst>
              <a:ext uri="{FF2B5EF4-FFF2-40B4-BE49-F238E27FC236}">
                <a16:creationId xmlns:a16="http://schemas.microsoft.com/office/drawing/2014/main" id="{EF8C9F5B-4478-B84F-9DBA-0120F35669A0}"/>
              </a:ext>
            </a:extLst>
          </p:cNvPr>
          <p:cNvSpPr txBox="1"/>
          <p:nvPr/>
        </p:nvSpPr>
        <p:spPr>
          <a:xfrm>
            <a:off x="1987062" y="2740299"/>
            <a:ext cx="3927231"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4. What mindset?</a:t>
            </a:r>
          </a:p>
        </p:txBody>
      </p:sp>
      <p:sp>
        <p:nvSpPr>
          <p:cNvPr id="6" name="TextBox 5">
            <a:extLst>
              <a:ext uri="{FF2B5EF4-FFF2-40B4-BE49-F238E27FC236}">
                <a16:creationId xmlns:a16="http://schemas.microsoft.com/office/drawing/2014/main" id="{00F6B416-8D25-F341-A41D-F5949DA98B02}"/>
              </a:ext>
            </a:extLst>
          </p:cNvPr>
          <p:cNvSpPr txBox="1"/>
          <p:nvPr/>
        </p:nvSpPr>
        <p:spPr>
          <a:xfrm>
            <a:off x="1992921" y="3414848"/>
            <a:ext cx="3645877"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5. Why use it?</a:t>
            </a:r>
          </a:p>
        </p:txBody>
      </p:sp>
      <p:sp>
        <p:nvSpPr>
          <p:cNvPr id="7" name="TextBox 6">
            <a:extLst>
              <a:ext uri="{FF2B5EF4-FFF2-40B4-BE49-F238E27FC236}">
                <a16:creationId xmlns:a16="http://schemas.microsoft.com/office/drawing/2014/main" id="{3B3B9317-F8CE-2640-AF67-19BFDBA3D6DD}"/>
              </a:ext>
            </a:extLst>
          </p:cNvPr>
          <p:cNvSpPr txBox="1"/>
          <p:nvPr/>
        </p:nvSpPr>
        <p:spPr>
          <a:xfrm>
            <a:off x="1969477" y="4136739"/>
            <a:ext cx="412652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6. Who / What are you searching?</a:t>
            </a:r>
          </a:p>
        </p:txBody>
      </p:sp>
      <p:sp>
        <p:nvSpPr>
          <p:cNvPr id="8" name="TextBox 7">
            <a:extLst>
              <a:ext uri="{FF2B5EF4-FFF2-40B4-BE49-F238E27FC236}">
                <a16:creationId xmlns:a16="http://schemas.microsoft.com/office/drawing/2014/main" id="{187F156A-F98B-E24F-A14F-C0C5B1B89DA9}"/>
              </a:ext>
            </a:extLst>
          </p:cNvPr>
          <p:cNvSpPr txBox="1"/>
          <p:nvPr/>
        </p:nvSpPr>
        <p:spPr>
          <a:xfrm>
            <a:off x="1981201" y="4835713"/>
            <a:ext cx="4384431"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7. Where in the manual? </a:t>
            </a:r>
          </a:p>
        </p:txBody>
      </p:sp>
      <p:sp>
        <p:nvSpPr>
          <p:cNvPr id="12" name="TextBox 11">
            <a:extLst>
              <a:ext uri="{FF2B5EF4-FFF2-40B4-BE49-F238E27FC236}">
                <a16:creationId xmlns:a16="http://schemas.microsoft.com/office/drawing/2014/main" id="{4784858A-B1B1-9A4C-B557-501BB606858E}"/>
              </a:ext>
            </a:extLst>
          </p:cNvPr>
          <p:cNvSpPr txBox="1"/>
          <p:nvPr/>
        </p:nvSpPr>
        <p:spPr>
          <a:xfrm>
            <a:off x="1940170" y="588368"/>
            <a:ext cx="390378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1. What Power?</a:t>
            </a:r>
          </a:p>
        </p:txBody>
      </p:sp>
      <p:sp>
        <p:nvSpPr>
          <p:cNvPr id="20" name="TextBox 19">
            <a:extLst>
              <a:ext uri="{FF2B5EF4-FFF2-40B4-BE49-F238E27FC236}">
                <a16:creationId xmlns:a16="http://schemas.microsoft.com/office/drawing/2014/main" id="{9E0D19FB-5EB3-9C42-A2D2-7139B182AEFC}"/>
              </a:ext>
            </a:extLst>
          </p:cNvPr>
          <p:cNvSpPr txBox="1"/>
          <p:nvPr/>
        </p:nvSpPr>
        <p:spPr>
          <a:xfrm>
            <a:off x="6140055" y="483205"/>
            <a:ext cx="362243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Sec.1 PACE 1984 </a:t>
            </a:r>
          </a:p>
        </p:txBody>
      </p:sp>
      <p:sp>
        <p:nvSpPr>
          <p:cNvPr id="22" name="TextBox 21">
            <a:extLst>
              <a:ext uri="{FF2B5EF4-FFF2-40B4-BE49-F238E27FC236}">
                <a16:creationId xmlns:a16="http://schemas.microsoft.com/office/drawing/2014/main" id="{295358C5-4D5E-B748-9BAA-D75CFCE9B131}"/>
              </a:ext>
            </a:extLst>
          </p:cNvPr>
          <p:cNvSpPr txBox="1"/>
          <p:nvPr/>
        </p:nvSpPr>
        <p:spPr>
          <a:xfrm>
            <a:off x="6140054" y="1247089"/>
            <a:ext cx="304800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Police Constable </a:t>
            </a:r>
          </a:p>
        </p:txBody>
      </p:sp>
      <p:sp>
        <p:nvSpPr>
          <p:cNvPr id="23" name="TextBox 22">
            <a:extLst>
              <a:ext uri="{FF2B5EF4-FFF2-40B4-BE49-F238E27FC236}">
                <a16:creationId xmlns:a16="http://schemas.microsoft.com/office/drawing/2014/main" id="{0424E86F-D8E4-9A45-A710-3D68C5CAFBB3}"/>
              </a:ext>
            </a:extLst>
          </p:cNvPr>
          <p:cNvSpPr txBox="1"/>
          <p:nvPr/>
        </p:nvSpPr>
        <p:spPr>
          <a:xfrm>
            <a:off x="6140054" y="1998525"/>
            <a:ext cx="372793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Where there is public access </a:t>
            </a:r>
          </a:p>
        </p:txBody>
      </p:sp>
      <p:sp>
        <p:nvSpPr>
          <p:cNvPr id="24" name="TextBox 23">
            <a:extLst>
              <a:ext uri="{FF2B5EF4-FFF2-40B4-BE49-F238E27FC236}">
                <a16:creationId xmlns:a16="http://schemas.microsoft.com/office/drawing/2014/main" id="{EFAF65C7-F4DD-B44F-8461-7BF04126EB3E}"/>
              </a:ext>
            </a:extLst>
          </p:cNvPr>
          <p:cNvSpPr txBox="1"/>
          <p:nvPr/>
        </p:nvSpPr>
        <p:spPr>
          <a:xfrm>
            <a:off x="6148754" y="2697499"/>
            <a:ext cx="266113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Reasonable suspicion </a:t>
            </a:r>
          </a:p>
        </p:txBody>
      </p:sp>
      <p:sp>
        <p:nvSpPr>
          <p:cNvPr id="25" name="TextBox 24">
            <a:extLst>
              <a:ext uri="{FF2B5EF4-FFF2-40B4-BE49-F238E27FC236}">
                <a16:creationId xmlns:a16="http://schemas.microsoft.com/office/drawing/2014/main" id="{D62E207C-907B-1240-A08F-738064A49154}"/>
              </a:ext>
            </a:extLst>
          </p:cNvPr>
          <p:cNvSpPr txBox="1"/>
          <p:nvPr/>
        </p:nvSpPr>
        <p:spPr>
          <a:xfrm>
            <a:off x="6140055" y="3313235"/>
            <a:ext cx="5896707"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To find: Stolen / Prohibited Articles.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Bladed / Sharpley Pointed Articles. Fireworks. </a:t>
            </a:r>
          </a:p>
        </p:txBody>
      </p:sp>
      <p:sp>
        <p:nvSpPr>
          <p:cNvPr id="26" name="TextBox 25">
            <a:extLst>
              <a:ext uri="{FF2B5EF4-FFF2-40B4-BE49-F238E27FC236}">
                <a16:creationId xmlns:a16="http://schemas.microsoft.com/office/drawing/2014/main" id="{2DFAAD6D-A217-3A42-973D-524CE7EF4301}"/>
              </a:ext>
            </a:extLst>
          </p:cNvPr>
          <p:cNvSpPr txBox="1"/>
          <p:nvPr/>
        </p:nvSpPr>
        <p:spPr>
          <a:xfrm>
            <a:off x="6096000" y="4175190"/>
            <a:ext cx="519332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Persons / Vehicles / Anything in or on a vehicle</a:t>
            </a:r>
          </a:p>
        </p:txBody>
      </p:sp>
      <p:pic>
        <p:nvPicPr>
          <p:cNvPr id="28" name="Picture 4" descr="Book Icon. Study Literature Sign. Education Textbook Symbol... Royalty Free  Cliparts, Vectors, And Stock Illustration. Image 62079537.">
            <a:extLst>
              <a:ext uri="{FF2B5EF4-FFF2-40B4-BE49-F238E27FC236}">
                <a16:creationId xmlns:a16="http://schemas.microsoft.com/office/drawing/2014/main" id="{4B4F9294-F88C-4141-A95B-8847FBD81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9885" y="5173476"/>
            <a:ext cx="1100812" cy="1100812"/>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BBE238A6-B817-BA46-8393-A7C616568030}"/>
              </a:ext>
            </a:extLst>
          </p:cNvPr>
          <p:cNvSpPr/>
          <p:nvPr/>
        </p:nvSpPr>
        <p:spPr>
          <a:xfrm>
            <a:off x="2708030" y="5619570"/>
            <a:ext cx="6775939" cy="646331"/>
          </a:xfrm>
          <a:prstGeom prst="rect">
            <a:avLst/>
          </a:prstGeom>
        </p:spPr>
        <p:txBody>
          <a:bodyPr wrap="square">
            <a:spAutoFit/>
          </a:bodyPr>
          <a:lstStyle/>
          <a:p>
            <a:r>
              <a:rPr lang="en-GB" dirty="0"/>
              <a:t>Blackstone’s Police Manual: </a:t>
            </a:r>
          </a:p>
          <a:p>
            <a:r>
              <a:rPr lang="en-GB" dirty="0"/>
              <a:t>General Police Duties Vol 4:  4.3 - Stop and Search Pages 51-75 </a:t>
            </a:r>
          </a:p>
        </p:txBody>
      </p:sp>
      <p:pic>
        <p:nvPicPr>
          <p:cNvPr id="27" name="Picture 2" descr="Stop and Search – Police Powers">
            <a:extLst>
              <a:ext uri="{FF2B5EF4-FFF2-40B4-BE49-F238E27FC236}">
                <a16:creationId xmlns:a16="http://schemas.microsoft.com/office/drawing/2014/main" id="{790BF0C3-006B-0641-84BE-BF9A9FB3DAA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886" b="6120"/>
          <a:stretch/>
        </p:blipFill>
        <p:spPr bwMode="auto">
          <a:xfrm>
            <a:off x="8809892" y="418774"/>
            <a:ext cx="3041601" cy="1447707"/>
          </a:xfrm>
          <a:prstGeom prst="rect">
            <a:avLst/>
          </a:prstGeom>
          <a:solidFill>
            <a:srgbClr val="FFFFFF"/>
          </a:solidFill>
        </p:spPr>
      </p:pic>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2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18" grpId="0" animBg="1"/>
      <p:bldP spid="13" grpId="0" animBg="1"/>
      <p:bldP spid="3" grpId="0"/>
      <p:bldP spid="4" grpId="0"/>
      <p:bldP spid="5" grpId="0"/>
      <p:bldP spid="6" grpId="0"/>
      <p:bldP spid="7" grpId="0"/>
      <p:bldP spid="12" grpId="0"/>
      <p:bldP spid="20" grpId="0"/>
      <p:bldP spid="22" grpId="0"/>
      <p:bldP spid="23" grpId="0"/>
      <p:bldP spid="24" grpId="0"/>
      <p:bldP spid="25" grpId="0"/>
      <p:bldP spid="26" grpId="0"/>
      <p:bldP spid="3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4964"/>
            <a:ext cx="7272808"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Detain</a:t>
            </a:r>
          </a:p>
        </p:txBody>
      </p:sp>
      <p:sp>
        <p:nvSpPr>
          <p:cNvPr id="6" name="TextBox 5"/>
          <p:cNvSpPr txBox="1"/>
          <p:nvPr/>
        </p:nvSpPr>
        <p:spPr>
          <a:xfrm>
            <a:off x="1159911" y="2562827"/>
            <a:ext cx="4166068" cy="1384995"/>
          </a:xfrm>
          <a:prstGeom prst="rect">
            <a:avLst/>
          </a:prstGeom>
          <a:noFill/>
        </p:spPr>
        <p:txBody>
          <a:bodyPr wrap="square" rtlCol="0">
            <a:spAutoFit/>
          </a:bodyPr>
          <a:lstStyle/>
          <a:p>
            <a:pPr algn="ctr">
              <a:spcBef>
                <a:spcPct val="20000"/>
              </a:spcBef>
              <a:defRPr/>
            </a:pPr>
            <a:r>
              <a:rPr lang="en-GB" altLang="en-US" sz="2800" dirty="0"/>
              <a:t>“detain powers allow Constables to hold people to carry out a procedure…”</a:t>
            </a:r>
          </a:p>
        </p:txBody>
      </p:sp>
      <p:pic>
        <p:nvPicPr>
          <p:cNvPr id="24578" name="Picture 2" descr="Stop and search">
            <a:extLst>
              <a:ext uri="{FF2B5EF4-FFF2-40B4-BE49-F238E27FC236}">
                <a16:creationId xmlns:a16="http://schemas.microsoft.com/office/drawing/2014/main" id="{45CFB1F3-B2F3-BF40-9655-F0E3A7ED80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682" y="2048825"/>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8917" y="4653137"/>
            <a:ext cx="1905529" cy="1342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6856" y="4653136"/>
            <a:ext cx="1902761" cy="1334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0217" y="4184374"/>
            <a:ext cx="1957323" cy="1332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03762" y="4184375"/>
            <a:ext cx="1957323" cy="1342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0" y="278584"/>
            <a:ext cx="7416824"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Vehicle</a:t>
            </a:r>
          </a:p>
        </p:txBody>
      </p:sp>
      <p:sp>
        <p:nvSpPr>
          <p:cNvPr id="10" name="TextBox 9">
            <a:extLst>
              <a:ext uri="{FF2B5EF4-FFF2-40B4-BE49-F238E27FC236}">
                <a16:creationId xmlns:a16="http://schemas.microsoft.com/office/drawing/2014/main" id="{FB2005A8-6F22-E245-936A-279B7A39A533}"/>
              </a:ext>
            </a:extLst>
          </p:cNvPr>
          <p:cNvSpPr txBox="1"/>
          <p:nvPr/>
        </p:nvSpPr>
        <p:spPr>
          <a:xfrm>
            <a:off x="2103762" y="1270936"/>
            <a:ext cx="8200111" cy="2246769"/>
          </a:xfrm>
          <a:prstGeom prst="rect">
            <a:avLst/>
          </a:prstGeom>
          <a:noFill/>
        </p:spPr>
        <p:txBody>
          <a:bodyPr wrap="square">
            <a:spAutoFit/>
          </a:bodyPr>
          <a:lstStyle/>
          <a:p>
            <a:pPr algn="ctr"/>
            <a:r>
              <a:rPr lang="en-GB" sz="2800" dirty="0"/>
              <a:t>…a means of conveyance, usually with wheels, for transporting people, goods etc such as a car, cart, truck, carriage, sledge etc.</a:t>
            </a:r>
          </a:p>
          <a:p>
            <a:pPr algn="ctr"/>
            <a:r>
              <a:rPr lang="en-GB" sz="2800" dirty="0"/>
              <a:t>Any means of carriage or transport (includes vessels, aircraft and hovercraft)</a:t>
            </a:r>
          </a:p>
        </p:txBody>
      </p:sp>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0649"/>
            <a:ext cx="8517632" cy="646331"/>
          </a:xfrm>
          <a:prstGeom prst="rect">
            <a:avLst/>
          </a:prstGeom>
          <a:solidFill>
            <a:schemeClr val="accent5">
              <a:lumMod val="60000"/>
              <a:lumOff val="40000"/>
            </a:schemeClr>
          </a:solidFill>
        </p:spPr>
        <p:txBody>
          <a:bodyPr wrap="square" rtlCol="0">
            <a:spAutoFit/>
          </a:bodyPr>
          <a:lstStyle/>
          <a:p>
            <a:pPr algn="ctr"/>
            <a:r>
              <a:rPr lang="en-GB" sz="3600" b="1" dirty="0">
                <a:solidFill>
                  <a:schemeClr val="bg1"/>
                </a:solidFill>
              </a:rPr>
              <a:t>Any Place to which the Public have Access</a:t>
            </a:r>
          </a:p>
        </p:txBody>
      </p:sp>
      <p:graphicFrame>
        <p:nvGraphicFramePr>
          <p:cNvPr id="6" name="Diagram 5"/>
          <p:cNvGraphicFramePr/>
          <p:nvPr/>
        </p:nvGraphicFramePr>
        <p:xfrm>
          <a:off x="483268" y="1658179"/>
          <a:ext cx="11225464" cy="493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382160"/>
            <a:ext cx="8517632" cy="646331"/>
          </a:xfrm>
          <a:prstGeom prst="rect">
            <a:avLst/>
          </a:prstGeom>
          <a:solidFill>
            <a:schemeClr val="accent6">
              <a:lumMod val="60000"/>
              <a:lumOff val="40000"/>
            </a:schemeClr>
          </a:solidFill>
        </p:spPr>
        <p:txBody>
          <a:bodyPr wrap="square" rtlCol="0">
            <a:spAutoFit/>
          </a:bodyPr>
          <a:lstStyle/>
          <a:p>
            <a:r>
              <a:rPr lang="en-GB" sz="3600" b="1" dirty="0">
                <a:solidFill>
                  <a:schemeClr val="bg1"/>
                </a:solidFill>
              </a:rPr>
              <a:t>Stolen Items</a:t>
            </a:r>
          </a:p>
        </p:txBody>
      </p:sp>
      <p:graphicFrame>
        <p:nvGraphicFramePr>
          <p:cNvPr id="2" name="Diagram 1"/>
          <p:cNvGraphicFramePr/>
          <p:nvPr/>
        </p:nvGraphicFramePr>
        <p:xfrm>
          <a:off x="126214" y="158194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PHOTOS: Do you recognise any of these stolen items? | Daily Echo">
            <a:extLst>
              <a:ext uri="{FF2B5EF4-FFF2-40B4-BE49-F238E27FC236}">
                <a16:creationId xmlns:a16="http://schemas.microsoft.com/office/drawing/2014/main" id="{0186A8E3-AB92-9A46-8B26-FE78CEFE36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77463" y="1858210"/>
            <a:ext cx="32004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DA4E161-705F-EF4E-9C62-FF487525AA5C}"/>
                                            </p:graphicEl>
                                          </p:spTgt>
                                        </p:tgtEl>
                                        <p:attrNameLst>
                                          <p:attrName>style.visibility</p:attrName>
                                        </p:attrNameLst>
                                      </p:cBhvr>
                                      <p:to>
                                        <p:strVal val="visible"/>
                                      </p:to>
                                    </p:set>
                                    <p:animEffect transition="in" filter="fade">
                                      <p:cBhvr>
                                        <p:cTn id="7" dur="500"/>
                                        <p:tgtEl>
                                          <p:spTgt spid="2">
                                            <p:graphicEl>
                                              <a:dgm id="{EDA4E161-705F-EF4E-9C62-FF487525AA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1331ED0-97A3-784E-8128-11EF7DAC8943}"/>
                                            </p:graphicEl>
                                          </p:spTgt>
                                        </p:tgtEl>
                                        <p:attrNameLst>
                                          <p:attrName>style.visibility</p:attrName>
                                        </p:attrNameLst>
                                      </p:cBhvr>
                                      <p:to>
                                        <p:strVal val="visible"/>
                                      </p:to>
                                    </p:set>
                                    <p:animEffect transition="in" filter="fade">
                                      <p:cBhvr>
                                        <p:cTn id="10" dur="500"/>
                                        <p:tgtEl>
                                          <p:spTgt spid="2">
                                            <p:graphicEl>
                                              <a:dgm id="{81331ED0-97A3-784E-8128-11EF7DAC894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0D2A6A4-1344-0D44-9117-2FAB30CB694D}"/>
                                            </p:graphicEl>
                                          </p:spTgt>
                                        </p:tgtEl>
                                        <p:attrNameLst>
                                          <p:attrName>style.visibility</p:attrName>
                                        </p:attrNameLst>
                                      </p:cBhvr>
                                      <p:to>
                                        <p:strVal val="visible"/>
                                      </p:to>
                                    </p:set>
                                    <p:animEffect transition="in" filter="fade">
                                      <p:cBhvr>
                                        <p:cTn id="15" dur="500"/>
                                        <p:tgtEl>
                                          <p:spTgt spid="2">
                                            <p:graphicEl>
                                              <a:dgm id="{F0D2A6A4-1344-0D44-9117-2FAB30CB694D}"/>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6E6C197B-9F31-8149-B725-B0100C3EFBB9}"/>
                                            </p:graphicEl>
                                          </p:spTgt>
                                        </p:tgtEl>
                                        <p:attrNameLst>
                                          <p:attrName>style.visibility</p:attrName>
                                        </p:attrNameLst>
                                      </p:cBhvr>
                                      <p:to>
                                        <p:strVal val="visible"/>
                                      </p:to>
                                    </p:set>
                                    <p:animEffect transition="in" filter="fade">
                                      <p:cBhvr>
                                        <p:cTn id="18" dur="500"/>
                                        <p:tgtEl>
                                          <p:spTgt spid="2">
                                            <p:graphicEl>
                                              <a:dgm id="{6E6C197B-9F31-8149-B725-B0100C3EFB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10120140" cy="623234"/>
          </a:xfrm>
          <a:prstGeom prst="rect">
            <a:avLst/>
          </a:prstGeom>
          <a:solidFill>
            <a:schemeClr val="accent5">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bg1"/>
                </a:solidFill>
              </a:rPr>
              <a:t>Prohibited Articles – any offensive weapon</a:t>
            </a:r>
          </a:p>
        </p:txBody>
      </p:sp>
      <p:graphicFrame>
        <p:nvGraphicFramePr>
          <p:cNvPr id="6" name="Diagram 5"/>
          <p:cNvGraphicFramePr/>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253583"/>
            <a:ext cx="7886700" cy="543593"/>
          </a:xfrm>
          <a:solidFill>
            <a:schemeClr val="accent5">
              <a:lumMod val="60000"/>
              <a:lumOff val="40000"/>
            </a:schemeClr>
          </a:solidFill>
        </p:spPr>
        <p:txBody>
          <a:bodyPr>
            <a:noAutofit/>
          </a:bodyPr>
          <a:lstStyle/>
          <a:p>
            <a:r>
              <a:rPr lang="en-GB" sz="3600" b="1" dirty="0">
                <a:solidFill>
                  <a:schemeClr val="bg1"/>
                </a:solidFill>
                <a:latin typeface="+mn-lt"/>
              </a:rPr>
              <a:t>Section 1 PACE 1984</a:t>
            </a:r>
          </a:p>
        </p:txBody>
      </p:sp>
      <p:graphicFrame>
        <p:nvGraphicFramePr>
          <p:cNvPr id="8" name="Diagram 7"/>
          <p:cNvGraphicFramePr/>
          <p:nvPr/>
        </p:nvGraphicFramePr>
        <p:xfrm>
          <a:off x="494296" y="1894221"/>
          <a:ext cx="5601704" cy="3799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7650" name="Picture 2" descr="Machete, knife and more seized as police forces unite to crack down on  county lines in stations | St Helens Star">
            <a:extLst>
              <a:ext uri="{FF2B5EF4-FFF2-40B4-BE49-F238E27FC236}">
                <a16:creationId xmlns:a16="http://schemas.microsoft.com/office/drawing/2014/main" id="{AC406D86-966F-574B-B589-F3BE3B5B9DA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4800" y="1122613"/>
            <a:ext cx="24638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27652" name="Picture 4" descr="Warning over illegal fireworks this Halloween - The Fermanagh Herald">
            <a:extLst>
              <a:ext uri="{FF2B5EF4-FFF2-40B4-BE49-F238E27FC236}">
                <a16:creationId xmlns:a16="http://schemas.microsoft.com/office/drawing/2014/main" id="{09663EB6-10DA-C840-9D50-A2C5D072FB4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29266" y="403057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84712"/>
            <a:ext cx="8517632" cy="646331"/>
          </a:xfrm>
          <a:prstGeom prst="rect">
            <a:avLst/>
          </a:prstGeom>
          <a:solidFill>
            <a:schemeClr val="accent5">
              <a:lumMod val="60000"/>
              <a:lumOff val="40000"/>
            </a:schemeClr>
          </a:solidFill>
        </p:spPr>
        <p:txBody>
          <a:bodyPr wrap="square" rtlCol="0">
            <a:spAutoFit/>
          </a:bodyPr>
          <a:lstStyle/>
          <a:p>
            <a:pPr algn="ctr"/>
            <a:r>
              <a:rPr lang="en-GB" sz="3600" b="1" dirty="0">
                <a:solidFill>
                  <a:schemeClr val="bg1"/>
                </a:solidFill>
              </a:rPr>
              <a:t>Reasonable Grounds</a:t>
            </a:r>
          </a:p>
        </p:txBody>
      </p:sp>
      <p:graphicFrame>
        <p:nvGraphicFramePr>
          <p:cNvPr id="3" name="Diagram 2"/>
          <p:cNvGraphicFramePr/>
          <p:nvPr/>
        </p:nvGraphicFramePr>
        <p:xfrm>
          <a:off x="221813" y="1617174"/>
          <a:ext cx="4632176" cy="3623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B40218B4-ED45-CF4A-977B-26F07328748B}"/>
              </a:ext>
            </a:extLst>
          </p:cNvPr>
          <p:cNvSpPr txBox="1"/>
          <p:nvPr/>
        </p:nvSpPr>
        <p:spPr>
          <a:xfrm>
            <a:off x="5467627" y="1184037"/>
            <a:ext cx="6502560" cy="3194721"/>
          </a:xfrm>
          <a:prstGeom prst="rect">
            <a:avLst/>
          </a:prstGeom>
          <a:noFill/>
        </p:spPr>
        <p:txBody>
          <a:bodyPr wrap="square">
            <a:spAutoFit/>
          </a:bodyPr>
          <a:lstStyle/>
          <a:p>
            <a:pPr>
              <a:lnSpc>
                <a:spcPct val="100000"/>
              </a:lnSpc>
            </a:pPr>
            <a:endParaRPr lang="en-GB" altLang="en-US" sz="1800" b="1" dirty="0">
              <a:solidFill>
                <a:schemeClr val="tx1"/>
              </a:solidFill>
              <a:ea typeface="ＭＳ Ｐゴシック" panose="020B0600070205080204"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800" b="1" dirty="0">
                <a:solidFill>
                  <a:schemeClr val="tx1"/>
                </a:solidFill>
              </a:rPr>
              <a:t>Code A of PACE </a:t>
            </a:r>
            <a:r>
              <a:rPr lang="en-GB" altLang="en-US" sz="1800" dirty="0">
                <a:solidFill>
                  <a:schemeClr val="tx1"/>
                </a:solidFill>
              </a:rPr>
              <a:t>states reasonable grounds for suspicion </a:t>
            </a:r>
            <a:r>
              <a:rPr lang="en-GB" altLang="en-US" sz="1800" i="0" dirty="0">
                <a:solidFill>
                  <a:schemeClr val="tx1"/>
                </a:solidFill>
                <a:ea typeface="ＭＳ Ｐゴシック" panose="020B0600070205080204" pitchFamily="34" charset="-128"/>
              </a:rPr>
              <a:t>could be based on:</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800" i="0" dirty="0">
              <a:solidFill>
                <a:schemeClr val="tx1"/>
              </a:solidFill>
              <a:ea typeface="ＭＳ Ｐゴシック" panose="020B0600070205080204" pitchFamily="34" charset="-128"/>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800" b="1" i="1" u="sng" dirty="0">
                <a:solidFill>
                  <a:schemeClr val="tx1"/>
                </a:solidFill>
                <a:ea typeface="ＭＳ Ｐゴシック" panose="020B0600070205080204" pitchFamily="34" charset="-128"/>
              </a:rPr>
              <a:t>B</a:t>
            </a:r>
            <a:r>
              <a:rPr lang="en-GB" altLang="en-US" sz="1800" b="1" i="1" dirty="0">
                <a:solidFill>
                  <a:schemeClr val="tx1"/>
                </a:solidFill>
                <a:ea typeface="ＭＳ Ｐゴシック" panose="020B0600070205080204" pitchFamily="34" charset="-128"/>
              </a:rPr>
              <a:t>ehaviour</a:t>
            </a:r>
            <a:r>
              <a:rPr lang="en-GB" altLang="en-US" sz="1800" b="0" i="1" dirty="0">
                <a:solidFill>
                  <a:schemeClr val="tx1"/>
                </a:solidFill>
                <a:ea typeface="ＭＳ Ｐゴシック" panose="020B0600070205080204" pitchFamily="34" charset="-128"/>
              </a:rPr>
              <a:t> of the person or those with him or her.</a:t>
            </a:r>
          </a:p>
          <a:p>
            <a:pPr marL="171450" indent="-171450">
              <a:lnSpc>
                <a:spcPct val="100000"/>
              </a:lnSpc>
              <a:buFont typeface="Arial" panose="020B0604020202020204" pitchFamily="34" charset="0"/>
              <a:buChar char="•"/>
            </a:pPr>
            <a:r>
              <a:rPr lang="en-GB" altLang="en-US" sz="1800" b="1" i="1" u="sng" dirty="0">
                <a:solidFill>
                  <a:schemeClr val="tx1"/>
                </a:solidFill>
                <a:ea typeface="ＭＳ Ｐゴシック" panose="020B0600070205080204" pitchFamily="34" charset="-128"/>
              </a:rPr>
              <a:t>A</a:t>
            </a:r>
            <a:r>
              <a:rPr lang="en-GB" altLang="en-US" sz="1800" b="1" i="1" dirty="0">
                <a:solidFill>
                  <a:schemeClr val="tx1"/>
                </a:solidFill>
                <a:ea typeface="ＭＳ Ｐゴシック" panose="020B0600070205080204" pitchFamily="34" charset="-128"/>
              </a:rPr>
              <a:t>rticle</a:t>
            </a:r>
            <a:r>
              <a:rPr lang="en-GB" altLang="en-US" sz="1800" b="0" i="1" dirty="0">
                <a:solidFill>
                  <a:schemeClr val="tx1"/>
                </a:solidFill>
                <a:ea typeface="ＭＳ Ｐゴシック" panose="020B0600070205080204" pitchFamily="34" charset="-128"/>
              </a:rPr>
              <a:t> suspected of being carried.</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800" b="1" i="1" u="sng" dirty="0">
                <a:solidFill>
                  <a:schemeClr val="tx1"/>
                </a:solidFill>
                <a:ea typeface="ＭＳ Ｐゴシック" panose="020B0600070205080204" pitchFamily="34" charset="-128"/>
              </a:rPr>
              <a:t>I</a:t>
            </a:r>
            <a:r>
              <a:rPr lang="en-GB" altLang="en-US" sz="1800" b="1" i="1" dirty="0">
                <a:solidFill>
                  <a:schemeClr val="tx1"/>
                </a:solidFill>
                <a:ea typeface="ＭＳ Ｐゴシック" panose="020B0600070205080204" pitchFamily="34" charset="-128"/>
              </a:rPr>
              <a:t>ntelligence</a:t>
            </a:r>
            <a:r>
              <a:rPr lang="en-GB" altLang="en-US" sz="1800" b="1" i="1" baseline="0" dirty="0">
                <a:solidFill>
                  <a:schemeClr val="tx1"/>
                </a:solidFill>
                <a:ea typeface="ＭＳ Ｐゴシック" panose="020B0600070205080204" pitchFamily="34" charset="-128"/>
              </a:rPr>
              <a:t> </a:t>
            </a:r>
            <a:r>
              <a:rPr lang="en-GB" altLang="en-US" sz="1800" b="0" i="1" dirty="0">
                <a:solidFill>
                  <a:schemeClr val="tx1"/>
                </a:solidFill>
                <a:ea typeface="ＭＳ Ｐゴシック" panose="020B0600070205080204" pitchFamily="34" charset="-128"/>
              </a:rPr>
              <a:t>accurate &amp; current</a:t>
            </a:r>
          </a:p>
          <a:p>
            <a:pPr marL="171450" marR="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lang="en-GB" altLang="en-US" sz="1800" b="1" i="1" u="sng" dirty="0">
                <a:solidFill>
                  <a:schemeClr val="tx1"/>
                </a:solidFill>
                <a:ea typeface="ＭＳ Ｐゴシック" panose="020B0600070205080204" pitchFamily="34" charset="-128"/>
              </a:rPr>
              <a:t>T</a:t>
            </a:r>
            <a:r>
              <a:rPr lang="en-GB" altLang="en-US" sz="1800" b="1" i="1" dirty="0">
                <a:solidFill>
                  <a:schemeClr val="tx1"/>
                </a:solidFill>
                <a:ea typeface="ＭＳ Ｐゴシック" panose="020B0600070205080204" pitchFamily="34" charset="-128"/>
              </a:rPr>
              <a:t>ime &amp; place </a:t>
            </a:r>
            <a:r>
              <a:rPr lang="en-GB" altLang="en-US" sz="1800" b="0" i="1" dirty="0">
                <a:solidFill>
                  <a:schemeClr val="tx1"/>
                </a:solidFill>
                <a:ea typeface="ＭＳ Ｐゴシック" panose="020B0600070205080204" pitchFamily="34" charset="-128"/>
              </a:rPr>
              <a:t>where the person or vehicle is</a:t>
            </a:r>
          </a:p>
          <a:p>
            <a:pPr marL="171450" indent="-171450">
              <a:lnSpc>
                <a:spcPct val="100000"/>
              </a:lnSpc>
              <a:buFont typeface="Arial" panose="020B0604020202020204" pitchFamily="34" charset="0"/>
              <a:buChar char="•"/>
            </a:pPr>
            <a:r>
              <a:rPr lang="en-US" altLang="en-US" sz="1800" b="1" u="sng" dirty="0">
                <a:solidFill>
                  <a:schemeClr val="tx1"/>
                </a:solidFill>
                <a:ea typeface="ＭＳ Ｐゴシック" panose="020B0600070205080204" pitchFamily="34" charset="-128"/>
              </a:rPr>
              <a:t>K</a:t>
            </a:r>
            <a:r>
              <a:rPr lang="en-US" altLang="en-US" sz="1800" b="1" dirty="0">
                <a:solidFill>
                  <a:schemeClr val="tx1"/>
                </a:solidFill>
                <a:ea typeface="ＭＳ Ｐゴシック" panose="020B0600070205080204" pitchFamily="34" charset="-128"/>
              </a:rPr>
              <a:t>nowledge</a:t>
            </a:r>
            <a:r>
              <a:rPr lang="en-US" altLang="en-US" sz="1800" dirty="0">
                <a:solidFill>
                  <a:schemeClr val="tx1"/>
                </a:solidFill>
                <a:ea typeface="ＭＳ Ｐゴシック" panose="020B0600070205080204" pitchFamily="34" charset="-128"/>
              </a:rPr>
              <a:t> - something you have been told by someone else (police colleague – witness – or even anonymous information)</a:t>
            </a:r>
          </a:p>
        </p:txBody>
      </p:sp>
      <p:sp>
        <p:nvSpPr>
          <p:cNvPr id="4" name="TextBox 3">
            <a:extLst>
              <a:ext uri="{FF2B5EF4-FFF2-40B4-BE49-F238E27FC236}">
                <a16:creationId xmlns:a16="http://schemas.microsoft.com/office/drawing/2014/main" id="{F74DA828-376F-2245-8C4C-15DA170BED99}"/>
              </a:ext>
            </a:extLst>
          </p:cNvPr>
          <p:cNvSpPr txBox="1"/>
          <p:nvPr/>
        </p:nvSpPr>
        <p:spPr>
          <a:xfrm>
            <a:off x="7447548" y="4532939"/>
            <a:ext cx="5751095" cy="707886"/>
          </a:xfrm>
          <a:prstGeom prst="rect">
            <a:avLst/>
          </a:prstGeom>
          <a:noFill/>
        </p:spPr>
        <p:txBody>
          <a:bodyPr wrap="square" rtlCol="0">
            <a:spAutoFit/>
          </a:bodyPr>
          <a:lstStyle/>
          <a:p>
            <a:r>
              <a:rPr lang="en-US" sz="4000" dirty="0">
                <a:solidFill>
                  <a:srgbClr val="FF0000"/>
                </a:solidFill>
              </a:rPr>
              <a:t>B A I T K </a:t>
            </a:r>
          </a:p>
        </p:txBody>
      </p:sp>
      <p:sp>
        <p:nvSpPr>
          <p:cNvPr id="8" name="TextBox 7">
            <a:extLst>
              <a:ext uri="{FF2B5EF4-FFF2-40B4-BE49-F238E27FC236}">
                <a16:creationId xmlns:a16="http://schemas.microsoft.com/office/drawing/2014/main" id="{FBEC0159-B7FF-F44F-ABC1-7D26E10EFB04}"/>
              </a:ext>
            </a:extLst>
          </p:cNvPr>
          <p:cNvSpPr txBox="1"/>
          <p:nvPr/>
        </p:nvSpPr>
        <p:spPr>
          <a:xfrm>
            <a:off x="1900989" y="5926956"/>
            <a:ext cx="8422106" cy="584775"/>
          </a:xfrm>
          <a:prstGeom prst="rect">
            <a:avLst/>
          </a:prstGeom>
          <a:noFill/>
        </p:spPr>
        <p:txBody>
          <a:bodyPr wrap="square" rtlCol="0">
            <a:spAutoFit/>
          </a:bodyPr>
          <a:lstStyle/>
          <a:p>
            <a:r>
              <a:rPr lang="en-US" sz="3200" dirty="0"/>
              <a:t>What can the police give evidence of? SHACKS!</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2394" y="144941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0" y="260649"/>
            <a:ext cx="8517632" cy="646331"/>
          </a:xfrm>
          <a:prstGeom prst="rect">
            <a:avLst/>
          </a:prstGeom>
          <a:solidFill>
            <a:schemeClr val="accent2"/>
          </a:solidFill>
        </p:spPr>
        <p:txBody>
          <a:bodyPr wrap="square" rtlCol="0">
            <a:spAutoFit/>
          </a:bodyPr>
          <a:lstStyle/>
          <a:p>
            <a:r>
              <a:rPr lang="en-GB" sz="3600" b="1" dirty="0">
                <a:solidFill>
                  <a:schemeClr val="bg1"/>
                </a:solidFill>
              </a:rPr>
              <a:t>Unconscious Bias</a:t>
            </a:r>
          </a:p>
        </p:txBody>
      </p:sp>
      <p:pic>
        <p:nvPicPr>
          <p:cNvPr id="6" name="Picture 5">
            <a:hlinkClick r:id="rId4"/>
          </p:cNvPr>
          <p:cNvPicPr>
            <a:picLocks noChangeAspect="1"/>
          </p:cNvPicPr>
          <p:nvPr/>
        </p:nvPicPr>
        <p:blipFill>
          <a:blip r:embed="rId5"/>
          <a:stretch>
            <a:fillRect/>
          </a:stretch>
        </p:blipFill>
        <p:spPr>
          <a:xfrm>
            <a:off x="8920565" y="4244063"/>
            <a:ext cx="931801" cy="647757"/>
          </a:xfrm>
          <a:prstGeom prst="rect">
            <a:avLst/>
          </a:prstGeom>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6709" y="2167508"/>
            <a:ext cx="3031696" cy="2927623"/>
          </a:xfrm>
          <a:prstGeom prst="rect">
            <a:avLst/>
          </a:prstGeom>
          <a:solidFill>
            <a:schemeClr val="accent2">
              <a:lumMod val="20000"/>
              <a:lumOff val="80000"/>
            </a:schemeClr>
          </a:solidFill>
          <a:ln w="9525">
            <a:solidFill>
              <a:schemeClr val="tx1"/>
            </a:solidFill>
            <a:miter lim="800000"/>
            <a:headEnd/>
            <a:tailEnd/>
          </a:ln>
          <a:effec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4218" y="2189941"/>
            <a:ext cx="2934413" cy="2833680"/>
          </a:xfrm>
          <a:prstGeom prst="rect">
            <a:avLst/>
          </a:prstGeom>
          <a:solidFill>
            <a:schemeClr val="accent2">
              <a:lumMod val="60000"/>
              <a:lumOff val="40000"/>
            </a:schemeClr>
          </a:solidFill>
          <a:ln>
            <a:solidFill>
              <a:schemeClr val="tx1"/>
            </a:solidFill>
          </a:ln>
          <a:effectLst/>
        </p:spPr>
      </p:pic>
      <p:grpSp>
        <p:nvGrpSpPr>
          <p:cNvPr id="5" name="Group 4"/>
          <p:cNvGrpSpPr/>
          <p:nvPr/>
        </p:nvGrpSpPr>
        <p:grpSpPr>
          <a:xfrm>
            <a:off x="4510259" y="3275697"/>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4269278" y="382566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3770867" y="3896018"/>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3921026" y="3035745"/>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3471251" y="326278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9" name="Oval 18"/>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20" name="Group 19"/>
          <p:cNvGrpSpPr/>
          <p:nvPr/>
        </p:nvGrpSpPr>
        <p:grpSpPr>
          <a:xfrm>
            <a:off x="6435491" y="4349600"/>
            <a:ext cx="180000" cy="540000"/>
            <a:chOff x="6873866" y="4214543"/>
            <a:chExt cx="255658" cy="690536"/>
          </a:xfrm>
          <a:solidFill>
            <a:srgbClr val="0F0046"/>
          </a:solidFill>
        </p:grpSpPr>
        <p:sp>
          <p:nvSpPr>
            <p:cNvPr id="21" name="Flowchart: Delay 20"/>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2" name="Oval 21"/>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23" name="Group 22"/>
          <p:cNvGrpSpPr/>
          <p:nvPr/>
        </p:nvGrpSpPr>
        <p:grpSpPr>
          <a:xfrm>
            <a:off x="5887260" y="2932760"/>
            <a:ext cx="180000" cy="540000"/>
            <a:chOff x="6873866" y="4214543"/>
            <a:chExt cx="255658" cy="690536"/>
          </a:xfrm>
          <a:solidFill>
            <a:srgbClr val="0F0046"/>
          </a:solidFill>
        </p:grpSpPr>
        <p:sp>
          <p:nvSpPr>
            <p:cNvPr id="24" name="Flowchart: Delay 23"/>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Oval 24"/>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26" name="Group 25"/>
          <p:cNvGrpSpPr/>
          <p:nvPr/>
        </p:nvGrpSpPr>
        <p:grpSpPr>
          <a:xfrm>
            <a:off x="6482914" y="3459851"/>
            <a:ext cx="180000" cy="540000"/>
            <a:chOff x="6873866" y="4214543"/>
            <a:chExt cx="255658" cy="690536"/>
          </a:xfrm>
          <a:solidFill>
            <a:srgbClr val="0F0046"/>
          </a:solidFill>
        </p:grpSpPr>
        <p:sp>
          <p:nvSpPr>
            <p:cNvPr id="27" name="Flowchart: Delay 26"/>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28" name="Oval 27"/>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29" name="Group 28"/>
          <p:cNvGrpSpPr/>
          <p:nvPr/>
        </p:nvGrpSpPr>
        <p:grpSpPr>
          <a:xfrm>
            <a:off x="5901531" y="3924199"/>
            <a:ext cx="180000" cy="540000"/>
            <a:chOff x="6873866" y="4214543"/>
            <a:chExt cx="255658" cy="690536"/>
          </a:xfrm>
          <a:solidFill>
            <a:srgbClr val="0F0046"/>
          </a:solidFill>
        </p:grpSpPr>
        <p:sp>
          <p:nvSpPr>
            <p:cNvPr id="30" name="Flowchart: Delay 29"/>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31" name="Oval 30"/>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32" name="Group 31"/>
          <p:cNvGrpSpPr/>
          <p:nvPr/>
        </p:nvGrpSpPr>
        <p:grpSpPr>
          <a:xfrm>
            <a:off x="8024114" y="2833120"/>
            <a:ext cx="180000" cy="540000"/>
            <a:chOff x="6873866" y="4214543"/>
            <a:chExt cx="255658" cy="690536"/>
          </a:xfrm>
          <a:solidFill>
            <a:srgbClr val="0F0046"/>
          </a:solidFill>
        </p:grpSpPr>
        <p:sp>
          <p:nvSpPr>
            <p:cNvPr id="33" name="Flowchart: Delay 32"/>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34" name="Oval 33"/>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35" name="Group 34"/>
          <p:cNvGrpSpPr/>
          <p:nvPr/>
        </p:nvGrpSpPr>
        <p:grpSpPr>
          <a:xfrm>
            <a:off x="8734248" y="3005697"/>
            <a:ext cx="180000" cy="540000"/>
            <a:chOff x="6873866" y="4214543"/>
            <a:chExt cx="255658" cy="690536"/>
          </a:xfrm>
          <a:solidFill>
            <a:srgbClr val="0F0046"/>
          </a:solidFill>
        </p:grpSpPr>
        <p:sp>
          <p:nvSpPr>
            <p:cNvPr id="36" name="Flowchart: Delay 35"/>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37" name="Oval 36"/>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38" name="Group 37"/>
          <p:cNvGrpSpPr/>
          <p:nvPr/>
        </p:nvGrpSpPr>
        <p:grpSpPr>
          <a:xfrm>
            <a:off x="7951827" y="3724550"/>
            <a:ext cx="180000" cy="540000"/>
            <a:chOff x="6873866" y="4214543"/>
            <a:chExt cx="255658" cy="690536"/>
          </a:xfrm>
          <a:solidFill>
            <a:srgbClr val="0F0046"/>
          </a:solidFill>
        </p:grpSpPr>
        <p:sp>
          <p:nvSpPr>
            <p:cNvPr id="39" name="Flowchart: Delay 38"/>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40" name="Oval 39"/>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41" name="Group 40"/>
          <p:cNvGrpSpPr/>
          <p:nvPr/>
        </p:nvGrpSpPr>
        <p:grpSpPr>
          <a:xfrm>
            <a:off x="8631862" y="3859397"/>
            <a:ext cx="180000" cy="540000"/>
            <a:chOff x="6873866" y="4214543"/>
            <a:chExt cx="255658" cy="690536"/>
          </a:xfrm>
          <a:solidFill>
            <a:srgbClr val="0F0046"/>
          </a:solidFill>
        </p:grpSpPr>
        <p:sp>
          <p:nvSpPr>
            <p:cNvPr id="42" name="Flowchart: Delay 41"/>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43" name="Oval 42"/>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47" name="TextBox 46"/>
          <p:cNvSpPr txBox="1"/>
          <p:nvPr/>
        </p:nvSpPr>
        <p:spPr>
          <a:xfrm>
            <a:off x="10462" y="233796"/>
            <a:ext cx="8517632" cy="646331"/>
          </a:xfrm>
          <a:prstGeom prst="rect">
            <a:avLst/>
          </a:prstGeom>
          <a:solidFill>
            <a:schemeClr val="accent2"/>
          </a:solidFill>
        </p:spPr>
        <p:txBody>
          <a:bodyPr wrap="square" rtlCol="0">
            <a:spAutoFit/>
          </a:bodyPr>
          <a:lstStyle/>
          <a:p>
            <a:r>
              <a:rPr lang="en-GB" sz="3600" b="1" dirty="0">
                <a:solidFill>
                  <a:schemeClr val="bg1"/>
                </a:solidFill>
              </a:rPr>
              <a:t>Stereotyping</a:t>
            </a:r>
          </a:p>
        </p:txBody>
      </p:sp>
      <p:pic>
        <p:nvPicPr>
          <p:cNvPr id="48" name="Picture 47">
            <a:hlinkClick r:id="rId5"/>
          </p:cNvPr>
          <p:cNvPicPr>
            <a:picLocks noChangeAspect="1"/>
          </p:cNvPicPr>
          <p:nvPr/>
        </p:nvPicPr>
        <p:blipFill>
          <a:blip r:embed="rId6"/>
          <a:stretch>
            <a:fillRect/>
          </a:stretch>
        </p:blipFill>
        <p:spPr>
          <a:xfrm>
            <a:off x="9498080" y="4653137"/>
            <a:ext cx="931801" cy="647757"/>
          </a:xfrm>
          <a:prstGeom prst="rect">
            <a:avLst/>
          </a:prstGeom>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3" cstate="print">
            <a:duotone>
              <a:srgbClr val="C0504D">
                <a:shade val="45000"/>
                <a:satMod val="135000"/>
              </a:srgbClr>
              <a:prstClr val="white"/>
            </a:duotone>
            <a:extLst>
              <a:ext uri="{28A0092B-C50C-407E-A947-70E740481C1C}">
                <a14:useLocalDpi xmlns:a14="http://schemas.microsoft.com/office/drawing/2010/main" val="0"/>
              </a:ext>
            </a:extLst>
          </a:blip>
          <a:stretch>
            <a:fillRect/>
          </a:stretch>
        </p:blipFill>
        <p:spPr>
          <a:xfrm>
            <a:off x="3719736" y="1916832"/>
            <a:ext cx="1509966" cy="1509966"/>
          </a:xfrm>
          <a:prstGeom prst="rect">
            <a:avLst/>
          </a:prstGeom>
          <a:solidFill>
            <a:schemeClr val="accent2">
              <a:lumMod val="20000"/>
              <a:lumOff val="80000"/>
            </a:schemeClr>
          </a:solidFill>
          <a:ln>
            <a:solidFill>
              <a:schemeClr val="tx1"/>
            </a:solidFill>
          </a:ln>
        </p:spPr>
      </p:pic>
      <p:sp>
        <p:nvSpPr>
          <p:cNvPr id="4" name="TextBox 29"/>
          <p:cNvSpPr txBox="1">
            <a:spLocks noChangeArrowheads="1"/>
          </p:cNvSpPr>
          <p:nvPr/>
        </p:nvSpPr>
        <p:spPr bwMode="auto">
          <a:xfrm>
            <a:off x="2011746" y="2178758"/>
            <a:ext cx="13366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Mental shortcuts</a:t>
            </a:r>
          </a:p>
        </p:txBody>
      </p:sp>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8997583" y="247345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p:nvPr/>
        </p:nvCxnSpPr>
        <p:spPr>
          <a:xfrm flipV="1">
            <a:off x="5057400" y="1868568"/>
            <a:ext cx="3940182" cy="445397"/>
          </a:xfrm>
          <a:prstGeom prst="line">
            <a:avLst/>
          </a:prstGeom>
          <a:noFill/>
          <a:ln w="25400" cap="flat" cmpd="sng" algn="ctr">
            <a:solidFill>
              <a:schemeClr val="tx1"/>
            </a:solidFill>
            <a:prstDash val="dash"/>
          </a:ln>
          <a:effectLst/>
        </p:spPr>
      </p:cxnSp>
      <p:cxnSp>
        <p:nvCxnSpPr>
          <p:cNvPr id="23" name="Straight Connector 22"/>
          <p:cNvCxnSpPr>
            <a:stCxn id="3" idx="3"/>
          </p:cNvCxnSpPr>
          <p:nvPr/>
        </p:nvCxnSpPr>
        <p:spPr>
          <a:xfrm>
            <a:off x="5229702" y="2671816"/>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16066" y="198349"/>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Forming Suspicions</a:t>
            </a:r>
          </a:p>
        </p:txBody>
      </p:sp>
      <p:sp>
        <p:nvSpPr>
          <p:cNvPr id="22" name="TextBox 21"/>
          <p:cNvSpPr txBox="1"/>
          <p:nvPr/>
        </p:nvSpPr>
        <p:spPr>
          <a:xfrm>
            <a:off x="2783633" y="4327913"/>
            <a:ext cx="7182324" cy="1569660"/>
          </a:xfrm>
          <a:prstGeom prst="rect">
            <a:avLst/>
          </a:prstGeom>
          <a:noFill/>
        </p:spPr>
        <p:txBody>
          <a:bodyPr wrap="square" rtlCol="0">
            <a:spAutoFit/>
          </a:bodyPr>
          <a:lstStyle/>
          <a:p>
            <a:pPr algn="ctr"/>
            <a:r>
              <a:rPr lang="en-GB" sz="3200" dirty="0"/>
              <a:t>“You build the stereotypes up through experience, the people you see who are involved in crime” – Discuss…</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8460"/>
            <a:ext cx="8517632" cy="646331"/>
          </a:xfrm>
          <a:prstGeom prst="rect">
            <a:avLst/>
          </a:prstGeom>
          <a:solidFill>
            <a:schemeClr val="accent1"/>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nvGraphicFramePr>
        <p:xfrm>
          <a:off x="244116" y="1485692"/>
          <a:ext cx="802940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8674" name="Picture 2" descr="What you think is what you feel (WUTIWUF) | Unravel">
            <a:extLst>
              <a:ext uri="{FF2B5EF4-FFF2-40B4-BE49-F238E27FC236}">
                <a16:creationId xmlns:a16="http://schemas.microsoft.com/office/drawing/2014/main" id="{98B85892-5DEC-454D-A6F3-DBEAEE6211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25916" y="188460"/>
            <a:ext cx="3213157"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D86B3F9-069D-4469-AE6B-6926E9DA01A3}"/>
                                            </p:graphicEl>
                                          </p:spTgt>
                                        </p:tgtEl>
                                        <p:attrNameLst>
                                          <p:attrName>style.visibility</p:attrName>
                                        </p:attrNameLst>
                                      </p:cBhvr>
                                      <p:to>
                                        <p:strVal val="visible"/>
                                      </p:to>
                                    </p:set>
                                    <p:animEffect transition="in" filter="fade">
                                      <p:cBhvr>
                                        <p:cTn id="7" dur="500"/>
                                        <p:tgtEl>
                                          <p:spTgt spid="2">
                                            <p:graphicEl>
                                              <a:dgm id="{BD86B3F9-069D-4469-AE6B-6926E9DA01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4914C1E-15D8-4F37-A269-904DECC45847}"/>
                                            </p:graphicEl>
                                          </p:spTgt>
                                        </p:tgtEl>
                                        <p:attrNameLst>
                                          <p:attrName>style.visibility</p:attrName>
                                        </p:attrNameLst>
                                      </p:cBhvr>
                                      <p:to>
                                        <p:strVal val="visible"/>
                                      </p:to>
                                    </p:set>
                                    <p:animEffect transition="in" filter="fade">
                                      <p:cBhvr>
                                        <p:cTn id="12" dur="500"/>
                                        <p:tgtEl>
                                          <p:spTgt spid="2">
                                            <p:graphicEl>
                                              <a:dgm id="{E4914C1E-15D8-4F37-A269-904DECC4584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1A35732-267D-4D67-841E-E369477484AC}"/>
                                            </p:graphicEl>
                                          </p:spTgt>
                                        </p:tgtEl>
                                        <p:attrNameLst>
                                          <p:attrName>style.visibility</p:attrName>
                                        </p:attrNameLst>
                                      </p:cBhvr>
                                      <p:to>
                                        <p:strVal val="visible"/>
                                      </p:to>
                                    </p:set>
                                    <p:animEffect transition="in" filter="fade">
                                      <p:cBhvr>
                                        <p:cTn id="15" dur="500"/>
                                        <p:tgtEl>
                                          <p:spTgt spid="2">
                                            <p:graphicEl>
                                              <a:dgm id="{41A35732-267D-4D67-841E-E369477484A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D5597EF-ACFA-4AB1-9C6B-F1B0BCDCBA2B}"/>
                                            </p:graphicEl>
                                          </p:spTgt>
                                        </p:tgtEl>
                                        <p:attrNameLst>
                                          <p:attrName>style.visibility</p:attrName>
                                        </p:attrNameLst>
                                      </p:cBhvr>
                                      <p:to>
                                        <p:strVal val="visible"/>
                                      </p:to>
                                    </p:set>
                                    <p:animEffect transition="in" filter="fade">
                                      <p:cBhvr>
                                        <p:cTn id="20" dur="500"/>
                                        <p:tgtEl>
                                          <p:spTgt spid="2">
                                            <p:graphicEl>
                                              <a:dgm id="{DD5597EF-ACFA-4AB1-9C6B-F1B0BCDCBA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F79C60F-8B6D-4D65-A720-F4AFCB820AD6}"/>
                                            </p:graphicEl>
                                          </p:spTgt>
                                        </p:tgtEl>
                                        <p:attrNameLst>
                                          <p:attrName>style.visibility</p:attrName>
                                        </p:attrNameLst>
                                      </p:cBhvr>
                                      <p:to>
                                        <p:strVal val="visible"/>
                                      </p:to>
                                    </p:set>
                                    <p:animEffect transition="in" filter="fade">
                                      <p:cBhvr>
                                        <p:cTn id="23" dur="500"/>
                                        <p:tgtEl>
                                          <p:spTgt spid="2">
                                            <p:graphicEl>
                                              <a:dgm id="{5F79C60F-8B6D-4D65-A720-F4AFCB820A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12340"/>
            <a:ext cx="8517632" cy="523220"/>
          </a:xfrm>
          <a:prstGeom prst="rect">
            <a:avLst/>
          </a:prstGeom>
          <a:solidFill>
            <a:schemeClr val="accent1"/>
          </a:solidFill>
        </p:spPr>
        <p:txBody>
          <a:bodyPr wrap="square" rtlCol="0">
            <a:spAutoFit/>
          </a:bodyPr>
          <a:lstStyle/>
          <a:p>
            <a:r>
              <a:rPr lang="en-GB" sz="2800" b="1" dirty="0">
                <a:solidFill>
                  <a:schemeClr val="bg1"/>
                </a:solidFill>
              </a:rPr>
              <a:t>The Principles of Stop &amp; Search</a:t>
            </a:r>
          </a:p>
        </p:txBody>
      </p:sp>
      <p:graphicFrame>
        <p:nvGraphicFramePr>
          <p:cNvPr id="2" name="Diagram 1"/>
          <p:cNvGraphicFramePr/>
          <p:nvPr/>
        </p:nvGraphicFramePr>
        <p:xfrm>
          <a:off x="728410" y="1401290"/>
          <a:ext cx="10352674"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D61AC09-3B3F-4CB9-9A7A-31BF72D8814C}"/>
                                            </p:graphicEl>
                                          </p:spTgt>
                                        </p:tgtEl>
                                        <p:attrNameLst>
                                          <p:attrName>style.visibility</p:attrName>
                                        </p:attrNameLst>
                                      </p:cBhvr>
                                      <p:to>
                                        <p:strVal val="visible"/>
                                      </p:to>
                                    </p:set>
                                    <p:animEffect transition="in" filter="fade">
                                      <p:cBhvr>
                                        <p:cTn id="7" dur="500"/>
                                        <p:tgtEl>
                                          <p:spTgt spid="2">
                                            <p:graphicEl>
                                              <a:dgm id="{0D61AC09-3B3F-4CB9-9A7A-31BF72D8814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EDD35EA-97D0-4CFB-9FBA-A3E55319FF34}"/>
                                            </p:graphicEl>
                                          </p:spTgt>
                                        </p:tgtEl>
                                        <p:attrNameLst>
                                          <p:attrName>style.visibility</p:attrName>
                                        </p:attrNameLst>
                                      </p:cBhvr>
                                      <p:to>
                                        <p:strVal val="visible"/>
                                      </p:to>
                                    </p:set>
                                    <p:animEffect transition="in" filter="fade">
                                      <p:cBhvr>
                                        <p:cTn id="12" dur="500"/>
                                        <p:tgtEl>
                                          <p:spTgt spid="2">
                                            <p:graphicEl>
                                              <a:dgm id="{6EDD35EA-97D0-4CFB-9FBA-A3E55319FF3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FF8FA36-D6F0-4097-9614-A55D008049D7}"/>
                                            </p:graphicEl>
                                          </p:spTgt>
                                        </p:tgtEl>
                                        <p:attrNameLst>
                                          <p:attrName>style.visibility</p:attrName>
                                        </p:attrNameLst>
                                      </p:cBhvr>
                                      <p:to>
                                        <p:strVal val="visible"/>
                                      </p:to>
                                    </p:set>
                                    <p:animEffect transition="in" filter="fade">
                                      <p:cBhvr>
                                        <p:cTn id="15" dur="500"/>
                                        <p:tgtEl>
                                          <p:spTgt spid="2">
                                            <p:graphicEl>
                                              <a:dgm id="{4FF8FA36-D6F0-4097-9614-A55D008049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B121E15-8634-4126-BE8E-C0DD9471FF63}"/>
                                            </p:graphicEl>
                                          </p:spTgt>
                                        </p:tgtEl>
                                        <p:attrNameLst>
                                          <p:attrName>style.visibility</p:attrName>
                                        </p:attrNameLst>
                                      </p:cBhvr>
                                      <p:to>
                                        <p:strVal val="visible"/>
                                      </p:to>
                                    </p:set>
                                    <p:animEffect transition="in" filter="fade">
                                      <p:cBhvr>
                                        <p:cTn id="20" dur="500"/>
                                        <p:tgtEl>
                                          <p:spTgt spid="2">
                                            <p:graphicEl>
                                              <a:dgm id="{4B121E15-8634-4126-BE8E-C0DD9471FF6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D1E1357-CBAD-4764-8F8D-A0A1A5F2E581}"/>
                                            </p:graphicEl>
                                          </p:spTgt>
                                        </p:tgtEl>
                                        <p:attrNameLst>
                                          <p:attrName>style.visibility</p:attrName>
                                        </p:attrNameLst>
                                      </p:cBhvr>
                                      <p:to>
                                        <p:strVal val="visible"/>
                                      </p:to>
                                    </p:set>
                                    <p:animEffect transition="in" filter="fade">
                                      <p:cBhvr>
                                        <p:cTn id="23" dur="500"/>
                                        <p:tgtEl>
                                          <p:spTgt spid="2">
                                            <p:graphicEl>
                                              <a:dgm id="{1D1E1357-CBAD-4764-8F8D-A0A1A5F2E58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A260631F-9568-4BEA-837D-E5BC4DC2CFF8}"/>
                                            </p:graphicEl>
                                          </p:spTgt>
                                        </p:tgtEl>
                                        <p:attrNameLst>
                                          <p:attrName>style.visibility</p:attrName>
                                        </p:attrNameLst>
                                      </p:cBhvr>
                                      <p:to>
                                        <p:strVal val="visible"/>
                                      </p:to>
                                    </p:set>
                                    <p:animEffect transition="in" filter="fade">
                                      <p:cBhvr>
                                        <p:cTn id="28" dur="500"/>
                                        <p:tgtEl>
                                          <p:spTgt spid="2">
                                            <p:graphicEl>
                                              <a:dgm id="{A260631F-9568-4BEA-837D-E5BC4DC2CFF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E1316D-9BF4-4701-A76D-47ACE8BB7CA5}"/>
                                            </p:graphicEl>
                                          </p:spTgt>
                                        </p:tgtEl>
                                        <p:attrNameLst>
                                          <p:attrName>style.visibility</p:attrName>
                                        </p:attrNameLst>
                                      </p:cBhvr>
                                      <p:to>
                                        <p:strVal val="visible"/>
                                      </p:to>
                                    </p:set>
                                    <p:animEffect transition="in" filter="fade">
                                      <p:cBhvr>
                                        <p:cTn id="31" dur="500"/>
                                        <p:tgtEl>
                                          <p:spTgt spid="2">
                                            <p:graphicEl>
                                              <a:dgm id="{16E1316D-9BF4-4701-A76D-47ACE8BB7CA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5AEF181A-8818-423A-A173-83826B95EAC6}"/>
                                            </p:graphicEl>
                                          </p:spTgt>
                                        </p:tgtEl>
                                        <p:attrNameLst>
                                          <p:attrName>style.visibility</p:attrName>
                                        </p:attrNameLst>
                                      </p:cBhvr>
                                      <p:to>
                                        <p:strVal val="visible"/>
                                      </p:to>
                                    </p:set>
                                    <p:animEffect transition="in" filter="fade">
                                      <p:cBhvr>
                                        <p:cTn id="36" dur="500"/>
                                        <p:tgtEl>
                                          <p:spTgt spid="2">
                                            <p:graphicEl>
                                              <a:dgm id="{5AEF181A-8818-423A-A173-83826B95EAC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B6B419C8-2AD4-4B45-97D5-A32412C6089E}"/>
                                            </p:graphicEl>
                                          </p:spTgt>
                                        </p:tgtEl>
                                        <p:attrNameLst>
                                          <p:attrName>style.visibility</p:attrName>
                                        </p:attrNameLst>
                                      </p:cBhvr>
                                      <p:to>
                                        <p:strVal val="visible"/>
                                      </p:to>
                                    </p:set>
                                    <p:animEffect transition="in" filter="fade">
                                      <p:cBhvr>
                                        <p:cTn id="39" dur="500"/>
                                        <p:tgtEl>
                                          <p:spTgt spid="2">
                                            <p:graphicEl>
                                              <a:dgm id="{B6B419C8-2AD4-4B45-97D5-A32412C6089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9B6E916C-A9A1-4A58-A1FA-18312AC64046}"/>
                                            </p:graphicEl>
                                          </p:spTgt>
                                        </p:tgtEl>
                                        <p:attrNameLst>
                                          <p:attrName>style.visibility</p:attrName>
                                        </p:attrNameLst>
                                      </p:cBhvr>
                                      <p:to>
                                        <p:strVal val="visible"/>
                                      </p:to>
                                    </p:set>
                                    <p:animEffect transition="in" filter="fade">
                                      <p:cBhvr>
                                        <p:cTn id="44" dur="500"/>
                                        <p:tgtEl>
                                          <p:spTgt spid="2">
                                            <p:graphicEl>
                                              <a:dgm id="{9B6E916C-A9A1-4A58-A1FA-18312AC6404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D275BE67-FBBF-4C91-99F6-5004317539D2}"/>
                                            </p:graphicEl>
                                          </p:spTgt>
                                        </p:tgtEl>
                                        <p:attrNameLst>
                                          <p:attrName>style.visibility</p:attrName>
                                        </p:attrNameLst>
                                      </p:cBhvr>
                                      <p:to>
                                        <p:strVal val="visible"/>
                                      </p:to>
                                    </p:set>
                                    <p:animEffect transition="in" filter="fade">
                                      <p:cBhvr>
                                        <p:cTn id="47" dur="500"/>
                                        <p:tgtEl>
                                          <p:spTgt spid="2">
                                            <p:graphicEl>
                                              <a:dgm id="{D275BE67-FBBF-4C91-99F6-5004317539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0649"/>
            <a:ext cx="10437168" cy="646331"/>
          </a:xfrm>
          <a:prstGeom prst="rect">
            <a:avLst/>
          </a:prstGeom>
          <a:solidFill>
            <a:schemeClr val="accent6"/>
          </a:solidFill>
        </p:spPr>
        <p:txBody>
          <a:bodyPr wrap="square" rtlCol="0">
            <a:spAutoFit/>
          </a:bodyPr>
          <a:lstStyle/>
          <a:p>
            <a:pPr algn="ctr"/>
            <a:r>
              <a:rPr lang="en-GB" sz="3600" b="1" dirty="0">
                <a:solidFill>
                  <a:schemeClr val="bg1"/>
                </a:solidFill>
              </a:rPr>
              <a:t>Group Work: Best Use of Stop &amp; Search Scheme</a:t>
            </a:r>
          </a:p>
        </p:txBody>
      </p:sp>
      <p:graphicFrame>
        <p:nvGraphicFramePr>
          <p:cNvPr id="3" name="Diagram 2"/>
          <p:cNvGraphicFramePr/>
          <p:nvPr/>
        </p:nvGraphicFramePr>
        <p:xfrm>
          <a:off x="498557" y="1928515"/>
          <a:ext cx="7261811" cy="4280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Text&#10;&#10;Description automatically generated">
            <a:extLst>
              <a:ext uri="{FF2B5EF4-FFF2-40B4-BE49-F238E27FC236}">
                <a16:creationId xmlns:a16="http://schemas.microsoft.com/office/drawing/2014/main" id="{4674291A-64BD-1943-AB43-BE8CBF05F8B7}"/>
              </a:ext>
            </a:extLst>
          </p:cNvPr>
          <p:cNvPicPr>
            <a:picLocks noChangeAspect="1"/>
          </p:cNvPicPr>
          <p:nvPr/>
        </p:nvPicPr>
        <p:blipFill>
          <a:blip r:embed="rId8"/>
          <a:stretch>
            <a:fillRect/>
          </a:stretch>
        </p:blipFill>
        <p:spPr>
          <a:xfrm rot="606951">
            <a:off x="8003637" y="1980402"/>
            <a:ext cx="2929176" cy="417625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43E819AF-D61A-9C40-8CB9-7948B00C311B}"/>
              </a:ext>
            </a:extLst>
          </p:cNvPr>
          <p:cNvSpPr txBox="1"/>
          <p:nvPr/>
        </p:nvSpPr>
        <p:spPr>
          <a:xfrm>
            <a:off x="498557" y="1058779"/>
            <a:ext cx="6828675" cy="369332"/>
          </a:xfrm>
          <a:prstGeom prst="rect">
            <a:avLst/>
          </a:prstGeom>
          <a:noFill/>
        </p:spPr>
        <p:txBody>
          <a:bodyPr wrap="square" rtlCol="0">
            <a:spAutoFit/>
          </a:bodyPr>
          <a:lstStyle/>
          <a:p>
            <a:r>
              <a:rPr lang="en-US" dirty="0" err="1"/>
              <a:t>Analyse</a:t>
            </a:r>
            <a:r>
              <a:rPr lang="en-US" dirty="0"/>
              <a:t> the key features of the document and report back…</a:t>
            </a:r>
          </a:p>
        </p:txBody>
      </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96EF70-0FBE-4745-AD2F-16034A9DC12C}"/>
                                            </p:graphicEl>
                                          </p:spTgt>
                                        </p:tgtEl>
                                        <p:attrNameLst>
                                          <p:attrName>style.visibility</p:attrName>
                                        </p:attrNameLst>
                                      </p:cBhvr>
                                      <p:to>
                                        <p:strVal val="visible"/>
                                      </p:to>
                                    </p:set>
                                    <p:animEffect transition="in" filter="fade">
                                      <p:cBhvr>
                                        <p:cTn id="7" dur="500"/>
                                        <p:tgtEl>
                                          <p:spTgt spid="3">
                                            <p:graphicEl>
                                              <a:dgm id="{D896EF70-0FBE-4745-AD2F-16034A9DC12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B221720-68B7-4006-9C0F-149044A241F4}"/>
                                            </p:graphicEl>
                                          </p:spTgt>
                                        </p:tgtEl>
                                        <p:attrNameLst>
                                          <p:attrName>style.visibility</p:attrName>
                                        </p:attrNameLst>
                                      </p:cBhvr>
                                      <p:to>
                                        <p:strVal val="visible"/>
                                      </p:to>
                                    </p:set>
                                    <p:animEffect transition="in" filter="fade">
                                      <p:cBhvr>
                                        <p:cTn id="12" dur="500"/>
                                        <p:tgtEl>
                                          <p:spTgt spid="3">
                                            <p:graphicEl>
                                              <a:dgm id="{AB221720-68B7-4006-9C0F-149044A241F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D3B8C2FF-BCD8-4809-B31A-D91FA69BAF5D}"/>
                                            </p:graphicEl>
                                          </p:spTgt>
                                        </p:tgtEl>
                                        <p:attrNameLst>
                                          <p:attrName>style.visibility</p:attrName>
                                        </p:attrNameLst>
                                      </p:cBhvr>
                                      <p:to>
                                        <p:strVal val="visible"/>
                                      </p:to>
                                    </p:set>
                                    <p:animEffect transition="in" filter="fade">
                                      <p:cBhvr>
                                        <p:cTn id="15" dur="500"/>
                                        <p:tgtEl>
                                          <p:spTgt spid="3">
                                            <p:graphicEl>
                                              <a:dgm id="{D3B8C2FF-BCD8-4809-B31A-D91FA69BAF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74629"/>
            <a:ext cx="8517632" cy="646331"/>
          </a:xfrm>
          <a:prstGeom prst="rect">
            <a:avLst/>
          </a:prstGeom>
          <a:solidFill>
            <a:schemeClr val="accent6"/>
          </a:solidFill>
        </p:spPr>
        <p:txBody>
          <a:bodyPr wrap="square" rtlCol="0">
            <a:spAutoFit/>
          </a:bodyPr>
          <a:lstStyle/>
          <a:p>
            <a:pPr algn="ctr"/>
            <a:r>
              <a:rPr lang="en-GB" sz="3600" b="1" dirty="0">
                <a:solidFill>
                  <a:schemeClr val="bg1"/>
                </a:solidFill>
              </a:rPr>
              <a:t>Best Use of Stop &amp; Search Scheme</a:t>
            </a:r>
          </a:p>
        </p:txBody>
      </p:sp>
      <p:sp>
        <p:nvSpPr>
          <p:cNvPr id="7" name="Down Arrow Callout 6"/>
          <p:cNvSpPr/>
          <p:nvPr/>
        </p:nvSpPr>
        <p:spPr>
          <a:xfrm>
            <a:off x="2747628" y="1814187"/>
            <a:ext cx="6624736" cy="1614813"/>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179676" y="2077498"/>
            <a:ext cx="5760640" cy="461665"/>
          </a:xfrm>
          <a:prstGeom prst="rect">
            <a:avLst/>
          </a:prstGeom>
          <a:noFill/>
        </p:spPr>
        <p:txBody>
          <a:bodyPr wrap="square" rtlCol="0">
            <a:spAutoFit/>
          </a:bodyPr>
          <a:lstStyle/>
          <a:p>
            <a:pPr algn="ctr"/>
            <a:r>
              <a:rPr lang="en-GB" sz="2400" dirty="0"/>
              <a:t>The key features of the Scheme are:</a:t>
            </a:r>
          </a:p>
        </p:txBody>
      </p:sp>
      <p:graphicFrame>
        <p:nvGraphicFramePr>
          <p:cNvPr id="9" name="Diagram 8">
            <a:extLst>
              <a:ext uri="{FF2B5EF4-FFF2-40B4-BE49-F238E27FC236}">
                <a16:creationId xmlns:a16="http://schemas.microsoft.com/office/drawing/2014/main" id="{DB6B0D69-9B2D-4E4D-A754-EE5B29508C4C}"/>
              </a:ext>
            </a:extLst>
          </p:cNvPr>
          <p:cNvGraphicFramePr/>
          <p:nvPr/>
        </p:nvGraphicFramePr>
        <p:xfrm>
          <a:off x="2207568" y="2761632"/>
          <a:ext cx="7704856" cy="39217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graphicEl>
                                              <a:dgm id="{900CBF59-EA8A-4591-AAF6-51FBEA2DE8AE}"/>
                                            </p:graphicEl>
                                          </p:spTgt>
                                        </p:tgtEl>
                                        <p:attrNameLst>
                                          <p:attrName>style.visibility</p:attrName>
                                        </p:attrNameLst>
                                      </p:cBhvr>
                                      <p:to>
                                        <p:strVal val="visible"/>
                                      </p:to>
                                    </p:set>
                                    <p:animEffect transition="in" filter="fade">
                                      <p:cBhvr>
                                        <p:cTn id="17" dur="500"/>
                                        <p:tgtEl>
                                          <p:spTgt spid="9">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graphicEl>
                                              <a:dgm id="{BA74FF88-AA67-4D42-A72C-C0B0589C3B88}"/>
                                            </p:graphicEl>
                                          </p:spTgt>
                                        </p:tgtEl>
                                        <p:attrNameLst>
                                          <p:attrName>style.visibility</p:attrName>
                                        </p:attrNameLst>
                                      </p:cBhvr>
                                      <p:to>
                                        <p:strVal val="visible"/>
                                      </p:to>
                                    </p:set>
                                    <p:animEffect transition="in" filter="fade">
                                      <p:cBhvr>
                                        <p:cTn id="22" dur="500"/>
                                        <p:tgtEl>
                                          <p:spTgt spid="9">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graphicEl>
                                              <a:dgm id="{C87D8FA2-62D8-44EA-85E6-8DAF3C6958BC}"/>
                                            </p:graphicEl>
                                          </p:spTgt>
                                        </p:tgtEl>
                                        <p:attrNameLst>
                                          <p:attrName>style.visibility</p:attrName>
                                        </p:attrNameLst>
                                      </p:cBhvr>
                                      <p:to>
                                        <p:strVal val="visible"/>
                                      </p:to>
                                    </p:set>
                                    <p:animEffect transition="in" filter="fade">
                                      <p:cBhvr>
                                        <p:cTn id="25" dur="500"/>
                                        <p:tgtEl>
                                          <p:spTgt spid="9">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graphicEl>
                                              <a:dgm id="{D3816CF0-A7E5-4961-8765-52581A3D5391}"/>
                                            </p:graphicEl>
                                          </p:spTgt>
                                        </p:tgtEl>
                                        <p:attrNameLst>
                                          <p:attrName>style.visibility</p:attrName>
                                        </p:attrNameLst>
                                      </p:cBhvr>
                                      <p:to>
                                        <p:strVal val="visible"/>
                                      </p:to>
                                    </p:set>
                                    <p:animEffect transition="in" filter="fade">
                                      <p:cBhvr>
                                        <p:cTn id="30" dur="500"/>
                                        <p:tgtEl>
                                          <p:spTgt spid="9">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graphicEl>
                                              <a:dgm id="{978FE933-73CB-4889-AFF2-7E26C04B013B}"/>
                                            </p:graphicEl>
                                          </p:spTgt>
                                        </p:tgtEl>
                                        <p:attrNameLst>
                                          <p:attrName>style.visibility</p:attrName>
                                        </p:attrNameLst>
                                      </p:cBhvr>
                                      <p:to>
                                        <p:strVal val="visible"/>
                                      </p:to>
                                    </p:set>
                                    <p:animEffect transition="in" filter="fade">
                                      <p:cBhvr>
                                        <p:cTn id="33" dur="500"/>
                                        <p:tgtEl>
                                          <p:spTgt spid="9">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Graphic spid="9"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AFAF73C-CD84-8747-802B-5E4A6F7BEC30}"/>
              </a:ext>
            </a:extLst>
          </p:cNvPr>
          <p:cNvSpPr/>
          <p:nvPr/>
        </p:nvSpPr>
        <p:spPr>
          <a:xfrm>
            <a:off x="4044544" y="351751"/>
            <a:ext cx="3926652" cy="523220"/>
          </a:xfrm>
          <a:prstGeom prst="rect">
            <a:avLst/>
          </a:prstGeom>
          <a:solidFill>
            <a:schemeClr val="accent2"/>
          </a:solidFill>
        </p:spPr>
        <p:txBody>
          <a:bodyPr wrap="none">
            <a:spAutoFit/>
          </a:bodyPr>
          <a:lstStyle/>
          <a:p>
            <a:r>
              <a:rPr lang="en-GB" sz="2800" dirty="0">
                <a:latin typeface="Arial" panose="020B0604020202020204" pitchFamily="34" charset="0"/>
                <a:cs typeface="Arial" panose="020B0604020202020204" pitchFamily="34" charset="0"/>
              </a:rPr>
              <a:t>What is ‘GO WISELY’? </a:t>
            </a:r>
          </a:p>
        </p:txBody>
      </p:sp>
      <p:sp>
        <p:nvSpPr>
          <p:cNvPr id="5" name="Rectangle 4">
            <a:extLst>
              <a:ext uri="{FF2B5EF4-FFF2-40B4-BE49-F238E27FC236}">
                <a16:creationId xmlns:a16="http://schemas.microsoft.com/office/drawing/2014/main" id="{7D4258D0-1045-5F4C-A418-0D336103C842}"/>
              </a:ext>
            </a:extLst>
          </p:cNvPr>
          <p:cNvSpPr/>
          <p:nvPr/>
        </p:nvSpPr>
        <p:spPr>
          <a:xfrm>
            <a:off x="2625763" y="4341354"/>
            <a:ext cx="7573107" cy="1200329"/>
          </a:xfrm>
          <a:prstGeom prst="rect">
            <a:avLst/>
          </a:prstGeom>
        </p:spPr>
        <p:txBody>
          <a:bodyPr wrap="square">
            <a:spAutoFit/>
          </a:bodyPr>
          <a:lstStyle/>
          <a:p>
            <a:pPr algn="ctr"/>
            <a:r>
              <a:rPr lang="en-GB" dirty="0">
                <a:latin typeface="Arial" panose="020B0604020202020204" pitchFamily="34" charset="0"/>
              </a:rPr>
              <a:t>‘</a:t>
            </a:r>
            <a:r>
              <a:rPr lang="en-GB" i="1" dirty="0">
                <a:latin typeface="Arial" panose="020B0604020202020204" pitchFamily="34" charset="0"/>
              </a:rPr>
              <a:t>To maximise the person’s understanding before starting the search, officers exercising stop and search powers must adopt the following steps in accordance with GOWISELY…’ </a:t>
            </a:r>
          </a:p>
          <a:p>
            <a:pPr algn="ctr"/>
            <a:r>
              <a:rPr lang="en-GB" dirty="0">
                <a:latin typeface="Arial" panose="020B0604020202020204" pitchFamily="34" charset="0"/>
              </a:rPr>
              <a:t>(College of Policing, 2020)</a:t>
            </a:r>
            <a:endParaRPr lang="en-GB" dirty="0"/>
          </a:p>
        </p:txBody>
      </p:sp>
      <p:pic>
        <p:nvPicPr>
          <p:cNvPr id="3074" name="Picture 2" descr="Transportation Of IV Equipment And Police Stop And Search Procedure |  TalkingDrugs">
            <a:extLst>
              <a:ext uri="{FF2B5EF4-FFF2-40B4-BE49-F238E27FC236}">
                <a16:creationId xmlns:a16="http://schemas.microsoft.com/office/drawing/2014/main" id="{E25CA01B-6039-6A4A-8415-E7AA6533CF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6170" y="2114592"/>
            <a:ext cx="3933093" cy="18796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E06DAAB-206B-B94A-90DC-533B15E04E37}"/>
              </a:ext>
            </a:extLst>
          </p:cNvPr>
          <p:cNvSpPr/>
          <p:nvPr/>
        </p:nvSpPr>
        <p:spPr>
          <a:xfrm>
            <a:off x="1963616" y="1121101"/>
            <a:ext cx="8264769" cy="646331"/>
          </a:xfrm>
          <a:prstGeom prst="rect">
            <a:avLst/>
          </a:prstGeom>
        </p:spPr>
        <p:txBody>
          <a:bodyPr wrap="square">
            <a:spAutoFit/>
          </a:bodyPr>
          <a:lstStyle/>
          <a:p>
            <a:pPr lvl="0" algn="ctr">
              <a:defRPr/>
            </a:pPr>
            <a:r>
              <a:rPr lang="en-GB" dirty="0">
                <a:latin typeface="Calibri" panose="020F0502020204030204" pitchFamily="34" charset="0"/>
              </a:rPr>
              <a:t>An mnemonic that highlights the information which must be given</a:t>
            </a:r>
            <a:r>
              <a:rPr lang="en-GB" dirty="0"/>
              <a:t> </a:t>
            </a:r>
            <a:r>
              <a:rPr lang="en-GB" dirty="0">
                <a:latin typeface="Calibri" panose="020F0502020204030204" pitchFamily="34" charset="0"/>
              </a:rPr>
              <a:t>to an individual when they are being detained for the purpose of a search. </a:t>
            </a:r>
            <a:endParaRPr lang="en-GB" dirty="0"/>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BB5BFC-7EDF-B64F-BA09-1B8E9A04427E}"/>
              </a:ext>
            </a:extLst>
          </p:cNvPr>
          <p:cNvSpPr/>
          <p:nvPr/>
        </p:nvSpPr>
        <p:spPr>
          <a:xfrm>
            <a:off x="1894647" y="4281513"/>
            <a:ext cx="6423132" cy="1708160"/>
          </a:xfrm>
          <a:prstGeom prst="rect">
            <a:avLst/>
          </a:prstGeom>
        </p:spPr>
        <p:txBody>
          <a:bodyPr wrap="square">
            <a:spAutoFit/>
          </a:bodyPr>
          <a:lstStyle/>
          <a:p>
            <a:pPr>
              <a:lnSpc>
                <a:spcPts val="1800"/>
              </a:lnSpc>
            </a:pPr>
            <a:br>
              <a:rPr lang="en-GB" dirty="0">
                <a:solidFill>
                  <a:srgbClr val="00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br>
              <a:rPr lang="en-GB" b="1" u="sng" dirty="0">
                <a:solidFill>
                  <a:srgbClr val="FF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‘Y</a:t>
            </a:r>
            <a:r>
              <a:rPr lang="en-GB" sz="1600" dirty="0">
                <a:solidFill>
                  <a:srgbClr val="000000"/>
                </a:solidFill>
                <a:latin typeface="Arial" panose="020B0604020202020204" pitchFamily="34" charset="0"/>
                <a:ea typeface="Times New Roman" panose="02020603050405020304" pitchFamily="18" charset="0"/>
              </a:rPr>
              <a:t>ou’ - Individual should be told that they are being detained for the purpose of a search.</a:t>
            </a:r>
            <a:endParaRPr lang="en-GB" sz="3200" dirty="0">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752B8551-CC92-D647-93AD-5A36CE66F9C6}"/>
              </a:ext>
            </a:extLst>
          </p:cNvPr>
          <p:cNvSpPr/>
          <p:nvPr/>
        </p:nvSpPr>
        <p:spPr>
          <a:xfrm>
            <a:off x="1891049" y="585210"/>
            <a:ext cx="3315331"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G</a:t>
            </a:r>
            <a:r>
              <a:rPr lang="en-GB" sz="1600" dirty="0">
                <a:solidFill>
                  <a:srgbClr val="000000"/>
                </a:solidFill>
                <a:latin typeface="Arial" panose="020B0604020202020204" pitchFamily="34" charset="0"/>
                <a:ea typeface="Times New Roman" panose="02020603050405020304" pitchFamily="18" charset="0"/>
              </a:rPr>
              <a:t>rounds - Grounds for the search.</a:t>
            </a:r>
            <a:endParaRPr lang="en-GB" sz="1600" dirty="0"/>
          </a:p>
        </p:txBody>
      </p:sp>
      <p:sp>
        <p:nvSpPr>
          <p:cNvPr id="4" name="Rectangle 3">
            <a:extLst>
              <a:ext uri="{FF2B5EF4-FFF2-40B4-BE49-F238E27FC236}">
                <a16:creationId xmlns:a16="http://schemas.microsoft.com/office/drawing/2014/main" id="{82F81B39-AA98-B64F-B277-C0D5AC838748}"/>
              </a:ext>
            </a:extLst>
          </p:cNvPr>
          <p:cNvSpPr/>
          <p:nvPr/>
        </p:nvSpPr>
        <p:spPr>
          <a:xfrm>
            <a:off x="1891049" y="1197380"/>
            <a:ext cx="2515432"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O</a:t>
            </a:r>
            <a:r>
              <a:rPr lang="en-GB" sz="1600" dirty="0">
                <a:solidFill>
                  <a:srgbClr val="000000"/>
                </a:solidFill>
                <a:latin typeface="Arial" panose="020B0604020202020204" pitchFamily="34" charset="0"/>
                <a:ea typeface="Times New Roman" panose="02020603050405020304" pitchFamily="18" charset="0"/>
              </a:rPr>
              <a:t>bject - Object of search.</a:t>
            </a:r>
            <a:endParaRPr lang="en-GB" sz="1600" dirty="0"/>
          </a:p>
        </p:txBody>
      </p:sp>
      <p:sp>
        <p:nvSpPr>
          <p:cNvPr id="5" name="Rectangle 4">
            <a:extLst>
              <a:ext uri="{FF2B5EF4-FFF2-40B4-BE49-F238E27FC236}">
                <a16:creationId xmlns:a16="http://schemas.microsoft.com/office/drawing/2014/main" id="{2BEF3727-839A-BE4F-9E01-6DAC703AE02E}"/>
              </a:ext>
            </a:extLst>
          </p:cNvPr>
          <p:cNvSpPr/>
          <p:nvPr/>
        </p:nvSpPr>
        <p:spPr>
          <a:xfrm>
            <a:off x="1894646" y="1582163"/>
            <a:ext cx="6423133" cy="615553"/>
          </a:xfrm>
          <a:prstGeom prst="rect">
            <a:avLst/>
          </a:prstGeom>
        </p:spPr>
        <p:txBody>
          <a:bodyPr wrap="square">
            <a:spAutoFit/>
          </a:bodyPr>
          <a:lstStyle/>
          <a:p>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W</a:t>
            </a:r>
            <a:r>
              <a:rPr lang="en-GB" sz="1600" dirty="0">
                <a:solidFill>
                  <a:srgbClr val="000000"/>
                </a:solidFill>
                <a:latin typeface="Arial" panose="020B0604020202020204" pitchFamily="34" charset="0"/>
                <a:ea typeface="Times New Roman" panose="02020603050405020304" pitchFamily="18" charset="0"/>
              </a:rPr>
              <a:t>arrant card - Warrant card if the officer is not uniform.</a:t>
            </a:r>
            <a:endParaRPr lang="en-GB" dirty="0"/>
          </a:p>
        </p:txBody>
      </p:sp>
      <p:sp>
        <p:nvSpPr>
          <p:cNvPr id="6" name="Rectangle 5">
            <a:extLst>
              <a:ext uri="{FF2B5EF4-FFF2-40B4-BE49-F238E27FC236}">
                <a16:creationId xmlns:a16="http://schemas.microsoft.com/office/drawing/2014/main" id="{9A2DB19E-9D87-2E49-A32D-E692C959AFA3}"/>
              </a:ext>
            </a:extLst>
          </p:cNvPr>
          <p:cNvSpPr/>
          <p:nvPr/>
        </p:nvSpPr>
        <p:spPr>
          <a:xfrm>
            <a:off x="1894647" y="2628814"/>
            <a:ext cx="2830903"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I</a:t>
            </a:r>
            <a:r>
              <a:rPr lang="en-GB" sz="1600" dirty="0">
                <a:solidFill>
                  <a:srgbClr val="000000"/>
                </a:solidFill>
                <a:latin typeface="Arial" panose="020B0604020202020204" pitchFamily="34" charset="0"/>
                <a:ea typeface="Times New Roman" panose="02020603050405020304" pitchFamily="18" charset="0"/>
              </a:rPr>
              <a:t>dentity - The officer’s name. </a:t>
            </a:r>
            <a:endParaRPr lang="en-GB" sz="1600" dirty="0"/>
          </a:p>
        </p:txBody>
      </p:sp>
      <p:sp>
        <p:nvSpPr>
          <p:cNvPr id="7" name="Rectangle 6">
            <a:extLst>
              <a:ext uri="{FF2B5EF4-FFF2-40B4-BE49-F238E27FC236}">
                <a16:creationId xmlns:a16="http://schemas.microsoft.com/office/drawing/2014/main" id="{037A7A96-F03C-D04A-996E-2CBF5B5CFCC0}"/>
              </a:ext>
            </a:extLst>
          </p:cNvPr>
          <p:cNvSpPr/>
          <p:nvPr/>
        </p:nvSpPr>
        <p:spPr>
          <a:xfrm>
            <a:off x="1894647" y="3023012"/>
            <a:ext cx="4572000" cy="646331"/>
          </a:xfrm>
          <a:prstGeom prst="rect">
            <a:avLst/>
          </a:prstGeom>
        </p:spPr>
        <p:txBody>
          <a:bodyPr>
            <a:spAutoFit/>
          </a:bodyPr>
          <a:lstStyle/>
          <a:p>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S</a:t>
            </a:r>
            <a:r>
              <a:rPr lang="en-GB" sz="1600" dirty="0">
                <a:solidFill>
                  <a:srgbClr val="000000"/>
                </a:solidFill>
                <a:latin typeface="Arial" panose="020B0604020202020204" pitchFamily="34" charset="0"/>
                <a:ea typeface="Times New Roman" panose="02020603050405020304" pitchFamily="18" charset="0"/>
              </a:rPr>
              <a:t>tation - Station to which the officer’s attached</a:t>
            </a:r>
            <a:r>
              <a:rPr lang="en-GB" dirty="0">
                <a:solidFill>
                  <a:srgbClr val="000000"/>
                </a:solidFill>
                <a:latin typeface="Arial" panose="020B0604020202020204" pitchFamily="34" charset="0"/>
                <a:ea typeface="Times New Roman" panose="02020603050405020304" pitchFamily="18" charset="0"/>
              </a:rPr>
              <a:t>.</a:t>
            </a:r>
            <a:endParaRPr lang="en-GB" dirty="0"/>
          </a:p>
        </p:txBody>
      </p:sp>
      <p:sp>
        <p:nvSpPr>
          <p:cNvPr id="8" name="Rectangle 7">
            <a:extLst>
              <a:ext uri="{FF2B5EF4-FFF2-40B4-BE49-F238E27FC236}">
                <a16:creationId xmlns:a16="http://schemas.microsoft.com/office/drawing/2014/main" id="{9D66DC0F-DBBD-E241-97A5-E866EED42EFE}"/>
              </a:ext>
            </a:extLst>
          </p:cNvPr>
          <p:cNvSpPr/>
          <p:nvPr/>
        </p:nvSpPr>
        <p:spPr>
          <a:xfrm>
            <a:off x="1912368" y="4012210"/>
            <a:ext cx="7073238" cy="338554"/>
          </a:xfrm>
          <a:prstGeom prst="rect">
            <a:avLst/>
          </a:prstGeom>
        </p:spPr>
        <p:txBody>
          <a:bodyPr wrap="square">
            <a:spAutoFit/>
          </a:bodyPr>
          <a:lstStyle/>
          <a:p>
            <a:r>
              <a:rPr lang="en-GB" sz="1600" b="1" dirty="0">
                <a:solidFill>
                  <a:srgbClr val="FF0000"/>
                </a:solidFill>
                <a:latin typeface="Arial" panose="020B0604020202020204" pitchFamily="34" charset="0"/>
                <a:ea typeface="Times New Roman" panose="02020603050405020304" pitchFamily="18" charset="0"/>
              </a:rPr>
              <a:t>L</a:t>
            </a:r>
            <a:r>
              <a:rPr lang="en-GB" sz="1600" dirty="0">
                <a:solidFill>
                  <a:srgbClr val="000000"/>
                </a:solidFill>
                <a:latin typeface="Arial" panose="020B0604020202020204" pitchFamily="34" charset="0"/>
                <a:ea typeface="Times New Roman" panose="02020603050405020304" pitchFamily="18" charset="0"/>
              </a:rPr>
              <a:t>egal power - The legal search power that is being exercised.</a:t>
            </a:r>
            <a:endParaRPr lang="en-GB" sz="1600" dirty="0"/>
          </a:p>
        </p:txBody>
      </p:sp>
      <p:sp>
        <p:nvSpPr>
          <p:cNvPr id="9" name="Rectangle 8">
            <a:extLst>
              <a:ext uri="{FF2B5EF4-FFF2-40B4-BE49-F238E27FC236}">
                <a16:creationId xmlns:a16="http://schemas.microsoft.com/office/drawing/2014/main" id="{A19ECE25-775A-0246-8CE7-E5D4633892B3}"/>
              </a:ext>
            </a:extLst>
          </p:cNvPr>
          <p:cNvSpPr/>
          <p:nvPr/>
        </p:nvSpPr>
        <p:spPr>
          <a:xfrm>
            <a:off x="1912368" y="4727029"/>
            <a:ext cx="6423132" cy="338554"/>
          </a:xfrm>
          <a:prstGeom prst="rect">
            <a:avLst/>
          </a:prstGeom>
        </p:spPr>
        <p:txBody>
          <a:bodyPr wrap="square">
            <a:spAutoFit/>
          </a:bodyPr>
          <a:lstStyle/>
          <a:p>
            <a:r>
              <a:rPr lang="en-GB" sz="1600" b="1" dirty="0">
                <a:solidFill>
                  <a:srgbClr val="FF0000"/>
                </a:solidFill>
                <a:latin typeface="Arial" panose="020B0604020202020204" pitchFamily="34" charset="0"/>
                <a:ea typeface="Times New Roman" panose="02020603050405020304" pitchFamily="18" charset="0"/>
              </a:rPr>
              <a:t>E</a:t>
            </a:r>
            <a:r>
              <a:rPr lang="en-GB" sz="1600" dirty="0">
                <a:solidFill>
                  <a:srgbClr val="000000"/>
                </a:solidFill>
                <a:latin typeface="Arial" panose="020B0604020202020204" pitchFamily="34" charset="0"/>
                <a:ea typeface="Times New Roman" panose="02020603050405020304" pitchFamily="18" charset="0"/>
              </a:rPr>
              <a:t>ntitlement - Entitlement to a copy of the search for.</a:t>
            </a:r>
            <a:endParaRPr lang="en-GB" sz="1600" dirty="0"/>
          </a:p>
        </p:txBody>
      </p:sp>
      <p:sp>
        <p:nvSpPr>
          <p:cNvPr id="11" name="TextBox 10">
            <a:extLst>
              <a:ext uri="{FF2B5EF4-FFF2-40B4-BE49-F238E27FC236}">
                <a16:creationId xmlns:a16="http://schemas.microsoft.com/office/drawing/2014/main" id="{513F2308-81CF-2543-89FB-E55FFC8D7411}"/>
              </a:ext>
            </a:extLst>
          </p:cNvPr>
          <p:cNvSpPr txBox="1"/>
          <p:nvPr/>
        </p:nvSpPr>
        <p:spPr>
          <a:xfrm>
            <a:off x="493517" y="686957"/>
            <a:ext cx="719428" cy="6154903"/>
          </a:xfrm>
          <a:prstGeom prst="rect">
            <a:avLst/>
          </a:prstGeom>
          <a:noFill/>
        </p:spPr>
        <p:txBody>
          <a:bodyPr vert="wordArtVert" wrap="square" rtlCol="0">
            <a:spAutoFit/>
          </a:bodyPr>
          <a:lstStyle/>
          <a:p>
            <a:r>
              <a:rPr lang="en-GB" sz="3200" b="1" dirty="0">
                <a:solidFill>
                  <a:srgbClr val="FF0000"/>
                </a:solidFill>
                <a:latin typeface="Arial" panose="020B0604020202020204" pitchFamily="34" charset="0"/>
                <a:cs typeface="Arial" panose="020B0604020202020204" pitchFamily="34" charset="0"/>
              </a:rPr>
              <a:t>GO WISLEY</a:t>
            </a:r>
          </a:p>
        </p:txBody>
      </p:sp>
      <p:sp>
        <p:nvSpPr>
          <p:cNvPr id="15" name="Doughnut 14">
            <a:extLst>
              <a:ext uri="{FF2B5EF4-FFF2-40B4-BE49-F238E27FC236}">
                <a16:creationId xmlns:a16="http://schemas.microsoft.com/office/drawing/2014/main" id="{6B22C5BB-B062-DE40-840A-10CB02F23639}"/>
              </a:ext>
            </a:extLst>
          </p:cNvPr>
          <p:cNvSpPr/>
          <p:nvPr/>
        </p:nvSpPr>
        <p:spPr>
          <a:xfrm>
            <a:off x="8823270" y="3604609"/>
            <a:ext cx="555482" cy="633315"/>
          </a:xfrm>
          <a:prstGeom prst="donut">
            <a:avLst>
              <a:gd name="adj" fmla="val 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Rectangle 13">
            <a:extLst>
              <a:ext uri="{FF2B5EF4-FFF2-40B4-BE49-F238E27FC236}">
                <a16:creationId xmlns:a16="http://schemas.microsoft.com/office/drawing/2014/main" id="{B21199CA-08D8-B54F-A62A-FA0952B1E9E4}"/>
              </a:ext>
            </a:extLst>
          </p:cNvPr>
          <p:cNvSpPr/>
          <p:nvPr/>
        </p:nvSpPr>
        <p:spPr>
          <a:xfrm>
            <a:off x="8494427" y="3312826"/>
            <a:ext cx="1528997" cy="14690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2" descr="Play Video Icon Graphic Design Template Vector, Video Icons, Play Icons,  Template Icons PNG and Vector with Transparent Background for Free Download  in 2020 | Graphic design templates, Graphic design, Design template">
            <a:hlinkClick r:id="rId3"/>
            <a:extLst>
              <a:ext uri="{FF2B5EF4-FFF2-40B4-BE49-F238E27FC236}">
                <a16:creationId xmlns:a16="http://schemas.microsoft.com/office/drawing/2014/main" id="{1C8F4A11-CA77-124E-939F-C7415F0556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4637" y="3346177"/>
            <a:ext cx="3223846" cy="322384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Stop and Search – Police Powers">
            <a:extLst>
              <a:ext uri="{FF2B5EF4-FFF2-40B4-BE49-F238E27FC236}">
                <a16:creationId xmlns:a16="http://schemas.microsoft.com/office/drawing/2014/main" id="{9B126FD2-66EE-2E45-9941-5D318F81711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886" b="6120"/>
          <a:stretch/>
        </p:blipFill>
        <p:spPr bwMode="auto">
          <a:xfrm>
            <a:off x="7466452" y="635582"/>
            <a:ext cx="4331756" cy="2061780"/>
          </a:xfrm>
          <a:prstGeom prst="rect">
            <a:avLst/>
          </a:prstGeom>
          <a:solidFill>
            <a:srgbClr val="FFFFFF"/>
          </a:solidFill>
        </p:spPr>
      </p:pic>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9"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8617"/>
            <a:ext cx="8517632" cy="646331"/>
          </a:xfrm>
          <a:prstGeom prst="rect">
            <a:avLst/>
          </a:prstGeom>
          <a:solidFill>
            <a:srgbClr val="7030A0"/>
          </a:solidFill>
        </p:spPr>
        <p:txBody>
          <a:bodyPr wrap="square" rtlCol="0">
            <a:spAutoFit/>
          </a:bodyPr>
          <a:lstStyle/>
          <a:p>
            <a:r>
              <a:rPr lang="en-GB" sz="3600" b="1" dirty="0">
                <a:solidFill>
                  <a:schemeClr val="bg1"/>
                </a:solidFill>
              </a:rPr>
              <a:t>What happens next? </a:t>
            </a:r>
          </a:p>
        </p:txBody>
      </p:sp>
      <p:graphicFrame>
        <p:nvGraphicFramePr>
          <p:cNvPr id="4" name="Diagram 3"/>
          <p:cNvGraphicFramePr/>
          <p:nvPr>
            <p:extLst>
              <p:ext uri="{D42A27DB-BD31-4B8C-83A1-F6EECF244321}">
                <p14:modId xmlns:p14="http://schemas.microsoft.com/office/powerpoint/2010/main" val="1895247209"/>
              </p:ext>
            </p:extLst>
          </p:nvPr>
        </p:nvGraphicFramePr>
        <p:xfrm>
          <a:off x="6370320" y="1620912"/>
          <a:ext cx="5421630" cy="361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Stop and Search Record | I am offended by the fact that they… | Flickr">
            <a:extLst>
              <a:ext uri="{FF2B5EF4-FFF2-40B4-BE49-F238E27FC236}">
                <a16:creationId xmlns:a16="http://schemas.microsoft.com/office/drawing/2014/main" id="{38ECC514-C176-284A-8DEB-38DBD6AB232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3250" y="2265983"/>
            <a:ext cx="2349500" cy="34544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10,000 cops to tackle crime with Samsung Galaxy smartphones - Daily Record">
            <a:extLst>
              <a:ext uri="{FF2B5EF4-FFF2-40B4-BE49-F238E27FC236}">
                <a16:creationId xmlns:a16="http://schemas.microsoft.com/office/drawing/2014/main" id="{0D5DE6FB-9B63-5540-8293-80CB2F59EF1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743788">
            <a:off x="2965094" y="332008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1C1C419-CB03-194C-A256-671A8BCDCC72}"/>
                                            </p:graphicEl>
                                          </p:spTgt>
                                        </p:tgtEl>
                                        <p:attrNameLst>
                                          <p:attrName>style.visibility</p:attrName>
                                        </p:attrNameLst>
                                      </p:cBhvr>
                                      <p:to>
                                        <p:strVal val="visible"/>
                                      </p:to>
                                    </p:set>
                                    <p:animEffect transition="in" filter="fade">
                                      <p:cBhvr>
                                        <p:cTn id="7" dur="500"/>
                                        <p:tgtEl>
                                          <p:spTgt spid="4">
                                            <p:graphicEl>
                                              <a:dgm id="{F1C1C419-CB03-194C-A256-671A8BCDCC7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3D783017-2705-9149-B1DE-86CCA535A95F}"/>
                                            </p:graphicEl>
                                          </p:spTgt>
                                        </p:tgtEl>
                                        <p:attrNameLst>
                                          <p:attrName>style.visibility</p:attrName>
                                        </p:attrNameLst>
                                      </p:cBhvr>
                                      <p:to>
                                        <p:strVal val="visible"/>
                                      </p:to>
                                    </p:set>
                                    <p:animEffect transition="in" filter="fade">
                                      <p:cBhvr>
                                        <p:cTn id="10" dur="500"/>
                                        <p:tgtEl>
                                          <p:spTgt spid="4">
                                            <p:graphicEl>
                                              <a:dgm id="{3D783017-2705-9149-B1DE-86CCA535A95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5F5B5AB2-A25F-5E4C-95E5-1DF4B0E4D30A}"/>
                                            </p:graphicEl>
                                          </p:spTgt>
                                        </p:tgtEl>
                                        <p:attrNameLst>
                                          <p:attrName>style.visibility</p:attrName>
                                        </p:attrNameLst>
                                      </p:cBhvr>
                                      <p:to>
                                        <p:strVal val="visible"/>
                                      </p:to>
                                    </p:set>
                                    <p:animEffect transition="in" filter="fade">
                                      <p:cBhvr>
                                        <p:cTn id="15" dur="500"/>
                                        <p:tgtEl>
                                          <p:spTgt spid="4">
                                            <p:graphicEl>
                                              <a:dgm id="{5F5B5AB2-A25F-5E4C-95E5-1DF4B0E4D30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AB87DBE5-25A7-6641-BB4F-F8E66FE2A85F}"/>
                                            </p:graphicEl>
                                          </p:spTgt>
                                        </p:tgtEl>
                                        <p:attrNameLst>
                                          <p:attrName>style.visibility</p:attrName>
                                        </p:attrNameLst>
                                      </p:cBhvr>
                                      <p:to>
                                        <p:strVal val="visible"/>
                                      </p:to>
                                    </p:set>
                                    <p:animEffect transition="in" filter="fade">
                                      <p:cBhvr>
                                        <p:cTn id="18" dur="500"/>
                                        <p:tgtEl>
                                          <p:spTgt spid="4">
                                            <p:graphicEl>
                                              <a:dgm id="{AB87DBE5-25A7-6641-BB4F-F8E66FE2A8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233420"/>
            <a:ext cx="7405735" cy="646331"/>
          </a:xfrm>
          <a:prstGeom prst="rect">
            <a:avLst/>
          </a:prstGeom>
          <a:solidFill>
            <a:srgbClr val="7030A0"/>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3519420207"/>
              </p:ext>
            </p:extLst>
          </p:nvPr>
        </p:nvGraphicFramePr>
        <p:xfrm>
          <a:off x="1066801" y="1728519"/>
          <a:ext cx="4869416" cy="5412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1348910617"/>
              </p:ext>
            </p:extLst>
          </p:nvPr>
        </p:nvGraphicFramePr>
        <p:xfrm>
          <a:off x="6523834" y="1161980"/>
          <a:ext cx="4869416" cy="65532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extBox 1">
            <a:extLst>
              <a:ext uri="{FF2B5EF4-FFF2-40B4-BE49-F238E27FC236}">
                <a16:creationId xmlns:a16="http://schemas.microsoft.com/office/drawing/2014/main" id="{3D0FFD48-F93A-454A-B01F-2C9588C24CEC}"/>
              </a:ext>
            </a:extLst>
          </p:cNvPr>
          <p:cNvSpPr txBox="1"/>
          <p:nvPr/>
        </p:nvSpPr>
        <p:spPr>
          <a:xfrm>
            <a:off x="0" y="1161980"/>
            <a:ext cx="7802880" cy="800219"/>
          </a:xfrm>
          <a:prstGeom prst="rect">
            <a:avLst/>
          </a:prstGeom>
          <a:noFill/>
        </p:spPr>
        <p:txBody>
          <a:bodyPr wrap="square" rtlCol="0">
            <a:spAutoFit/>
          </a:bodyPr>
          <a:lstStyle/>
          <a:p>
            <a:r>
              <a:rPr lang="en-US" sz="2800" dirty="0"/>
              <a:t>Discuss the importance of the below: </a:t>
            </a:r>
          </a:p>
          <a:p>
            <a:endParaRPr lang="en-US" dirty="0"/>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3527"/>
            <a:ext cx="7886700" cy="543594"/>
          </a:xfrm>
          <a:solidFill>
            <a:srgbClr val="7030A0"/>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2"/>
            <a:ext cx="4055474" cy="4064000"/>
          </a:xfrm>
          <a:prstGeom prst="rect">
            <a:avLst/>
          </a:prstGeom>
        </p:spPr>
      </p:pic>
      <p:graphicFrame>
        <p:nvGraphicFramePr>
          <p:cNvPr id="5" name="Diagram 4"/>
          <p:cNvGraphicFramePr/>
          <p:nvPr>
            <p:extLst>
              <p:ext uri="{D42A27DB-BD31-4B8C-83A1-F6EECF244321}">
                <p14:modId xmlns:p14="http://schemas.microsoft.com/office/powerpoint/2010/main" val="4035594281"/>
              </p:ext>
            </p:extLst>
          </p:nvPr>
        </p:nvGraphicFramePr>
        <p:xfrm>
          <a:off x="0" y="176883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C60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C46B3-5744-E24E-8FA2-C1F0CEEBC413}"/>
              </a:ext>
            </a:extLst>
          </p:cNvPr>
          <p:cNvSpPr>
            <a:spLocks noGrp="1"/>
          </p:cNvSpPr>
          <p:nvPr>
            <p:ph type="title"/>
          </p:nvPr>
        </p:nvSpPr>
        <p:spPr>
          <a:xfrm>
            <a:off x="9093496" y="618681"/>
            <a:ext cx="2613872" cy="4794567"/>
          </a:xfrm>
        </p:spPr>
        <p:txBody>
          <a:bodyPr>
            <a:normAutofit/>
          </a:bodyPr>
          <a:lstStyle/>
          <a:p>
            <a:r>
              <a:rPr lang="en-US" sz="3600" dirty="0">
                <a:solidFill>
                  <a:srgbClr val="FFFFFF"/>
                </a:solidFill>
              </a:rPr>
              <a:t>10 mins</a:t>
            </a:r>
          </a:p>
        </p:txBody>
      </p:sp>
      <p:sp>
        <p:nvSpPr>
          <p:cNvPr id="7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y break time is important! - Blog - Magic 94.9">
            <a:extLst>
              <a:ext uri="{FF2B5EF4-FFF2-40B4-BE49-F238E27FC236}">
                <a16:creationId xmlns:a16="http://schemas.microsoft.com/office/drawing/2014/main" id="{50A7C967-FD41-8D4C-ACC5-F564ECAAA0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7" r="-2" b="-2"/>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61856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DE4EFEAD-B5FD-9842-B259-1C9E61CB1B18}"/>
              </a:ext>
            </a:extLst>
          </p:cNvPr>
          <p:cNvSpPr>
            <a:spLocks noGrp="1"/>
          </p:cNvSpPr>
          <p:nvPr>
            <p:ph type="title"/>
          </p:nvPr>
        </p:nvSpPr>
        <p:spPr>
          <a:xfrm>
            <a:off x="838200" y="673770"/>
            <a:ext cx="3220329" cy="2027227"/>
          </a:xfrm>
        </p:spPr>
        <p:txBody>
          <a:bodyPr vert="horz" lIns="91440" tIns="45720" rIns="91440" bIns="45720" rtlCol="0" anchor="t">
            <a:normAutofit/>
          </a:bodyPr>
          <a:lstStyle/>
          <a:p>
            <a:r>
              <a:rPr lang="en-US" sz="5400" kern="1200" dirty="0">
                <a:solidFill>
                  <a:srgbClr val="FFFFFF"/>
                </a:solidFill>
                <a:latin typeface="+mj-lt"/>
                <a:ea typeface="+mj-ea"/>
                <a:cs typeface="+mj-cs"/>
              </a:rPr>
              <a:t>DRUGS </a:t>
            </a:r>
            <a:br>
              <a:rPr lang="en-US" sz="5400" kern="1200" dirty="0">
                <a:solidFill>
                  <a:srgbClr val="FFFFFF"/>
                </a:solidFill>
                <a:latin typeface="+mj-lt"/>
                <a:ea typeface="+mj-ea"/>
                <a:cs typeface="+mj-cs"/>
              </a:rPr>
            </a:br>
            <a:endParaRPr lang="en-US" sz="5400" kern="1200" dirty="0">
              <a:solidFill>
                <a:srgbClr val="FFFFFF"/>
              </a:solidFill>
              <a:latin typeface="+mj-lt"/>
              <a:ea typeface="+mj-ea"/>
              <a:cs typeface="+mj-cs"/>
            </a:endParaRPr>
          </a:p>
        </p:txBody>
      </p:sp>
      <p:graphicFrame>
        <p:nvGraphicFramePr>
          <p:cNvPr id="22" name="TextBox 5">
            <a:extLst>
              <a:ext uri="{FF2B5EF4-FFF2-40B4-BE49-F238E27FC236}">
                <a16:creationId xmlns:a16="http://schemas.microsoft.com/office/drawing/2014/main" id="{32B2E40D-FC61-4FA9-93E2-CDC226A34619}"/>
              </a:ext>
            </a:extLst>
          </p:cNvPr>
          <p:cNvGraphicFramePr/>
          <p:nvPr>
            <p:extLst>
              <p:ext uri="{D42A27DB-BD31-4B8C-83A1-F6EECF244321}">
                <p14:modId xmlns:p14="http://schemas.microsoft.com/office/powerpoint/2010/main" val="63215186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52939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556100" y="1099671"/>
            <a:ext cx="4972511" cy="3367554"/>
          </a:xfrm>
        </p:spPr>
        <p:txBody>
          <a:bodyPr vert="horz" lIns="91440" tIns="45720" rIns="91440" bIns="45720" rtlCol="0" anchor="b">
            <a:normAutofit/>
          </a:bodyPr>
          <a:lstStyle/>
          <a:p>
            <a:r>
              <a:rPr lang="en-US" sz="6600" kern="1200">
                <a:latin typeface="+mj-lt"/>
                <a:ea typeface="+mj-ea"/>
                <a:cs typeface="+mj-cs"/>
              </a:rPr>
              <a:t>What do we already know? </a:t>
            </a:r>
          </a:p>
        </p:txBody>
      </p:sp>
      <p:sp>
        <p:nvSpPr>
          <p:cNvPr id="73" name="Freeform: Shape 72">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172783"/>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28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a:t>
            </a:r>
            <a:r>
              <a:rPr lang="en-US" sz="2000" dirty="0" err="1"/>
              <a:t>categorised</a:t>
            </a:r>
            <a:r>
              <a:rPr lang="en-US" sz="2000" dirty="0"/>
              <a:t>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16562" y="2816531"/>
            <a:ext cx="1096646" cy="461665"/>
          </a:xfrm>
          <a:prstGeom prst="rect">
            <a:avLst/>
          </a:prstGeom>
          <a:noFill/>
        </p:spPr>
        <p:txBody>
          <a:bodyPr wrap="none" rtlCol="0">
            <a:spAutoFit/>
          </a:bodyPr>
          <a:lstStyle/>
          <a:p>
            <a:pPr algn="ctr"/>
            <a:r>
              <a:rPr lang="en-GB" sz="2400" dirty="0"/>
              <a:t>Heroin </a:t>
            </a:r>
          </a:p>
        </p:txBody>
      </p:sp>
      <p:sp>
        <p:nvSpPr>
          <p:cNvPr id="4" name="TextBox 3"/>
          <p:cNvSpPr txBox="1"/>
          <p:nvPr/>
        </p:nvSpPr>
        <p:spPr>
          <a:xfrm>
            <a:off x="4525587" y="1436429"/>
            <a:ext cx="1309012" cy="461665"/>
          </a:xfrm>
          <a:prstGeom prst="rect">
            <a:avLst/>
          </a:prstGeom>
          <a:noFill/>
        </p:spPr>
        <p:txBody>
          <a:bodyPr wrap="none" rtlCol="0">
            <a:spAutoFit/>
          </a:bodyPr>
          <a:lstStyle/>
          <a:p>
            <a:pPr algn="ctr"/>
            <a:r>
              <a:rPr lang="en-GB" sz="2400" dirty="0"/>
              <a:t>Cocaine  </a:t>
            </a:r>
          </a:p>
        </p:txBody>
      </p:sp>
      <p:sp>
        <p:nvSpPr>
          <p:cNvPr id="6" name="TextBox 5"/>
          <p:cNvSpPr txBox="1"/>
          <p:nvPr/>
        </p:nvSpPr>
        <p:spPr>
          <a:xfrm>
            <a:off x="5261077" y="2096853"/>
            <a:ext cx="1147044" cy="461665"/>
          </a:xfrm>
          <a:prstGeom prst="rect">
            <a:avLst/>
          </a:prstGeom>
          <a:noFill/>
        </p:spPr>
        <p:txBody>
          <a:bodyPr wrap="none" rtlCol="0">
            <a:spAutoFit/>
          </a:bodyPr>
          <a:lstStyle/>
          <a:p>
            <a:pPr algn="ctr"/>
            <a:r>
              <a:rPr lang="en-GB" sz="2400" dirty="0"/>
              <a:t>Ecstasy </a:t>
            </a:r>
          </a:p>
        </p:txBody>
      </p:sp>
      <p:sp>
        <p:nvSpPr>
          <p:cNvPr id="7" name="TextBox 6"/>
          <p:cNvSpPr txBox="1"/>
          <p:nvPr/>
        </p:nvSpPr>
        <p:spPr>
          <a:xfrm>
            <a:off x="3786716" y="1968726"/>
            <a:ext cx="713657" cy="461665"/>
          </a:xfrm>
          <a:prstGeom prst="rect">
            <a:avLst/>
          </a:prstGeom>
          <a:noFill/>
        </p:spPr>
        <p:txBody>
          <a:bodyPr wrap="none" rtlCol="0">
            <a:spAutoFit/>
          </a:bodyPr>
          <a:lstStyle/>
          <a:p>
            <a:pPr algn="ctr"/>
            <a:r>
              <a:rPr lang="en-GB" sz="2400" dirty="0"/>
              <a:t>LSD </a:t>
            </a:r>
          </a:p>
        </p:txBody>
      </p:sp>
      <p:sp>
        <p:nvSpPr>
          <p:cNvPr id="8" name="TextBox 7"/>
          <p:cNvSpPr txBox="1"/>
          <p:nvPr/>
        </p:nvSpPr>
        <p:spPr>
          <a:xfrm>
            <a:off x="7005403" y="4094436"/>
            <a:ext cx="2455992" cy="461665"/>
          </a:xfrm>
          <a:prstGeom prst="rect">
            <a:avLst/>
          </a:prstGeom>
          <a:noFill/>
        </p:spPr>
        <p:txBody>
          <a:bodyPr wrap="none" rtlCol="0">
            <a:spAutoFit/>
          </a:bodyPr>
          <a:lstStyle/>
          <a:p>
            <a:pPr algn="ctr"/>
            <a:r>
              <a:rPr lang="en-GB" sz="2400" dirty="0"/>
              <a:t>Magic Mushroom </a:t>
            </a:r>
          </a:p>
        </p:txBody>
      </p:sp>
      <p:sp>
        <p:nvSpPr>
          <p:cNvPr id="9" name="TextBox 8"/>
          <p:cNvSpPr txBox="1"/>
          <p:nvPr/>
        </p:nvSpPr>
        <p:spPr>
          <a:xfrm>
            <a:off x="6640985" y="2039269"/>
            <a:ext cx="2679836" cy="461665"/>
          </a:xfrm>
          <a:prstGeom prst="rect">
            <a:avLst/>
          </a:prstGeom>
          <a:noFill/>
        </p:spPr>
        <p:txBody>
          <a:bodyPr wrap="none" rtlCol="0">
            <a:spAutoFit/>
          </a:bodyPr>
          <a:lstStyle/>
          <a:p>
            <a:pPr algn="ctr"/>
            <a:r>
              <a:rPr lang="en-GB" sz="2400" dirty="0"/>
              <a:t>Methamphetamine </a:t>
            </a:r>
          </a:p>
        </p:txBody>
      </p:sp>
      <p:sp>
        <p:nvSpPr>
          <p:cNvPr id="10" name="TextBox 9"/>
          <p:cNvSpPr txBox="1"/>
          <p:nvPr/>
        </p:nvSpPr>
        <p:spPr>
          <a:xfrm>
            <a:off x="2459077" y="3426952"/>
            <a:ext cx="3677032" cy="461665"/>
          </a:xfrm>
          <a:prstGeom prst="rect">
            <a:avLst/>
          </a:prstGeom>
          <a:noFill/>
        </p:spPr>
        <p:txBody>
          <a:bodyPr wrap="none" rtlCol="0">
            <a:spAutoFit/>
          </a:bodyPr>
          <a:lstStyle/>
          <a:p>
            <a:pPr algn="ctr"/>
            <a:r>
              <a:rPr lang="en-GB" sz="2400" dirty="0"/>
              <a:t> Cannabis &amp; Cannabis Resin </a:t>
            </a:r>
          </a:p>
        </p:txBody>
      </p:sp>
      <p:sp>
        <p:nvSpPr>
          <p:cNvPr id="11" name="TextBox 10"/>
          <p:cNvSpPr txBox="1"/>
          <p:nvPr/>
        </p:nvSpPr>
        <p:spPr>
          <a:xfrm>
            <a:off x="6966196" y="2731767"/>
            <a:ext cx="2150910" cy="461665"/>
          </a:xfrm>
          <a:prstGeom prst="rect">
            <a:avLst/>
          </a:prstGeom>
          <a:noFill/>
        </p:spPr>
        <p:txBody>
          <a:bodyPr wrap="none" rtlCol="0">
            <a:spAutoFit/>
          </a:bodyPr>
          <a:lstStyle/>
          <a:p>
            <a:pPr algn="ctr"/>
            <a:r>
              <a:rPr lang="en-GB" sz="2400" dirty="0"/>
              <a:t>Amphetamines </a:t>
            </a:r>
          </a:p>
        </p:txBody>
      </p:sp>
      <p:sp>
        <p:nvSpPr>
          <p:cNvPr id="12" name="TextBox 11"/>
          <p:cNvSpPr txBox="1"/>
          <p:nvPr/>
        </p:nvSpPr>
        <p:spPr>
          <a:xfrm>
            <a:off x="2337031" y="4122137"/>
            <a:ext cx="1959062" cy="461665"/>
          </a:xfrm>
          <a:prstGeom prst="rect">
            <a:avLst/>
          </a:prstGeom>
          <a:noFill/>
        </p:spPr>
        <p:txBody>
          <a:bodyPr wrap="none" rtlCol="0">
            <a:spAutoFit/>
          </a:bodyPr>
          <a:lstStyle/>
          <a:p>
            <a:pPr algn="ctr"/>
            <a:r>
              <a:rPr lang="en-GB" sz="2400" dirty="0" err="1"/>
              <a:t>Mephedrone</a:t>
            </a:r>
            <a:r>
              <a:rPr lang="en-GB" sz="2400" dirty="0"/>
              <a:t>  </a:t>
            </a:r>
          </a:p>
        </p:txBody>
      </p:sp>
      <p:sp>
        <p:nvSpPr>
          <p:cNvPr id="13" name="TextBox 12"/>
          <p:cNvSpPr txBox="1"/>
          <p:nvPr/>
        </p:nvSpPr>
        <p:spPr>
          <a:xfrm>
            <a:off x="7726090" y="3479491"/>
            <a:ext cx="1507336" cy="461665"/>
          </a:xfrm>
          <a:prstGeom prst="rect">
            <a:avLst/>
          </a:prstGeom>
          <a:noFill/>
        </p:spPr>
        <p:txBody>
          <a:bodyPr wrap="none" rtlCol="0">
            <a:spAutoFit/>
          </a:bodyPr>
          <a:lstStyle/>
          <a:p>
            <a:pPr algn="ctr"/>
            <a:r>
              <a:rPr lang="en-GB" sz="2400" dirty="0"/>
              <a:t>Ketamine  </a:t>
            </a:r>
          </a:p>
        </p:txBody>
      </p:sp>
      <p:sp>
        <p:nvSpPr>
          <p:cNvPr id="14" name="TextBox 13"/>
          <p:cNvSpPr txBox="1"/>
          <p:nvPr/>
        </p:nvSpPr>
        <p:spPr>
          <a:xfrm>
            <a:off x="5106071" y="2792686"/>
            <a:ext cx="1860125" cy="461665"/>
          </a:xfrm>
          <a:prstGeom prst="rect">
            <a:avLst/>
          </a:prstGeom>
          <a:noFill/>
        </p:spPr>
        <p:txBody>
          <a:bodyPr wrap="none" rtlCol="0">
            <a:spAutoFit/>
          </a:bodyPr>
          <a:lstStyle/>
          <a:p>
            <a:pPr algn="ctr"/>
            <a:r>
              <a:rPr lang="en-GB" sz="2400" dirty="0"/>
              <a:t>Barbiturates  </a:t>
            </a:r>
          </a:p>
        </p:txBody>
      </p:sp>
      <p:sp>
        <p:nvSpPr>
          <p:cNvPr id="16" name="TextBox 15"/>
          <p:cNvSpPr txBox="1"/>
          <p:nvPr/>
        </p:nvSpPr>
        <p:spPr>
          <a:xfrm>
            <a:off x="5673176" y="4220890"/>
            <a:ext cx="822982" cy="461665"/>
          </a:xfrm>
          <a:prstGeom prst="rect">
            <a:avLst/>
          </a:prstGeom>
          <a:noFill/>
        </p:spPr>
        <p:txBody>
          <a:bodyPr wrap="none" rtlCol="0">
            <a:spAutoFit/>
          </a:bodyPr>
          <a:lstStyle/>
          <a:p>
            <a:pPr algn="ctr"/>
            <a:r>
              <a:rPr lang="en-GB" sz="2400" dirty="0" err="1"/>
              <a:t>Khat</a:t>
            </a:r>
            <a:r>
              <a:rPr lang="en-GB" sz="2400" dirty="0"/>
              <a:t> </a:t>
            </a:r>
          </a:p>
        </p:txBody>
      </p:sp>
      <p:sp>
        <p:nvSpPr>
          <p:cNvPr id="17" name="TextBox 16"/>
          <p:cNvSpPr txBox="1"/>
          <p:nvPr/>
        </p:nvSpPr>
        <p:spPr>
          <a:xfrm>
            <a:off x="2309555" y="2013230"/>
            <a:ext cx="875560" cy="461665"/>
          </a:xfrm>
          <a:prstGeom prst="rect">
            <a:avLst/>
          </a:prstGeom>
          <a:noFill/>
        </p:spPr>
        <p:txBody>
          <a:bodyPr wrap="none" rtlCol="0">
            <a:spAutoFit/>
          </a:bodyPr>
          <a:lstStyle/>
          <a:p>
            <a:pPr algn="ctr"/>
            <a:r>
              <a:rPr lang="en-GB" sz="2400" dirty="0"/>
              <a:t>GHB  </a:t>
            </a:r>
          </a:p>
        </p:txBody>
      </p:sp>
      <p:sp>
        <p:nvSpPr>
          <p:cNvPr id="18" name="TextBox 17"/>
          <p:cNvSpPr txBox="1"/>
          <p:nvPr/>
        </p:nvSpPr>
        <p:spPr>
          <a:xfrm>
            <a:off x="6299599" y="5444281"/>
            <a:ext cx="2484719" cy="461665"/>
          </a:xfrm>
          <a:prstGeom prst="rect">
            <a:avLst/>
          </a:prstGeom>
          <a:noFill/>
        </p:spPr>
        <p:txBody>
          <a:bodyPr wrap="none" rtlCol="0">
            <a:spAutoFit/>
          </a:bodyPr>
          <a:lstStyle/>
          <a:p>
            <a:pPr algn="ctr"/>
            <a:r>
              <a:rPr lang="en-GB" sz="2400" dirty="0"/>
              <a:t>Anabolic Steroids  </a:t>
            </a:r>
          </a:p>
        </p:txBody>
      </p:sp>
      <p:sp>
        <p:nvSpPr>
          <p:cNvPr id="19" name="TextBox 18"/>
          <p:cNvSpPr txBox="1"/>
          <p:nvPr/>
        </p:nvSpPr>
        <p:spPr>
          <a:xfrm>
            <a:off x="2593441" y="4881314"/>
            <a:ext cx="3100208" cy="461665"/>
          </a:xfrm>
          <a:prstGeom prst="rect">
            <a:avLst/>
          </a:prstGeom>
          <a:noFill/>
        </p:spPr>
        <p:txBody>
          <a:bodyPr wrap="none" rtlCol="0">
            <a:spAutoFit/>
          </a:bodyPr>
          <a:lstStyle/>
          <a:p>
            <a:r>
              <a:rPr lang="en-GB" altLang="en-US" sz="2400" dirty="0">
                <a:ea typeface="Verdana" panose="020B0604030504040204" pitchFamily="34" charset="0"/>
                <a:cs typeface="Verdana" panose="020B0604030504040204" pitchFamily="34" charset="0"/>
              </a:rPr>
              <a:t>Synthetic Cannabinoids</a:t>
            </a:r>
          </a:p>
        </p:txBody>
      </p:sp>
      <p:pic>
        <p:nvPicPr>
          <p:cNvPr id="3074" name="Picture 2" descr="Sedatives: Examples, uses, effects, and more">
            <a:extLst>
              <a:ext uri="{FF2B5EF4-FFF2-40B4-BE49-F238E27FC236}">
                <a16:creationId xmlns:a16="http://schemas.microsoft.com/office/drawing/2014/main" id="{1F520306-801F-B44C-B44E-86A77D74C2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041" y="191327"/>
            <a:ext cx="2455992" cy="183962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ational Drug and Alcohol Facts Week 2021 - UAB Medicine News - UAB Medicine">
            <a:extLst>
              <a:ext uri="{FF2B5EF4-FFF2-40B4-BE49-F238E27FC236}">
                <a16:creationId xmlns:a16="http://schemas.microsoft.com/office/drawing/2014/main" id="{634DC463-5B9F-4A40-BC79-29DA41D45D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38" y="4840674"/>
            <a:ext cx="2527604" cy="192986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undreds of Dietary Supplements Are Tainted with Prescription Drugs -  Scientific American">
            <a:extLst>
              <a:ext uri="{FF2B5EF4-FFF2-40B4-BE49-F238E27FC236}">
                <a16:creationId xmlns:a16="http://schemas.microsoft.com/office/drawing/2014/main" id="{DE0925E3-825C-4546-9F62-5ED2071E34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136" y="206934"/>
            <a:ext cx="2411305" cy="160461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ommon Drug Street Names | California Teen Addiction Treatment">
            <a:extLst>
              <a:ext uri="{FF2B5EF4-FFF2-40B4-BE49-F238E27FC236}">
                <a16:creationId xmlns:a16="http://schemas.microsoft.com/office/drawing/2014/main" id="{C9267FEF-D493-DD48-829D-A2B15C23AB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18575" y="4682555"/>
            <a:ext cx="2419458"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5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500"/>
                                        <p:tgtEl>
                                          <p:spTgt spid="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2"/>
                                        </p:tgtEl>
                                        <p:attrNameLst>
                                          <p:attrName>style.visibility</p:attrName>
                                        </p:attrNameLst>
                                      </p:cBhvr>
                                      <p:to>
                                        <p:strVal val="visible"/>
                                      </p:to>
                                    </p:set>
                                    <p:animEffect transition="in" filter="fade">
                                      <p:cBhvr>
                                        <p:cTn id="62" dur="500"/>
                                        <p:tgtEl>
                                          <p:spTgt spid="1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gtEl>
                                        <p:attrNameLst>
                                          <p:attrName>style.visibility</p:attrName>
                                        </p:attrNameLst>
                                      </p:cBhvr>
                                      <p:to>
                                        <p:strVal val="visible"/>
                                      </p:to>
                                    </p:set>
                                    <p:animEffect transition="in" filter="fade">
                                      <p:cBhvr>
                                        <p:cTn id="67" dur="500"/>
                                        <p:tgtEl>
                                          <p:spTgt spid="4"/>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7"/>
                                        </p:tgtEl>
                                        <p:attrNameLst>
                                          <p:attrName>style.visibility</p:attrName>
                                        </p:attrNameLst>
                                      </p:cBhvr>
                                      <p:to>
                                        <p:strVal val="visible"/>
                                      </p:to>
                                    </p:set>
                                    <p:animEffect transition="in" filter="fade">
                                      <p:cBhvr>
                                        <p:cTn id="72" dur="500"/>
                                        <p:tgtEl>
                                          <p:spTgt spid="17"/>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8" grpId="0"/>
      <p:bldP spid="9" grpId="0"/>
      <p:bldP spid="10" grpId="0"/>
      <p:bldP spid="11" grpId="0"/>
      <p:bldP spid="12" grpId="0"/>
      <p:bldP spid="13" grpId="0"/>
      <p:bldP spid="14" grpId="0"/>
      <p:bldP spid="16" grpId="0"/>
      <p:bldP spid="17" grpId="0"/>
      <p:bldP spid="18" grpId="0"/>
      <p:bldP spid="1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475530" y="1067511"/>
            <a:ext cx="4536976" cy="51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Heroin</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Cocaine</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Methadone</a:t>
            </a: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r>
              <a:rPr lang="en-GB" altLang="en-US" dirty="0">
                <a:solidFill>
                  <a:schemeClr val="tx1"/>
                </a:solidFill>
              </a:rPr>
              <a:t> </a:t>
            </a:r>
          </a:p>
        </p:txBody>
      </p:sp>
      <p:pic>
        <p:nvPicPr>
          <p:cNvPr id="6" name="Picture 5"/>
          <p:cNvPicPr>
            <a:picLocks noChangeAspect="1"/>
          </p:cNvPicPr>
          <p:nvPr/>
        </p:nvPicPr>
        <p:blipFill>
          <a:blip r:embed="rId3"/>
          <a:stretch>
            <a:fillRect/>
          </a:stretch>
        </p:blipFill>
        <p:spPr>
          <a:xfrm>
            <a:off x="2744018" y="1267181"/>
            <a:ext cx="1661278" cy="1105293"/>
          </a:xfrm>
          <a:prstGeom prst="rect">
            <a:avLst/>
          </a:prstGeom>
        </p:spPr>
      </p:pic>
      <p:pic>
        <p:nvPicPr>
          <p:cNvPr id="7" name="Picture 6"/>
          <p:cNvPicPr>
            <a:picLocks noChangeAspect="1"/>
          </p:cNvPicPr>
          <p:nvPr/>
        </p:nvPicPr>
        <p:blipFill>
          <a:blip r:embed="rId4"/>
          <a:stretch>
            <a:fillRect/>
          </a:stretch>
        </p:blipFill>
        <p:spPr>
          <a:xfrm>
            <a:off x="2744018" y="2876352"/>
            <a:ext cx="1661278" cy="1105295"/>
          </a:xfrm>
          <a:prstGeom prst="rect">
            <a:avLst/>
          </a:prstGeom>
        </p:spPr>
      </p:pic>
      <p:pic>
        <p:nvPicPr>
          <p:cNvPr id="8" name="Picture 7"/>
          <p:cNvPicPr>
            <a:picLocks noChangeAspect="1"/>
          </p:cNvPicPr>
          <p:nvPr/>
        </p:nvPicPr>
        <p:blipFill>
          <a:blip r:embed="rId5"/>
          <a:stretch>
            <a:fillRect/>
          </a:stretch>
        </p:blipFill>
        <p:spPr>
          <a:xfrm>
            <a:off x="2805655" y="4703972"/>
            <a:ext cx="1599641" cy="1199730"/>
          </a:xfrm>
          <a:prstGeom prst="rect">
            <a:avLst/>
          </a:prstGeom>
        </p:spPr>
      </p:pic>
      <p:sp>
        <p:nvSpPr>
          <p:cNvPr id="9" name="TextBox 8"/>
          <p:cNvSpPr txBox="1"/>
          <p:nvPr/>
        </p:nvSpPr>
        <p:spPr>
          <a:xfrm>
            <a:off x="6096000" y="1018266"/>
            <a:ext cx="4392488" cy="523220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Ecstasy </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LSD</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Magic </a:t>
            </a:r>
          </a:p>
          <a:p>
            <a:r>
              <a:rPr lang="en-GB" altLang="en-US" sz="2400" dirty="0">
                <a:latin typeface="Arial" panose="020B0604020202020204" pitchFamily="34" charset="0"/>
                <a:cs typeface="Arial" panose="020B0604020202020204" pitchFamily="34" charset="0"/>
              </a:rPr>
              <a:t>Mushrooms</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Methamphetamine</a:t>
            </a:r>
            <a:r>
              <a:rPr lang="en-GB" altLang="en-US" dirty="0">
                <a:latin typeface="Arial" panose="020B0604020202020204" pitchFamily="34" charset="0"/>
                <a:cs typeface="Arial" panose="020B0604020202020204" pitchFamily="34" charset="0"/>
              </a:rPr>
              <a:t> </a:t>
            </a:r>
          </a:p>
          <a:p>
            <a:endParaRPr lang="en-GB" dirty="0"/>
          </a:p>
        </p:txBody>
      </p:sp>
      <p:pic>
        <p:nvPicPr>
          <p:cNvPr id="10" name="Picture 9"/>
          <p:cNvPicPr>
            <a:picLocks noChangeAspect="1"/>
          </p:cNvPicPr>
          <p:nvPr/>
        </p:nvPicPr>
        <p:blipFill>
          <a:blip r:embed="rId6"/>
          <a:stretch>
            <a:fillRect/>
          </a:stretch>
        </p:blipFill>
        <p:spPr>
          <a:xfrm>
            <a:off x="9158313" y="779939"/>
            <a:ext cx="1386517" cy="1039888"/>
          </a:xfrm>
          <a:prstGeom prst="rect">
            <a:avLst/>
          </a:prstGeom>
        </p:spPr>
      </p:pic>
      <p:pic>
        <p:nvPicPr>
          <p:cNvPr id="11" name="Picture 10"/>
          <p:cNvPicPr>
            <a:picLocks noChangeAspect="1"/>
          </p:cNvPicPr>
          <p:nvPr/>
        </p:nvPicPr>
        <p:blipFill>
          <a:blip r:embed="rId7"/>
          <a:stretch>
            <a:fillRect/>
          </a:stretch>
        </p:blipFill>
        <p:spPr>
          <a:xfrm>
            <a:off x="9158313" y="2190270"/>
            <a:ext cx="1407038" cy="1055278"/>
          </a:xfrm>
          <a:prstGeom prst="rect">
            <a:avLst/>
          </a:prstGeom>
        </p:spPr>
      </p:pic>
      <p:pic>
        <p:nvPicPr>
          <p:cNvPr id="12" name="Picture 11"/>
          <p:cNvPicPr>
            <a:picLocks noChangeAspect="1"/>
          </p:cNvPicPr>
          <p:nvPr/>
        </p:nvPicPr>
        <p:blipFill>
          <a:blip r:embed="rId8"/>
          <a:stretch>
            <a:fillRect/>
          </a:stretch>
        </p:blipFill>
        <p:spPr>
          <a:xfrm>
            <a:off x="9165313" y="3648693"/>
            <a:ext cx="1407039" cy="1055279"/>
          </a:xfrm>
          <a:prstGeom prst="rect">
            <a:avLst/>
          </a:prstGeom>
        </p:spPr>
      </p:pic>
      <p:pic>
        <p:nvPicPr>
          <p:cNvPr id="13" name="Picture 12"/>
          <p:cNvPicPr>
            <a:picLocks noChangeAspect="1"/>
          </p:cNvPicPr>
          <p:nvPr/>
        </p:nvPicPr>
        <p:blipFill>
          <a:blip r:embed="rId9"/>
          <a:stretch>
            <a:fillRect/>
          </a:stretch>
        </p:blipFill>
        <p:spPr>
          <a:xfrm>
            <a:off x="9158313" y="5050234"/>
            <a:ext cx="1414039" cy="1060529"/>
          </a:xfrm>
          <a:prstGeom prst="rect">
            <a:avLst/>
          </a:prstGeom>
        </p:spPr>
      </p:pic>
      <p:sp>
        <p:nvSpPr>
          <p:cNvPr id="14" name="TextBox 13"/>
          <p:cNvSpPr txBox="1"/>
          <p:nvPr/>
        </p:nvSpPr>
        <p:spPr>
          <a:xfrm>
            <a:off x="0" y="216750"/>
            <a:ext cx="4847435" cy="523220"/>
          </a:xfrm>
          <a:prstGeom prst="rect">
            <a:avLst/>
          </a:prstGeom>
          <a:solidFill>
            <a:srgbClr val="7030A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A</a:t>
            </a:r>
          </a:p>
        </p:txBody>
      </p:sp>
    </p:spTree>
    <p:extLst>
      <p:ext uri="{BB962C8B-B14F-4D97-AF65-F5344CB8AC3E}">
        <p14:creationId xmlns:p14="http://schemas.microsoft.com/office/powerpoint/2010/main" val="138782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animEffect transition="in" filter="fade">
                                      <p:cBhvr>
                                        <p:cTn id="27" dur="500"/>
                                        <p:tgtEl>
                                          <p:spTgt spid="5">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9">
                                            <p:txEl>
                                              <p:pRg st="7" end="7"/>
                                            </p:txEl>
                                          </p:spTgt>
                                        </p:tgtEl>
                                        <p:attrNameLst>
                                          <p:attrName>style.visibility</p:attrName>
                                        </p:attrNameLst>
                                      </p:cBhvr>
                                      <p:to>
                                        <p:strVal val="visible"/>
                                      </p:to>
                                    </p:set>
                                    <p:animEffect transition="in" filter="fade">
                                      <p:cBhvr>
                                        <p:cTn id="57" dur="500"/>
                                        <p:tgtEl>
                                          <p:spTgt spid="9">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9">
                                            <p:txEl>
                                              <p:pRg st="8" end="8"/>
                                            </p:txEl>
                                          </p:spTgt>
                                        </p:tgtEl>
                                        <p:attrNameLst>
                                          <p:attrName>style.visibility</p:attrName>
                                        </p:attrNameLst>
                                      </p:cBhvr>
                                      <p:to>
                                        <p:strVal val="visible"/>
                                      </p:to>
                                    </p:set>
                                    <p:animEffect transition="in" filter="fade">
                                      <p:cBhvr>
                                        <p:cTn id="60" dur="500"/>
                                        <p:tgtEl>
                                          <p:spTgt spid="9">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9">
                                            <p:txEl>
                                              <p:pRg st="11" end="11"/>
                                            </p:txEl>
                                          </p:spTgt>
                                        </p:tgtEl>
                                        <p:attrNameLst>
                                          <p:attrName>style.visibility</p:attrName>
                                        </p:attrNameLst>
                                      </p:cBhvr>
                                      <p:to>
                                        <p:strVal val="visible"/>
                                      </p:to>
                                    </p:set>
                                    <p:animEffect transition="in" filter="fade">
                                      <p:cBhvr>
                                        <p:cTn id="70" dur="500"/>
                                        <p:tgtEl>
                                          <p:spTgt spid="9">
                                            <p:txEl>
                                              <p:pRg st="11" end="1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284569" y="733580"/>
            <a:ext cx="3312840" cy="5853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Cannabis &amp; Cannabis </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Resin</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Amphetamines</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err="1">
                <a:solidFill>
                  <a:schemeClr val="tx1"/>
                </a:solidFill>
                <a:latin typeface="Arial" panose="020B0604020202020204" pitchFamily="34" charset="0"/>
                <a:cs typeface="Arial" panose="020B0604020202020204" pitchFamily="34" charset="0"/>
              </a:rPr>
              <a:t>Mephedrone</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dirty="0">
              <a:solidFill>
                <a:schemeClr val="tx1"/>
              </a:solidFill>
            </a:endParaRPr>
          </a:p>
        </p:txBody>
      </p:sp>
      <p:pic>
        <p:nvPicPr>
          <p:cNvPr id="5" name="Picture 4"/>
          <p:cNvPicPr>
            <a:picLocks noChangeAspect="1"/>
          </p:cNvPicPr>
          <p:nvPr/>
        </p:nvPicPr>
        <p:blipFill>
          <a:blip r:embed="rId3"/>
          <a:stretch>
            <a:fillRect/>
          </a:stretch>
        </p:blipFill>
        <p:spPr>
          <a:xfrm>
            <a:off x="2877564" y="1256800"/>
            <a:ext cx="1997771" cy="1498328"/>
          </a:xfrm>
          <a:prstGeom prst="rect">
            <a:avLst/>
          </a:prstGeom>
          <a:ln>
            <a:solidFill>
              <a:schemeClr val="tx1"/>
            </a:solidFill>
          </a:ln>
        </p:spPr>
      </p:pic>
      <p:pic>
        <p:nvPicPr>
          <p:cNvPr id="6" name="Picture 5"/>
          <p:cNvPicPr>
            <a:picLocks noChangeAspect="1"/>
          </p:cNvPicPr>
          <p:nvPr/>
        </p:nvPicPr>
        <p:blipFill>
          <a:blip r:embed="rId4"/>
          <a:stretch>
            <a:fillRect/>
          </a:stretch>
        </p:blipFill>
        <p:spPr>
          <a:xfrm>
            <a:off x="2896143" y="3045921"/>
            <a:ext cx="1997771" cy="1216534"/>
          </a:xfrm>
          <a:prstGeom prst="rect">
            <a:avLst/>
          </a:prstGeom>
          <a:ln>
            <a:solidFill>
              <a:schemeClr val="tx1"/>
            </a:solidFill>
          </a:ln>
        </p:spPr>
      </p:pic>
      <p:pic>
        <p:nvPicPr>
          <p:cNvPr id="7" name="Picture 6"/>
          <p:cNvPicPr>
            <a:picLocks noChangeAspect="1"/>
          </p:cNvPicPr>
          <p:nvPr/>
        </p:nvPicPr>
        <p:blipFill>
          <a:blip r:embed="rId5"/>
          <a:stretch>
            <a:fillRect/>
          </a:stretch>
        </p:blipFill>
        <p:spPr>
          <a:xfrm>
            <a:off x="2877565" y="4542640"/>
            <a:ext cx="2016349" cy="1498327"/>
          </a:xfrm>
          <a:prstGeom prst="rect">
            <a:avLst/>
          </a:prstGeom>
          <a:ln>
            <a:solidFill>
              <a:srgbClr val="000000"/>
            </a:solidFill>
          </a:ln>
        </p:spPr>
      </p:pic>
      <p:sp>
        <p:nvSpPr>
          <p:cNvPr id="8" name="TextBox 7"/>
          <p:cNvSpPr txBox="1"/>
          <p:nvPr/>
        </p:nvSpPr>
        <p:spPr>
          <a:xfrm>
            <a:off x="5548743" y="1597068"/>
            <a:ext cx="3384376" cy="4493538"/>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Ketamine</a:t>
            </a:r>
          </a:p>
          <a:p>
            <a:endParaRPr lang="en-GB" altLang="en-US" dirty="0">
              <a:solidFill>
                <a:srgbClr val="FF0000"/>
              </a:solidFill>
            </a:endParaRPr>
          </a:p>
          <a:p>
            <a:endParaRPr lang="en-GB" altLang="en-US" dirty="0">
              <a:solidFill>
                <a:srgbClr val="FF0000"/>
              </a:solidFill>
            </a:endParaRPr>
          </a:p>
          <a:p>
            <a:endParaRPr lang="en-GB" altLang="en-US" dirty="0">
              <a:solidFill>
                <a:srgbClr val="FF0000"/>
              </a:solidFill>
              <a:latin typeface="Arial" panose="020B0604020202020204" pitchFamily="34" charset="0"/>
              <a:cs typeface="Arial" panose="020B0604020202020204" pitchFamily="34" charset="0"/>
            </a:endParaRPr>
          </a:p>
          <a:p>
            <a:endParaRPr lang="en-GB" altLang="en-US" dirty="0">
              <a:solidFill>
                <a:srgbClr val="FF0000"/>
              </a:solidFill>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Barbiturates</a:t>
            </a:r>
          </a:p>
          <a:p>
            <a:endParaRPr lang="en-GB" altLang="en-US" sz="2800" dirty="0">
              <a:latin typeface="Arial" panose="020B0604020202020204" pitchFamily="34" charset="0"/>
              <a:cs typeface="Arial" panose="020B0604020202020204" pitchFamily="34" charset="0"/>
            </a:endParaRPr>
          </a:p>
          <a:p>
            <a:endParaRPr lang="en-GB" altLang="en-US" sz="2800" dirty="0">
              <a:latin typeface="Arial" panose="020B0604020202020204" pitchFamily="34" charset="0"/>
              <a:cs typeface="Arial" panose="020B0604020202020204" pitchFamily="34" charset="0"/>
            </a:endParaRPr>
          </a:p>
          <a:p>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Synthetic Cannabinoids</a:t>
            </a:r>
          </a:p>
          <a:p>
            <a:endParaRPr lang="en-GB" dirty="0">
              <a:solidFill>
                <a:srgbClr val="FF0000"/>
              </a:solidFill>
            </a:endParaRPr>
          </a:p>
        </p:txBody>
      </p:sp>
      <p:pic>
        <p:nvPicPr>
          <p:cNvPr id="9" name="Picture 8"/>
          <p:cNvPicPr>
            <a:picLocks noChangeAspect="1"/>
          </p:cNvPicPr>
          <p:nvPr/>
        </p:nvPicPr>
        <p:blipFill>
          <a:blip r:embed="rId6"/>
          <a:stretch>
            <a:fillRect/>
          </a:stretch>
        </p:blipFill>
        <p:spPr>
          <a:xfrm>
            <a:off x="8326273" y="1211855"/>
            <a:ext cx="2256163" cy="1283913"/>
          </a:xfrm>
          <a:prstGeom prst="rect">
            <a:avLst/>
          </a:prstGeom>
        </p:spPr>
      </p:pic>
      <p:pic>
        <p:nvPicPr>
          <p:cNvPr id="10" name="Picture 9"/>
          <p:cNvPicPr>
            <a:picLocks noChangeAspect="1"/>
          </p:cNvPicPr>
          <p:nvPr/>
        </p:nvPicPr>
        <p:blipFill>
          <a:blip r:embed="rId7"/>
          <a:stretch>
            <a:fillRect/>
          </a:stretch>
        </p:blipFill>
        <p:spPr>
          <a:xfrm>
            <a:off x="8348283" y="2755127"/>
            <a:ext cx="2234153" cy="1431315"/>
          </a:xfrm>
          <a:prstGeom prst="rect">
            <a:avLst/>
          </a:prstGeom>
        </p:spPr>
      </p:pic>
      <p:pic>
        <p:nvPicPr>
          <p:cNvPr id="11" name="Picture 10"/>
          <p:cNvPicPr>
            <a:picLocks noChangeAspect="1"/>
          </p:cNvPicPr>
          <p:nvPr/>
        </p:nvPicPr>
        <p:blipFill>
          <a:blip r:embed="rId8"/>
          <a:stretch>
            <a:fillRect/>
          </a:stretch>
        </p:blipFill>
        <p:spPr>
          <a:xfrm>
            <a:off x="8377632" y="4262455"/>
            <a:ext cx="2204805" cy="1653603"/>
          </a:xfrm>
          <a:prstGeom prst="rect">
            <a:avLst/>
          </a:prstGeom>
          <a:ln>
            <a:solidFill>
              <a:schemeClr val="tx1"/>
            </a:solidFill>
          </a:ln>
        </p:spPr>
      </p:pic>
      <p:sp>
        <p:nvSpPr>
          <p:cNvPr id="12" name="TextBox 11"/>
          <p:cNvSpPr txBox="1"/>
          <p:nvPr/>
        </p:nvSpPr>
        <p:spPr>
          <a:xfrm>
            <a:off x="0" y="270510"/>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B</a:t>
            </a:r>
          </a:p>
        </p:txBody>
      </p:sp>
    </p:spTree>
    <p:extLst>
      <p:ext uri="{BB962C8B-B14F-4D97-AF65-F5344CB8AC3E}">
        <p14:creationId xmlns:p14="http://schemas.microsoft.com/office/powerpoint/2010/main" val="340437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10" end="10"/>
                                            </p:txEl>
                                          </p:spTgt>
                                        </p:tgtEl>
                                        <p:attrNameLst>
                                          <p:attrName>style.visibility</p:attrName>
                                        </p:attrNameLst>
                                      </p:cBhvr>
                                      <p:to>
                                        <p:strVal val="visible"/>
                                      </p:to>
                                    </p:set>
                                    <p:animEffect transition="in" filter="fade">
                                      <p:cBhvr>
                                        <p:cTn id="30" dur="500"/>
                                        <p:tgtEl>
                                          <p:spTgt spid="4">
                                            <p:txEl>
                                              <p:pRg st="10" end="1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fade">
                                      <p:cBhvr>
                                        <p:cTn id="40" dur="500"/>
                                        <p:tgtEl>
                                          <p:spTgt spid="8">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8">
                                            <p:txEl>
                                              <p:pRg st="5" end="5"/>
                                            </p:txEl>
                                          </p:spTgt>
                                        </p:tgtEl>
                                        <p:attrNameLst>
                                          <p:attrName>style.visibility</p:attrName>
                                        </p:attrNameLst>
                                      </p:cBhvr>
                                      <p:to>
                                        <p:strVal val="visible"/>
                                      </p:to>
                                    </p:set>
                                    <p:animEffect transition="in" filter="fade">
                                      <p:cBhvr>
                                        <p:cTn id="50" dur="500"/>
                                        <p:tgtEl>
                                          <p:spTgt spid="8">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8">
                                            <p:txEl>
                                              <p:pRg st="9" end="9"/>
                                            </p:txEl>
                                          </p:spTgt>
                                        </p:tgtEl>
                                        <p:attrNameLst>
                                          <p:attrName>style.visibility</p:attrName>
                                        </p:attrNameLst>
                                      </p:cBhvr>
                                      <p:to>
                                        <p:strVal val="visible"/>
                                      </p:to>
                                    </p:set>
                                    <p:animEffect transition="in" filter="fade">
                                      <p:cBhvr>
                                        <p:cTn id="60" dur="500"/>
                                        <p:tgtEl>
                                          <p:spTgt spid="8">
                                            <p:txEl>
                                              <p:pRg st="9" end="9"/>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0" y="625843"/>
            <a:ext cx="10220641"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r>
              <a:rPr lang="en-GB" altLang="en-US" sz="3600" dirty="0" err="1">
                <a:solidFill>
                  <a:schemeClr val="tx1"/>
                </a:solidFill>
                <a:latin typeface="Arial" panose="020B0604020202020204" pitchFamily="34" charset="0"/>
                <a:cs typeface="Arial" panose="020B0604020202020204" pitchFamily="34" charset="0"/>
              </a:rPr>
              <a:t>Khat</a:t>
            </a: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Anabolic steroids</a:t>
            </a: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GHB </a:t>
            </a:r>
          </a:p>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5976989" y="379254"/>
            <a:ext cx="2924640" cy="2193480"/>
          </a:xfrm>
          <a:prstGeom prst="rect">
            <a:avLst/>
          </a:prstGeom>
          <a:ln>
            <a:solidFill>
              <a:schemeClr val="tx1"/>
            </a:solidFill>
          </a:ln>
        </p:spPr>
      </p:pic>
      <p:pic>
        <p:nvPicPr>
          <p:cNvPr id="6" name="Picture 5"/>
          <p:cNvPicPr>
            <a:picLocks noChangeAspect="1"/>
          </p:cNvPicPr>
          <p:nvPr/>
        </p:nvPicPr>
        <p:blipFill>
          <a:blip r:embed="rId4"/>
          <a:stretch>
            <a:fillRect/>
          </a:stretch>
        </p:blipFill>
        <p:spPr>
          <a:xfrm>
            <a:off x="462708" y="2341625"/>
            <a:ext cx="2545801" cy="1909350"/>
          </a:xfrm>
          <a:prstGeom prst="rect">
            <a:avLst/>
          </a:prstGeom>
          <a:ln>
            <a:solidFill>
              <a:schemeClr val="tx1"/>
            </a:solidFill>
          </a:ln>
        </p:spPr>
      </p:pic>
      <p:pic>
        <p:nvPicPr>
          <p:cNvPr id="7" name="Picture 6"/>
          <p:cNvPicPr>
            <a:picLocks noChangeAspect="1"/>
          </p:cNvPicPr>
          <p:nvPr/>
        </p:nvPicPr>
        <p:blipFill>
          <a:blip r:embed="rId5"/>
          <a:stretch>
            <a:fillRect/>
          </a:stretch>
        </p:blipFill>
        <p:spPr>
          <a:xfrm>
            <a:off x="7176119" y="4250974"/>
            <a:ext cx="3044521" cy="2283391"/>
          </a:xfrm>
          <a:prstGeom prst="rect">
            <a:avLst/>
          </a:prstGeom>
          <a:ln>
            <a:solidFill>
              <a:schemeClr val="tx1"/>
            </a:solidFill>
          </a:ln>
        </p:spPr>
      </p:pic>
      <p:sp>
        <p:nvSpPr>
          <p:cNvPr id="8" name="TextBox 7"/>
          <p:cNvSpPr txBox="1"/>
          <p:nvPr/>
        </p:nvSpPr>
        <p:spPr>
          <a:xfrm>
            <a:off x="0" y="259136"/>
            <a:ext cx="4847435" cy="523220"/>
          </a:xfrm>
          <a:prstGeom prst="rect">
            <a:avLst/>
          </a:prstGeom>
          <a:solidFill>
            <a:schemeClr val="accent6">
              <a:lumMod val="60000"/>
              <a:lumOff val="40000"/>
            </a:schemeClr>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C</a:t>
            </a:r>
          </a:p>
        </p:txBody>
      </p:sp>
    </p:spTree>
    <p:extLst>
      <p:ext uri="{BB962C8B-B14F-4D97-AF65-F5344CB8AC3E}">
        <p14:creationId xmlns:p14="http://schemas.microsoft.com/office/powerpoint/2010/main" val="295391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rot="20997710">
            <a:off x="497539" y="1564986"/>
            <a:ext cx="4392332"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‘A person who has </a:t>
            </a:r>
            <a:r>
              <a:rPr lang="en-GB" altLang="en-US"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of a </a:t>
            </a:r>
            <a:endParaRPr lang="en-GB" altLang="en-US"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and</a:t>
            </a:r>
            <a:endParaRPr lang="en-GB" altLang="en-US"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has</a:t>
            </a:r>
            <a:r>
              <a:rPr lang="en-GB" altLang="en-US" u="sng" dirty="0">
                <a:solidFill>
                  <a:srgbClr val="FF0000"/>
                </a:solidFill>
                <a:latin typeface="Arial" panose="020B0604020202020204" pitchFamily="34" charset="0"/>
                <a:cs typeface="Arial" panose="020B0604020202020204" pitchFamily="34" charset="0"/>
              </a:rPr>
              <a:t> knowledge </a:t>
            </a:r>
            <a:r>
              <a:rPr lang="en-GB" altLang="en-US"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commits an offence of unlawful possession’</a:t>
            </a:r>
            <a:endParaRPr lang="en-GB" altLang="en-US"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2000" dirty="0">
                <a:solidFill>
                  <a:schemeClr val="tx1"/>
                </a:solidFill>
                <a:latin typeface="Arial" panose="020B0604020202020204" pitchFamily="34" charset="0"/>
                <a:cs typeface="Arial" panose="020B0604020202020204" pitchFamily="34" charset="0"/>
              </a:rPr>
              <a:t>  </a:t>
            </a:r>
            <a:endParaRPr lang="en-GB" altLang="en-US" dirty="0">
              <a:solidFill>
                <a:srgbClr val="00206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980FC6-2CC2-AD47-9921-1E404B241B35}"/>
              </a:ext>
            </a:extLst>
          </p:cNvPr>
          <p:cNvSpPr txBox="1"/>
          <p:nvPr/>
        </p:nvSpPr>
        <p:spPr>
          <a:xfrm>
            <a:off x="5703982" y="2559960"/>
            <a:ext cx="5830677" cy="3816429"/>
          </a:xfrm>
          <a:prstGeom prst="rect">
            <a:avLst/>
          </a:prstGeom>
          <a:noFill/>
        </p:spPr>
        <p:txBody>
          <a:bodyPr wrap="square">
            <a:spAutoFit/>
          </a:bodyPr>
          <a:lstStyle/>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 female is being searched under the Misuse of Drugs Act 1971.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 cigarette and aluminium foil with traces of brown powder on it are found in the her pocket.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After examination, the brown substance is proved to be heroin.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To prove the offence of possession:</a:t>
            </a:r>
          </a:p>
          <a:p>
            <a:endParaRPr lang="en-GB" altLang="en-US" sz="1600" dirty="0">
              <a:ea typeface="ＭＳ Ｐゴシック" panose="020B0600070205080204" pitchFamily="34" charset="-128"/>
            </a:endParaRPr>
          </a:p>
          <a:p>
            <a:pPr marL="284378" indent="-284378">
              <a:buFont typeface="Arial" panose="020B0604020202020204" pitchFamily="34" charset="0"/>
              <a:buChar char="•"/>
            </a:pPr>
            <a:r>
              <a:rPr lang="en-GB" altLang="en-US" sz="1600" dirty="0">
                <a:ea typeface="ＭＳ Ｐゴシック" panose="020B0600070205080204" pitchFamily="34" charset="-128"/>
              </a:rPr>
              <a:t>The foil was in her pocket and she knew it was there</a:t>
            </a:r>
          </a:p>
          <a:p>
            <a:pPr marL="284378" indent="-284378">
              <a:buFont typeface="Arial" panose="020B0604020202020204" pitchFamily="34" charset="0"/>
              <a:buChar char="•"/>
            </a:pPr>
            <a:r>
              <a:rPr lang="en-GB" altLang="en-US" sz="1600" dirty="0">
                <a:ea typeface="ＭＳ Ｐゴシック" panose="020B0600070205080204" pitchFamily="34" charset="-128"/>
              </a:rPr>
              <a:t>She knew there was powder on the foil (it does not matter whether or not she knew the substance was a controlled drug)</a:t>
            </a:r>
          </a:p>
          <a:p>
            <a:pPr marL="284378" indent="-284378">
              <a:buFont typeface="Arial" panose="020B0604020202020204" pitchFamily="34" charset="0"/>
              <a:buChar char="•"/>
            </a:pPr>
            <a:r>
              <a:rPr lang="en-GB" altLang="en-US" sz="1600" dirty="0">
                <a:ea typeface="ＭＳ Ｐゴシック" panose="020B0600070205080204" pitchFamily="34" charset="-128"/>
              </a:rPr>
              <a:t>The powder was proved</a:t>
            </a:r>
            <a:r>
              <a:rPr lang="en-GB" altLang="en-US" sz="1600" baseline="0" dirty="0">
                <a:ea typeface="ＭＳ Ｐゴシック" panose="020B0600070205080204" pitchFamily="34" charset="-128"/>
              </a:rPr>
              <a:t> to be </a:t>
            </a:r>
            <a:r>
              <a:rPr lang="en-GB" altLang="en-US" sz="1600" dirty="0">
                <a:ea typeface="ＭＳ Ｐゴシック" panose="020B0600070205080204" pitchFamily="34" charset="-128"/>
              </a:rPr>
              <a:t>heroin</a:t>
            </a:r>
          </a:p>
          <a:p>
            <a:pPr marL="284378" indent="-284378">
              <a:buFont typeface="Arial" panose="020B0604020202020204" pitchFamily="34" charset="0"/>
              <a:buChar char="•"/>
            </a:pPr>
            <a:r>
              <a:rPr lang="en-GB" altLang="en-US" sz="1600" dirty="0">
                <a:ea typeface="ＭＳ Ｐゴシック" panose="020B0600070205080204" pitchFamily="34" charset="-128"/>
              </a:rPr>
              <a:t>She was not lawfully entitled to possess the drug</a:t>
            </a:r>
          </a:p>
        </p:txBody>
      </p:sp>
      <p:sp>
        <p:nvSpPr>
          <p:cNvPr id="6" name="Rectangle 5">
            <a:extLst>
              <a:ext uri="{FF2B5EF4-FFF2-40B4-BE49-F238E27FC236}">
                <a16:creationId xmlns:a16="http://schemas.microsoft.com/office/drawing/2014/main" id="{20D106D9-45B9-2E49-8796-4A50441633EF}"/>
              </a:ext>
            </a:extLst>
          </p:cNvPr>
          <p:cNvSpPr/>
          <p:nvPr/>
        </p:nvSpPr>
        <p:spPr>
          <a:xfrm rot="20985684">
            <a:off x="488721" y="1362957"/>
            <a:ext cx="4392332" cy="4490740"/>
          </a:xfrm>
          <a:prstGeom prst="rect">
            <a:avLst/>
          </a:prstGeom>
          <a:solidFill>
            <a:schemeClr val="accent1">
              <a:alpha val="4112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8228B95-0C03-EA40-BEDB-EF5471758A8A}"/>
              </a:ext>
            </a:extLst>
          </p:cNvPr>
          <p:cNvSpPr txBox="1"/>
          <p:nvPr/>
        </p:nvSpPr>
        <p:spPr>
          <a:xfrm>
            <a:off x="25198" y="159148"/>
            <a:ext cx="10686362" cy="646331"/>
          </a:xfrm>
          <a:prstGeom prst="rect">
            <a:avLst/>
          </a:prstGeom>
          <a:noFill/>
        </p:spPr>
        <p:txBody>
          <a:bodyPr wrap="square" rtlCol="0">
            <a:spAutoFit/>
          </a:bodyPr>
          <a:lstStyle/>
          <a:p>
            <a:r>
              <a:rPr lang="en-US" sz="3600" dirty="0">
                <a:solidFill>
                  <a:schemeClr val="accent1"/>
                </a:solidFill>
              </a:rPr>
              <a:t>Possession of Drugs – </a:t>
            </a:r>
            <a:r>
              <a:rPr lang="en-US" sz="2400" dirty="0">
                <a:solidFill>
                  <a:schemeClr val="accent1"/>
                </a:solidFill>
              </a:rPr>
              <a:t>Section 5 (2) M.O.D 1971</a:t>
            </a:r>
            <a:endParaRPr lang="en-US" sz="3600" dirty="0">
              <a:solidFill>
                <a:schemeClr val="accent1"/>
              </a:solidFill>
            </a:endParaRPr>
          </a:p>
        </p:txBody>
      </p:sp>
      <p:pic>
        <p:nvPicPr>
          <p:cNvPr id="4098" name="Picture 2" descr="Learning the Blues: West Coast Grapples With Shifting Drug Supply">
            <a:extLst>
              <a:ext uri="{FF2B5EF4-FFF2-40B4-BE49-F238E27FC236}">
                <a16:creationId xmlns:a16="http://schemas.microsoft.com/office/drawing/2014/main" id="{CA17D44C-3045-CF4D-BF00-0FA6578F9D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1798" y="339485"/>
            <a:ext cx="2784637" cy="2077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99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p:cNvSpPr txBox="1"/>
          <p:nvPr/>
        </p:nvSpPr>
        <p:spPr>
          <a:xfrm>
            <a:off x="6446162" y="329599"/>
            <a:ext cx="5259707"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spcAft>
                <a:spcPts val="600"/>
              </a:spcAft>
            </a:pPr>
            <a:r>
              <a:rPr lang="en-US" sz="4400" b="1" dirty="0">
                <a:latin typeface="+mj-lt"/>
                <a:ea typeface="+mj-ea"/>
                <a:cs typeface="+mj-cs"/>
              </a:rPr>
              <a:t>Four things that YOU must prove ..</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122" name="Picture 2" descr="5 Tips to Fighting Drug Possession Charges for Beginners">
            <a:extLst>
              <a:ext uri="{FF2B5EF4-FFF2-40B4-BE49-F238E27FC236}">
                <a16:creationId xmlns:a16="http://schemas.microsoft.com/office/drawing/2014/main" id="{D74153CE-8C23-9147-B1D6-D849FC3EB6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43" r="19581"/>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5688339" y="2279018"/>
            <a:ext cx="6326877" cy="4578980"/>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a:buSzPct val="80000"/>
              <a:defRPr/>
            </a:pPr>
            <a:r>
              <a:rPr lang="en-US" sz="1700" dirty="0"/>
              <a:t>1. Possession</a:t>
            </a:r>
          </a:p>
          <a:p>
            <a:pPr marL="0" indent="0" defTabSz="914400">
              <a:buSzPct val="80000"/>
              <a:buNone/>
              <a:defRPr/>
            </a:pPr>
            <a:r>
              <a:rPr lang="en-US" sz="1700" dirty="0"/>
              <a:t>The accused had the substance in his/her </a:t>
            </a:r>
            <a:r>
              <a:rPr lang="en-US" sz="1700" b="1" dirty="0"/>
              <a:t>possession </a:t>
            </a:r>
            <a:r>
              <a:rPr lang="en-US" sz="1700" dirty="0"/>
              <a:t>(physical custody)</a:t>
            </a:r>
          </a:p>
          <a:p>
            <a:pPr marL="0" indent="-228600" defTabSz="914400">
              <a:buSzPct val="80000"/>
              <a:defRPr/>
            </a:pPr>
            <a:endParaRPr lang="en-US" sz="1700" dirty="0"/>
          </a:p>
          <a:p>
            <a:pPr marL="0" indent="-228600" defTabSz="914400">
              <a:buSzPct val="80000"/>
              <a:defRPr/>
            </a:pPr>
            <a:r>
              <a:rPr lang="en-US" sz="1700" dirty="0"/>
              <a:t>2. Knowledge </a:t>
            </a:r>
          </a:p>
          <a:p>
            <a:pPr marL="0" indent="0" defTabSz="914400">
              <a:buSzPct val="80000"/>
              <a:buNone/>
              <a:defRPr/>
            </a:pPr>
            <a:r>
              <a:rPr lang="en-US" sz="1700" dirty="0"/>
              <a:t>The accused knew they had</a:t>
            </a:r>
            <a:r>
              <a:rPr lang="en-US" sz="1700" b="1" dirty="0"/>
              <a:t> something </a:t>
            </a:r>
            <a:r>
              <a:rPr lang="en-US" sz="1700" dirty="0"/>
              <a:t>in their possession and that something contained an item</a:t>
            </a:r>
          </a:p>
          <a:p>
            <a:pPr marL="0" indent="-228600" defTabSz="914400">
              <a:buSzPct val="80000"/>
              <a:defRPr/>
            </a:pPr>
            <a:endParaRPr lang="en-US" sz="1700" dirty="0"/>
          </a:p>
          <a:p>
            <a:pPr marL="0" indent="-228600" defTabSz="914400">
              <a:buSzPct val="80000"/>
              <a:defRPr/>
            </a:pPr>
            <a:r>
              <a:rPr lang="en-US" sz="1700" dirty="0"/>
              <a:t>3. Controlled Drug</a:t>
            </a:r>
          </a:p>
          <a:p>
            <a:pPr marL="0" indent="0" defTabSz="914400">
              <a:buSzPct val="80000"/>
              <a:buNone/>
              <a:defRPr/>
            </a:pPr>
            <a:r>
              <a:rPr lang="en-US" sz="1700" dirty="0"/>
              <a:t>The substance was a controlled </a:t>
            </a:r>
            <a:r>
              <a:rPr lang="en-US" sz="1700" b="1" dirty="0"/>
              <a:t>drug</a:t>
            </a:r>
          </a:p>
          <a:p>
            <a:pPr marL="0" indent="-228600" defTabSz="914400">
              <a:buSzPct val="80000"/>
              <a:defRPr/>
            </a:pPr>
            <a:endParaRPr lang="en-US" sz="1700" b="1" dirty="0"/>
          </a:p>
          <a:p>
            <a:pPr marL="0" indent="-228600" defTabSz="914400">
              <a:buSzPct val="80000"/>
              <a:defRPr/>
            </a:pPr>
            <a:r>
              <a:rPr lang="en-US" sz="1700" dirty="0"/>
              <a:t>4. Lawful Authority</a:t>
            </a:r>
          </a:p>
          <a:p>
            <a:pPr marL="0" indent="0" defTabSz="914400">
              <a:buSzPct val="80000"/>
              <a:buNone/>
              <a:defRPr/>
            </a:pPr>
            <a:r>
              <a:rPr lang="en-US" sz="1700" dirty="0" err="1"/>
              <a:t>He/She</a:t>
            </a:r>
            <a:r>
              <a:rPr lang="en-US" sz="1700" dirty="0"/>
              <a:t> had </a:t>
            </a:r>
            <a:r>
              <a:rPr lang="en-US" sz="1700" b="1" dirty="0"/>
              <a:t>no authority </a:t>
            </a:r>
            <a:r>
              <a:rPr lang="en-US" sz="1700" dirty="0"/>
              <a:t>such as a Doctor’s prescription to possess</a:t>
            </a:r>
          </a:p>
          <a:p>
            <a:pPr marL="609600" indent="-228600" defTabSz="914400">
              <a:buSzPct val="80000"/>
              <a:defRPr/>
            </a:pPr>
            <a:endParaRPr lang="en-US" sz="1300" dirty="0"/>
          </a:p>
        </p:txBody>
      </p:sp>
    </p:spTree>
    <p:extLst>
      <p:ext uri="{BB962C8B-B14F-4D97-AF65-F5344CB8AC3E}">
        <p14:creationId xmlns:p14="http://schemas.microsoft.com/office/powerpoint/2010/main" val="29655461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fade">
                                      <p:cBhvr>
                                        <p:cTn id="15" dur="500"/>
                                        <p:tgtEl>
                                          <p:spTgt spid="4">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fade">
                                      <p:cBhvr>
                                        <p:cTn id="18" dur="500"/>
                                        <p:tgtEl>
                                          <p:spTgt spid="4">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Effect transition="in" filter="fade">
                                      <p:cBhvr>
                                        <p:cTn id="23" dur="500"/>
                                        <p:tgtEl>
                                          <p:spTgt spid="4">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7" end="7"/>
                                            </p:txEl>
                                          </p:spTgt>
                                        </p:tgtEl>
                                        <p:attrNameLst>
                                          <p:attrName>style.visibility</p:attrName>
                                        </p:attrNameLst>
                                      </p:cBhvr>
                                      <p:to>
                                        <p:strVal val="visible"/>
                                      </p:to>
                                    </p:set>
                                    <p:animEffect transition="in" filter="fade">
                                      <p:cBhvr>
                                        <p:cTn id="26" dur="500"/>
                                        <p:tgtEl>
                                          <p:spTgt spid="4">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animEffect transition="in" filter="fade">
                                      <p:cBhvr>
                                        <p:cTn id="31" dur="500"/>
                                        <p:tgtEl>
                                          <p:spTgt spid="4">
                                            <p:txEl>
                                              <p:pRg st="9" end="9"/>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10" end="10"/>
                                            </p:txEl>
                                          </p:spTgt>
                                        </p:tgtEl>
                                        <p:attrNameLst>
                                          <p:attrName>style.visibility</p:attrName>
                                        </p:attrNameLst>
                                      </p:cBhvr>
                                      <p:to>
                                        <p:strVal val="visible"/>
                                      </p:to>
                                    </p:set>
                                    <p:animEffect transition="in" filter="fade">
                                      <p:cBhvr>
                                        <p:cTn id="34"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extLst>
              <p:ext uri="{D42A27DB-BD31-4B8C-83A1-F6EECF244321}">
                <p14:modId xmlns:p14="http://schemas.microsoft.com/office/powerpoint/2010/main" val="235217790"/>
              </p:ext>
            </p:extLst>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a:t>
            </a:r>
            <a:r>
              <a:rPr lang="en-US" altLang="en-US" sz="2000" dirty="0" err="1">
                <a:solidFill>
                  <a:schemeClr val="tx1"/>
                </a:solidFill>
                <a:latin typeface="+mn-lt"/>
                <a:ea typeface="+mn-ea"/>
              </a:rPr>
              <a:t>defences</a:t>
            </a:r>
            <a:r>
              <a:rPr lang="en-US" altLang="en-US" sz="2000" dirty="0">
                <a:solidFill>
                  <a:schemeClr val="tx1"/>
                </a:solidFill>
                <a:latin typeface="+mn-lt"/>
                <a:ea typeface="+mn-ea"/>
              </a:rPr>
              <a:t>,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0658" y="0"/>
            <a:ext cx="7229625"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3"/>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8" name="TextBox 7">
            <a:extLst>
              <a:ext uri="{FF2B5EF4-FFF2-40B4-BE49-F238E27FC236}">
                <a16:creationId xmlns:a16="http://schemas.microsoft.com/office/drawing/2014/main" id="{4FF35CB9-7A3B-F349-AB2E-B75181F12F55}"/>
              </a:ext>
            </a:extLst>
          </p:cNvPr>
          <p:cNvSpPr txBox="1"/>
          <p:nvPr/>
        </p:nvSpPr>
        <p:spPr>
          <a:xfrm>
            <a:off x="7553678" y="3749457"/>
            <a:ext cx="4638322" cy="3108543"/>
          </a:xfrm>
          <a:prstGeom prst="rect">
            <a:avLst/>
          </a:prstGeom>
          <a:solidFill>
            <a:schemeClr val="accent6">
              <a:lumMod val="40000"/>
              <a:lumOff val="60000"/>
            </a:schemeClr>
          </a:solidFill>
        </p:spPr>
        <p:txBody>
          <a:bodyPr wrap="square">
            <a:spAutoFit/>
          </a:bodyPr>
          <a:lstStyle/>
          <a:p>
            <a:pPr>
              <a:lnSpc>
                <a:spcPct val="100000"/>
              </a:lnSpc>
            </a:pPr>
            <a:r>
              <a:rPr lang="en-GB" altLang="en-US" sz="1400" b="1" dirty="0">
                <a:ea typeface="ＭＳ Ｐゴシック" panose="020B0600070205080204" pitchFamily="34" charset="-128"/>
              </a:rPr>
              <a:t>Example</a:t>
            </a:r>
            <a:br>
              <a:rPr lang="en-GB" altLang="en-US" sz="1400" b="1" dirty="0">
                <a:ea typeface="ＭＳ Ｐゴシック" panose="020B0600070205080204" pitchFamily="34" charset="-128"/>
              </a:rPr>
            </a:br>
            <a:endParaRPr lang="en-GB" altLang="en-US" sz="1400" b="1"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Two men are walking together in the street when a police constable approaches them.  </a:t>
            </a:r>
            <a:br>
              <a:rPr lang="en-GB" altLang="en-US" sz="1400" dirty="0">
                <a:ea typeface="ＭＳ Ｐゴシック" panose="020B0600070205080204" pitchFamily="34" charset="-128"/>
              </a:rPr>
            </a:br>
            <a:r>
              <a:rPr lang="en-GB" altLang="en-US" sz="1400" dirty="0">
                <a:ea typeface="ＭＳ Ｐゴシック" panose="020B0600070205080204" pitchFamily="34" charset="-128"/>
              </a:rPr>
              <a:t>One is carrying a small packet of cannabis and, to avoid being found in possession of it, he slips the packet into the other’s pocket without his knowledge.</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Would the other person be guilty?</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‘Knowledge’ is a fact the prosecution have to prove for an offence of unlawful possession.</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In this case the person </a:t>
            </a:r>
            <a:r>
              <a:rPr lang="en-GB" altLang="en-US" sz="1400" b="1" dirty="0">
                <a:ea typeface="ＭＳ Ｐゴシック" panose="020B0600070205080204" pitchFamily="34" charset="-128"/>
              </a:rPr>
              <a:t>would not </a:t>
            </a:r>
            <a:r>
              <a:rPr lang="en-GB" altLang="en-US" sz="1400" dirty="0">
                <a:ea typeface="ＭＳ Ｐゴシック" panose="020B0600070205080204" pitchFamily="34" charset="-128"/>
              </a:rPr>
              <a:t>be guilty.</a:t>
            </a:r>
          </a:p>
        </p:txBody>
      </p:sp>
    </p:spTree>
    <p:extLst>
      <p:ext uri="{BB962C8B-B14F-4D97-AF65-F5344CB8AC3E}">
        <p14:creationId xmlns:p14="http://schemas.microsoft.com/office/powerpoint/2010/main" val="18043004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knowledge of a controlled drug</a:t>
            </a:r>
          </a:p>
        </p:txBody>
      </p:sp>
      <p:sp>
        <p:nvSpPr>
          <p:cNvPr id="6" name="TextBox 5">
            <a:extLst>
              <a:ext uri="{FF2B5EF4-FFF2-40B4-BE49-F238E27FC236}">
                <a16:creationId xmlns:a16="http://schemas.microsoft.com/office/drawing/2014/main" id="{1DD9450B-A13F-5C4A-8BFF-5AF93CB19788}"/>
              </a:ext>
            </a:extLst>
          </p:cNvPr>
          <p:cNvSpPr txBox="1"/>
          <p:nvPr/>
        </p:nvSpPr>
        <p:spPr>
          <a:xfrm>
            <a:off x="7788924" y="486823"/>
            <a:ext cx="3781539" cy="2862322"/>
          </a:xfrm>
          <a:prstGeom prst="rect">
            <a:avLst/>
          </a:prstGeom>
          <a:solidFill>
            <a:schemeClr val="accent6">
              <a:lumMod val="40000"/>
              <a:lumOff val="60000"/>
            </a:schemeClr>
          </a:solidFill>
        </p:spPr>
        <p:txBody>
          <a:bodyPr wrap="square">
            <a:spAutoFit/>
          </a:bodyPr>
          <a:lstStyle/>
          <a:p>
            <a:r>
              <a:rPr lang="en-GB" altLang="en-US" sz="1800" b="1" dirty="0">
                <a:ea typeface="ＭＳ Ｐゴシック" panose="020B0600070205080204" pitchFamily="34" charset="-128"/>
              </a:rPr>
              <a:t>Example</a:t>
            </a:r>
          </a:p>
          <a:p>
            <a:r>
              <a:rPr lang="en-GB" altLang="en-US" sz="1800" dirty="0">
                <a:ea typeface="ＭＳ Ｐゴシック" panose="020B0600070205080204" pitchFamily="34" charset="-128"/>
              </a:rPr>
              <a:t>A man gives his employee a packet to deliver, informing her it contains tobacco.</a:t>
            </a:r>
          </a:p>
          <a:p>
            <a:r>
              <a:rPr lang="en-GB" altLang="en-US" sz="1800" dirty="0">
                <a:ea typeface="ＭＳ Ｐゴシック" panose="020B0600070205080204" pitchFamily="34" charset="-128"/>
              </a:rPr>
              <a:t>The package is found to contain cannabis.</a:t>
            </a:r>
          </a:p>
          <a:p>
            <a:r>
              <a:rPr lang="en-GB" altLang="en-US" sz="1800" dirty="0">
                <a:ea typeface="ＭＳ Ｐゴシック" panose="020B0600070205080204" pitchFamily="34" charset="-128"/>
              </a:rPr>
              <a:t>The employee did not know it was cannabis, did not suspect it was, and had no reason to suspect it; therefore she would not be guilty.</a:t>
            </a:r>
            <a:endParaRPr lang="en-US" dirty="0"/>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4410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42996" y="4571216"/>
            <a:ext cx="10906008" cy="1115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6000" kern="1200">
                <a:solidFill>
                  <a:schemeClr val="tx1"/>
                </a:solidFill>
                <a:latin typeface="+mj-lt"/>
                <a:ea typeface="+mj-ea"/>
                <a:cs typeface="+mj-cs"/>
              </a:rPr>
              <a:t>Further Drug Offences</a:t>
            </a:r>
          </a:p>
        </p:txBody>
      </p:sp>
      <p:pic>
        <p:nvPicPr>
          <p:cNvPr id="13318" name="Picture 6" descr="Crime-fighting algorithm the new hero of drug forensics">
            <a:extLst>
              <a:ext uri="{FF2B5EF4-FFF2-40B4-BE49-F238E27FC236}">
                <a16:creationId xmlns:a16="http://schemas.microsoft.com/office/drawing/2014/main" id="{A57AA498-FD78-D84A-9B53-113DE7E0D0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8" r="23503"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Drug Addiction: Different Types of Illegal Drugs">
            <a:extLst>
              <a:ext uri="{FF2B5EF4-FFF2-40B4-BE49-F238E27FC236}">
                <a16:creationId xmlns:a16="http://schemas.microsoft.com/office/drawing/2014/main" id="{89DDA43B-3229-EA49-9D66-C39718F71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28" r="27004" b="2"/>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Legalising drugs: 'Drug use should be treated as normal adult behaviour'">
            <a:extLst>
              <a:ext uri="{FF2B5EF4-FFF2-40B4-BE49-F238E27FC236}">
                <a16:creationId xmlns:a16="http://schemas.microsoft.com/office/drawing/2014/main" id="{8F153D84-AEE8-4241-8887-7FE6076D0D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76" r="21165"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6EA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687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FC842B7-73CE-42DB-96F1-3F2E51AF47BA}"/>
              </a:ext>
            </a:extLst>
          </p:cNvPr>
          <p:cNvGraphicFramePr/>
          <p:nvPr>
            <p:extLst>
              <p:ext uri="{D42A27DB-BD31-4B8C-83A1-F6EECF244321}">
                <p14:modId xmlns:p14="http://schemas.microsoft.com/office/powerpoint/2010/main" val="3399116826"/>
              </p:ext>
            </p:extLst>
          </p:nvPr>
        </p:nvGraphicFramePr>
        <p:xfrm>
          <a:off x="0" y="238922"/>
          <a:ext cx="12192000" cy="66190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340" name="Picture 4" descr="Common Drug Street Names | California Teen Addiction Treatment">
            <a:extLst>
              <a:ext uri="{FF2B5EF4-FFF2-40B4-BE49-F238E27FC236}">
                <a16:creationId xmlns:a16="http://schemas.microsoft.com/office/drawing/2014/main" id="{3E872F26-6EB3-5243-9A7C-E51EE5619F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62021" y="4742599"/>
            <a:ext cx="3414963" cy="201758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When Legal Drugs Harm and Illegal Drugs Help - Scientific American Blog  Network">
            <a:extLst>
              <a:ext uri="{FF2B5EF4-FFF2-40B4-BE49-F238E27FC236}">
                <a16:creationId xmlns:a16="http://schemas.microsoft.com/office/drawing/2014/main" id="{FD0317C1-B3E2-E94E-A9B1-385B292D2D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571" y="4701404"/>
            <a:ext cx="3277409" cy="205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36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F41DF176-31FE-4AE4-8CE3-7304E640F658}"/>
              </a:ext>
            </a:extLst>
          </p:cNvPr>
          <p:cNvGraphicFramePr/>
          <p:nvPr>
            <p:extLst>
              <p:ext uri="{D42A27DB-BD31-4B8C-83A1-F6EECF244321}">
                <p14:modId xmlns:p14="http://schemas.microsoft.com/office/powerpoint/2010/main" val="1304301877"/>
              </p:ext>
            </p:extLst>
          </p:nvPr>
        </p:nvGraphicFramePr>
        <p:xfrm>
          <a:off x="838200" y="0"/>
          <a:ext cx="10515600" cy="6641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4" descr="Teenagers' Use Of Illicit Drugs Shows Record Decline During 2021">
            <a:extLst>
              <a:ext uri="{FF2B5EF4-FFF2-40B4-BE49-F238E27FC236}">
                <a16:creationId xmlns:a16="http://schemas.microsoft.com/office/drawing/2014/main" id="{01369791-98E6-8440-B341-E3FECA5D8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61300" y="45419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8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89560" y="856180"/>
            <a:ext cx="4560584" cy="1128068"/>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3700" b="1"/>
              <a:t> Cannabis – Simple Possession</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sz="1400" dirty="0">
                <a:effectLst/>
              </a:rPr>
              <a:t>The effects of cannabis vary from person to person:</a:t>
            </a:r>
          </a:p>
          <a:p>
            <a:pPr marL="170627" indent="-228600">
              <a:lnSpc>
                <a:spcPct val="90000"/>
              </a:lnSpc>
              <a:buFont typeface="Arial" panose="020B0604020202020204" pitchFamily="34" charset="0"/>
              <a:buChar char="•"/>
            </a:pPr>
            <a:r>
              <a:rPr lang="en-US" sz="1400" dirty="0"/>
              <a:t>S</a:t>
            </a:r>
            <a:r>
              <a:rPr lang="en-US" sz="1400" dirty="0">
                <a:effectLst/>
              </a:rPr>
              <a:t>ome people may feel chilled out, relaxed and happy </a:t>
            </a:r>
          </a:p>
          <a:p>
            <a:pPr marL="170627" indent="-228600">
              <a:lnSpc>
                <a:spcPct val="90000"/>
              </a:lnSpc>
              <a:buFont typeface="Arial" panose="020B0604020202020204" pitchFamily="34" charset="0"/>
              <a:buChar char="•"/>
            </a:pPr>
            <a:r>
              <a:rPr lang="en-US" sz="1400" dirty="0"/>
              <a:t>O</a:t>
            </a:r>
            <a:r>
              <a:rPr lang="en-US" sz="1400" dirty="0">
                <a:effectLst/>
              </a:rPr>
              <a:t>thers get the giggles or become more talkative </a:t>
            </a:r>
          </a:p>
          <a:p>
            <a:pPr marL="170627" indent="-228600">
              <a:lnSpc>
                <a:spcPct val="90000"/>
              </a:lnSpc>
              <a:buFont typeface="Arial" panose="020B0604020202020204" pitchFamily="34" charset="0"/>
              <a:buChar char="•"/>
            </a:pPr>
            <a:r>
              <a:rPr lang="en-US" sz="1400" dirty="0"/>
              <a:t>H</a:t>
            </a:r>
            <a:r>
              <a:rPr lang="en-US" sz="1400" dirty="0">
                <a:effectLst/>
              </a:rPr>
              <a:t>unger pangs are common – this is sometimes known as "getting the munchies" </a:t>
            </a:r>
          </a:p>
          <a:p>
            <a:pPr marL="170627" indent="-228600">
              <a:lnSpc>
                <a:spcPct val="90000"/>
              </a:lnSpc>
              <a:buFont typeface="Arial" panose="020B0604020202020204" pitchFamily="34" charset="0"/>
              <a:buChar char="•"/>
            </a:pPr>
            <a:r>
              <a:rPr lang="en-US" sz="1400" dirty="0"/>
              <a:t>Y</a:t>
            </a:r>
            <a:r>
              <a:rPr lang="en-US" sz="1400" dirty="0">
                <a:effectLst/>
              </a:rPr>
              <a:t>ou may become more aware of your senses – </a:t>
            </a:r>
            <a:r>
              <a:rPr lang="en-US" sz="1400" dirty="0" err="1">
                <a:effectLst/>
              </a:rPr>
              <a:t>colours</a:t>
            </a:r>
            <a:r>
              <a:rPr lang="en-US" sz="1400" dirty="0">
                <a:effectLst/>
              </a:rPr>
              <a:t> may look more intense and music may sound better </a:t>
            </a:r>
          </a:p>
          <a:p>
            <a:pPr marL="170627" indent="-228600">
              <a:lnSpc>
                <a:spcPct val="90000"/>
              </a:lnSpc>
              <a:buFont typeface="Arial" panose="020B0604020202020204" pitchFamily="34" charset="0"/>
              <a:buChar char="•"/>
            </a:pPr>
            <a:r>
              <a:rPr lang="en-US" sz="1400" dirty="0"/>
              <a:t>I</a:t>
            </a:r>
            <a:r>
              <a:rPr lang="en-US" sz="1400" dirty="0">
                <a:effectLst/>
              </a:rPr>
              <a:t>t’s common to feel as though time is slowing down </a:t>
            </a:r>
          </a:p>
          <a:p>
            <a:pPr indent="-228600">
              <a:lnSpc>
                <a:spcPct val="90000"/>
              </a:lnSpc>
              <a:buFont typeface="Arial" panose="020B0604020202020204" pitchFamily="34" charset="0"/>
              <a:buChar char="•"/>
            </a:pPr>
            <a:r>
              <a:rPr lang="en-US" sz="1400" dirty="0">
                <a:effectLst/>
              </a:rPr>
              <a:t>Cannabis can have other effects too:</a:t>
            </a:r>
          </a:p>
          <a:p>
            <a:pPr marL="170627" indent="-228600">
              <a:lnSpc>
                <a:spcPct val="90000"/>
              </a:lnSpc>
              <a:buFont typeface="Arial" panose="020B0604020202020204" pitchFamily="34" charset="0"/>
              <a:buChar char="•"/>
            </a:pPr>
            <a:r>
              <a:rPr lang="en-US" sz="1400" dirty="0"/>
              <a:t>I</a:t>
            </a:r>
            <a:r>
              <a:rPr lang="en-US" sz="1400" dirty="0">
                <a:effectLst/>
              </a:rPr>
              <a:t>t makes some people feel faint and/or sick – this is sometimes known as a "whitey" </a:t>
            </a:r>
          </a:p>
          <a:p>
            <a:pPr marL="170627" indent="-228600">
              <a:lnSpc>
                <a:spcPct val="90000"/>
              </a:lnSpc>
              <a:buFont typeface="Arial" panose="020B0604020202020204" pitchFamily="34" charset="0"/>
              <a:buChar char="•"/>
            </a:pPr>
            <a:r>
              <a:rPr lang="en-US" sz="1400" dirty="0"/>
              <a:t>I</a:t>
            </a:r>
            <a:r>
              <a:rPr lang="en-US" sz="1400" dirty="0">
                <a:effectLst/>
              </a:rPr>
              <a:t>t can make you feel sleepy and lethargic </a:t>
            </a:r>
          </a:p>
          <a:p>
            <a:pPr marL="170627" indent="-228600">
              <a:lnSpc>
                <a:spcPct val="90000"/>
              </a:lnSpc>
              <a:buFont typeface="Arial" panose="020B0604020202020204" pitchFamily="34" charset="0"/>
              <a:buChar char="•"/>
            </a:pPr>
            <a:r>
              <a:rPr lang="en-US" sz="1400" dirty="0"/>
              <a:t>S</a:t>
            </a:r>
            <a:r>
              <a:rPr lang="en-US" sz="1400" dirty="0">
                <a:effectLst/>
              </a:rPr>
              <a:t>ome people find it affects their memory, making it harder to remember things </a:t>
            </a:r>
          </a:p>
          <a:p>
            <a:pPr marL="170627" indent="-228600">
              <a:lnSpc>
                <a:spcPct val="90000"/>
              </a:lnSpc>
              <a:buFont typeface="Arial" panose="020B0604020202020204" pitchFamily="34" charset="0"/>
              <a:buChar char="•"/>
            </a:pPr>
            <a:r>
              <a:rPr lang="en-US" sz="1400" dirty="0"/>
              <a:t>I</a:t>
            </a:r>
            <a:r>
              <a:rPr lang="en-US" sz="1400" dirty="0">
                <a:effectLst/>
              </a:rPr>
              <a:t>t makes some people feel confused, anxious or paranoid, and some experience panic attacks and hallucinations. These effects are particularly common with stronger forms of cannabis, such as skunk and sinsemilla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24" r="2500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8534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664249869"/>
              </p:ext>
            </p:extLst>
          </p:nvPr>
        </p:nvGraphicFramePr>
        <p:xfrm>
          <a:off x="518779" y="1218491"/>
          <a:ext cx="3163888" cy="646331"/>
        </p:xfrm>
        <a:graphic>
          <a:graphicData uri="http://schemas.openxmlformats.org/drawingml/2006/table">
            <a:tbl>
              <a:tblPr/>
              <a:tblGrid>
                <a:gridCol w="3163888">
                  <a:extLst>
                    <a:ext uri="{9D8B030D-6E8A-4147-A177-3AD203B41FA5}">
                      <a16:colId xmlns:a16="http://schemas.microsoft.com/office/drawing/2014/main" val="20000"/>
                    </a:ext>
                  </a:extLst>
                </a:gridCol>
              </a:tblGrid>
              <a:tr h="646331">
                <a:tc>
                  <a:txBody>
                    <a:bodyPr/>
                    <a:lstStyle/>
                    <a:p>
                      <a:pPr algn="ctr"/>
                      <a:r>
                        <a:rPr lang="en-GB" sz="2800" dirty="0"/>
                        <a:t>Arrest</a:t>
                      </a:r>
                    </a:p>
                  </a:txBody>
                  <a:tcPr marL="91433" marR="91433" marT="45709" marB="45709">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6" name="Up Arrow 5"/>
          <p:cNvSpPr/>
          <p:nvPr/>
        </p:nvSpPr>
        <p:spPr>
          <a:xfrm>
            <a:off x="1454651" y="2191949"/>
            <a:ext cx="1009650" cy="792162"/>
          </a:xfrm>
          <a:prstGeom prst="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aphicFrame>
        <p:nvGraphicFramePr>
          <p:cNvPr id="7" name="Table 6"/>
          <p:cNvGraphicFramePr>
            <a:graphicFrameLocks noGrp="1"/>
          </p:cNvGraphicFramePr>
          <p:nvPr>
            <p:extLst>
              <p:ext uri="{D42A27DB-BD31-4B8C-83A1-F6EECF244321}">
                <p14:modId xmlns:p14="http://schemas.microsoft.com/office/powerpoint/2010/main" val="2527965144"/>
              </p:ext>
            </p:extLst>
          </p:nvPr>
        </p:nvGraphicFramePr>
        <p:xfrm>
          <a:off x="517192" y="3595861"/>
          <a:ext cx="3165475" cy="647501"/>
        </p:xfrm>
        <a:graphic>
          <a:graphicData uri="http://schemas.openxmlformats.org/drawingml/2006/table">
            <a:tbl>
              <a:tblPr/>
              <a:tblGrid>
                <a:gridCol w="3165475">
                  <a:extLst>
                    <a:ext uri="{9D8B030D-6E8A-4147-A177-3AD203B41FA5}">
                      <a16:colId xmlns:a16="http://schemas.microsoft.com/office/drawing/2014/main" val="20000"/>
                    </a:ext>
                  </a:extLst>
                </a:gridCol>
              </a:tblGrid>
              <a:tr h="647501">
                <a:tc>
                  <a:txBody>
                    <a:bodyPr/>
                    <a:lstStyle/>
                    <a:p>
                      <a:pPr algn="ctr"/>
                      <a:r>
                        <a:rPr lang="en-GB" sz="2800" dirty="0"/>
                        <a:t>PND</a:t>
                      </a:r>
                    </a:p>
                  </a:txBody>
                  <a:tcPr marL="91479" marR="91479" marT="45709" marB="45709">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8" name="Up Arrow 7"/>
          <p:cNvSpPr/>
          <p:nvPr/>
        </p:nvSpPr>
        <p:spPr>
          <a:xfrm>
            <a:off x="1454651" y="4674700"/>
            <a:ext cx="1009650" cy="792162"/>
          </a:xfrm>
          <a:prstGeom prst="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aphicFrame>
        <p:nvGraphicFramePr>
          <p:cNvPr id="9" name="Table 8"/>
          <p:cNvGraphicFramePr>
            <a:graphicFrameLocks noGrp="1"/>
          </p:cNvGraphicFramePr>
          <p:nvPr>
            <p:extLst>
              <p:ext uri="{D42A27DB-BD31-4B8C-83A1-F6EECF244321}">
                <p14:modId xmlns:p14="http://schemas.microsoft.com/office/powerpoint/2010/main" val="2819101180"/>
              </p:ext>
            </p:extLst>
          </p:nvPr>
        </p:nvGraphicFramePr>
        <p:xfrm>
          <a:off x="517192" y="5682038"/>
          <a:ext cx="3165475" cy="647501"/>
        </p:xfrm>
        <a:graphic>
          <a:graphicData uri="http://schemas.openxmlformats.org/drawingml/2006/table">
            <a:tbl>
              <a:tblPr/>
              <a:tblGrid>
                <a:gridCol w="3165475">
                  <a:extLst>
                    <a:ext uri="{9D8B030D-6E8A-4147-A177-3AD203B41FA5}">
                      <a16:colId xmlns:a16="http://schemas.microsoft.com/office/drawing/2014/main" val="20000"/>
                    </a:ext>
                  </a:extLst>
                </a:gridCol>
              </a:tblGrid>
              <a:tr h="647501">
                <a:tc>
                  <a:txBody>
                    <a:bodyPr/>
                    <a:lstStyle/>
                    <a:p>
                      <a:pPr algn="ctr"/>
                      <a:r>
                        <a:rPr lang="en-GB" sz="2800" dirty="0"/>
                        <a:t>Cannabis Warning</a:t>
                      </a:r>
                    </a:p>
                  </a:txBody>
                  <a:tcPr marL="91479" marR="91479" marT="45781" marB="4578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10" name="TextBox 9"/>
          <p:cNvSpPr txBox="1"/>
          <p:nvPr/>
        </p:nvSpPr>
        <p:spPr>
          <a:xfrm>
            <a:off x="0" y="24503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Cannabis: Simple Possession</a:t>
            </a:r>
          </a:p>
        </p:txBody>
      </p:sp>
      <p:sp>
        <p:nvSpPr>
          <p:cNvPr id="2" name="Rectangle 1">
            <a:extLst>
              <a:ext uri="{FF2B5EF4-FFF2-40B4-BE49-F238E27FC236}">
                <a16:creationId xmlns:a16="http://schemas.microsoft.com/office/drawing/2014/main" id="{0ABB9504-B362-B647-8517-25F1BFA2E69D}"/>
              </a:ext>
            </a:extLst>
          </p:cNvPr>
          <p:cNvSpPr>
            <a:spLocks noChangeArrowheads="1"/>
          </p:cNvSpPr>
          <p:nvPr/>
        </p:nvSpPr>
        <p:spPr bwMode="auto">
          <a:xfrm>
            <a:off x="4922517" y="1654421"/>
            <a:ext cx="624581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In 2004 cannabis was reclassified to </a:t>
            </a:r>
            <a:r>
              <a:rPr kumimoji="0" lang="en-GB" altLang="en-US" sz="2400" b="1" i="0" u="none" strike="noStrike" cap="none" normalizeH="0" baseline="0" dirty="0">
                <a:ln>
                  <a:noFill/>
                </a:ln>
                <a:solidFill>
                  <a:schemeClr val="tx1"/>
                </a:solidFill>
                <a:effectLst/>
                <a:latin typeface="+mj-lt"/>
                <a:ea typeface="ＭＳ Ｐゴシック" panose="020B0600070205080204" pitchFamily="34" charset="-128"/>
                <a:cs typeface="+mn-cs"/>
              </a:rPr>
              <a:t>Class C </a:t>
            </a:r>
            <a:endParaRPr lang="en-GB" altLang="en-US" sz="2400" dirty="0">
              <a:latin typeface="+mj-lt"/>
              <a:ea typeface="ＭＳ Ｐゴシック" panose="020B0600070205080204" pitchFamily="34" charset="-128"/>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In 2009 it was returned to </a:t>
            </a:r>
            <a:r>
              <a:rPr kumimoji="0" lang="en-GB" altLang="en-US" sz="2400" b="1" i="0" u="none" strike="noStrike" cap="none" normalizeH="0" baseline="0" dirty="0">
                <a:ln>
                  <a:noFill/>
                </a:ln>
                <a:solidFill>
                  <a:schemeClr val="tx1"/>
                </a:solidFill>
                <a:effectLst/>
                <a:latin typeface="+mj-lt"/>
                <a:ea typeface="ＭＳ Ｐゴシック" panose="020B0600070205080204" pitchFamily="34" charset="-128"/>
                <a:cs typeface="+mn-cs"/>
              </a:rPr>
              <a:t>Class B</a:t>
            </a: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a:t>
            </a:r>
            <a:endParaRPr kumimoji="0" lang="en-GB" altLang="en-US" sz="2400" b="0" i="0" u="none" strike="noStrike" cap="none" normalizeH="0" baseline="0" dirty="0">
              <a:ln>
                <a:noFill/>
              </a:ln>
              <a:solidFill>
                <a:schemeClr val="tx1"/>
              </a:solidFill>
              <a:effectLst/>
              <a:latin typeface="+mj-lt"/>
            </a:endParaRPr>
          </a:p>
        </p:txBody>
      </p:sp>
      <p:sp>
        <p:nvSpPr>
          <p:cNvPr id="11" name="TextBox 10">
            <a:extLst>
              <a:ext uri="{FF2B5EF4-FFF2-40B4-BE49-F238E27FC236}">
                <a16:creationId xmlns:a16="http://schemas.microsoft.com/office/drawing/2014/main" id="{4AFCBA5A-1B71-E24B-9C0A-08E703183CB6}"/>
              </a:ext>
            </a:extLst>
          </p:cNvPr>
          <p:cNvSpPr txBox="1"/>
          <p:nvPr/>
        </p:nvSpPr>
        <p:spPr>
          <a:xfrm>
            <a:off x="4922517" y="2660445"/>
            <a:ext cx="6096000" cy="3416320"/>
          </a:xfrm>
          <a:prstGeom prst="rect">
            <a:avLst/>
          </a:prstGeom>
          <a:noFill/>
        </p:spPr>
        <p:txBody>
          <a:bodyPr wrap="square">
            <a:spAutoFit/>
          </a:bodyPr>
          <a:lstStyle/>
          <a:p>
            <a:r>
              <a:rPr lang="en-GB" altLang="en-US" sz="2400" dirty="0">
                <a:latin typeface="+mj-lt"/>
                <a:ea typeface="ＭＳ Ｐゴシック" panose="020B0600070205080204" pitchFamily="34" charset="-128"/>
              </a:rPr>
              <a:t>Dealing with Cannabis: </a:t>
            </a:r>
          </a:p>
          <a:p>
            <a:endParaRPr lang="en-GB" altLang="en-US" sz="2400" dirty="0">
              <a:latin typeface="+mj-lt"/>
              <a:ea typeface="ＭＳ Ｐゴシック" panose="020B0600070205080204" pitchFamily="34" charset="-128"/>
            </a:endParaRPr>
          </a:p>
          <a:p>
            <a:r>
              <a:rPr lang="en-GB" altLang="en-US" sz="2400" dirty="0">
                <a:latin typeface="+mj-lt"/>
                <a:ea typeface="ＭＳ Ｐゴシック" panose="020B0600070205080204" pitchFamily="34" charset="-128"/>
              </a:rPr>
              <a:t>The options are shown in the order of escalation that would be expected taking into account all the aggravating factors. (Next Slide) </a:t>
            </a:r>
          </a:p>
          <a:p>
            <a:endParaRPr lang="en-GB" altLang="en-US" sz="2400" dirty="0">
              <a:latin typeface="+mj-lt"/>
              <a:ea typeface="ＭＳ Ｐゴシック" panose="020B0600070205080204" pitchFamily="34" charset="-128"/>
            </a:endParaRPr>
          </a:p>
          <a:p>
            <a:r>
              <a:rPr lang="en-GB" altLang="en-US" sz="2400" dirty="0">
                <a:latin typeface="+mj-lt"/>
                <a:ea typeface="ＭＳ Ｐゴシック" panose="020B0600070205080204" pitchFamily="34" charset="-128"/>
              </a:rPr>
              <a:t>If none of the aggravating factors are present, the expectation is that a Cannabis Warning will be issued.</a:t>
            </a:r>
          </a:p>
        </p:txBody>
      </p:sp>
    </p:spTree>
    <p:extLst>
      <p:ext uri="{BB962C8B-B14F-4D97-AF65-F5344CB8AC3E}">
        <p14:creationId xmlns:p14="http://schemas.microsoft.com/office/powerpoint/2010/main" val="164333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What are ‘Aggravating Factors’?</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Public Place or View</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Locally Identified Policing Problem</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Protecting Young People</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Repeat/Persistent Offenders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Impact on Offender</a:t>
            </a:r>
          </a:p>
        </p:txBody>
      </p:sp>
      <p:pic>
        <p:nvPicPr>
          <p:cNvPr id="19458" name="Picture 2" descr="Cannabis and the law - CK Public Health">
            <a:extLst>
              <a:ext uri="{FF2B5EF4-FFF2-40B4-BE49-F238E27FC236}">
                <a16:creationId xmlns:a16="http://schemas.microsoft.com/office/drawing/2014/main" id="{2815C08E-896A-0D46-80A4-1F19FD5B2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03" r="30675" b="-1"/>
          <a:stretch/>
        </p:blipFill>
        <p:spPr bwMode="auto">
          <a:xfrm>
            <a:off x="6584795"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18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5117431" y="955156"/>
            <a:ext cx="6368717"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None/>
              <a:defRPr/>
            </a:pPr>
            <a:r>
              <a:rPr lang="en-GB" altLang="en-US" dirty="0">
                <a:solidFill>
                  <a:schemeClr val="tx1"/>
                </a:solidFill>
                <a:latin typeface="Arial" panose="020B0604020202020204" pitchFamily="34" charset="0"/>
                <a:cs typeface="Arial" panose="020B0604020202020204" pitchFamily="34" charset="0"/>
              </a:rPr>
              <a:t>An officer should consider dealing with the offender by way of a Cannabis Warning when: </a:t>
            </a:r>
          </a:p>
          <a:p>
            <a:pPr eaLnBrk="1" hangingPunct="1">
              <a:spcBef>
                <a:spcPct val="0"/>
              </a:spcBef>
              <a:buFontTx/>
              <a:buNone/>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the offender admits possession of drug, and</a:t>
            </a:r>
          </a:p>
          <a:p>
            <a:pPr marL="514350" indent="-514350">
              <a:spcBef>
                <a:spcPct val="0"/>
              </a:spcBef>
              <a:buFont typeface="+mj-lt"/>
              <a:buAutoNum type="arabicPeriod"/>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there is no evidence of intent to supply and </a:t>
            </a:r>
          </a:p>
          <a:p>
            <a:pPr marL="514350" indent="-514350">
              <a:spcBef>
                <a:spcPct val="0"/>
              </a:spcBef>
              <a:buFont typeface="+mj-lt"/>
              <a:buAutoNum type="arabicPeriod"/>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no aggravating factors apply</a:t>
            </a:r>
          </a:p>
          <a:p>
            <a:pPr marL="514350" indent="-514350">
              <a:spcBef>
                <a:spcPct val="0"/>
              </a:spcBef>
              <a:buFont typeface="+mj-lt"/>
              <a:buAutoNum type="arabicPeriod"/>
              <a:defRPr/>
            </a:pPr>
            <a:endParaRPr lang="en-GB" altLang="en-US" sz="2800" dirty="0">
              <a:solidFill>
                <a:schemeClr val="tx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15AE0E6-959D-8E4C-8A58-8CD151855528}"/>
              </a:ext>
            </a:extLst>
          </p:cNvPr>
          <p:cNvSpPr txBox="1"/>
          <p:nvPr/>
        </p:nvSpPr>
        <p:spPr>
          <a:xfrm>
            <a:off x="465221" y="6128190"/>
            <a:ext cx="11261558" cy="646331"/>
          </a:xfrm>
          <a:prstGeom prst="rect">
            <a:avLst/>
          </a:prstGeom>
          <a:noFill/>
        </p:spPr>
        <p:txBody>
          <a:bodyPr wrap="square">
            <a:spAutoFit/>
          </a:bodyPr>
          <a:lstStyle/>
          <a:p>
            <a:pPr algn="ctr"/>
            <a:r>
              <a:rPr lang="en-GB" altLang="en-US" sz="1800" dirty="0">
                <a:solidFill>
                  <a:srgbClr val="FF0000"/>
                </a:solidFill>
                <a:ea typeface="ＭＳ Ｐゴシック" panose="020B0600070205080204" pitchFamily="34" charset="-128"/>
              </a:rPr>
              <a:t>Officer should consider dealing with the offender by way of a Cannabis Warning if it </a:t>
            </a:r>
            <a:r>
              <a:rPr lang="en-GB" altLang="en-US" sz="1800" u="none" dirty="0">
                <a:solidFill>
                  <a:srgbClr val="FF0000"/>
                </a:solidFill>
                <a:ea typeface="ＭＳ Ｐゴシック" panose="020B0600070205080204" pitchFamily="34" charset="-128"/>
              </a:rPr>
              <a:t>is </a:t>
            </a:r>
            <a:r>
              <a:rPr lang="en-GB" altLang="en-US" sz="1800" b="1" u="none" dirty="0">
                <a:solidFill>
                  <a:srgbClr val="FF0000"/>
                </a:solidFill>
                <a:ea typeface="ＭＳ Ｐゴシック" panose="020B0600070205080204" pitchFamily="34" charset="-128"/>
              </a:rPr>
              <a:t>a proportionate and </a:t>
            </a:r>
            <a:r>
              <a:rPr lang="en-GB" altLang="en-US" sz="1800" b="0" u="none" dirty="0">
                <a:solidFill>
                  <a:srgbClr val="FF0000"/>
                </a:solidFill>
                <a:ea typeface="ＭＳ Ｐゴシック" panose="020B0600070205080204" pitchFamily="34" charset="-128"/>
              </a:rPr>
              <a:t>appropriate method of disposal</a:t>
            </a:r>
            <a:r>
              <a:rPr lang="en-GB" altLang="en-US" sz="1800" b="0" u="none" baseline="0" dirty="0">
                <a:solidFill>
                  <a:srgbClr val="FF0000"/>
                </a:solidFill>
                <a:ea typeface="ＭＳ Ｐゴシック" panose="020B0600070205080204" pitchFamily="34" charset="-128"/>
              </a:rPr>
              <a:t> – NDM/ JPLANE.</a:t>
            </a:r>
            <a:endParaRPr lang="en-GB" altLang="en-US" sz="1800" b="0" u="none" dirty="0">
              <a:solidFill>
                <a:srgbClr val="FF0000"/>
              </a:solidFill>
              <a:ea typeface="ＭＳ Ｐゴシック" panose="020B0600070205080204" pitchFamily="34" charset="-128"/>
            </a:endParaRPr>
          </a:p>
        </p:txBody>
      </p:sp>
      <p:pic>
        <p:nvPicPr>
          <p:cNvPr id="20482" name="Picture 2">
            <a:extLst>
              <a:ext uri="{FF2B5EF4-FFF2-40B4-BE49-F238E27FC236}">
                <a16:creationId xmlns:a16="http://schemas.microsoft.com/office/drawing/2014/main" id="{3EE15308-AFE1-D44F-AC56-FE6C16002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147" y="679359"/>
            <a:ext cx="3641558" cy="486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68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Effect transition="in" filter="fade">
                                      <p:cBhvr>
                                        <p:cTn id="11" dur="500"/>
                                        <p:tgtEl>
                                          <p:spTgt spid="3">
                                            <p:txEl>
                                              <p:pRg st="4" end="4"/>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fade">
                                      <p:cBhvr>
                                        <p:cTn id="1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339652" y="1138733"/>
            <a:ext cx="8045423"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No more than </a:t>
            </a:r>
            <a:r>
              <a:rPr lang="en-GB" altLang="en-US" dirty="0">
                <a:solidFill>
                  <a:srgbClr val="FF0000"/>
                </a:solidFill>
                <a:latin typeface="Arial" panose="020B0604020202020204" pitchFamily="34" charset="0"/>
                <a:cs typeface="Arial" panose="020B0604020202020204" pitchFamily="34" charset="0"/>
              </a:rPr>
              <a:t>one </a:t>
            </a:r>
            <a:r>
              <a:rPr lang="en-GB" altLang="en-US" dirty="0">
                <a:solidFill>
                  <a:schemeClr val="tx1"/>
                </a:solidFill>
                <a:latin typeface="Arial" panose="020B0604020202020204" pitchFamily="34" charset="0"/>
                <a:cs typeface="Arial" panose="020B0604020202020204" pitchFamily="34" charset="0"/>
              </a:rPr>
              <a:t>‘Cannabis Warning’ should be issued and only when the following applies:</a:t>
            </a:r>
          </a:p>
          <a:p>
            <a:pPr eaLnBrk="1" hangingPunct="1">
              <a:spcBef>
                <a:spcPct val="0"/>
              </a:spcBef>
              <a:buFontTx/>
              <a:buNone/>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record of Cannabis Warning</a:t>
            </a:r>
          </a:p>
          <a:p>
            <a:pPr marL="171450" indent="-1714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record of PND issued</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convictions</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Not known to the officer ‘locally’ as a persistent offender</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‘aggravating’ circumstances</a:t>
            </a:r>
          </a:p>
          <a:p>
            <a:pPr eaLnBrk="1" hangingPunct="1">
              <a:spcBef>
                <a:spcPct val="0"/>
              </a:spcBef>
              <a:buFontTx/>
              <a:buNone/>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The offender is compliant with the procedure</a:t>
            </a:r>
          </a:p>
        </p:txBody>
      </p:sp>
      <p:sp>
        <p:nvSpPr>
          <p:cNvPr id="4" name="TextBox 3"/>
          <p:cNvSpPr txBox="1"/>
          <p:nvPr/>
        </p:nvSpPr>
        <p:spPr>
          <a:xfrm>
            <a:off x="0" y="261018"/>
            <a:ext cx="8045422" cy="523220"/>
          </a:xfrm>
          <a:prstGeom prst="rect">
            <a:avLst/>
          </a:prstGeom>
          <a:solidFill>
            <a:srgbClr val="FFC000"/>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chemeClr val="bg1"/>
                </a:solidFill>
              </a:rPr>
              <a:t>Cannabis Warning</a:t>
            </a:r>
          </a:p>
        </p:txBody>
      </p:sp>
      <p:pic>
        <p:nvPicPr>
          <p:cNvPr id="21506" name="Picture 2" descr="Teens given cannabis warnings after officers find drug in vehicle near East  Herts village - HertsLive">
            <a:extLst>
              <a:ext uri="{FF2B5EF4-FFF2-40B4-BE49-F238E27FC236}">
                <a16:creationId xmlns:a16="http://schemas.microsoft.com/office/drawing/2014/main" id="{BAED28C2-474A-3D41-98A5-BEF915F48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5422" y="191402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91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Section 6 </a:t>
            </a:r>
            <a:br>
              <a:rPr lang="en-US" sz="4400" b="1" dirty="0">
                <a:latin typeface="+mj-lt"/>
                <a:ea typeface="+mj-ea"/>
                <a:cs typeface="+mj-cs"/>
              </a:rPr>
            </a:br>
            <a:r>
              <a:rPr lang="en-US" sz="4400" b="1" dirty="0">
                <a:latin typeface="+mj-lt"/>
                <a:ea typeface="+mj-ea"/>
                <a:cs typeface="+mj-cs"/>
              </a:rPr>
              <a:t>Misuse of Drugs Act 1971</a:t>
            </a: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39570" y="15525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C4F618C-69F6-4A21-97DA-B826D664867E}"/>
              </a:ext>
            </a:extLst>
          </p:cNvPr>
          <p:cNvGraphicFramePr/>
          <p:nvPr>
            <p:extLst>
              <p:ext uri="{D42A27DB-BD31-4B8C-83A1-F6EECF244321}">
                <p14:modId xmlns:p14="http://schemas.microsoft.com/office/powerpoint/2010/main" val="2314507136"/>
              </p:ext>
            </p:extLst>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9172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F5B8A24-E128-4EA2-9A64-7C66189C0693}"/>
              </a:ext>
            </a:extLst>
          </p:cNvPr>
          <p:cNvGraphicFramePr/>
          <p:nvPr>
            <p:extLst>
              <p:ext uri="{D42A27DB-BD31-4B8C-83A1-F6EECF244321}">
                <p14:modId xmlns:p14="http://schemas.microsoft.com/office/powerpoint/2010/main" val="4252727777"/>
              </p:ext>
            </p:extLst>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2">
            <a:extLst>
              <a:ext uri="{FF2B5EF4-FFF2-40B4-BE49-F238E27FC236}">
                <a16:creationId xmlns:a16="http://schemas.microsoft.com/office/drawing/2014/main" id="{7FD4D182-0480-45A0-A8FE-6DCFBA1DD54E}"/>
              </a:ext>
            </a:extLst>
          </p:cNvPr>
          <p:cNvGraphicFramePr/>
          <p:nvPr>
            <p:extLst>
              <p:ext uri="{D42A27DB-BD31-4B8C-83A1-F6EECF244321}">
                <p14:modId xmlns:p14="http://schemas.microsoft.com/office/powerpoint/2010/main" val="1164639562"/>
              </p:ext>
            </p:extLst>
          </p:nvPr>
        </p:nvGraphicFramePr>
        <p:xfrm>
          <a:off x="-2" y="238924"/>
          <a:ext cx="8582527" cy="6619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602" name="Picture 2" descr="What is Drug Abuse?">
            <a:extLst>
              <a:ext uri="{FF2B5EF4-FFF2-40B4-BE49-F238E27FC236}">
                <a16:creationId xmlns:a16="http://schemas.microsoft.com/office/drawing/2014/main" id="{390CEE42-E0C2-3945-9F7C-0065CB2EA6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9499" y="23892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Drug-related deaths hit record high in England and Wales after rising for  eighth year in a row | UK News | Sky News">
            <a:extLst>
              <a:ext uri="{FF2B5EF4-FFF2-40B4-BE49-F238E27FC236}">
                <a16:creationId xmlns:a16="http://schemas.microsoft.com/office/drawing/2014/main" id="{656EA6A3-49A8-0F46-90AC-775D570DD4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499" y="2699084"/>
            <a:ext cx="3492501"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10 Facts About Drugs You Didn't Know - Frontline Diagnostics">
            <a:extLst>
              <a:ext uri="{FF2B5EF4-FFF2-40B4-BE49-F238E27FC236}">
                <a16:creationId xmlns:a16="http://schemas.microsoft.com/office/drawing/2014/main" id="{F9778922-4602-F848-8292-2220368C53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499" y="4961847"/>
            <a:ext cx="3492501" cy="185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86830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TotalTime>
  <Words>3794</Words>
  <Application>Microsoft Macintosh PowerPoint</Application>
  <PresentationFormat>Widescreen</PresentationFormat>
  <Paragraphs>565</Paragraphs>
  <Slides>60</Slides>
  <Notes>52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Aharoni</vt:lpstr>
      <vt:lpstr>Arial</vt:lpstr>
      <vt:lpstr>Calibri</vt:lpstr>
      <vt:lpstr>Calibri Light</vt:lpstr>
      <vt:lpstr>Times New Roman</vt:lpstr>
      <vt:lpstr>Verdana</vt:lpstr>
      <vt:lpstr>Office Theme</vt:lpstr>
      <vt:lpstr>Forensic Recovery and Examination </vt:lpstr>
      <vt:lpstr>Today’s aims and learning outcomes</vt:lpstr>
      <vt:lpstr>Last week:</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lpstr>10 mins</vt:lpstr>
      <vt:lpstr>DRUGS  </vt:lpstr>
      <vt:lpstr>What do we already know?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8</cp:revision>
  <dcterms:created xsi:type="dcterms:W3CDTF">2022-02-19T17:45:46Z</dcterms:created>
  <dcterms:modified xsi:type="dcterms:W3CDTF">2022-02-24T20:02:13Z</dcterms:modified>
</cp:coreProperties>
</file>