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70" r:id="rId6"/>
    <p:sldId id="266" r:id="rId7"/>
    <p:sldId id="269" r:id="rId8"/>
    <p:sldId id="268" r:id="rId9"/>
    <p:sldId id="277" r:id="rId10"/>
    <p:sldId id="257" r:id="rId11"/>
    <p:sldId id="271" r:id="rId12"/>
    <p:sldId id="280" r:id="rId13"/>
    <p:sldId id="276" r:id="rId14"/>
    <p:sldId id="274" r:id="rId15"/>
    <p:sldId id="261" r:id="rId16"/>
    <p:sldId id="263" r:id="rId17"/>
    <p:sldId id="279" r:id="rId18"/>
    <p:sldId id="262" r:id="rId19"/>
    <p:sldId id="275" r:id="rId20"/>
    <p:sldId id="26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76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3" autoAdjust="0"/>
    <p:restoredTop sz="94715" autoAdjust="0"/>
  </p:normalViewPr>
  <p:slideViewPr>
    <p:cSldViewPr snapToGrid="0">
      <p:cViewPr varScale="1">
        <p:scale>
          <a:sx n="81" d="100"/>
          <a:sy n="81" d="100"/>
        </p:scale>
        <p:origin x="662" y="288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E2FC4-3DDC-495C-8770-AD8C05C4B9AC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2BC14DB-73AB-4EB4-90C0-60F13A37F107}">
      <dgm:prSet phldrT="[Text]" custT="1"/>
      <dgm:spPr/>
      <dgm:t>
        <a:bodyPr/>
        <a:lstStyle/>
        <a:p>
          <a:pPr>
            <a:buFont typeface="+mj-lt"/>
            <a:buAutoNum type="arabicPeriod"/>
          </a:pPr>
          <a:r>
            <a:rPr lang="en-GB" sz="2800" b="1" dirty="0"/>
            <a:t>Table of contents </a:t>
          </a:r>
          <a:endParaRPr lang="en-GB" sz="2800" dirty="0"/>
        </a:p>
      </dgm:t>
    </dgm:pt>
    <dgm:pt modelId="{0484C260-5065-42A6-B0A0-0D4D6BB04EA7}" type="parTrans" cxnId="{C6CD1268-71E4-4FF7-9DA9-16B38EF76FD3}">
      <dgm:prSet/>
      <dgm:spPr/>
      <dgm:t>
        <a:bodyPr/>
        <a:lstStyle/>
        <a:p>
          <a:endParaRPr lang="en-GB"/>
        </a:p>
      </dgm:t>
    </dgm:pt>
    <dgm:pt modelId="{513D008B-8D54-4674-9CFF-DA0EA9B3ED79}" type="sibTrans" cxnId="{C6CD1268-71E4-4FF7-9DA9-16B38EF76FD3}">
      <dgm:prSet/>
      <dgm:spPr/>
      <dgm:t>
        <a:bodyPr/>
        <a:lstStyle/>
        <a:p>
          <a:endParaRPr lang="en-GB"/>
        </a:p>
      </dgm:t>
    </dgm:pt>
    <dgm:pt modelId="{BC151B58-B4C0-4071-9B44-862F33178790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GB" sz="2600" b="1" dirty="0"/>
            <a:t>Introduction (</a:t>
          </a:r>
          <a:r>
            <a:rPr lang="en-GB" sz="2800" b="1" dirty="0"/>
            <a:t>approx. 300 words) </a:t>
          </a:r>
          <a:endParaRPr lang="en-GB" sz="2800" dirty="0"/>
        </a:p>
      </dgm:t>
    </dgm:pt>
    <dgm:pt modelId="{594AB1B3-4C3D-41A2-823C-5AEAF605474D}" type="parTrans" cxnId="{AABA8674-DB5B-4B10-979C-7EA13E464931}">
      <dgm:prSet/>
      <dgm:spPr/>
      <dgm:t>
        <a:bodyPr/>
        <a:lstStyle/>
        <a:p>
          <a:endParaRPr lang="en-GB"/>
        </a:p>
      </dgm:t>
    </dgm:pt>
    <dgm:pt modelId="{CFEBB372-F6E0-42FC-80E4-B74BBD12C9D5}" type="sibTrans" cxnId="{AABA8674-DB5B-4B10-979C-7EA13E464931}">
      <dgm:prSet/>
      <dgm:spPr/>
      <dgm:t>
        <a:bodyPr/>
        <a:lstStyle/>
        <a:p>
          <a:endParaRPr lang="en-GB"/>
        </a:p>
      </dgm:t>
    </dgm:pt>
    <dgm:pt modelId="{DC3D2C46-C9B1-4FA3-B930-8AFE80B8F4D7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GB" sz="2800" b="1" dirty="0"/>
            <a:t>Discussion and analysis (approx. 900 </a:t>
          </a:r>
          <a:r>
            <a:rPr lang="en-GB" sz="2800" b="1"/>
            <a:t>words)</a:t>
          </a:r>
          <a:r>
            <a:rPr lang="en-GB" sz="1050"/>
            <a:t>. </a:t>
          </a:r>
          <a:endParaRPr lang="en-GB" sz="2800" dirty="0"/>
        </a:p>
      </dgm:t>
    </dgm:pt>
    <dgm:pt modelId="{E5CC51F0-ADBE-4642-BF00-B29A576689B6}" type="parTrans" cxnId="{6CF70112-1384-4116-833D-381C0C3C88DE}">
      <dgm:prSet/>
      <dgm:spPr/>
      <dgm:t>
        <a:bodyPr/>
        <a:lstStyle/>
        <a:p>
          <a:endParaRPr lang="en-GB"/>
        </a:p>
      </dgm:t>
    </dgm:pt>
    <dgm:pt modelId="{88A58AE2-E3E3-432D-9C20-6DE7E79D3827}" type="sibTrans" cxnId="{6CF70112-1384-4116-833D-381C0C3C88DE}">
      <dgm:prSet/>
      <dgm:spPr/>
      <dgm:t>
        <a:bodyPr/>
        <a:lstStyle/>
        <a:p>
          <a:endParaRPr lang="en-GB"/>
        </a:p>
      </dgm:t>
    </dgm:pt>
    <dgm:pt modelId="{ECB6178B-5DC6-43AF-8077-23D1A60E3E1A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GB" sz="2400" b="1" dirty="0"/>
            <a:t>Conclusion</a:t>
          </a:r>
          <a:r>
            <a:rPr lang="en-GB" sz="2800" b="1" dirty="0"/>
            <a:t> (approx. 300 words)</a:t>
          </a:r>
          <a:endParaRPr lang="en-GB" sz="2800" dirty="0"/>
        </a:p>
      </dgm:t>
    </dgm:pt>
    <dgm:pt modelId="{78DD9F03-FF68-4469-B5D0-F5755320FCC6}" type="parTrans" cxnId="{C088358F-7C96-4377-92D8-B046CE6B1C97}">
      <dgm:prSet/>
      <dgm:spPr/>
      <dgm:t>
        <a:bodyPr/>
        <a:lstStyle/>
        <a:p>
          <a:endParaRPr lang="en-GB"/>
        </a:p>
      </dgm:t>
    </dgm:pt>
    <dgm:pt modelId="{F5F4625F-6D36-4477-907E-BEA781C41D86}" type="sibTrans" cxnId="{C088358F-7C96-4377-92D8-B046CE6B1C97}">
      <dgm:prSet/>
      <dgm:spPr/>
      <dgm:t>
        <a:bodyPr/>
        <a:lstStyle/>
        <a:p>
          <a:endParaRPr lang="en-GB"/>
        </a:p>
      </dgm:t>
    </dgm:pt>
    <dgm:pt modelId="{F82A1E95-72D8-4123-AC45-F4B24887657B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GB" sz="2400" b="1" dirty="0"/>
            <a:t>References </a:t>
          </a:r>
          <a:endParaRPr lang="en-GB" sz="2400" dirty="0"/>
        </a:p>
      </dgm:t>
    </dgm:pt>
    <dgm:pt modelId="{1045ADB1-0337-49A1-ABF9-FD94B2BBA83B}" type="parTrans" cxnId="{0B087406-2353-4813-B978-69227907240B}">
      <dgm:prSet/>
      <dgm:spPr/>
      <dgm:t>
        <a:bodyPr/>
        <a:lstStyle/>
        <a:p>
          <a:endParaRPr lang="en-GB"/>
        </a:p>
      </dgm:t>
    </dgm:pt>
    <dgm:pt modelId="{E5252C74-03B7-44ED-93A2-21AC9FB9E10E}" type="sibTrans" cxnId="{0B087406-2353-4813-B978-69227907240B}">
      <dgm:prSet/>
      <dgm:spPr/>
      <dgm:t>
        <a:bodyPr/>
        <a:lstStyle/>
        <a:p>
          <a:endParaRPr lang="en-GB"/>
        </a:p>
      </dgm:t>
    </dgm:pt>
    <dgm:pt modelId="{422C583C-78BE-4BCB-ADFC-770899A7A54A}" type="pres">
      <dgm:prSet presAssocID="{415E2FC4-3DDC-495C-8770-AD8C05C4B9AC}" presName="Name0" presStyleCnt="0">
        <dgm:presLayoutVars>
          <dgm:dir/>
          <dgm:animLvl val="lvl"/>
          <dgm:resizeHandles val="exact"/>
        </dgm:presLayoutVars>
      </dgm:prSet>
      <dgm:spPr/>
    </dgm:pt>
    <dgm:pt modelId="{08524025-AE7B-4C7E-8BAA-1EB4332B81B2}" type="pres">
      <dgm:prSet presAssocID="{D2BC14DB-73AB-4EB4-90C0-60F13A37F107}" presName="vertFlow" presStyleCnt="0"/>
      <dgm:spPr/>
    </dgm:pt>
    <dgm:pt modelId="{CCDAEBD6-FC27-4D8B-9664-3C976BC6E766}" type="pres">
      <dgm:prSet presAssocID="{D2BC14DB-73AB-4EB4-90C0-60F13A37F107}" presName="header" presStyleLbl="node1" presStyleIdx="0" presStyleCnt="5" custScaleY="298947"/>
      <dgm:spPr/>
    </dgm:pt>
    <dgm:pt modelId="{74D134CF-E9C2-49C1-869E-23D790516933}" type="pres">
      <dgm:prSet presAssocID="{D2BC14DB-73AB-4EB4-90C0-60F13A37F107}" presName="hSp" presStyleCnt="0"/>
      <dgm:spPr/>
    </dgm:pt>
    <dgm:pt modelId="{BA3C3EE3-3792-4829-8E39-5FDEFE88C682}" type="pres">
      <dgm:prSet presAssocID="{BC151B58-B4C0-4071-9B44-862F33178790}" presName="vertFlow" presStyleCnt="0"/>
      <dgm:spPr/>
    </dgm:pt>
    <dgm:pt modelId="{8FCC678A-C534-4EF4-8412-D86D8AEE49B1}" type="pres">
      <dgm:prSet presAssocID="{BC151B58-B4C0-4071-9B44-862F33178790}" presName="header" presStyleLbl="node1" presStyleIdx="1" presStyleCnt="5" custScaleX="122804" custScaleY="467455" custLinFactNeighborX="3160" custLinFactNeighborY="-2708"/>
      <dgm:spPr/>
    </dgm:pt>
    <dgm:pt modelId="{58DFF797-0E55-4306-B7DF-80B85BD4F907}" type="pres">
      <dgm:prSet presAssocID="{BC151B58-B4C0-4071-9B44-862F33178790}" presName="hSp" presStyleCnt="0"/>
      <dgm:spPr/>
    </dgm:pt>
    <dgm:pt modelId="{3168E82F-31C2-41B1-8C78-3D5AB80B099F}" type="pres">
      <dgm:prSet presAssocID="{DC3D2C46-C9B1-4FA3-B930-8AFE80B8F4D7}" presName="vertFlow" presStyleCnt="0"/>
      <dgm:spPr/>
    </dgm:pt>
    <dgm:pt modelId="{45E425C0-4B69-426C-A74A-993F7826B444}" type="pres">
      <dgm:prSet presAssocID="{DC3D2C46-C9B1-4FA3-B930-8AFE80B8F4D7}" presName="header" presStyleLbl="node1" presStyleIdx="2" presStyleCnt="5" custScaleX="147753" custScaleY="481531"/>
      <dgm:spPr/>
    </dgm:pt>
    <dgm:pt modelId="{0E52BA96-85E7-42B3-BC82-47B94C07344E}" type="pres">
      <dgm:prSet presAssocID="{DC3D2C46-C9B1-4FA3-B930-8AFE80B8F4D7}" presName="hSp" presStyleCnt="0"/>
      <dgm:spPr/>
    </dgm:pt>
    <dgm:pt modelId="{2D13AC0C-4A6C-46B8-BA0B-6803B6232EE8}" type="pres">
      <dgm:prSet presAssocID="{ECB6178B-5DC6-43AF-8077-23D1A60E3E1A}" presName="vertFlow" presStyleCnt="0"/>
      <dgm:spPr/>
    </dgm:pt>
    <dgm:pt modelId="{1CC00E57-BF7C-4D9D-934B-AB236C6573B6}" type="pres">
      <dgm:prSet presAssocID="{ECB6178B-5DC6-43AF-8077-23D1A60E3E1A}" presName="header" presStyleLbl="node1" presStyleIdx="3" presStyleCnt="5" custScaleY="456809"/>
      <dgm:spPr/>
    </dgm:pt>
    <dgm:pt modelId="{310DA7A3-E797-4770-842B-39E55FDC89FB}" type="pres">
      <dgm:prSet presAssocID="{ECB6178B-5DC6-43AF-8077-23D1A60E3E1A}" presName="hSp" presStyleCnt="0"/>
      <dgm:spPr/>
    </dgm:pt>
    <dgm:pt modelId="{6C8A4F0D-B392-4404-BF63-0954B8609933}" type="pres">
      <dgm:prSet presAssocID="{F82A1E95-72D8-4123-AC45-F4B24887657B}" presName="vertFlow" presStyleCnt="0"/>
      <dgm:spPr/>
    </dgm:pt>
    <dgm:pt modelId="{ED9FA614-174B-4119-B53C-36DAF52267E1}" type="pres">
      <dgm:prSet presAssocID="{F82A1E95-72D8-4123-AC45-F4B24887657B}" presName="header" presStyleLbl="node1" presStyleIdx="4" presStyleCnt="5" custScaleY="489159"/>
      <dgm:spPr/>
    </dgm:pt>
  </dgm:ptLst>
  <dgm:cxnLst>
    <dgm:cxn modelId="{0B087406-2353-4813-B978-69227907240B}" srcId="{415E2FC4-3DDC-495C-8770-AD8C05C4B9AC}" destId="{F82A1E95-72D8-4123-AC45-F4B24887657B}" srcOrd="4" destOrd="0" parTransId="{1045ADB1-0337-49A1-ABF9-FD94B2BBA83B}" sibTransId="{E5252C74-03B7-44ED-93A2-21AC9FB9E10E}"/>
    <dgm:cxn modelId="{6CF70112-1384-4116-833D-381C0C3C88DE}" srcId="{415E2FC4-3DDC-495C-8770-AD8C05C4B9AC}" destId="{DC3D2C46-C9B1-4FA3-B930-8AFE80B8F4D7}" srcOrd="2" destOrd="0" parTransId="{E5CC51F0-ADBE-4642-BF00-B29A576689B6}" sibTransId="{88A58AE2-E3E3-432D-9C20-6DE7E79D3827}"/>
    <dgm:cxn modelId="{3729FB3B-D655-4210-ADF1-07D62D907A16}" type="presOf" srcId="{F82A1E95-72D8-4123-AC45-F4B24887657B}" destId="{ED9FA614-174B-4119-B53C-36DAF52267E1}" srcOrd="0" destOrd="0" presId="urn:microsoft.com/office/officeart/2005/8/layout/lProcess1"/>
    <dgm:cxn modelId="{F60ABC47-77C2-4D89-AB54-C2BF5465E076}" type="presOf" srcId="{ECB6178B-5DC6-43AF-8077-23D1A60E3E1A}" destId="{1CC00E57-BF7C-4D9D-934B-AB236C6573B6}" srcOrd="0" destOrd="0" presId="urn:microsoft.com/office/officeart/2005/8/layout/lProcess1"/>
    <dgm:cxn modelId="{C6CD1268-71E4-4FF7-9DA9-16B38EF76FD3}" srcId="{415E2FC4-3DDC-495C-8770-AD8C05C4B9AC}" destId="{D2BC14DB-73AB-4EB4-90C0-60F13A37F107}" srcOrd="0" destOrd="0" parTransId="{0484C260-5065-42A6-B0A0-0D4D6BB04EA7}" sibTransId="{513D008B-8D54-4674-9CFF-DA0EA9B3ED79}"/>
    <dgm:cxn modelId="{83CD5169-DC15-495F-A7C6-816C6AD0F4CF}" type="presOf" srcId="{D2BC14DB-73AB-4EB4-90C0-60F13A37F107}" destId="{CCDAEBD6-FC27-4D8B-9664-3C976BC6E766}" srcOrd="0" destOrd="0" presId="urn:microsoft.com/office/officeart/2005/8/layout/lProcess1"/>
    <dgm:cxn modelId="{AABA8674-DB5B-4B10-979C-7EA13E464931}" srcId="{415E2FC4-3DDC-495C-8770-AD8C05C4B9AC}" destId="{BC151B58-B4C0-4071-9B44-862F33178790}" srcOrd="1" destOrd="0" parTransId="{594AB1B3-4C3D-41A2-823C-5AEAF605474D}" sibTransId="{CFEBB372-F6E0-42FC-80E4-B74BBD12C9D5}"/>
    <dgm:cxn modelId="{290A4882-60FB-4837-83FA-2166FCE59468}" type="presOf" srcId="{BC151B58-B4C0-4071-9B44-862F33178790}" destId="{8FCC678A-C534-4EF4-8412-D86D8AEE49B1}" srcOrd="0" destOrd="0" presId="urn:microsoft.com/office/officeart/2005/8/layout/lProcess1"/>
    <dgm:cxn modelId="{C088358F-7C96-4377-92D8-B046CE6B1C97}" srcId="{415E2FC4-3DDC-495C-8770-AD8C05C4B9AC}" destId="{ECB6178B-5DC6-43AF-8077-23D1A60E3E1A}" srcOrd="3" destOrd="0" parTransId="{78DD9F03-FF68-4469-B5D0-F5755320FCC6}" sibTransId="{F5F4625F-6D36-4477-907E-BEA781C41D86}"/>
    <dgm:cxn modelId="{5E79B6A1-F91F-4E42-9799-4632EAF239E7}" type="presOf" srcId="{DC3D2C46-C9B1-4FA3-B930-8AFE80B8F4D7}" destId="{45E425C0-4B69-426C-A74A-993F7826B444}" srcOrd="0" destOrd="0" presId="urn:microsoft.com/office/officeart/2005/8/layout/lProcess1"/>
    <dgm:cxn modelId="{2BC35CA2-3591-4749-ACA5-6199B427D049}" type="presOf" srcId="{415E2FC4-3DDC-495C-8770-AD8C05C4B9AC}" destId="{422C583C-78BE-4BCB-ADFC-770899A7A54A}" srcOrd="0" destOrd="0" presId="urn:microsoft.com/office/officeart/2005/8/layout/lProcess1"/>
    <dgm:cxn modelId="{90F543D0-E563-4E54-AC5F-A222C4E0620D}" type="presParOf" srcId="{422C583C-78BE-4BCB-ADFC-770899A7A54A}" destId="{08524025-AE7B-4C7E-8BAA-1EB4332B81B2}" srcOrd="0" destOrd="0" presId="urn:microsoft.com/office/officeart/2005/8/layout/lProcess1"/>
    <dgm:cxn modelId="{423526AD-D807-4C85-B4AE-88B13C448CE3}" type="presParOf" srcId="{08524025-AE7B-4C7E-8BAA-1EB4332B81B2}" destId="{CCDAEBD6-FC27-4D8B-9664-3C976BC6E766}" srcOrd="0" destOrd="0" presId="urn:microsoft.com/office/officeart/2005/8/layout/lProcess1"/>
    <dgm:cxn modelId="{4D5169E6-0E01-4722-8D5E-95D771061078}" type="presParOf" srcId="{422C583C-78BE-4BCB-ADFC-770899A7A54A}" destId="{74D134CF-E9C2-49C1-869E-23D790516933}" srcOrd="1" destOrd="0" presId="urn:microsoft.com/office/officeart/2005/8/layout/lProcess1"/>
    <dgm:cxn modelId="{28F900C9-B9C6-49F3-90EA-9A53A3BF4555}" type="presParOf" srcId="{422C583C-78BE-4BCB-ADFC-770899A7A54A}" destId="{BA3C3EE3-3792-4829-8E39-5FDEFE88C682}" srcOrd="2" destOrd="0" presId="urn:microsoft.com/office/officeart/2005/8/layout/lProcess1"/>
    <dgm:cxn modelId="{56476B20-768B-41B2-93F3-5466E3C417EC}" type="presParOf" srcId="{BA3C3EE3-3792-4829-8E39-5FDEFE88C682}" destId="{8FCC678A-C534-4EF4-8412-D86D8AEE49B1}" srcOrd="0" destOrd="0" presId="urn:microsoft.com/office/officeart/2005/8/layout/lProcess1"/>
    <dgm:cxn modelId="{7B8FDC7C-FC38-4AA7-A363-497BA076D601}" type="presParOf" srcId="{422C583C-78BE-4BCB-ADFC-770899A7A54A}" destId="{58DFF797-0E55-4306-B7DF-80B85BD4F907}" srcOrd="3" destOrd="0" presId="urn:microsoft.com/office/officeart/2005/8/layout/lProcess1"/>
    <dgm:cxn modelId="{E007E66D-E427-40E2-A15C-0E760232A7C8}" type="presParOf" srcId="{422C583C-78BE-4BCB-ADFC-770899A7A54A}" destId="{3168E82F-31C2-41B1-8C78-3D5AB80B099F}" srcOrd="4" destOrd="0" presId="urn:microsoft.com/office/officeart/2005/8/layout/lProcess1"/>
    <dgm:cxn modelId="{F271D3B3-5BC7-4F41-B8F3-BBE91F400A0D}" type="presParOf" srcId="{3168E82F-31C2-41B1-8C78-3D5AB80B099F}" destId="{45E425C0-4B69-426C-A74A-993F7826B444}" srcOrd="0" destOrd="0" presId="urn:microsoft.com/office/officeart/2005/8/layout/lProcess1"/>
    <dgm:cxn modelId="{5588AED9-8C2B-477F-9DAD-23F6CC86025E}" type="presParOf" srcId="{422C583C-78BE-4BCB-ADFC-770899A7A54A}" destId="{0E52BA96-85E7-42B3-BC82-47B94C07344E}" srcOrd="5" destOrd="0" presId="urn:microsoft.com/office/officeart/2005/8/layout/lProcess1"/>
    <dgm:cxn modelId="{F18A27FA-A64A-4D1B-8FA1-8500092AEFB5}" type="presParOf" srcId="{422C583C-78BE-4BCB-ADFC-770899A7A54A}" destId="{2D13AC0C-4A6C-46B8-BA0B-6803B6232EE8}" srcOrd="6" destOrd="0" presId="urn:microsoft.com/office/officeart/2005/8/layout/lProcess1"/>
    <dgm:cxn modelId="{4CF8C8B4-DA0B-430F-93D5-3B6BC89150F2}" type="presParOf" srcId="{2D13AC0C-4A6C-46B8-BA0B-6803B6232EE8}" destId="{1CC00E57-BF7C-4D9D-934B-AB236C6573B6}" srcOrd="0" destOrd="0" presId="urn:microsoft.com/office/officeart/2005/8/layout/lProcess1"/>
    <dgm:cxn modelId="{9F169A72-E5BA-4502-A687-CB8235D8C3CD}" type="presParOf" srcId="{422C583C-78BE-4BCB-ADFC-770899A7A54A}" destId="{310DA7A3-E797-4770-842B-39E55FDC89FB}" srcOrd="7" destOrd="0" presId="urn:microsoft.com/office/officeart/2005/8/layout/lProcess1"/>
    <dgm:cxn modelId="{03F9D69E-4C40-469D-989A-19C3EA7995C8}" type="presParOf" srcId="{422C583C-78BE-4BCB-ADFC-770899A7A54A}" destId="{6C8A4F0D-B392-4404-BF63-0954B8609933}" srcOrd="8" destOrd="0" presId="urn:microsoft.com/office/officeart/2005/8/layout/lProcess1"/>
    <dgm:cxn modelId="{4CAB0D00-7595-4D74-898B-73A93B505FFD}" type="presParOf" srcId="{6C8A4F0D-B392-4404-BF63-0954B8609933}" destId="{ED9FA614-174B-4119-B53C-36DAF52267E1}" srcOrd="0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AEBD6-FC27-4D8B-9664-3C976BC6E766}">
      <dsp:nvSpPr>
        <dsp:cNvPr id="0" name=""/>
        <dsp:cNvSpPr/>
      </dsp:nvSpPr>
      <dsp:spPr>
        <a:xfrm>
          <a:off x="927" y="1440540"/>
          <a:ext cx="1929360" cy="1441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800" b="1" kern="1200" dirty="0"/>
            <a:t>Table of contents </a:t>
          </a:r>
          <a:endParaRPr lang="en-GB" sz="2800" kern="1200" dirty="0"/>
        </a:p>
      </dsp:txBody>
      <dsp:txXfrm>
        <a:off x="43160" y="1482773"/>
        <a:ext cx="1844894" cy="1357475"/>
      </dsp:txXfrm>
    </dsp:sp>
    <dsp:sp modelId="{8FCC678A-C534-4EF4-8412-D86D8AEE49B1}">
      <dsp:nvSpPr>
        <dsp:cNvPr id="0" name=""/>
        <dsp:cNvSpPr/>
      </dsp:nvSpPr>
      <dsp:spPr>
        <a:xfrm>
          <a:off x="2261366" y="1427478"/>
          <a:ext cx="2369332" cy="22547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600" b="1" kern="1200" dirty="0"/>
            <a:t>Introduction (</a:t>
          </a:r>
          <a:r>
            <a:rPr lang="en-GB" sz="2800" b="1" kern="1200" dirty="0"/>
            <a:t>approx. 300 words) </a:t>
          </a:r>
          <a:endParaRPr lang="en-GB" sz="2800" kern="1200" dirty="0"/>
        </a:p>
      </dsp:txBody>
      <dsp:txXfrm>
        <a:off x="2327405" y="1493517"/>
        <a:ext cx="2237254" cy="2122645"/>
      </dsp:txXfrm>
    </dsp:sp>
    <dsp:sp modelId="{45E425C0-4B69-426C-A74A-993F7826B444}">
      <dsp:nvSpPr>
        <dsp:cNvPr id="0" name=""/>
        <dsp:cNvSpPr/>
      </dsp:nvSpPr>
      <dsp:spPr>
        <a:xfrm>
          <a:off x="4839841" y="1440540"/>
          <a:ext cx="2850688" cy="2322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800" b="1" kern="1200" dirty="0"/>
            <a:t>Discussion and analysis (approx. 900 </a:t>
          </a:r>
          <a:r>
            <a:rPr lang="en-GB" sz="2800" b="1" kern="1200"/>
            <a:t>words)</a:t>
          </a:r>
          <a:r>
            <a:rPr lang="en-GB" sz="1050" kern="1200"/>
            <a:t>. </a:t>
          </a:r>
          <a:endParaRPr lang="en-GB" sz="2800" kern="1200" dirty="0"/>
        </a:p>
      </dsp:txBody>
      <dsp:txXfrm>
        <a:off x="4907868" y="1508567"/>
        <a:ext cx="2714634" cy="2186563"/>
      </dsp:txXfrm>
    </dsp:sp>
    <dsp:sp modelId="{1CC00E57-BF7C-4D9D-934B-AB236C6573B6}">
      <dsp:nvSpPr>
        <dsp:cNvPr id="0" name=""/>
        <dsp:cNvSpPr/>
      </dsp:nvSpPr>
      <dsp:spPr>
        <a:xfrm>
          <a:off x="7960640" y="1440540"/>
          <a:ext cx="1929360" cy="2203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400" b="1" kern="1200" dirty="0"/>
            <a:t>Conclusion</a:t>
          </a:r>
          <a:r>
            <a:rPr lang="en-GB" sz="2800" b="1" kern="1200" dirty="0"/>
            <a:t> (approx. 300 words)</a:t>
          </a:r>
          <a:endParaRPr lang="en-GB" sz="2800" kern="1200" dirty="0"/>
        </a:p>
      </dsp:txBody>
      <dsp:txXfrm>
        <a:off x="8017149" y="1497049"/>
        <a:ext cx="1816342" cy="2090355"/>
      </dsp:txXfrm>
    </dsp:sp>
    <dsp:sp modelId="{ED9FA614-174B-4119-B53C-36DAF52267E1}">
      <dsp:nvSpPr>
        <dsp:cNvPr id="0" name=""/>
        <dsp:cNvSpPr/>
      </dsp:nvSpPr>
      <dsp:spPr>
        <a:xfrm>
          <a:off x="10160111" y="1440540"/>
          <a:ext cx="1929360" cy="23594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2400" b="1" kern="1200" dirty="0"/>
            <a:t>References </a:t>
          </a:r>
          <a:endParaRPr lang="en-GB" sz="2400" kern="1200" dirty="0"/>
        </a:p>
      </dsp:txBody>
      <dsp:txXfrm>
        <a:off x="10216620" y="1497049"/>
        <a:ext cx="1816342" cy="22463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7CDC98-1E2C-4DE1-8D21-10C9B0F87AB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11FD41-1CC2-41B9-A543-068FEF009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52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thousands-of-families-to-benefit-from-local-support-in-rollout-of-family-hubs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educationhub.blog.gov.uk/2024/01/10/family-hubs-everything-you-need-to-know/" TargetMode="External"/><Relationship Id="rId4" Type="http://schemas.openxmlformats.org/officeDocument/2006/relationships/hyperlink" Target="https://spurgeons.org/resources-and-courses/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Thousands of families to benefit from local support in rollout of Family Hubs - GOV.UK (www.gov.uk)</a:t>
            </a:r>
            <a:endParaRPr lang="en-GB" dirty="0"/>
          </a:p>
          <a:p>
            <a:endParaRPr lang="en-GB" dirty="0"/>
          </a:p>
          <a:p>
            <a:r>
              <a:rPr lang="en-GB" dirty="0"/>
              <a:t>Parenting skills </a:t>
            </a:r>
            <a:r>
              <a:rPr lang="en-GB" dirty="0">
                <a:hlinkClick r:id="rId4"/>
              </a:rPr>
              <a:t>Resources and Courses | Digital Family Hub (spurgeons.org)</a:t>
            </a:r>
            <a:endParaRPr lang="en-GB" dirty="0"/>
          </a:p>
          <a:p>
            <a:r>
              <a:rPr lang="en-GB" dirty="0">
                <a:hlinkClick r:id="rId5"/>
              </a:rPr>
              <a:t>Family hubs: Local support and advice for children and their families – The Education Hub (blog.gov.uk)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369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669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the students to explore the different links. Give at least 10-15 minutes to search and discuss.  If they travel from afar, they can search their local hubs.  </a:t>
            </a:r>
          </a:p>
          <a:p>
            <a:r>
              <a:rPr lang="en-GB" dirty="0"/>
              <a:t>Do get the students to talk about the types of training available on the websites/links </a:t>
            </a:r>
          </a:p>
          <a:p>
            <a:endParaRPr lang="en-GB" dirty="0"/>
          </a:p>
          <a:p>
            <a:r>
              <a:rPr lang="en-GB" dirty="0"/>
              <a:t>Get the class to feedback their findings and interested areas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453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They should have a much better idea about the five areas.  </a:t>
            </a:r>
          </a:p>
          <a:p>
            <a:r>
              <a:rPr lang="en-GB" dirty="0"/>
              <a:t>Try to steer the students away from providing clinical treatments for a specific health condition or mental health disorder.  Even though autism and ADHD are popular, they do not come under the family hubs.  </a:t>
            </a:r>
          </a:p>
          <a:p>
            <a:endParaRPr lang="en-GB" dirty="0"/>
          </a:p>
          <a:p>
            <a:r>
              <a:rPr lang="en-GB" dirty="0"/>
              <a:t>A specific service for obese children would not be appropriate.  However, a service to encourage physical activity or a skill training on health eating would be good for a proposal.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0754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91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rtl="0">
              <a:buFont typeface="+mj-lt"/>
              <a:buAutoNum type="arabicPeriod"/>
            </a:pPr>
            <a:r>
              <a:rPr lang="en-GB" sz="11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Table of content 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1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Introduction (approximately 300 words)  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Introduce the rationale for the service or provision you are proposing for the Family Hub to include. This should include explanation of  </a:t>
            </a:r>
            <a:endParaRPr lang="en-GB" sz="1100" kern="100" dirty="0">
              <a:effectLst/>
              <a:highlight>
                <a:srgbClr val="FFFFFF"/>
              </a:highlight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GB" sz="1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what the service is and which community group it is designed for  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GB" sz="1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which health and social care professional would oversee the delivery of the service   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GB" sz="1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why it is important to provide this service.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0" lvl="2" indent="-228600">
              <a:buFont typeface="+mj-lt"/>
              <a:buAutoNum type="romanLcPeriod"/>
            </a:pPr>
            <a:r>
              <a:rPr lang="en-GB" sz="1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briefly present relevant statistics by the government or psychological research 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0" lvl="2" indent="-228600">
              <a:buFont typeface="+mj-lt"/>
              <a:buAutoNum type="romanLcPeriod"/>
            </a:pPr>
            <a:r>
              <a:rPr lang="en-GB" sz="1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briefly explain the main psychological concepts and research underpinning your chosen service)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1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Discussion and analysis (900 words)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GB" sz="1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Discuss and evaluate relevant psychological theories/concepts.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GB" sz="110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Analyse how these theories/concepts can be applied to your chosen topic area by the specific health and social care profession identified in the introduction.    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1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Conclusion (approximately 300 words)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100" b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References  </a:t>
            </a:r>
            <a:endParaRPr lang="en-GB" sz="1000" dirty="0">
              <a:effectLst/>
              <a:highlight>
                <a:srgbClr val="FFFFFF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182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5FBE0-E1DE-07B5-A7F0-D8F289135B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A6A4D4-B013-09E3-4422-C7660873EC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A1A0A-18C5-5F4C-1DD0-E3CCA5FF9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880BC-29E8-D538-DEF9-F87D49F25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F00A9-0238-D0E0-F264-541D36731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552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F7FB9-0C00-A260-8D3A-52E15D78A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79E9E-3C5D-90D0-BA1F-B6A09381A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006D5-880A-2BCB-15B1-3EA264975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4AA03-5D37-3B33-C8B9-9A1808FD6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43EEF-FEC4-F593-3785-499DA59F4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932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15C4C-41B2-7CA9-D402-4789F4BB2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997D0A-53CC-0811-2BD7-A06181436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2B550-F83F-F89C-4592-751CDE230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AB202-2401-A152-6102-EFD2D0A8D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53875-C685-404D-6E15-FDFB56AEC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94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95A35-1C0E-958B-57D9-E7C5A2791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E6788-8567-AD58-19B7-6CCDE580EB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0134D-23AA-CC60-A2FF-B4E1F38FDB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C58B0E-9611-6EE7-D817-DA7C33840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EAA2A7-A241-3B06-E919-0B26B6520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A58302-1992-8F78-BAD9-EF43399CF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264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CE905-6546-AAF3-1521-6E723B539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06101E-F69C-7354-338F-F54AE2577F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E4A1B5-B0CD-64AA-0E9F-BA42A7ED5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4F771A-FFE3-E242-5C93-9E747AD2AC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8F4458-8152-A8D6-2FBB-2E4BC38EA8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3B31-5E99-94FA-588C-CCDD44B84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697F65-CF3B-8C9A-3714-8EEC11F5A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814A11-DBB8-A31D-B4CD-A3495E8C2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481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71DD6-FBB2-3D07-8146-682D9045F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B30117-A180-A837-F9C3-FEBB57702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DE25AE-2D62-FBF2-B774-39C0BBB7F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225CC4-D4A3-D303-7357-53D944EC9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501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197838-C5C8-FC0C-40ED-7EC0F750D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5E84DB-6354-0E41-5E54-B62F1F807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3C2B62-744F-9F20-7330-62226E82D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593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F1130-7929-7392-5C9F-08C00ED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5201C-E12B-FFAF-5817-9A438AED5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C3BB9-7159-38F0-C7CF-724D91B4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AF71A9-F77B-7F8E-C609-5905E7CA5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AC2C91-30BB-2C8A-1F21-C025F1204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D1905-F2F7-E60B-F4D8-10A71819B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86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85E77-2455-3742-B219-B2952339F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3956B7-EA5F-3755-F545-27E2E1C714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5F1A0A-09AC-A327-1C43-45C56BAFE1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315094-93D4-C437-30A7-0C7923F5B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1F3A89-5A28-7A0A-DF01-B6183893E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E7B52A-CB83-D9DC-D1BB-0F788ACE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0999C-EFBB-C9C2-53D8-054F778FF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650C32-76AF-7E1A-AA0E-0D116835DA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C4EDD-1006-FA3B-16AA-B2263AA2E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851579-2C7F-B196-A843-0BA25233F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32498-6CDE-82F0-267F-F809C1D6E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923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F78F2D-7849-5EF6-FDAF-2F18B56622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11F012-1BD7-2721-29E3-288C2D8314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4F0E6-783D-2770-244C-39680CB10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8DB70-7302-57D0-2F0C-C9323E723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60127-55F6-384F-C936-A59E8A11A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59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B2747-D799-470C-3A7D-64EFE9F6F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38EBFC-25FB-A656-4065-A134B1E645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098C8-ADEB-E6B4-AA23-DB006C3510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BEADCA-3B44-42EE-B815-D72638DC7BF3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92ED7-3143-316C-4E54-8BC2358A97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51383-CCED-C0AF-EA23-756BBA8947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42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ikime.blogspot.com/2017/05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30323&amp;picture=dont-forget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vectors/prohibited-don-t-do-not-ban-155486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-reminder-paper-tack-sticker-42883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ivot">
          <a:fgClr>
            <a:srgbClr val="FFC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2A74-2136-0F45-45A0-34D23CECB3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4958" y="984250"/>
            <a:ext cx="9144000" cy="2387600"/>
          </a:xfrm>
        </p:spPr>
        <p:txBody>
          <a:bodyPr>
            <a:normAutofit/>
          </a:bodyPr>
          <a:lstStyle/>
          <a:p>
            <a:r>
              <a:rPr lang="en-GB" sz="4400" b="1" dirty="0"/>
              <a:t>LCHS4010 Assignment C2 Report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EB05C-207A-848C-B076-B0E6FD9566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7990" y="3602038"/>
            <a:ext cx="7000009" cy="2951162"/>
          </a:xfrm>
        </p:spPr>
        <p:txBody>
          <a:bodyPr>
            <a:normAutofit/>
          </a:bodyPr>
          <a:lstStyle/>
          <a:p>
            <a:r>
              <a:rPr lang="en-GB" sz="3600" dirty="0"/>
              <a:t>1,500 words </a:t>
            </a:r>
          </a:p>
          <a:p>
            <a:r>
              <a:rPr lang="en-US" b="1" dirty="0"/>
              <a:t>Submitted to Turnitin by 18</a:t>
            </a:r>
            <a:r>
              <a:rPr lang="en-US" b="1" baseline="30000" dirty="0"/>
              <a:t>th</a:t>
            </a:r>
            <a:r>
              <a:rPr lang="en-US" b="1" dirty="0"/>
              <a:t> November 10am 2025</a:t>
            </a:r>
            <a:endParaRPr lang="en-GB" sz="3600" dirty="0"/>
          </a:p>
        </p:txBody>
      </p:sp>
      <p:pic>
        <p:nvPicPr>
          <p:cNvPr id="6" name="Picture 5" descr="A group of people standing and standing&#10;&#10;AI-generated content may be incorrect.">
            <a:extLst>
              <a:ext uri="{FF2B5EF4-FFF2-40B4-BE49-F238E27FC236}">
                <a16:creationId xmlns:a16="http://schemas.microsoft.com/office/drawing/2014/main" id="{1B6EB2FB-C092-F18D-5BCE-BF058525CB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58" y="4937760"/>
            <a:ext cx="365760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746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DE101-5E84-ADA8-D062-615FFECD2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3FEAA-5751-BE1C-B043-CDB46DDF9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86856" cy="4351338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US" dirty="0"/>
              <a:t>Submit a 1,500-word report aimed at health and social care professionals. </a:t>
            </a:r>
          </a:p>
          <a:p>
            <a:r>
              <a:rPr lang="en-US" dirty="0"/>
              <a:t>This report should provide guidance on how psychological theories and research can be used to support older adults who are experiencing dementia and living in a care home.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GB" dirty="0"/>
              <a:t>We will be looking at the steps to take to prepare for your report. </a:t>
            </a:r>
          </a:p>
          <a:p>
            <a:endParaRPr lang="en-GB" dirty="0"/>
          </a:p>
        </p:txBody>
      </p:sp>
      <p:pic>
        <p:nvPicPr>
          <p:cNvPr id="5" name="Picture 4" descr="A green sign with white text&#10;&#10;Description automatically generated">
            <a:extLst>
              <a:ext uri="{FF2B5EF4-FFF2-40B4-BE49-F238E27FC236}">
                <a16:creationId xmlns:a16="http://schemas.microsoft.com/office/drawing/2014/main" id="{CB48C4A6-1B6A-8383-68FE-3BF879561B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56715" y="2186820"/>
            <a:ext cx="4801173" cy="31927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FBD5ED-ED1F-A341-CA86-E4FE4DA91059}"/>
              </a:ext>
            </a:extLst>
          </p:cNvPr>
          <p:cNvSpPr txBox="1"/>
          <p:nvPr/>
        </p:nvSpPr>
        <p:spPr>
          <a:xfrm>
            <a:off x="8680704" y="5875732"/>
            <a:ext cx="3060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aikime.blogspot.com/2017/05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453363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DB7A2-AB4A-4764-359E-BE7A903DF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10" y="1234911"/>
            <a:ext cx="8120009" cy="429087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6">
                    <a:lumMod val="75000"/>
                  </a:schemeClr>
                </a:solidFill>
              </a:rPr>
              <a:t>Step 1:  Choose 2 theories </a:t>
            </a:r>
            <a:r>
              <a:rPr lang="en-GB" sz="3200" dirty="0"/>
              <a:t>relevant to adult development or health behaviour.</a:t>
            </a:r>
            <a:br>
              <a:rPr lang="en-GB" sz="3600" dirty="0"/>
            </a:br>
            <a:br>
              <a:rPr lang="en-GB" sz="3600" dirty="0"/>
            </a:br>
            <a:endParaRPr lang="en-GB" sz="36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9E9275-91E9-B62C-B4B0-F18A3B8BB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559743"/>
            <a:ext cx="12192000" cy="261908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F4C8B2C8-A606-EC98-5CE9-D4D14CB0E0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399" y="-2874806"/>
            <a:ext cx="7571575" cy="8648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latin typeface="Arial" panose="020B0604020202020204" pitchFamily="34" charset="0"/>
              </a:rPr>
              <a:t>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heories must be from this module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Explain each theory clearly and in detail.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Show how each theory applies to adults aged 65+.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u="sng" dirty="0">
                <a:latin typeface="Arial" panose="020B0604020202020204" pitchFamily="34" charset="0"/>
              </a:rPr>
              <a:t>In this module we have looked at these theories: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dirty="0"/>
              <a:t>Erikson’s Psychosocial</a:t>
            </a:r>
            <a:br>
              <a:rPr lang="en-GB" sz="1600" dirty="0"/>
            </a:br>
            <a:r>
              <a:rPr lang="en-GB" sz="1600" dirty="0"/>
              <a:t>Bowlby’s Attachment</a:t>
            </a:r>
            <a:br>
              <a:rPr lang="en-GB" sz="1600" dirty="0"/>
            </a:br>
            <a:r>
              <a:rPr lang="en-GB" sz="1600" dirty="0"/>
              <a:t>Piaget’s Cognitive development</a:t>
            </a:r>
            <a:br>
              <a:rPr lang="en-GB" sz="1600" dirty="0"/>
            </a:br>
            <a:r>
              <a:rPr lang="en-GB" sz="1600" dirty="0"/>
              <a:t>Vygotsky’s socio-cultural learning</a:t>
            </a:r>
            <a:br>
              <a:rPr lang="en-GB" sz="1600" dirty="0"/>
            </a:br>
            <a:r>
              <a:rPr lang="en-GB" sz="1600" dirty="0"/>
              <a:t>Behaviourist – conditioning and social learning </a:t>
            </a:r>
            <a:br>
              <a:rPr lang="en-GB" sz="1600" dirty="0"/>
            </a:br>
            <a:r>
              <a:rPr lang="en-GB" sz="1600" dirty="0"/>
              <a:t>Maslow’s hierarchy of needs</a:t>
            </a:r>
            <a:br>
              <a:rPr lang="en-GB" sz="1600" dirty="0"/>
            </a:br>
            <a:r>
              <a:rPr lang="en-GB" sz="1600" dirty="0"/>
              <a:t>Theory of Planned behaviour</a:t>
            </a:r>
            <a:br>
              <a:rPr lang="en-GB" sz="1600" dirty="0"/>
            </a:br>
            <a:r>
              <a:rPr lang="en-GB" sz="1600" dirty="0"/>
              <a:t>Language development – Interactionist</a:t>
            </a:r>
            <a:br>
              <a:rPr lang="en-GB" sz="1600" dirty="0"/>
            </a:br>
            <a:r>
              <a:rPr lang="en-GB" sz="1600" dirty="0"/>
              <a:t>Positive Psychology</a:t>
            </a:r>
            <a:br>
              <a:rPr lang="en-GB" sz="1600" dirty="0"/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971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DB7A2-AB4A-4764-359E-BE7A903DF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10" y="338435"/>
            <a:ext cx="7474711" cy="1325563"/>
          </a:xfrm>
        </p:spPr>
        <p:txBody>
          <a:bodyPr/>
          <a:lstStyle/>
          <a:p>
            <a:r>
              <a:rPr lang="en-GB" b="1" dirty="0"/>
              <a:t>Group activity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251C55-84B4-025B-D247-1003FAF4DE3E}"/>
              </a:ext>
            </a:extLst>
          </p:cNvPr>
          <p:cNvSpPr txBox="1"/>
          <p:nvPr/>
        </p:nvSpPr>
        <p:spPr>
          <a:xfrm>
            <a:off x="467810" y="1469905"/>
            <a:ext cx="8761031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242424"/>
                </a:solidFill>
                <a:highlight>
                  <a:srgbClr val="FFFFFF"/>
                </a:highlight>
                <a:ea typeface="Times New Roman" panose="02020603050405020304" pitchFamily="18" charset="0"/>
              </a:rPr>
              <a:t>Discuss in pairs:</a:t>
            </a:r>
          </a:p>
          <a:p>
            <a:endParaRPr lang="en-GB" sz="2400" dirty="0">
              <a:solidFill>
                <a:srgbClr val="242424"/>
              </a:solidFill>
              <a:highlight>
                <a:srgbClr val="FFFFFF"/>
              </a:highlight>
              <a:ea typeface="Times New Roman" panose="02020603050405020304" pitchFamily="18" charset="0"/>
            </a:endParaRPr>
          </a:p>
          <a:p>
            <a:endParaRPr lang="en-GB" sz="2800" b="1" dirty="0">
              <a:solidFill>
                <a:srgbClr val="242424"/>
              </a:solidFill>
              <a:highlight>
                <a:srgbClr val="FFFFFF"/>
              </a:highlight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en-GB" sz="2800" b="1" dirty="0">
                <a:solidFill>
                  <a:srgbClr val="242424"/>
                </a:solidFill>
                <a:highlight>
                  <a:srgbClr val="FFFFFF"/>
                </a:highlight>
              </a:rPr>
              <a:t>Which 2 theories from the module will be applicable to older adults?</a:t>
            </a: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800" b="1" dirty="0">
              <a:solidFill>
                <a:srgbClr val="242424"/>
              </a:solidFill>
              <a:highlight>
                <a:srgbClr val="FFFFFF"/>
              </a:highlight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en-GB" sz="2800" b="1" dirty="0">
                <a:solidFill>
                  <a:srgbClr val="242424"/>
                </a:solidFill>
                <a:highlight>
                  <a:srgbClr val="FFFFFF"/>
                </a:highlight>
                <a:ea typeface="Times New Roman" panose="02020603050405020304" pitchFamily="18" charset="0"/>
              </a:rPr>
              <a:t>Which theories do you find most interesting?  </a:t>
            </a:r>
          </a:p>
          <a:p>
            <a:endParaRPr lang="en-GB" sz="2600" b="1" dirty="0"/>
          </a:p>
        </p:txBody>
      </p:sp>
      <p:pic>
        <p:nvPicPr>
          <p:cNvPr id="5" name="Graphic 4" descr="Research with solid fill">
            <a:extLst>
              <a:ext uri="{FF2B5EF4-FFF2-40B4-BE49-F238E27FC236}">
                <a16:creationId xmlns:a16="http://schemas.microsoft.com/office/drawing/2014/main" id="{DF02756C-8E3C-0A77-3444-0F4391E5DE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064190" y="280275"/>
            <a:ext cx="1437975" cy="14379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7881334-BB74-66D0-A78E-F7DBCA90AD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61244" y="344156"/>
            <a:ext cx="2562946" cy="2562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344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810E0-A050-7434-A631-D8B6218DE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Step 2: 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Explain</a:t>
            </a:r>
            <a:r>
              <a:rPr lang="en-GB" sz="3600" b="1" dirty="0"/>
              <a:t> the 2 theories clearly and in detail</a:t>
            </a:r>
            <a:endParaRPr lang="en-GB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4E8D8A5-5145-12DB-59C3-B97643D878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40656" y="2044360"/>
            <a:ext cx="9310687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Who developed the theory 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(e.g. Erikson’s Psychosocial theory, Bandura’s Social Learning Theory)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Core Concepts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Describe the main ideas or components of the theory.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Define any key terms or stages (e.g., stages of development, cognitive processes,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behavioural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 mechanisms).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Relevance to Adult Development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Explain how the theory applies specifically to adults aged 65 and over.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Highlight age-related psychological changes or challenges the theory addresses.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FFA5717-2F0A-65AD-8F57-28BBF454A5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0842" y="4110527"/>
            <a:ext cx="2601158" cy="2747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276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06DCF-2DEF-5E94-D646-5B5CE16FE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0"/>
            <a:ext cx="10515600" cy="77628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Step 3: Tell us about </a:t>
            </a:r>
            <a:r>
              <a:rPr lang="en-US" sz="3600" b="1" dirty="0"/>
              <a:t>the Strengths and Limitations of each theory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562F6-EDF3-256B-0C4A-6867D52F2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62085"/>
            <a:ext cx="10515600" cy="4014877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Briefly discuss the strengths of each theory in this context.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Mention any limitations or criticisms, especially in relation to older adults or health and social care settings.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355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810E0-A050-7434-A631-D8B6218DE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0132"/>
            <a:ext cx="10515600" cy="87055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Step 3: </a:t>
            </a:r>
            <a:r>
              <a:rPr lang="en-GB" dirty="0"/>
              <a:t>Consider the impact and interaction of biological and environmental factors on psychological development</a:t>
            </a:r>
            <a:br>
              <a:rPr lang="en-GB" dirty="0"/>
            </a:b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BB2BF-A2BF-EA02-60CA-83BED0C93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9511" y="1822767"/>
            <a:ext cx="7876324" cy="503523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Clear explanation of what is meant by nature and nurture.</a:t>
            </a:r>
          </a:p>
          <a:p>
            <a:r>
              <a:rPr lang="en-GB" dirty="0"/>
              <a:t>Discussion of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how nature and nurture interact in the chosen life stage</a:t>
            </a:r>
            <a:r>
              <a:rPr lang="en-GB" dirty="0"/>
              <a:t>.</a:t>
            </a:r>
          </a:p>
          <a:p>
            <a:r>
              <a:rPr lang="en-GB" dirty="0"/>
              <a:t>Integration of this discussion with the selected theories (e.g. Piaget leans more toward nature, while Vygotsky emphasises nurture).</a:t>
            </a:r>
          </a:p>
          <a:p>
            <a:r>
              <a:rPr lang="en-GB" dirty="0"/>
              <a:t>Recognition that development is not solely nature or nurture, but a dynamic interaction.</a:t>
            </a:r>
          </a:p>
          <a:p>
            <a:r>
              <a:rPr lang="en-GB" dirty="0"/>
              <a:t>Use of evidence or case studies to support arguments.</a:t>
            </a:r>
          </a:p>
          <a:p>
            <a:r>
              <a:rPr lang="en-GB" dirty="0"/>
              <a:t>How does understanding nature and nurture help professionals support children and young people effectively?</a:t>
            </a:r>
          </a:p>
          <a:p>
            <a:pPr marL="0" indent="0">
              <a:buNone/>
            </a:pPr>
            <a:br>
              <a:rPr lang="en-GB" dirty="0"/>
            </a:br>
            <a:endParaRPr lang="en-GB" b="1" dirty="0">
              <a:solidFill>
                <a:srgbClr val="C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48C279-B0CE-0D06-80EF-957F6E9404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11" y="4038600"/>
            <a:ext cx="38100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073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23507-A71B-36CC-DEC4-A3D7E537E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Step 4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: Application in Practice</a:t>
            </a:r>
            <a:endParaRPr lang="en-GB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45D74-B613-704D-9F7F-5D7AB17F4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61787"/>
          </a:xfrm>
        </p:spPr>
        <p:txBody>
          <a:bodyPr>
            <a:normAutofit/>
          </a:bodyPr>
          <a:lstStyle/>
          <a:p>
            <a:endParaRPr lang="en-GB" sz="2900" b="1" dirty="0"/>
          </a:p>
          <a:p>
            <a:r>
              <a:rPr lang="en-GB" sz="2000" dirty="0"/>
              <a:t>Critically evaluate how each theory can be applied in the care home setting.</a:t>
            </a:r>
          </a:p>
          <a:p>
            <a:r>
              <a:rPr lang="en-GB" sz="2000" dirty="0"/>
              <a:t>Show how the theory helps us understand behaviour, emotions, and cognitive processes in older adults.</a:t>
            </a:r>
          </a:p>
          <a:p>
            <a:r>
              <a:rPr lang="en-GB" sz="2000" dirty="0"/>
              <a:t>How can you link the theory to help understand the psychological health condition – dementia.</a:t>
            </a:r>
          </a:p>
          <a:p>
            <a:r>
              <a:rPr lang="en-GB" sz="2000" dirty="0"/>
              <a:t>Give practical examples.</a:t>
            </a:r>
          </a:p>
          <a:p>
            <a:r>
              <a:rPr lang="en-GB" sz="2000" dirty="0"/>
              <a:t>Discuss challenges professionals might face and suggest strategies to overcome them.</a:t>
            </a:r>
          </a:p>
          <a:p>
            <a:endParaRPr lang="en-GB" sz="2900" b="1" dirty="0"/>
          </a:p>
          <a:p>
            <a:pPr marL="0" indent="0">
              <a:buNone/>
            </a:pPr>
            <a:endParaRPr lang="en-GB" sz="2900" b="1" dirty="0"/>
          </a:p>
        </p:txBody>
      </p:sp>
    </p:spTree>
    <p:extLst>
      <p:ext uri="{BB962C8B-B14F-4D97-AF65-F5344CB8AC3E}">
        <p14:creationId xmlns:p14="http://schemas.microsoft.com/office/powerpoint/2010/main" val="239262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02B81-9AD8-F761-21ED-C4C493C90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 examples</a:t>
            </a:r>
          </a:p>
        </p:txBody>
      </p:sp>
      <p:pic>
        <p:nvPicPr>
          <p:cNvPr id="5" name="Content Placeholder 4" descr="Meeting outline">
            <a:extLst>
              <a:ext uri="{FF2B5EF4-FFF2-40B4-BE49-F238E27FC236}">
                <a16:creationId xmlns:a16="http://schemas.microsoft.com/office/drawing/2014/main" id="{74A54A1D-EA2F-97E1-05B5-300B431714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50706" y="2058551"/>
            <a:ext cx="3425439" cy="3425439"/>
          </a:xfrm>
        </p:spPr>
      </p:pic>
    </p:spTree>
    <p:extLst>
      <p:ext uri="{BB962C8B-B14F-4D97-AF65-F5344CB8AC3E}">
        <p14:creationId xmlns:p14="http://schemas.microsoft.com/office/powerpoint/2010/main" val="1193870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DB22E-2ADA-C5AD-E47A-11E3B79ED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Also…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02205-06BD-A9BB-94CB-4676D7931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48512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 have covered a wide range of theories and research in this module.  </a:t>
            </a:r>
          </a:p>
          <a:p>
            <a:pPr marL="0" indent="0">
              <a:buNone/>
            </a:pPr>
            <a:r>
              <a:rPr lang="en-GB" dirty="0"/>
              <a:t>Some reading and activities we did in previous weeks might also be useful. </a:t>
            </a:r>
          </a:p>
          <a:p>
            <a:pPr marL="0" indent="0">
              <a:buNone/>
            </a:pPr>
            <a:r>
              <a:rPr lang="en-GB" dirty="0"/>
              <a:t>Also remember - </a:t>
            </a:r>
            <a:r>
              <a:rPr lang="en-GB" b="1" dirty="0"/>
              <a:t>READING </a:t>
            </a:r>
            <a:r>
              <a:rPr lang="en-GB" b="1" dirty="0" err="1"/>
              <a:t>READING</a:t>
            </a:r>
            <a:r>
              <a:rPr lang="en-GB" b="1" dirty="0"/>
              <a:t> </a:t>
            </a:r>
            <a:r>
              <a:rPr lang="en-GB" b="1" dirty="0" err="1"/>
              <a:t>READING</a:t>
            </a:r>
            <a:r>
              <a:rPr lang="en-GB" dirty="0"/>
              <a:t> of sources from the online reading list, and wider credible and reliable sources.</a:t>
            </a:r>
          </a:p>
          <a:p>
            <a:pPr marL="0" indent="0">
              <a:buNone/>
            </a:pPr>
            <a:r>
              <a:rPr lang="en-GB" dirty="0"/>
              <a:t>Do you need to find some statistics or evidence to back up your arguments?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6E8E2C-26EF-2231-5A0F-DE9867C211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4236" y="5489178"/>
            <a:ext cx="1697764" cy="1368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598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Step 4:  Ground your approach in Cultural Competence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540595" cy="4351338"/>
          </a:xfrm>
        </p:spPr>
        <p:txBody>
          <a:bodyPr wrap="square">
            <a:normAutofit lnSpcReduction="10000"/>
          </a:bodyPr>
          <a:lstStyle/>
          <a:p>
            <a:endParaRPr dirty="0"/>
          </a:p>
          <a:p>
            <a:pPr>
              <a:defRPr sz="1800"/>
            </a:pPr>
            <a:r>
              <a:rPr sz="2500" dirty="0"/>
              <a:t>Ensures inclusive and respectful care for diverse populations.</a:t>
            </a:r>
          </a:p>
          <a:p>
            <a:pPr>
              <a:defRPr sz="1800"/>
            </a:pPr>
            <a:r>
              <a:rPr sz="2500" dirty="0"/>
              <a:t>Helps understand how culture influences development and </a:t>
            </a:r>
            <a:r>
              <a:rPr sz="2500" dirty="0" err="1"/>
              <a:t>behavio</a:t>
            </a:r>
            <a:r>
              <a:rPr lang="en-GB" sz="2500" dirty="0"/>
              <a:t>u</a:t>
            </a:r>
            <a:r>
              <a:rPr sz="2500" dirty="0"/>
              <a:t>r.</a:t>
            </a:r>
          </a:p>
          <a:p>
            <a:pPr>
              <a:defRPr sz="1800"/>
            </a:pPr>
            <a:r>
              <a:rPr sz="2500" dirty="0"/>
              <a:t>Supports effective communication with children, young people, and families.</a:t>
            </a:r>
          </a:p>
          <a:p>
            <a:pPr>
              <a:defRPr sz="1800"/>
            </a:pPr>
            <a:r>
              <a:rPr sz="2500" dirty="0"/>
              <a:t>Promotes equity and reduces bias in health and social care settings.</a:t>
            </a:r>
          </a:p>
          <a:p>
            <a:pPr>
              <a:defRPr sz="1800"/>
            </a:pPr>
            <a:r>
              <a:rPr sz="2500" dirty="0"/>
              <a:t>Aligns with professional standards and ethical practice.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795B2-F493-CFEB-EEF7-52C9F7999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8795" y="3860770"/>
            <a:ext cx="3543300" cy="263210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543DE-C413-A06C-920A-EBFAB9614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921" y="2817152"/>
            <a:ext cx="10237999" cy="3461728"/>
          </a:xfrm>
        </p:spPr>
        <p:txBody>
          <a:bodyPr anchor="ctr">
            <a:normAutofit fontScale="92500" lnSpcReduction="10000"/>
          </a:bodyPr>
          <a:lstStyle/>
          <a:p>
            <a:pPr>
              <a:spcAft>
                <a:spcPts val="800"/>
              </a:spcAft>
            </a:pPr>
            <a:r>
              <a:rPr lang="en-GB" sz="2600" kern="100" dirty="0">
                <a:ea typeface="DengXian" panose="02010600030101010101" pitchFamily="2" charset="-122"/>
                <a:cs typeface="Arial" panose="020B0604020202020204" pitchFamily="34" charset="0"/>
              </a:rPr>
              <a:t>P</a:t>
            </a:r>
            <a:r>
              <a:rPr lang="en-GB" sz="2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rovide evidence that you have used an appropriate range of sources to complete your work. </a:t>
            </a:r>
          </a:p>
          <a:p>
            <a:pPr>
              <a:spcAft>
                <a:spcPts val="800"/>
              </a:spcAft>
            </a:pPr>
            <a:r>
              <a:rPr lang="en-GB" sz="2600" kern="100" dirty="0">
                <a:ea typeface="DengXian" panose="02010600030101010101" pitchFamily="2" charset="-122"/>
                <a:cs typeface="Arial" panose="020B0604020202020204" pitchFamily="34" charset="0"/>
              </a:rPr>
              <a:t>You should use citations of relevant psychological theories throughout your report.  </a:t>
            </a:r>
          </a:p>
          <a:p>
            <a:r>
              <a:rPr lang="en-GB" sz="2600" u="sng" dirty="0"/>
              <a:t>Use </a:t>
            </a:r>
            <a:r>
              <a:rPr lang="en-GB" sz="2600" b="1" u="sng" dirty="0"/>
              <a:t>at least </a:t>
            </a:r>
            <a:r>
              <a:rPr lang="en-GB" sz="2600" u="sng" dirty="0"/>
              <a:t>6 credible academic sources </a:t>
            </a:r>
            <a:r>
              <a:rPr lang="en-GB" sz="2600" dirty="0"/>
              <a:t>(books, journals, etc.).</a:t>
            </a:r>
          </a:p>
          <a:p>
            <a:r>
              <a:rPr lang="en-GB" sz="2600" dirty="0"/>
              <a:t>Follow UWTSD Harvard referencing style.</a:t>
            </a:r>
          </a:p>
          <a:p>
            <a:r>
              <a:rPr lang="en-GB" sz="2600" dirty="0"/>
              <a:t>Include in-text citations and a reference list.</a:t>
            </a:r>
          </a:p>
          <a:p>
            <a:r>
              <a:rPr lang="en-GB" sz="2600" dirty="0"/>
              <a:t>Maintain academic honesty.</a:t>
            </a:r>
          </a:p>
          <a:p>
            <a:pPr>
              <a:spcAft>
                <a:spcPts val="800"/>
              </a:spcAft>
            </a:pPr>
            <a:endParaRPr lang="en-GB" sz="24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5" name="Picture 4" descr="Colorful letters on a white background&#10;&#10;Description automatically generated">
            <a:extLst>
              <a:ext uri="{FF2B5EF4-FFF2-40B4-BE49-F238E27FC236}">
                <a16:creationId xmlns:a16="http://schemas.microsoft.com/office/drawing/2014/main" id="{4853C016-199E-9D0C-A272-FF81A456D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59757" y="-136371"/>
            <a:ext cx="4582149" cy="274928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414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red circle with a cross&#10;&#10;Description automatically generated">
            <a:extLst>
              <a:ext uri="{FF2B5EF4-FFF2-40B4-BE49-F238E27FC236}">
                <a16:creationId xmlns:a16="http://schemas.microsoft.com/office/drawing/2014/main" id="{C0E625DE-2845-0556-6F48-4C2E0FA7F1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745" y="414778"/>
            <a:ext cx="6842234" cy="644322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3AD049-8D7C-4C78-321D-7FDFFF874D91}"/>
              </a:ext>
            </a:extLst>
          </p:cNvPr>
          <p:cNvSpPr txBox="1"/>
          <p:nvPr/>
        </p:nvSpPr>
        <p:spPr>
          <a:xfrm>
            <a:off x="1502979" y="2236102"/>
            <a:ext cx="6096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Avoid citing general websites such as Psychology Today or Simply Psychology as evidence in your report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4009741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D1A0E-D945-F52D-858B-EBA0EB587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Make sure you include a…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E49EEFD-CA1D-0BDC-A8A5-E20FE62F638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1" y="1692970"/>
            <a:ext cx="7485668" cy="461664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+mj-lt"/>
              </a:rPr>
              <a:t>Title page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with: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your name,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student number,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module code/title,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lecturer’s name,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assignment title.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400" dirty="0"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Font: Arial, size 11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Line spacing: 1.5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Include page numbers and a reference list. </a:t>
            </a:r>
          </a:p>
        </p:txBody>
      </p:sp>
    </p:spTree>
    <p:extLst>
      <p:ext uri="{BB962C8B-B14F-4D97-AF65-F5344CB8AC3E}">
        <p14:creationId xmlns:p14="http://schemas.microsoft.com/office/powerpoint/2010/main" val="21385823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295B2-CFA6-E8E2-35EA-9B31B18FB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164715"/>
          </a:xfrm>
        </p:spPr>
        <p:txBody>
          <a:bodyPr/>
          <a:lstStyle/>
          <a:p>
            <a:r>
              <a:rPr lang="en-GB" dirty="0"/>
              <a:t>Suggested structure for your report</a:t>
            </a:r>
            <a:br>
              <a:rPr lang="en-GB" dirty="0"/>
            </a:br>
            <a:r>
              <a:rPr lang="en-GB" sz="3200" dirty="0"/>
              <a:t>More detailed guidance on Moodle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2EBC243-7845-FDEC-E23F-7605A264E9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140375"/>
              </p:ext>
            </p:extLst>
          </p:nvPr>
        </p:nvGraphicFramePr>
        <p:xfrm>
          <a:off x="50800" y="2001520"/>
          <a:ext cx="12090400" cy="52404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68715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67">
            <a:extLst>
              <a:ext uri="{FF2B5EF4-FFF2-40B4-BE49-F238E27FC236}">
                <a16:creationId xmlns:a16="http://schemas.microsoft.com/office/drawing/2014/main" id="{3056B43C-55EA-9407-6B74-6699151E41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6000"/>
          </a:blip>
          <a:stretch>
            <a:fillRect/>
          </a:stretch>
        </p:blipFill>
        <p:spPr>
          <a:xfrm>
            <a:off x="6096000" y="2065075"/>
            <a:ext cx="5604925" cy="45384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DCE715-9428-1902-648B-F4342BCE6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21842"/>
          </a:xfrm>
        </p:spPr>
        <p:txBody>
          <a:bodyPr>
            <a:normAutofit fontScale="90000"/>
          </a:bodyPr>
          <a:lstStyle/>
          <a:p>
            <a:r>
              <a:rPr lang="en-US" sz="4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Tips for Success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478FC-0AE3-4AD0-7033-ED5B1DBB8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4338"/>
            <a:ext cx="10515600" cy="52485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43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2780C7-C109-F7A8-06FC-7C2BC9B4EA11}"/>
              </a:ext>
            </a:extLst>
          </p:cNvPr>
          <p:cNvSpPr txBox="1"/>
          <p:nvPr/>
        </p:nvSpPr>
        <p:spPr>
          <a:xfrm>
            <a:off x="838200" y="1336087"/>
            <a:ext cx="830793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accent5">
                    <a:lumMod val="75000"/>
                  </a:schemeClr>
                </a:solidFill>
              </a:rPr>
              <a:t>Use current and credible sources (preferably published within the last 5 years).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accent5">
                    <a:lumMod val="75000"/>
                  </a:schemeClr>
                </a:solidFill>
              </a:rPr>
              <a:t>Demonstrate critical thinking and apply theory to real-world practice.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accent5">
                    <a:lumMod val="75000"/>
                  </a:schemeClr>
                </a:solidFill>
              </a:rPr>
              <a:t>Follow the structure and formatting guidelines carefully.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accent5">
                    <a:lumMod val="75000"/>
                  </a:schemeClr>
                </a:solidFill>
              </a:rPr>
              <a:t>Proofread your work for clarity and grammar.</a:t>
            </a:r>
          </a:p>
        </p:txBody>
      </p:sp>
    </p:spTree>
    <p:extLst>
      <p:ext uri="{BB962C8B-B14F-4D97-AF65-F5344CB8AC3E}">
        <p14:creationId xmlns:p14="http://schemas.microsoft.com/office/powerpoint/2010/main" val="35201903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940FC99F-860C-44A6-9052-ADCC0591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00" y="2251719"/>
            <a:ext cx="4006145" cy="4241800"/>
          </a:xfrm>
          <a:prstGeom prst="rect">
            <a:avLst/>
          </a:prstGeom>
        </p:spPr>
      </p:pic>
      <p:pic>
        <p:nvPicPr>
          <p:cNvPr id="8" name="Picture 7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7C2E9377-3244-D6CA-4D0B-CC9CC703E2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1418" y="1735792"/>
            <a:ext cx="4693708" cy="49698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59F2205-B94F-E9EA-1705-B22DE30C2F2F}"/>
              </a:ext>
            </a:extLst>
          </p:cNvPr>
          <p:cNvSpPr txBox="1"/>
          <p:nvPr/>
        </p:nvSpPr>
        <p:spPr>
          <a:xfrm>
            <a:off x="472440" y="3659415"/>
            <a:ext cx="260096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Use the module’s online reading list to start off your reading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15" name="Picture 14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AF4D63E3-552D-F74E-F06D-6E86C1F0F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26377" y="1735792"/>
            <a:ext cx="4130351" cy="438404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F1E23FC-357E-79E0-0DEA-73AA5163845A}"/>
              </a:ext>
            </a:extLst>
          </p:cNvPr>
          <p:cNvSpPr txBox="1"/>
          <p:nvPr/>
        </p:nvSpPr>
        <p:spPr>
          <a:xfrm>
            <a:off x="8515876" y="3048000"/>
            <a:ext cx="3430847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Make sure to submit your work on the draft submission portal to check the similarity score of your report and improve.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4108E92-5333-20CA-8939-D1107F18E487}"/>
              </a:ext>
            </a:extLst>
          </p:cNvPr>
          <p:cNvSpPr txBox="1"/>
          <p:nvPr/>
        </p:nvSpPr>
        <p:spPr>
          <a:xfrm>
            <a:off x="4289424" y="3042563"/>
            <a:ext cx="300933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Paraphrase your reading with full citations and references as you read along</a:t>
            </a:r>
          </a:p>
        </p:txBody>
      </p:sp>
    </p:spTree>
    <p:extLst>
      <p:ext uri="{BB962C8B-B14F-4D97-AF65-F5344CB8AC3E}">
        <p14:creationId xmlns:p14="http://schemas.microsoft.com/office/powerpoint/2010/main" val="33074009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5" ma:contentTypeDescription="Create a new document." ma:contentTypeScope="" ma:versionID="24f687dc6afe3dc2b74249e07fa6f7b3">
  <xsd:schema xmlns:xsd="http://www.w3.org/2001/XMLSchema" xmlns:xs="http://www.w3.org/2001/XMLSchema" xmlns:p="http://schemas.microsoft.com/office/2006/metadata/properties" xmlns:ns3="461f81f1-dbc4-4122-adb0-1c0e154b8134" xmlns:ns4="a450a3cc-050d-4aca-8a4e-543025a63de0" targetNamespace="http://schemas.microsoft.com/office/2006/metadata/properties" ma:root="true" ma:fieldsID="f60ba169be5005b7c1c6234f48a5511a" ns3:_="" ns4:_="">
    <xsd:import namespace="461f81f1-dbc4-4122-adb0-1c0e154b8134"/>
    <xsd:import namespace="a450a3cc-050d-4aca-8a4e-543025a63de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bjectDetectorVersions" minOccurs="0"/>
                <xsd:element ref="ns4:MediaServiceGenerationTime" minOccurs="0"/>
                <xsd:element ref="ns4:MediaServiceEventHashCode" minOccurs="0"/>
                <xsd:element ref="ns4:MediaServiceSystemTag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450a3cc-050d-4aca-8a4e-543025a63de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DC2EFB-51EE-4EF0-9201-8020197B49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1f81f1-dbc4-4122-adb0-1c0e154b8134"/>
    <ds:schemaRef ds:uri="a450a3cc-050d-4aca-8a4e-543025a63de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8DB345-9271-4EB9-BC17-559D0AFE5A43}">
  <ds:schemaRefs>
    <ds:schemaRef ds:uri="http://schemas.microsoft.com/office/infopath/2007/PartnerControls"/>
    <ds:schemaRef ds:uri="http://purl.org/dc/dcmitype/"/>
    <ds:schemaRef ds:uri="a450a3cc-050d-4aca-8a4e-543025a63de0"/>
    <ds:schemaRef ds:uri="http://schemas.microsoft.com/office/2006/documentManagement/types"/>
    <ds:schemaRef ds:uri="http://purl.org/dc/terms/"/>
    <ds:schemaRef ds:uri="http://purl.org/dc/elements/1.1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461f81f1-dbc4-4122-adb0-1c0e154b8134"/>
  </ds:schemaRefs>
</ds:datastoreItem>
</file>

<file path=customXml/itemProps3.xml><?xml version="1.0" encoding="utf-8"?>
<ds:datastoreItem xmlns:ds="http://schemas.openxmlformats.org/officeDocument/2006/customXml" ds:itemID="{5890D113-AC97-4C66-8FCC-12D5DAEECCD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1492</TotalTime>
  <Words>1233</Words>
  <Application>Microsoft Office PowerPoint</Application>
  <PresentationFormat>Widescreen</PresentationFormat>
  <Paragraphs>153</Paragraphs>
  <Slides>17</Slides>
  <Notes>6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DengXian</vt:lpstr>
      <vt:lpstr>Aptos</vt:lpstr>
      <vt:lpstr>Aptos Display</vt:lpstr>
      <vt:lpstr>Arial</vt:lpstr>
      <vt:lpstr>Calibri</vt:lpstr>
      <vt:lpstr>Symbol</vt:lpstr>
      <vt:lpstr>Times New Roman</vt:lpstr>
      <vt:lpstr>Office Theme</vt:lpstr>
      <vt:lpstr>LCHS4010 Assignment C2 Report </vt:lpstr>
      <vt:lpstr>Assignment 2 </vt:lpstr>
      <vt:lpstr>Step 1:  Choose 2 theories relevant to adult development or health behaviour.  </vt:lpstr>
      <vt:lpstr>Group activity</vt:lpstr>
      <vt:lpstr>Step 2:  Explain the 2 theories clearly and in detail</vt:lpstr>
      <vt:lpstr>Step 3: Tell us about the Strengths and Limitations of each theory </vt:lpstr>
      <vt:lpstr>Step 3: Consider the impact and interaction of biological and environmental factors on psychological development </vt:lpstr>
      <vt:lpstr>Step 4: Application in Practice</vt:lpstr>
      <vt:lpstr>Discuss examples</vt:lpstr>
      <vt:lpstr>Also…</vt:lpstr>
      <vt:lpstr>Step 4:  Ground your approach in Cultural Competence</vt:lpstr>
      <vt:lpstr>PowerPoint Presentation</vt:lpstr>
      <vt:lpstr>PowerPoint Presentation</vt:lpstr>
      <vt:lpstr>Make sure you include a…</vt:lpstr>
      <vt:lpstr>Suggested structure for your report More detailed guidance on Moodle </vt:lpstr>
      <vt:lpstr>Tips for Success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LCHS4010 Report</dc:title>
  <dc:creator>Josephine Chen-Wilson</dc:creator>
  <cp:lastModifiedBy>Neale Haddon</cp:lastModifiedBy>
  <cp:revision>75</cp:revision>
  <dcterms:created xsi:type="dcterms:W3CDTF">2024-06-13T13:16:37Z</dcterms:created>
  <dcterms:modified xsi:type="dcterms:W3CDTF">2025-10-22T09:57:34Z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