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7" r:id="rId1"/>
  </p:sldMasterIdLst>
  <p:notesMasterIdLst>
    <p:notesMasterId r:id="rId15"/>
  </p:notesMasterIdLst>
  <p:handoutMasterIdLst>
    <p:handoutMasterId r:id="rId16"/>
  </p:handoutMasterIdLst>
  <p:sldIdLst>
    <p:sldId id="352" r:id="rId2"/>
    <p:sldId id="278" r:id="rId3"/>
    <p:sldId id="279" r:id="rId4"/>
    <p:sldId id="282" r:id="rId5"/>
    <p:sldId id="281" r:id="rId6"/>
    <p:sldId id="267" r:id="rId7"/>
    <p:sldId id="280" r:id="rId8"/>
    <p:sldId id="276" r:id="rId9"/>
    <p:sldId id="283" r:id="rId10"/>
    <p:sldId id="372" r:id="rId11"/>
    <p:sldId id="371" r:id="rId12"/>
    <p:sldId id="286" r:id="rId13"/>
    <p:sldId id="370" r:id="rId14"/>
  </p:sldIdLst>
  <p:sldSz cx="9144000" cy="6858000" type="screen4x3"/>
  <p:notesSz cx="6669088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FF"/>
    <a:srgbClr val="0000FF"/>
    <a:srgbClr val="CC3300"/>
    <a:srgbClr val="9966FF"/>
    <a:srgbClr val="CC9900"/>
    <a:srgbClr val="FFCC00"/>
    <a:srgbClr val="FF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628" autoAdjust="0"/>
    <p:restoredTop sz="95969" autoAdjust="0"/>
  </p:normalViewPr>
  <p:slideViewPr>
    <p:cSldViewPr>
      <p:cViewPr varScale="1">
        <p:scale>
          <a:sx n="60" d="100"/>
          <a:sy n="60" d="100"/>
        </p:scale>
        <p:origin x="1696" y="44"/>
      </p:cViewPr>
      <p:guideLst>
        <p:guide orient="horz"/>
        <p:guide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75" d="100"/>
        <a:sy n="75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81" d="100"/>
          <a:sy n="81" d="100"/>
        </p:scale>
        <p:origin x="-1998" y="-90"/>
      </p:cViewPr>
      <p:guideLst>
        <p:guide orient="horz" pos="3127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454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1895A24-12D6-4E9C-A74F-7CCDDE193D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996955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9838" y="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54075" y="744538"/>
            <a:ext cx="4960938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714875"/>
            <a:ext cx="4891088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9838" y="9429750"/>
            <a:ext cx="288925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89BCE34-3CC9-4952-B82D-22CBA4A5D90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134444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E1BFE9A-F0C1-4902-A47B-A50A1DEB5CCA}" type="slidenum">
              <a:rPr lang="en-US" altLang="en-US" sz="1200" smtClean="0">
                <a:solidFill>
                  <a:srgbClr val="000000"/>
                </a:solidFill>
              </a:rPr>
              <a:pPr/>
              <a:t>1</a:t>
            </a:fld>
            <a:endParaRPr lang="en-US" altLang="en-US" sz="120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969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pPr>
              <a:defRPr/>
            </a:pPr>
            <a:fld id="{7C3DDFB0-CA19-40E7-9CA7-E0D7BE541619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050879E-D489-49D5-94C3-32BB8143E67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70075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12353F-7203-4E7E-8F13-5D798470F1C8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C19F6BF-26EC-400F-8A25-CBA7C56E534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56424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A83220-4FC0-40E3-91B2-B4CD5384E2A0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AC83493-F145-4F15-BCB1-5B6A45828B1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7732397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2945B34-3222-460D-AEB5-F4C5F7522CA3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AE8BB47-A1AF-4FEA-AA27-B17141B6D12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184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DE86A91-A20B-4B6E-BA7E-7711C2150BB2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20CC21-79BC-4B21-A0FF-A8FDC357F6E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21084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C936FF-88FB-4448-8B0C-F5FD8356DBD6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FA1E7F-43EB-4559-ADA1-532113A2CB6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743567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89595-765B-4294-9964-FC1ADF5A0E1D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D25C6B-2093-40D0-BBF5-90A14430DC0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025980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2A97CEE-9127-4A16-9683-8382E67F03BB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8C90599-9B2C-4671-BA1A-4484AEA6B3E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61669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F8B6D7-319A-4FF0-8283-5D1E16F097E7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667246-0775-47C2-8FA6-7E7B67B2EA0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586303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31864E-7A48-4496-9F59-2E5AF76DCF7F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4296A6-ADD2-48B9-A9B4-6C24E850672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578872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CF71008-74F8-46C9-8A16-8B4A91B25DC9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760DAB7-6878-41D9-826B-89F35D4D7DB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916903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6CD5B6D-C011-498D-BD70-484CA2096224}" type="datetime1">
              <a:rPr lang="en-GB" smtClean="0"/>
              <a:pPr>
                <a:defRPr/>
              </a:pPr>
              <a:t>08/05/2026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2F0694F-8E07-4282-BCC9-97AD1A54DA9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5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8" r:id="rId1"/>
    <p:sldLayoutId id="2147483979" r:id="rId2"/>
    <p:sldLayoutId id="2147483980" r:id="rId3"/>
    <p:sldLayoutId id="2147483981" r:id="rId4"/>
    <p:sldLayoutId id="2147483982" r:id="rId5"/>
    <p:sldLayoutId id="2147483983" r:id="rId6"/>
    <p:sldLayoutId id="2147483984" r:id="rId7"/>
    <p:sldLayoutId id="2147483985" r:id="rId8"/>
    <p:sldLayoutId id="2147483986" r:id="rId9"/>
    <p:sldLayoutId id="2147483987" r:id="rId10"/>
    <p:sldLayoutId id="2147483988" r:id="rId11"/>
  </p:sldLayoutIdLst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  <p:bldP spid="3" grpId="0" build="p" bldLvl="2" autoUpdateAnimBg="0"/>
    </p:bldLst>
  </p:timing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762000" y="1447800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dirty="0"/>
              <a:t>Leading and implementing change</a:t>
            </a:r>
          </a:p>
        </p:txBody>
      </p:sp>
      <p:sp>
        <p:nvSpPr>
          <p:cNvPr id="18435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LCLM 6003</a:t>
            </a:r>
          </a:p>
          <a:p>
            <a:pPr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18436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900">
                <a:solidFill>
                  <a:srgbClr val="898989"/>
                </a:solidFill>
              </a:rPr>
              <a:t>Workshop 1 EMPL6003</a:t>
            </a:r>
          </a:p>
        </p:txBody>
      </p:sp>
    </p:spTree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DE2442FC-8B98-4BA7-BDF3-DAF4936FD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4E27A-CE9F-4E59-A703-273914699D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this session, you should be aware of:</a:t>
            </a:r>
          </a:p>
          <a:p>
            <a:pPr eaLnBrk="1" hangingPunct="1">
              <a:defRPr/>
            </a:pPr>
            <a:r>
              <a:rPr lang="en-GB" dirty="0"/>
              <a:t>Guidelines for classroom management </a:t>
            </a:r>
          </a:p>
          <a:p>
            <a:pPr eaLnBrk="1" hangingPunct="1">
              <a:defRPr/>
            </a:pPr>
            <a:r>
              <a:rPr lang="en-GB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dirty="0"/>
              <a:t>Programme Outline</a:t>
            </a:r>
          </a:p>
          <a:p>
            <a:pPr eaLnBrk="1" hangingPunct="1">
              <a:defRPr/>
            </a:pPr>
            <a:r>
              <a:rPr lang="en-GB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B1B6AD-1882-4D04-851E-90B436AE63E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78198D43-2EC1-4675-A3D5-9105FD97925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E688784-18D0-41FD-8503-8B59343A28C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A31C6579-7E50-47C1-8FD9-8F4F6ED1844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143001"/>
            <a:ext cx="8424167" cy="610235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You must achieve at least an 80% attendance record and requests for authorised absence are no longer accepted – for more info contact Student Services</a:t>
            </a:r>
          </a:p>
          <a:p>
            <a:pPr eaLnBrk="1" hangingPunct="1">
              <a:defRPr/>
            </a:pPr>
            <a:r>
              <a:rPr lang="en-GB" altLang="en-US" sz="2800" dirty="0"/>
              <a:t>Attendance (register) – 2 </a:t>
            </a:r>
            <a:r>
              <a:rPr lang="en-GB" altLang="en-US" sz="2800" dirty="0" err="1"/>
              <a:t>lates</a:t>
            </a:r>
            <a:r>
              <a:rPr lang="en-GB" altLang="en-US" sz="2800" dirty="0"/>
              <a:t> = 1 absence</a:t>
            </a:r>
          </a:p>
          <a:p>
            <a:pPr eaLnBrk="1" hangingPunct="1">
              <a:defRPr/>
            </a:pPr>
            <a:r>
              <a:rPr lang="en-GB" altLang="en-US" sz="2800" dirty="0"/>
              <a:t>Lates recorded 15 minutes after class starts until 45 minutes into the class</a:t>
            </a:r>
          </a:p>
          <a:p>
            <a:pPr eaLnBrk="1" hangingPunct="1">
              <a:defRPr/>
            </a:pPr>
            <a:r>
              <a:rPr lang="en-GB" altLang="en-US" sz="2800" dirty="0"/>
              <a:t>Any later, student is marked as absent</a:t>
            </a:r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9691FC10-0014-4CC4-8A11-FCFEB2019313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6E60A4-56CF-4DA6-B63C-65F6FB0C291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6827CE83-49EA-4551-AB36-AAAE6514F14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5509374-4846-4C9F-BD4E-472067D2943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8BB4106-29A3-4189-B56C-E8A9ACC88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000" dirty="0"/>
              <a:t>Example: Class starts at 9.15am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BF2E4-FA50-4F6E-A3F0-45B70EF7D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9.20 - full attendance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9.35 – marked as late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Student arrives at 10.05 – marked as absent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NOTE: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Same rules if you leave the session early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DAA3CF-8290-42E6-80C1-31CC14730A9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9221" name="Slide Number Placeholder 5">
            <a:extLst>
              <a:ext uri="{FF2B5EF4-FFF2-40B4-BE49-F238E27FC236}">
                <a16:creationId xmlns:a16="http://schemas.microsoft.com/office/drawing/2014/main" id="{3242A6A5-7DCD-48FC-9777-AD43F649B5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AAD82E-0AB2-4543-AE33-0EDF8158854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DC64A3F-D341-4996-84AB-0B1D70E4F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D522F5FE-B776-40A0-AD30-7CDFA42775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Have a pen and paper to make notes</a:t>
            </a:r>
          </a:p>
          <a:p>
            <a:pPr eaLnBrk="1" hangingPunct="1"/>
            <a:r>
              <a:rPr lang="en-GB" altLang="en-US"/>
              <a:t>Correspondence – name, student number, module – make sure you check your TSD email frequently</a:t>
            </a:r>
          </a:p>
          <a:p>
            <a:pPr eaLnBrk="1" hangingPunct="1"/>
            <a:r>
              <a:rPr lang="en-GB" altLang="en-US"/>
              <a:t>You MUST stay logged on for the entire session </a:t>
            </a:r>
          </a:p>
          <a:p>
            <a:pPr eaLnBrk="1" hangingPunct="1"/>
            <a:endParaRPr lang="en-GB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A8D91A-4C53-43FD-B924-DDD5089FB53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9698AA1-816D-4558-B002-81B2045279C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88986D9-AD0A-4D27-8373-19D5CFFE5C7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>
            <a:extLst>
              <a:ext uri="{FF2B5EF4-FFF2-40B4-BE49-F238E27FC236}">
                <a16:creationId xmlns:a16="http://schemas.microsoft.com/office/drawing/2014/main" id="{20E2FEF2-AE87-400A-8168-CE1FB86672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Teaching Approaches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B6E10-0911-C518-6E01-B092D226D3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Teaching Strategies</a:t>
            </a:r>
          </a:p>
        </p:txBody>
      </p:sp>
      <p:sp>
        <p:nvSpPr>
          <p:cNvPr id="12291" name="Rectangle 1027">
            <a:extLst>
              <a:ext uri="{FF2B5EF4-FFF2-40B4-BE49-F238E27FC236}">
                <a16:creationId xmlns:a16="http://schemas.microsoft.com/office/drawing/2014/main" id="{3F07F978-03DF-450D-9D25-BB6F6D0541A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1" eaLnBrk="1" hangingPunct="1"/>
            <a:r>
              <a:rPr lang="en-GB" altLang="en-US" sz="3200" dirty="0"/>
              <a:t>Lectures</a:t>
            </a:r>
          </a:p>
          <a:p>
            <a:pPr lvl="1" eaLnBrk="1" hangingPunct="1"/>
            <a:r>
              <a:rPr lang="en-GB" altLang="en-US" sz="3200" dirty="0"/>
              <a:t>Seminars</a:t>
            </a:r>
          </a:p>
          <a:p>
            <a:pPr lvl="1" eaLnBrk="1" hangingPunct="1"/>
            <a:r>
              <a:rPr lang="en-GB" altLang="en-US" sz="3200" dirty="0"/>
              <a:t>Discussions </a:t>
            </a:r>
          </a:p>
          <a:p>
            <a:pPr lvl="1" eaLnBrk="1" hangingPunct="1"/>
            <a:r>
              <a:rPr lang="en-GB" altLang="en-US" sz="3200" dirty="0"/>
              <a:t>Group work</a:t>
            </a:r>
          </a:p>
          <a:p>
            <a:pPr lvl="1" eaLnBrk="1" hangingPunct="1"/>
            <a:r>
              <a:rPr lang="en-GB" altLang="en-US" sz="3200" dirty="0"/>
              <a:t>Pair work</a:t>
            </a:r>
          </a:p>
          <a:p>
            <a:pPr lvl="1" eaLnBrk="1" hangingPunct="1"/>
            <a:r>
              <a:rPr lang="en-GB" altLang="en-US" sz="3200" dirty="0"/>
              <a:t>Case studies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D8F6E-0B51-4772-E216-4AD83DDC4B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Learnings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3316FC5-2D4A-0D16-AC32-F036AA4F1DE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497388" y="2174874"/>
            <a:ext cx="4646612" cy="3540125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9819FF-AF63-4ECF-9C85-104BB2604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D4EB34-0449-4C0B-B25C-48F62B4C285E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1269" name="Slide Number Placeholder 2">
            <a:extLst>
              <a:ext uri="{FF2B5EF4-FFF2-40B4-BE49-F238E27FC236}">
                <a16:creationId xmlns:a16="http://schemas.microsoft.com/office/drawing/2014/main" id="{1F09C15E-8E32-486D-B312-2C19C3BC3F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A99CA0D-01D1-497D-AFF1-7285D344346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6290299-17B6-40B8-AA63-5E758CD59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Resources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FBF1D0B7-80C5-478B-A26F-EA104EC4385C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76200" y="1066800"/>
            <a:ext cx="8991600" cy="4449763"/>
          </a:xfrm>
        </p:spPr>
        <p:txBody>
          <a:bodyPr/>
          <a:lstStyle/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r>
              <a:rPr lang="en-GB" altLang="en-US" sz="2800" dirty="0"/>
              <a:t>All resources and teaching materials  available to you on Moodle</a:t>
            </a:r>
          </a:p>
          <a:p>
            <a:pPr eaLnBrk="1" hangingPunct="1">
              <a:defRPr/>
            </a:pPr>
            <a:r>
              <a:rPr lang="en-GB" altLang="en-US" sz="2800" dirty="0"/>
              <a:t>Important – </a:t>
            </a:r>
            <a:r>
              <a:rPr lang="en-GB" altLang="en-US" sz="2800" b="1" dirty="0"/>
              <a:t>Prepare</a:t>
            </a:r>
            <a:r>
              <a:rPr lang="en-GB" altLang="en-US" sz="2800" dirty="0"/>
              <a:t> - Check the Lesson schedule before coming to class</a:t>
            </a:r>
          </a:p>
          <a:p>
            <a:pPr eaLnBrk="1" hangingPunct="1">
              <a:defRPr/>
            </a:pPr>
            <a:endParaRPr lang="en-GB" altLang="en-US" sz="5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66490E-2525-48D1-84FD-EF985636E7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101D040-07EB-4244-BDC1-1D0A8A056BF4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2293" name="Slide Number Placeholder 2">
            <a:extLst>
              <a:ext uri="{FF2B5EF4-FFF2-40B4-BE49-F238E27FC236}">
                <a16:creationId xmlns:a16="http://schemas.microsoft.com/office/drawing/2014/main" id="{99B86F88-8BA0-4FE6-87D2-58EFFD5B9E94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EA10AE-8954-4F92-AF9B-2E4EA1BE937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EA2A52-C6A2-E69F-9F1B-A62DBAC032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2412" y="3886200"/>
            <a:ext cx="1905000" cy="18478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2A90EAE3-2653-444A-B4FB-E00D8FF4F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3" y="558800"/>
            <a:ext cx="8229600" cy="60801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/>
              <a:t>Module Aims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0C2F2B87-DD3A-4102-8F97-BF3160D01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dirty="0"/>
              <a:t>To develop a holistic understanding of the leadership and management of change.</a:t>
            </a: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CDFD697-68D0-4E28-9B7E-7C82EB52346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03E3F717-AE8B-4CCE-A99A-5650CF6216C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DE3199-C4AC-4EF1-AE32-E550D043A82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D4D581BC-C49D-45BC-921F-7A4C77F21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976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b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3D80E-F46D-41EC-A9FB-248CF832C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1600200"/>
            <a:ext cx="8839200" cy="4038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800" b="1" dirty="0"/>
              <a:t>Upon successful completion of this module, the student should be able to: </a:t>
            </a:r>
          </a:p>
          <a:p>
            <a:pPr eaLnBrk="1" hangingPunct="1">
              <a:defRPr/>
            </a:pPr>
            <a:endParaRPr lang="en-US" dirty="0"/>
          </a:p>
          <a:p>
            <a:pPr algn="just" eaLnBrk="1" hangingPunct="1">
              <a:defRPr/>
            </a:pPr>
            <a:r>
              <a:rPr lang="en-GB" sz="2600" dirty="0"/>
              <a:t>LO1    Critically explain contemporary issues and their impact on business management;</a:t>
            </a:r>
          </a:p>
          <a:p>
            <a:pPr algn="just" eaLnBrk="1" hangingPunct="1">
              <a:defRPr/>
            </a:pPr>
            <a:endParaRPr lang="en-GB" sz="2600" dirty="0"/>
          </a:p>
          <a:p>
            <a:pPr algn="just" eaLnBrk="1" hangingPunct="1">
              <a:defRPr/>
            </a:pPr>
            <a:r>
              <a:rPr lang="en-GB" sz="2600"/>
              <a:t>LO2  Critically </a:t>
            </a:r>
            <a:r>
              <a:rPr lang="en-GB" sz="2600" dirty="0"/>
              <a:t>analyse the relationship between environmental change </a:t>
            </a:r>
            <a:r>
              <a:rPr lang="en-GB" sz="2600"/>
              <a:t>and organisational capability</a:t>
            </a:r>
            <a:r>
              <a:rPr lang="en-GB" sz="2600" dirty="0"/>
              <a:t>;</a:t>
            </a:r>
          </a:p>
          <a:p>
            <a:pPr algn="just" eaLnBrk="1" hangingPunct="1">
              <a:defRPr/>
            </a:pPr>
            <a:endParaRPr lang="en-GB" sz="26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6F933-5170-4C9D-BA49-29C67D8E96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E8F0753A-928A-412B-9780-218028A2DE8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27E5130-C606-47D7-867E-AD8062AA45D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C5E92-B698-474C-89C5-D5FE530AB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chemeClr val="accent1">
                    <a:lumMod val="75000"/>
                  </a:schemeClr>
                </a:solidFill>
              </a:rPr>
              <a:t>Learning outcomes</a:t>
            </a:r>
            <a:endParaRPr lang="en-GB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8DF09C-DBB4-42A2-AFA8-0471C5F5AE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600201"/>
            <a:ext cx="8991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LO3  Critically analyse the nature of change and evaluate leadership in relation to change</a:t>
            </a:r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management; </a:t>
            </a:r>
          </a:p>
          <a:p>
            <a:pPr eaLnBrk="1" hangingPunct="1"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LO4   Apply models of change to appropriate business and organisational contexts</a:t>
            </a: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E5A5B-BF08-4F2D-ACD7-2410421C6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4092780584"/>
      </p:ext>
    </p:extLst>
  </p:cSld>
  <p:clrMapOvr>
    <a:masterClrMapping/>
  </p:clrMapOvr>
  <p:transition>
    <p:dissolv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7AE00622-CDEB-4B3B-BBD4-00B2F76D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Assessment- </a:t>
            </a:r>
            <a:r>
              <a:rPr lang="en-GB" altLang="en-US" sz="3100" dirty="0"/>
              <a:t>Singular Assessment 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3FBECD2A-C987-4AB4-94F1-AF9B8BA7A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1389063"/>
            <a:ext cx="8991600" cy="4200525"/>
          </a:xfrm>
        </p:spPr>
        <p:txBody>
          <a:bodyPr>
            <a:normAutofit lnSpcReduction="10000"/>
          </a:bodyPr>
          <a:lstStyle/>
          <a:p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 are required to produce a </a:t>
            </a:r>
            <a:r>
              <a:rPr lang="en-GB" sz="3600" dirty="0">
                <a:solidFill>
                  <a:srgbClr val="FF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4000-word (+/- 10%)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academic report, employing theoretical models, methods, and techniques to examine change management plan for a chosen organisation.</a:t>
            </a:r>
          </a:p>
          <a:p>
            <a:r>
              <a:rPr lang="en-GB" sz="36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Please refer UWTSD Moodle for an updated version. </a:t>
            </a:r>
            <a:r>
              <a:rPr lang="en-GB" sz="3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548C7-A9C6-409B-B4E1-3D88F8EB691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89116134-BF9B-4F0A-A1A6-1B9C294BFAD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AF3EBCC-FF54-4925-ABE3-692BE074363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7783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57BFFAB1-71D8-4AED-9FD3-866F51117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Leganto Reading List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6E5C17C-6B3F-413B-B267-2058C32D3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sz="4800" dirty="0">
                <a:solidFill>
                  <a:srgbClr val="373A3C"/>
                </a:solidFill>
                <a:latin typeface="-apple-system"/>
              </a:rPr>
              <a:t>Questions for you:</a:t>
            </a:r>
          </a:p>
          <a:p>
            <a:pPr marL="0" indent="0" algn="l">
              <a:buNone/>
            </a:pPr>
            <a:r>
              <a:rPr lang="en-GB" sz="3900" dirty="0">
                <a:solidFill>
                  <a:srgbClr val="373A3C"/>
                </a:solidFill>
                <a:latin typeface="+mj-lt"/>
              </a:rPr>
              <a:t>Do you know where to find it? </a:t>
            </a:r>
          </a:p>
          <a:p>
            <a:pPr marL="0" indent="0" algn="l">
              <a:buNone/>
            </a:pP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       </a:t>
            </a:r>
            <a:r>
              <a:rPr lang="en-GB" sz="16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(Online Resource Lists)</a:t>
            </a:r>
          </a:p>
          <a:p>
            <a:pPr marL="0" indent="0" algn="l">
              <a:buNone/>
            </a:pPr>
            <a:r>
              <a:rPr lang="en-GB" sz="3900" dirty="0"/>
              <a:t>Can you access the resources?</a:t>
            </a:r>
          </a:p>
          <a:p>
            <a:pPr marL="0" indent="0" algn="l">
              <a:buNone/>
            </a:pPr>
            <a:r>
              <a:rPr lang="en-GB" sz="3900" dirty="0"/>
              <a:t>     </a:t>
            </a: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( </a:t>
            </a:r>
            <a:r>
              <a:rPr lang="en-GB" sz="1800" b="1" dirty="0">
                <a:solidFill>
                  <a:schemeClr val="accent1">
                    <a:lumMod val="75000"/>
                  </a:schemeClr>
                </a:solidFill>
              </a:rPr>
              <a:t>Of course on UWTSD Library link</a:t>
            </a:r>
            <a: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  <a:t>)</a:t>
            </a:r>
            <a:br>
              <a:rPr lang="en-GB" sz="3000" b="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altLang="en-US" sz="3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A59513-B810-4B06-9A86-3850E16F3E4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95B7BA9-DD55-4FDE-810A-7EFF33C1C1E8}" type="datetime1">
              <a:rPr lang="en-GB" altLang="en-US"/>
              <a:pPr>
                <a:defRPr/>
              </a:pPr>
              <a:t>08/05/2026</a:t>
            </a:fld>
            <a:endParaRPr lang="en-GB" altLang="en-US"/>
          </a:p>
        </p:txBody>
      </p:sp>
      <p:sp>
        <p:nvSpPr>
          <p:cNvPr id="16389" name="Slide Number Placeholder 5">
            <a:extLst>
              <a:ext uri="{FF2B5EF4-FFF2-40B4-BE49-F238E27FC236}">
                <a16:creationId xmlns:a16="http://schemas.microsoft.com/office/drawing/2014/main" id="{8074C3C3-7952-49F6-ABBA-0D0A1E7616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CFDD2A-D73A-4E42-AF8D-DE25F3A9811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49913-BB9E-4965-A64E-625F1907B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Any Questions?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BF5B90-7592-493F-800B-EFC3C0BA1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feel free to ask </a:t>
            </a:r>
            <a:r>
              <a:rPr lang="en-GB"/>
              <a:t>any question(s).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0DEB2F-554D-498C-96A1-7273F2FED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Workshop 1 EMPL6003</a:t>
            </a:r>
          </a:p>
        </p:txBody>
      </p:sp>
    </p:spTree>
    <p:extLst>
      <p:ext uri="{BB962C8B-B14F-4D97-AF65-F5344CB8AC3E}">
        <p14:creationId xmlns:p14="http://schemas.microsoft.com/office/powerpoint/2010/main" val="2859137854"/>
      </p:ext>
    </p:extLst>
  </p:cSld>
  <p:clrMapOvr>
    <a:masterClrMapping/>
  </p:clrMapOvr>
  <p:transition>
    <p:dissolve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415</Words>
  <Application>Microsoft Office PowerPoint</Application>
  <PresentationFormat>On-screen Show (4:3)</PresentationFormat>
  <Paragraphs>85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Arial</vt:lpstr>
      <vt:lpstr>Calibri</vt:lpstr>
      <vt:lpstr>Myriad Pro</vt:lpstr>
      <vt:lpstr>Times New Roman</vt:lpstr>
      <vt:lpstr>20140311PresentationUWTSDTemplate</vt:lpstr>
      <vt:lpstr>Leading and implementing change</vt:lpstr>
      <vt:lpstr>Lesson Aims</vt:lpstr>
      <vt:lpstr>Important - Attendance  </vt:lpstr>
      <vt:lpstr>Example: Class starts at 9.15am </vt:lpstr>
      <vt:lpstr>Important</vt:lpstr>
      <vt:lpstr>Teaching Approaches</vt:lpstr>
      <vt:lpstr>Resources</vt:lpstr>
      <vt:lpstr>Module Aims</vt:lpstr>
      <vt:lpstr>Learning outcomes</vt:lpstr>
      <vt:lpstr>Learning outcomes</vt:lpstr>
      <vt:lpstr>Assessment- Singular Assessment </vt:lpstr>
      <vt:lpstr>Leganto Reading List</vt:lpstr>
      <vt:lpstr>Any Questions?</vt:lpstr>
    </vt:vector>
  </TitlesOfParts>
  <Company>Russell Consulting,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Leading, Managing &amp; Supervising Others</dc:title>
  <dc:creator>Jeffrey L. Russell</dc:creator>
  <cp:lastModifiedBy>Eric Osei</cp:lastModifiedBy>
  <cp:revision>336</cp:revision>
  <cp:lastPrinted>2015-05-08T17:50:00Z</cp:lastPrinted>
  <dcterms:created xsi:type="dcterms:W3CDTF">2002-09-05T14:12:18Z</dcterms:created>
  <dcterms:modified xsi:type="dcterms:W3CDTF">2026-05-08T11:31:34Z</dcterms:modified>
</cp:coreProperties>
</file>