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1"/>
  </p:notesMasterIdLst>
  <p:sldIdLst>
    <p:sldId id="301" r:id="rId2"/>
    <p:sldId id="694" r:id="rId3"/>
    <p:sldId id="753" r:id="rId4"/>
    <p:sldId id="757" r:id="rId5"/>
    <p:sldId id="814" r:id="rId6"/>
    <p:sldId id="789" r:id="rId7"/>
    <p:sldId id="804" r:id="rId8"/>
    <p:sldId id="790" r:id="rId9"/>
    <p:sldId id="820" r:id="rId10"/>
    <p:sldId id="259" r:id="rId11"/>
    <p:sldId id="1037" r:id="rId12"/>
    <p:sldId id="819" r:id="rId13"/>
    <p:sldId id="261" r:id="rId14"/>
    <p:sldId id="806" r:id="rId15"/>
    <p:sldId id="805" r:id="rId16"/>
    <p:sldId id="1035" r:id="rId17"/>
    <p:sldId id="1036" r:id="rId18"/>
    <p:sldId id="756" r:id="rId19"/>
    <p:sldId id="812" r:id="rId20"/>
    <p:sldId id="758" r:id="rId21"/>
    <p:sldId id="762" r:id="rId22"/>
    <p:sldId id="763" r:id="rId23"/>
    <p:sldId id="813" r:id="rId24"/>
    <p:sldId id="821" r:id="rId25"/>
    <p:sldId id="764" r:id="rId26"/>
    <p:sldId id="786" r:id="rId27"/>
    <p:sldId id="797" r:id="rId28"/>
    <p:sldId id="808" r:id="rId29"/>
    <p:sldId id="817" r:id="rId30"/>
    <p:sldId id="1038" r:id="rId31"/>
    <p:sldId id="1039" r:id="rId32"/>
    <p:sldId id="787" r:id="rId33"/>
    <p:sldId id="823" r:id="rId34"/>
    <p:sldId id="824" r:id="rId35"/>
    <p:sldId id="822" r:id="rId36"/>
    <p:sldId id="788" r:id="rId37"/>
    <p:sldId id="297" r:id="rId38"/>
    <p:sldId id="1034" r:id="rId39"/>
    <p:sldId id="766" r:id="rId40"/>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70BAEC-FE54-4B23-9855-4879545FCF19}" v="23" dt="2026-10-26T20:58:57.544"/>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62" autoAdjust="0"/>
    <p:restoredTop sz="94660"/>
  </p:normalViewPr>
  <p:slideViewPr>
    <p:cSldViewPr>
      <p:cViewPr varScale="1">
        <p:scale>
          <a:sx n="94" d="100"/>
          <a:sy n="94" d="100"/>
        </p:scale>
        <p:origin x="108" y="210"/>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nest Wavei" userId="7d0c69e1-f8bd-49ad-bbdd-77db4a82a920" providerId="ADAL" clId="{B57BC2BE-759A-4DB3-883D-8B6BBFE6669A}"/>
    <pc:docChg chg="undo redo custSel addSld delSld modSld sldOrd">
      <pc:chgData name="Ernest Wavei" userId="7d0c69e1-f8bd-49ad-bbdd-77db4a82a920" providerId="ADAL" clId="{B57BC2BE-759A-4DB3-883D-8B6BBFE6669A}" dt="2026-10-26T20:59:48.703" v="1799" actId="255"/>
      <pc:docMkLst>
        <pc:docMk/>
      </pc:docMkLst>
      <pc:sldChg chg="delSp modSp mod">
        <pc:chgData name="Ernest Wavei" userId="7d0c69e1-f8bd-49ad-bbdd-77db4a82a920" providerId="ADAL" clId="{B57BC2BE-759A-4DB3-883D-8B6BBFE6669A}" dt="2026-10-26T20:43:04.944" v="1643" actId="20577"/>
        <pc:sldMkLst>
          <pc:docMk/>
          <pc:sldMk cId="0" sldId="259"/>
        </pc:sldMkLst>
        <pc:spChg chg="mod">
          <ac:chgData name="Ernest Wavei" userId="7d0c69e1-f8bd-49ad-bbdd-77db4a82a920" providerId="ADAL" clId="{B57BC2BE-759A-4DB3-883D-8B6BBFE6669A}" dt="2026-10-26T20:43:04.944" v="1643" actId="20577"/>
          <ac:spMkLst>
            <pc:docMk/>
            <pc:sldMk cId="0" sldId="259"/>
            <ac:spMk id="3" creationId="{00000000-0000-0000-0000-000000000000}"/>
          </ac:spMkLst>
        </pc:spChg>
        <pc:spChg chg="del mod">
          <ac:chgData name="Ernest Wavei" userId="7d0c69e1-f8bd-49ad-bbdd-77db4a82a920" providerId="ADAL" clId="{B57BC2BE-759A-4DB3-883D-8B6BBFE6669A}" dt="2026-10-26T20:41:54.633" v="1636" actId="21"/>
          <ac:spMkLst>
            <pc:docMk/>
            <pc:sldMk cId="0" sldId="259"/>
            <ac:spMk id="4" creationId="{00000000-0000-0000-0000-000000000000}"/>
          </ac:spMkLst>
        </pc:spChg>
        <pc:spChg chg="del">
          <ac:chgData name="Ernest Wavei" userId="7d0c69e1-f8bd-49ad-bbdd-77db4a82a920" providerId="ADAL" clId="{B57BC2BE-759A-4DB3-883D-8B6BBFE6669A}" dt="2026-10-26T20:42:00.834" v="1637" actId="21"/>
          <ac:spMkLst>
            <pc:docMk/>
            <pc:sldMk cId="0" sldId="259"/>
            <ac:spMk id="5" creationId="{00000000-0000-0000-0000-000000000000}"/>
          </ac:spMkLst>
        </pc:spChg>
        <pc:spChg chg="del">
          <ac:chgData name="Ernest Wavei" userId="7d0c69e1-f8bd-49ad-bbdd-77db4a82a920" providerId="ADAL" clId="{B57BC2BE-759A-4DB3-883D-8B6BBFE6669A}" dt="2026-10-26T20:42:05.363" v="1638" actId="21"/>
          <ac:spMkLst>
            <pc:docMk/>
            <pc:sldMk cId="0" sldId="259"/>
            <ac:spMk id="6" creationId="{00000000-0000-0000-0000-000000000000}"/>
          </ac:spMkLst>
        </pc:spChg>
      </pc:sldChg>
      <pc:sldChg chg="modSp mod">
        <pc:chgData name="Ernest Wavei" userId="7d0c69e1-f8bd-49ad-bbdd-77db4a82a920" providerId="ADAL" clId="{B57BC2BE-759A-4DB3-883D-8B6BBFE6669A}" dt="2026-10-26T11:15:00.741" v="131" actId="20577"/>
        <pc:sldMkLst>
          <pc:docMk/>
          <pc:sldMk cId="4249969496" sldId="753"/>
        </pc:sldMkLst>
        <pc:graphicFrameChg chg="modGraphic">
          <ac:chgData name="Ernest Wavei" userId="7d0c69e1-f8bd-49ad-bbdd-77db4a82a920" providerId="ADAL" clId="{B57BC2BE-759A-4DB3-883D-8B6BBFE6669A}" dt="2026-10-26T11:15:00.741" v="131" actId="20577"/>
          <ac:graphicFrameMkLst>
            <pc:docMk/>
            <pc:sldMk cId="4249969496" sldId="753"/>
            <ac:graphicFrameMk id="6" creationId="{1D6BFB10-D954-BD26-0458-3271CB4E8942}"/>
          </ac:graphicFrameMkLst>
        </pc:graphicFrameChg>
      </pc:sldChg>
      <pc:sldChg chg="modSp mod">
        <pc:chgData name="Ernest Wavei" userId="7d0c69e1-f8bd-49ad-bbdd-77db4a82a920" providerId="ADAL" clId="{B57BC2BE-759A-4DB3-883D-8B6BBFE6669A}" dt="2026-10-26T11:16:09.470" v="140" actId="20577"/>
        <pc:sldMkLst>
          <pc:docMk/>
          <pc:sldMk cId="65221559" sldId="757"/>
        </pc:sldMkLst>
        <pc:spChg chg="mod">
          <ac:chgData name="Ernest Wavei" userId="7d0c69e1-f8bd-49ad-bbdd-77db4a82a920" providerId="ADAL" clId="{B57BC2BE-759A-4DB3-883D-8B6BBFE6669A}" dt="2026-10-26T11:16:09.470" v="140" actId="20577"/>
          <ac:spMkLst>
            <pc:docMk/>
            <pc:sldMk cId="65221559" sldId="757"/>
            <ac:spMk id="3" creationId="{81523CF0-0B8A-091C-48AA-1C045A81CB1A}"/>
          </ac:spMkLst>
        </pc:spChg>
      </pc:sldChg>
      <pc:sldChg chg="modSp mod">
        <pc:chgData name="Ernest Wavei" userId="7d0c69e1-f8bd-49ad-bbdd-77db4a82a920" providerId="ADAL" clId="{B57BC2BE-759A-4DB3-883D-8B6BBFE6669A}" dt="2026-10-26T11:49:40.770" v="1129" actId="20577"/>
        <pc:sldMkLst>
          <pc:docMk/>
          <pc:sldMk cId="3466117933" sldId="766"/>
        </pc:sldMkLst>
        <pc:spChg chg="mod">
          <ac:chgData name="Ernest Wavei" userId="7d0c69e1-f8bd-49ad-bbdd-77db4a82a920" providerId="ADAL" clId="{B57BC2BE-759A-4DB3-883D-8B6BBFE6669A}" dt="2026-10-26T11:49:40.770" v="1129" actId="20577"/>
          <ac:spMkLst>
            <pc:docMk/>
            <pc:sldMk cId="3466117933" sldId="766"/>
            <ac:spMk id="3" creationId="{6AF015F2-6CFF-AB6F-6306-0F199F6DB5BE}"/>
          </ac:spMkLst>
        </pc:spChg>
      </pc:sldChg>
      <pc:sldChg chg="del">
        <pc:chgData name="Ernest Wavei" userId="7d0c69e1-f8bd-49ad-bbdd-77db4a82a920" providerId="ADAL" clId="{B57BC2BE-759A-4DB3-883D-8B6BBFE6669A}" dt="2026-10-26T11:48:30.386" v="1086" actId="47"/>
        <pc:sldMkLst>
          <pc:docMk/>
          <pc:sldMk cId="1219323101" sldId="784"/>
        </pc:sldMkLst>
      </pc:sldChg>
      <pc:sldChg chg="addSp delSp modSp mod ord modAnim">
        <pc:chgData name="Ernest Wavei" userId="7d0c69e1-f8bd-49ad-bbdd-77db4a82a920" providerId="ADAL" clId="{B57BC2BE-759A-4DB3-883D-8B6BBFE6669A}" dt="2026-10-26T20:45:55.122" v="1727" actId="14100"/>
        <pc:sldMkLst>
          <pc:docMk/>
          <pc:sldMk cId="3016491828" sldId="786"/>
        </pc:sldMkLst>
        <pc:spChg chg="mod">
          <ac:chgData name="Ernest Wavei" userId="7d0c69e1-f8bd-49ad-bbdd-77db4a82a920" providerId="ADAL" clId="{B57BC2BE-759A-4DB3-883D-8B6BBFE6669A}" dt="2026-10-26T20:45:44.145" v="1725" actId="255"/>
          <ac:spMkLst>
            <pc:docMk/>
            <pc:sldMk cId="3016491828" sldId="786"/>
            <ac:spMk id="2" creationId="{13C2FFAC-BB4C-305C-6F3E-06B65FB038AE}"/>
          </ac:spMkLst>
        </pc:spChg>
        <pc:spChg chg="mod">
          <ac:chgData name="Ernest Wavei" userId="7d0c69e1-f8bd-49ad-bbdd-77db4a82a920" providerId="ADAL" clId="{B57BC2BE-759A-4DB3-883D-8B6BBFE6669A}" dt="2026-10-26T20:43:48.229" v="1646" actId="6549"/>
          <ac:spMkLst>
            <pc:docMk/>
            <pc:sldMk cId="3016491828" sldId="786"/>
            <ac:spMk id="3" creationId="{36210094-4A3B-F2C7-D73D-0F28A68F4DF0}"/>
          </ac:spMkLst>
        </pc:spChg>
        <pc:picChg chg="del">
          <ac:chgData name="Ernest Wavei" userId="7d0c69e1-f8bd-49ad-bbdd-77db4a82a920" providerId="ADAL" clId="{B57BC2BE-759A-4DB3-883D-8B6BBFE6669A}" dt="2026-10-26T20:43:44.097" v="1645" actId="478"/>
          <ac:picMkLst>
            <pc:docMk/>
            <pc:sldMk cId="3016491828" sldId="786"/>
            <ac:picMk id="4" creationId="{EC19AC06-9091-78CE-DB95-1805E6A640BF}"/>
          </ac:picMkLst>
        </pc:picChg>
        <pc:picChg chg="add mod">
          <ac:chgData name="Ernest Wavei" userId="7d0c69e1-f8bd-49ad-bbdd-77db4a82a920" providerId="ADAL" clId="{B57BC2BE-759A-4DB3-883D-8B6BBFE6669A}" dt="2026-10-26T20:45:55.122" v="1727" actId="14100"/>
          <ac:picMkLst>
            <pc:docMk/>
            <pc:sldMk cId="3016491828" sldId="786"/>
            <ac:picMk id="5" creationId="{F7F9F614-CE82-663E-8282-6F9CCA4233C1}"/>
          </ac:picMkLst>
        </pc:picChg>
      </pc:sldChg>
      <pc:sldChg chg="modSp mod">
        <pc:chgData name="Ernest Wavei" userId="7d0c69e1-f8bd-49ad-bbdd-77db4a82a920" providerId="ADAL" clId="{B57BC2BE-759A-4DB3-883D-8B6BBFE6669A}" dt="2026-10-26T11:45:18.314" v="1043" actId="20577"/>
        <pc:sldMkLst>
          <pc:docMk/>
          <pc:sldMk cId="1563192019" sldId="787"/>
        </pc:sldMkLst>
        <pc:spChg chg="mod">
          <ac:chgData name="Ernest Wavei" userId="7d0c69e1-f8bd-49ad-bbdd-77db4a82a920" providerId="ADAL" clId="{B57BC2BE-759A-4DB3-883D-8B6BBFE6669A}" dt="2026-10-26T11:45:18.314" v="1043" actId="20577"/>
          <ac:spMkLst>
            <pc:docMk/>
            <pc:sldMk cId="1563192019" sldId="787"/>
            <ac:spMk id="2" creationId="{AB4DF48C-ABD1-2A7C-310C-EF31576A397A}"/>
          </ac:spMkLst>
        </pc:spChg>
      </pc:sldChg>
      <pc:sldChg chg="modSp mod">
        <pc:chgData name="Ernest Wavei" userId="7d0c69e1-f8bd-49ad-bbdd-77db4a82a920" providerId="ADAL" clId="{B57BC2BE-759A-4DB3-883D-8B6BBFE6669A}" dt="2026-10-26T13:17:11.929" v="1140" actId="20577"/>
        <pc:sldMkLst>
          <pc:docMk/>
          <pc:sldMk cId="499521847" sldId="790"/>
        </pc:sldMkLst>
        <pc:spChg chg="mod">
          <ac:chgData name="Ernest Wavei" userId="7d0c69e1-f8bd-49ad-bbdd-77db4a82a920" providerId="ADAL" clId="{B57BC2BE-759A-4DB3-883D-8B6BBFE6669A}" dt="2026-10-26T13:17:11.929" v="1140" actId="20577"/>
          <ac:spMkLst>
            <pc:docMk/>
            <pc:sldMk cId="499521847" sldId="790"/>
            <ac:spMk id="2" creationId="{0B89CE05-D007-2C1A-2620-7518FC4B447A}"/>
          </ac:spMkLst>
        </pc:spChg>
        <pc:spChg chg="mod">
          <ac:chgData name="Ernest Wavei" userId="7d0c69e1-f8bd-49ad-bbdd-77db4a82a920" providerId="ADAL" clId="{B57BC2BE-759A-4DB3-883D-8B6BBFE6669A}" dt="2026-10-26T11:18:49.431" v="339" actId="20577"/>
          <ac:spMkLst>
            <pc:docMk/>
            <pc:sldMk cId="499521847" sldId="790"/>
            <ac:spMk id="3" creationId="{4F64690B-349A-36A6-BB6F-05E27F04871D}"/>
          </ac:spMkLst>
        </pc:spChg>
      </pc:sldChg>
      <pc:sldChg chg="modSp add del mod">
        <pc:chgData name="Ernest Wavei" userId="7d0c69e1-f8bd-49ad-bbdd-77db4a82a920" providerId="ADAL" clId="{B57BC2BE-759A-4DB3-883D-8B6BBFE6669A}" dt="2026-10-26T20:46:21.229" v="1731" actId="20577"/>
        <pc:sldMkLst>
          <pc:docMk/>
          <pc:sldMk cId="3066084533" sldId="797"/>
        </pc:sldMkLst>
        <pc:spChg chg="mod">
          <ac:chgData name="Ernest Wavei" userId="7d0c69e1-f8bd-49ad-bbdd-77db4a82a920" providerId="ADAL" clId="{B57BC2BE-759A-4DB3-883D-8B6BBFE6669A}" dt="2026-10-26T11:45:29.818" v="1044" actId="6549"/>
          <ac:spMkLst>
            <pc:docMk/>
            <pc:sldMk cId="3066084533" sldId="797"/>
            <ac:spMk id="2" creationId="{5A31C5A0-672B-DBEF-2EA6-F5BB5115D844}"/>
          </ac:spMkLst>
        </pc:spChg>
        <pc:spChg chg="mod">
          <ac:chgData name="Ernest Wavei" userId="7d0c69e1-f8bd-49ad-bbdd-77db4a82a920" providerId="ADAL" clId="{B57BC2BE-759A-4DB3-883D-8B6BBFE6669A}" dt="2026-10-26T20:46:21.229" v="1731" actId="20577"/>
          <ac:spMkLst>
            <pc:docMk/>
            <pc:sldMk cId="3066084533" sldId="797"/>
            <ac:spMk id="3" creationId="{BDAC28AE-8820-AE93-CC2E-4F91BC144772}"/>
          </ac:spMkLst>
        </pc:spChg>
      </pc:sldChg>
      <pc:sldChg chg="modSp mod">
        <pc:chgData name="Ernest Wavei" userId="7d0c69e1-f8bd-49ad-bbdd-77db4a82a920" providerId="ADAL" clId="{B57BC2BE-759A-4DB3-883D-8B6BBFE6669A}" dt="2026-10-26T19:36:29.054" v="1298" actId="20577"/>
        <pc:sldMkLst>
          <pc:docMk/>
          <pc:sldMk cId="4172983915" sldId="804"/>
        </pc:sldMkLst>
        <pc:spChg chg="mod">
          <ac:chgData name="Ernest Wavei" userId="7d0c69e1-f8bd-49ad-bbdd-77db4a82a920" providerId="ADAL" clId="{B57BC2BE-759A-4DB3-883D-8B6BBFE6669A}" dt="2026-10-26T11:16:53.639" v="149" actId="20577"/>
          <ac:spMkLst>
            <pc:docMk/>
            <pc:sldMk cId="4172983915" sldId="804"/>
            <ac:spMk id="2" creationId="{8496E8E4-4C26-7272-6526-F7059DB794A8}"/>
          </ac:spMkLst>
        </pc:spChg>
        <pc:spChg chg="mod">
          <ac:chgData name="Ernest Wavei" userId="7d0c69e1-f8bd-49ad-bbdd-77db4a82a920" providerId="ADAL" clId="{B57BC2BE-759A-4DB3-883D-8B6BBFE6669A}" dt="2026-10-26T19:36:29.054" v="1298" actId="20577"/>
          <ac:spMkLst>
            <pc:docMk/>
            <pc:sldMk cId="4172983915" sldId="804"/>
            <ac:spMk id="3" creationId="{5D971F5D-DA6A-F95B-29AD-6916A29C94A2}"/>
          </ac:spMkLst>
        </pc:spChg>
      </pc:sldChg>
      <pc:sldChg chg="del">
        <pc:chgData name="Ernest Wavei" userId="7d0c69e1-f8bd-49ad-bbdd-77db4a82a920" providerId="ADAL" clId="{B57BC2BE-759A-4DB3-883D-8B6BBFE6669A}" dt="2026-10-26T11:44:42.269" v="1027" actId="47"/>
        <pc:sldMkLst>
          <pc:docMk/>
          <pc:sldMk cId="87087497" sldId="807"/>
        </pc:sldMkLst>
      </pc:sldChg>
      <pc:sldChg chg="modSp add del mod ord">
        <pc:chgData name="Ernest Wavei" userId="7d0c69e1-f8bd-49ad-bbdd-77db4a82a920" providerId="ADAL" clId="{B57BC2BE-759A-4DB3-883D-8B6BBFE6669A}" dt="2026-10-26T20:48:45.160" v="1760" actId="20577"/>
        <pc:sldMkLst>
          <pc:docMk/>
          <pc:sldMk cId="132434841" sldId="808"/>
        </pc:sldMkLst>
        <pc:spChg chg="mod">
          <ac:chgData name="Ernest Wavei" userId="7d0c69e1-f8bd-49ad-bbdd-77db4a82a920" providerId="ADAL" clId="{B57BC2BE-759A-4DB3-883D-8B6BBFE6669A}" dt="2026-10-26T20:48:45.160" v="1760" actId="20577"/>
          <ac:spMkLst>
            <pc:docMk/>
            <pc:sldMk cId="132434841" sldId="808"/>
            <ac:spMk id="3" creationId="{18528C1B-9D25-FFA0-EB44-519608507CB7}"/>
          </ac:spMkLst>
        </pc:spChg>
      </pc:sldChg>
      <pc:sldChg chg="del">
        <pc:chgData name="Ernest Wavei" userId="7d0c69e1-f8bd-49ad-bbdd-77db4a82a920" providerId="ADAL" clId="{B57BC2BE-759A-4DB3-883D-8B6BBFE6669A}" dt="2026-10-26T11:40:10.472" v="892" actId="47"/>
        <pc:sldMkLst>
          <pc:docMk/>
          <pc:sldMk cId="2122521649" sldId="815"/>
        </pc:sldMkLst>
      </pc:sldChg>
      <pc:sldChg chg="modSp add del mod ord">
        <pc:chgData name="Ernest Wavei" userId="7d0c69e1-f8bd-49ad-bbdd-77db4a82a920" providerId="ADAL" clId="{B57BC2BE-759A-4DB3-883D-8B6BBFE6669A}" dt="2026-10-26T20:49:14.742" v="1769" actId="20577"/>
        <pc:sldMkLst>
          <pc:docMk/>
          <pc:sldMk cId="332508002" sldId="817"/>
        </pc:sldMkLst>
        <pc:spChg chg="mod">
          <ac:chgData name="Ernest Wavei" userId="7d0c69e1-f8bd-49ad-bbdd-77db4a82a920" providerId="ADAL" clId="{B57BC2BE-759A-4DB3-883D-8B6BBFE6669A}" dt="2026-10-26T20:49:05.118" v="1765" actId="115"/>
          <ac:spMkLst>
            <pc:docMk/>
            <pc:sldMk cId="332508002" sldId="817"/>
            <ac:spMk id="2" creationId="{AF2D40E4-7C32-83C1-76B2-A2E8D2A61902}"/>
          </ac:spMkLst>
        </pc:spChg>
        <pc:spChg chg="mod">
          <ac:chgData name="Ernest Wavei" userId="7d0c69e1-f8bd-49ad-bbdd-77db4a82a920" providerId="ADAL" clId="{B57BC2BE-759A-4DB3-883D-8B6BBFE6669A}" dt="2026-10-26T20:49:14.742" v="1769" actId="20577"/>
          <ac:spMkLst>
            <pc:docMk/>
            <pc:sldMk cId="332508002" sldId="817"/>
            <ac:spMk id="3" creationId="{BFECB0D6-B60B-DF00-07BC-CF4F37DCA7DE}"/>
          </ac:spMkLst>
        </pc:spChg>
      </pc:sldChg>
      <pc:sldChg chg="modSp del mod">
        <pc:chgData name="Ernest Wavei" userId="7d0c69e1-f8bd-49ad-bbdd-77db4a82a920" providerId="ADAL" clId="{B57BC2BE-759A-4DB3-883D-8B6BBFE6669A}" dt="2026-10-26T11:44:31.669" v="1026" actId="47"/>
        <pc:sldMkLst>
          <pc:docMk/>
          <pc:sldMk cId="3118951107" sldId="818"/>
        </pc:sldMkLst>
        <pc:spChg chg="mod">
          <ac:chgData name="Ernest Wavei" userId="7d0c69e1-f8bd-49ad-bbdd-77db4a82a920" providerId="ADAL" clId="{B57BC2BE-759A-4DB3-883D-8B6BBFE6669A}" dt="2026-10-26T11:42:25.093" v="934" actId="21"/>
          <ac:spMkLst>
            <pc:docMk/>
            <pc:sldMk cId="3118951107" sldId="818"/>
            <ac:spMk id="3" creationId="{040A634A-71FC-B12A-5230-AB58DBE1B172}"/>
          </ac:spMkLst>
        </pc:spChg>
      </pc:sldChg>
      <pc:sldChg chg="add del">
        <pc:chgData name="Ernest Wavei" userId="7d0c69e1-f8bd-49ad-bbdd-77db4a82a920" providerId="ADAL" clId="{B57BC2BE-759A-4DB3-883D-8B6BBFE6669A}" dt="2026-10-26T11:50:32.972" v="1132" actId="47"/>
        <pc:sldMkLst>
          <pc:docMk/>
          <pc:sldMk cId="492546849" sldId="825"/>
        </pc:sldMkLst>
      </pc:sldChg>
      <pc:sldChg chg="modSp add mod">
        <pc:chgData name="Ernest Wavei" userId="7d0c69e1-f8bd-49ad-bbdd-77db4a82a920" providerId="ADAL" clId="{B57BC2BE-759A-4DB3-883D-8B6BBFE6669A}" dt="2026-10-26T11:48:48.851" v="1087" actId="13926"/>
        <pc:sldMkLst>
          <pc:docMk/>
          <pc:sldMk cId="2960475911" sldId="1034"/>
        </pc:sldMkLst>
        <pc:spChg chg="mod">
          <ac:chgData name="Ernest Wavei" userId="7d0c69e1-f8bd-49ad-bbdd-77db4a82a920" providerId="ADAL" clId="{B57BC2BE-759A-4DB3-883D-8B6BBFE6669A}" dt="2026-10-26T11:48:48.851" v="1087" actId="13926"/>
          <ac:spMkLst>
            <pc:docMk/>
            <pc:sldMk cId="2960475911" sldId="1034"/>
            <ac:spMk id="7" creationId="{7F842C63-7CEC-A990-FEBB-B8053EF7B946}"/>
          </ac:spMkLst>
        </pc:spChg>
      </pc:sldChg>
      <pc:sldChg chg="addSp delSp modSp add mod modAnim">
        <pc:chgData name="Ernest Wavei" userId="7d0c69e1-f8bd-49ad-bbdd-77db4a82a920" providerId="ADAL" clId="{B57BC2BE-759A-4DB3-883D-8B6BBFE6669A}" dt="2026-10-26T19:38:26.923" v="1353" actId="14100"/>
        <pc:sldMkLst>
          <pc:docMk/>
          <pc:sldMk cId="1708445547" sldId="1035"/>
        </pc:sldMkLst>
        <pc:spChg chg="mod">
          <ac:chgData name="Ernest Wavei" userId="7d0c69e1-f8bd-49ad-bbdd-77db4a82a920" providerId="ADAL" clId="{B57BC2BE-759A-4DB3-883D-8B6BBFE6669A}" dt="2026-10-26T19:38:18.946" v="1352" actId="255"/>
          <ac:spMkLst>
            <pc:docMk/>
            <pc:sldMk cId="1708445547" sldId="1035"/>
            <ac:spMk id="2" creationId="{213077D5-4F2D-03E9-8D43-E3C9D31B5381}"/>
          </ac:spMkLst>
        </pc:spChg>
        <pc:spChg chg="del mod">
          <ac:chgData name="Ernest Wavei" userId="7d0c69e1-f8bd-49ad-bbdd-77db4a82a920" providerId="ADAL" clId="{B57BC2BE-759A-4DB3-883D-8B6BBFE6669A}" dt="2026-10-26T19:37:50.786" v="1336"/>
          <ac:spMkLst>
            <pc:docMk/>
            <pc:sldMk cId="1708445547" sldId="1035"/>
            <ac:spMk id="5" creationId="{7F39F420-DA60-0DA0-5356-AFF65CE0276E}"/>
          </ac:spMkLst>
        </pc:spChg>
        <pc:picChg chg="add mod">
          <ac:chgData name="Ernest Wavei" userId="7d0c69e1-f8bd-49ad-bbdd-77db4a82a920" providerId="ADAL" clId="{B57BC2BE-759A-4DB3-883D-8B6BBFE6669A}" dt="2026-10-26T19:38:26.923" v="1353" actId="14100"/>
          <ac:picMkLst>
            <pc:docMk/>
            <pc:sldMk cId="1708445547" sldId="1035"/>
            <ac:picMk id="4" creationId="{D8EE0C64-737F-83E5-03F6-7BB6E841FACA}"/>
          </ac:picMkLst>
        </pc:picChg>
      </pc:sldChg>
      <pc:sldChg chg="addSp delSp modSp add mod delAnim modAnim">
        <pc:chgData name="Ernest Wavei" userId="7d0c69e1-f8bd-49ad-bbdd-77db4a82a920" providerId="ADAL" clId="{B57BC2BE-759A-4DB3-883D-8B6BBFE6669A}" dt="2026-10-26T19:41:41.478" v="1358" actId="14100"/>
        <pc:sldMkLst>
          <pc:docMk/>
          <pc:sldMk cId="3245554638" sldId="1036"/>
        </pc:sldMkLst>
        <pc:spChg chg="mod">
          <ac:chgData name="Ernest Wavei" userId="7d0c69e1-f8bd-49ad-bbdd-77db4a82a920" providerId="ADAL" clId="{B57BC2BE-759A-4DB3-883D-8B6BBFE6669A}" dt="2026-10-26T19:41:14.544" v="1356"/>
          <ac:spMkLst>
            <pc:docMk/>
            <pc:sldMk cId="3245554638" sldId="1036"/>
            <ac:spMk id="2" creationId="{213077D5-4F2D-03E9-8D43-E3C9D31B5381}"/>
          </ac:spMkLst>
        </pc:spChg>
        <pc:picChg chg="del">
          <ac:chgData name="Ernest Wavei" userId="7d0c69e1-f8bd-49ad-bbdd-77db4a82a920" providerId="ADAL" clId="{B57BC2BE-759A-4DB3-883D-8B6BBFE6669A}" dt="2026-10-26T19:41:08.714" v="1355" actId="478"/>
          <ac:picMkLst>
            <pc:docMk/>
            <pc:sldMk cId="3245554638" sldId="1036"/>
            <ac:picMk id="4" creationId="{D8EE0C64-737F-83E5-03F6-7BB6E841FACA}"/>
          </ac:picMkLst>
        </pc:picChg>
        <pc:picChg chg="add mod">
          <ac:chgData name="Ernest Wavei" userId="7d0c69e1-f8bd-49ad-bbdd-77db4a82a920" providerId="ADAL" clId="{B57BC2BE-759A-4DB3-883D-8B6BBFE6669A}" dt="2026-10-26T19:41:41.478" v="1358" actId="14100"/>
          <ac:picMkLst>
            <pc:docMk/>
            <pc:sldMk cId="3245554638" sldId="1036"/>
            <ac:picMk id="5" creationId="{DB05F19F-1CA5-D189-6455-5990A6FA93ED}"/>
          </ac:picMkLst>
        </pc:picChg>
      </pc:sldChg>
      <pc:sldChg chg="addSp modSp new mod">
        <pc:chgData name="Ernest Wavei" userId="7d0c69e1-f8bd-49ad-bbdd-77db4a82a920" providerId="ADAL" clId="{B57BC2BE-759A-4DB3-883D-8B6BBFE6669A}" dt="2026-10-26T20:39:02.444" v="1634" actId="255"/>
        <pc:sldMkLst>
          <pc:docMk/>
          <pc:sldMk cId="64221536" sldId="1037"/>
        </pc:sldMkLst>
        <pc:spChg chg="add mod">
          <ac:chgData name="Ernest Wavei" userId="7d0c69e1-f8bd-49ad-bbdd-77db4a82a920" providerId="ADAL" clId="{B57BC2BE-759A-4DB3-883D-8B6BBFE6669A}" dt="2026-10-26T20:39:02.444" v="1634" actId="255"/>
          <ac:spMkLst>
            <pc:docMk/>
            <pc:sldMk cId="64221536" sldId="1037"/>
            <ac:spMk id="3" creationId="{6EC50843-0B97-BDAE-85F7-A5D13B43D74B}"/>
          </ac:spMkLst>
        </pc:spChg>
        <pc:picChg chg="add mod">
          <ac:chgData name="Ernest Wavei" userId="7d0c69e1-f8bd-49ad-bbdd-77db4a82a920" providerId="ADAL" clId="{B57BC2BE-759A-4DB3-883D-8B6BBFE6669A}" dt="2026-10-26T20:38:41.633" v="1632" actId="14100"/>
          <ac:picMkLst>
            <pc:docMk/>
            <pc:sldMk cId="64221536" sldId="1037"/>
            <ac:picMk id="5" creationId="{0B6CD037-4EAF-8680-1A13-9E3877A54D68}"/>
          </ac:picMkLst>
        </pc:picChg>
      </pc:sldChg>
      <pc:sldChg chg="modSp add mod ord">
        <pc:chgData name="Ernest Wavei" userId="7d0c69e1-f8bd-49ad-bbdd-77db4a82a920" providerId="ADAL" clId="{B57BC2BE-759A-4DB3-883D-8B6BBFE6669A}" dt="2026-10-26T20:47:07.043" v="1741" actId="20577"/>
        <pc:sldMkLst>
          <pc:docMk/>
          <pc:sldMk cId="313435489" sldId="1038"/>
        </pc:sldMkLst>
        <pc:spChg chg="mod">
          <ac:chgData name="Ernest Wavei" userId="7d0c69e1-f8bd-49ad-bbdd-77db4a82a920" providerId="ADAL" clId="{B57BC2BE-759A-4DB3-883D-8B6BBFE6669A}" dt="2026-10-26T20:47:07.043" v="1741" actId="20577"/>
          <ac:spMkLst>
            <pc:docMk/>
            <pc:sldMk cId="313435489" sldId="1038"/>
            <ac:spMk id="3" creationId="{3755A0B0-4FCD-8B54-F179-A8F0B219F6DE}"/>
          </ac:spMkLst>
        </pc:spChg>
      </pc:sldChg>
      <pc:sldChg chg="addSp delSp modSp new mod modAnim">
        <pc:chgData name="Ernest Wavei" userId="7d0c69e1-f8bd-49ad-bbdd-77db4a82a920" providerId="ADAL" clId="{B57BC2BE-759A-4DB3-883D-8B6BBFE6669A}" dt="2026-10-26T20:59:48.703" v="1799" actId="255"/>
        <pc:sldMkLst>
          <pc:docMk/>
          <pc:sldMk cId="1599081881" sldId="1039"/>
        </pc:sldMkLst>
        <pc:spChg chg="add del mod">
          <ac:chgData name="Ernest Wavei" userId="7d0c69e1-f8bd-49ad-bbdd-77db4a82a920" providerId="ADAL" clId="{B57BC2BE-759A-4DB3-883D-8B6BBFE6669A}" dt="2026-10-26T20:59:48.703" v="1799" actId="255"/>
          <ac:spMkLst>
            <pc:docMk/>
            <pc:sldMk cId="1599081881" sldId="1039"/>
            <ac:spMk id="2" creationId="{E38A2547-0FED-67D3-EFEB-6B4B587ED9DA}"/>
          </ac:spMkLst>
        </pc:spChg>
        <pc:spChg chg="add del mod">
          <ac:chgData name="Ernest Wavei" userId="7d0c69e1-f8bd-49ad-bbdd-77db4a82a920" providerId="ADAL" clId="{B57BC2BE-759A-4DB3-883D-8B6BBFE6669A}" dt="2026-10-26T20:59:21.034" v="1796" actId="21"/>
          <ac:spMkLst>
            <pc:docMk/>
            <pc:sldMk cId="1599081881" sldId="1039"/>
            <ac:spMk id="6" creationId="{7930A014-C44E-B9DB-0BF8-C197FA1ACC84}"/>
          </ac:spMkLst>
        </pc:spChg>
        <pc:picChg chg="add mod">
          <ac:chgData name="Ernest Wavei" userId="7d0c69e1-f8bd-49ad-bbdd-77db4a82a920" providerId="ADAL" clId="{B57BC2BE-759A-4DB3-883D-8B6BBFE6669A}" dt="2026-10-26T20:59:40.123" v="1798" actId="14100"/>
          <ac:picMkLst>
            <pc:docMk/>
            <pc:sldMk cId="1599081881" sldId="1039"/>
            <ac:picMk id="4" creationId="{7D2F31AD-8B83-C9D4-5BDD-962AE95AA99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49AB4DF2-40FB-40BA-B563-FF21D736671A}" type="datetimeFigureOut">
              <a:rPr lang="en-GB" smtClean="0"/>
              <a:t>26/10/2026</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2412C399-9D3C-4068-BDAF-18AF4F600B2C}" type="slidenum">
              <a:rPr lang="en-GB" smtClean="0"/>
              <a:t>‹#›</a:t>
            </a:fld>
            <a:endParaRPr lang="en-GB"/>
          </a:p>
        </p:txBody>
      </p:sp>
    </p:spTree>
    <p:extLst>
      <p:ext uri="{BB962C8B-B14F-4D97-AF65-F5344CB8AC3E}">
        <p14:creationId xmlns:p14="http://schemas.microsoft.com/office/powerpoint/2010/main" val="1867300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9A453-43CB-29E1-A0E7-085C729E01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E71A7A-EBB3-245E-F889-4C5D353A46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C49F0A-9830-2710-C1CA-63FCC4EE85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67D7968-77C5-0BAF-11BE-58AF482722A6}"/>
              </a:ext>
            </a:extLst>
          </p:cNvPr>
          <p:cNvSpPr>
            <a:spLocks noGrp="1"/>
          </p:cNvSpPr>
          <p:nvPr>
            <p:ph type="sldNum" sz="quarter" idx="5"/>
          </p:nvPr>
        </p:nvSpPr>
        <p:spPr/>
        <p:txBody>
          <a:bodyPr/>
          <a:lstStyle/>
          <a:p>
            <a:fld id="{324661F1-DB81-44E4-BB5E-8CFA2BC56AE0}" type="slidenum">
              <a:rPr lang="en-GB" smtClean="0"/>
              <a:t>2</a:t>
            </a:fld>
            <a:endParaRPr lang="en-GB"/>
          </a:p>
        </p:txBody>
      </p:sp>
    </p:spTree>
    <p:extLst>
      <p:ext uri="{BB962C8B-B14F-4D97-AF65-F5344CB8AC3E}">
        <p14:creationId xmlns:p14="http://schemas.microsoft.com/office/powerpoint/2010/main" val="2349799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a:t>
            </a:fld>
            <a:endParaRPr lang="en-GB"/>
          </a:p>
        </p:txBody>
      </p:sp>
    </p:spTree>
    <p:extLst>
      <p:ext uri="{BB962C8B-B14F-4D97-AF65-F5344CB8AC3E}">
        <p14:creationId xmlns:p14="http://schemas.microsoft.com/office/powerpoint/2010/main" val="1252236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An overview of the model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6377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5228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I also think about Coca Cola here as entering the Fizzy drink market is very hard. </a:t>
            </a:r>
          </a:p>
          <a:p>
            <a:endParaRPr lang="en-GB" b="0" dirty="0"/>
          </a:p>
          <a:p>
            <a:r>
              <a:rPr lang="en-GB" b="0" dirty="0"/>
              <a:t>How would compete with such a dominate business?</a:t>
            </a:r>
          </a:p>
          <a:p>
            <a:endParaRPr lang="en-GB" b="0" dirty="0"/>
          </a:p>
          <a:p>
            <a:r>
              <a:rPr lang="en-GB" b="0" dirty="0"/>
              <a:t>How much can you truly differentiate your drink? There are some many fizzy orange drinks , it would be hard to enter with something truly different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9563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29948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7882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ECC1FA-9921-50A7-7DF9-41C5727ABA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997B4A-C684-1511-EB4E-9129CC389E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141613-CF08-D729-9AD9-0DBDA18FB95F}"/>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2A6B2073-0D74-1841-3743-DACEAEB8283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06715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F77F80-78CE-0600-8E0D-AEB226811B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6A3676-0E5F-8C8F-299D-7A916B94C1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910DDC-583E-FBC6-654B-80FEF4D44F8A}"/>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9AF18184-B021-BC5A-50D1-CADF59B4DC5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5772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4A1847-6117-478E-B4B1-CD9E1831A02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3420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6939" y="609676"/>
            <a:ext cx="3586479" cy="69723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sz="2400" b="0"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pPr/>
              <a:t>10/26/2026</a:t>
            </a:fld>
            <a:endParaRPr lang="en-US" dirty="0"/>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434938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8" cstate="print"/>
          <a:stretch>
            <a:fillRect/>
          </a:stretch>
        </p:blipFill>
        <p:spPr>
          <a:xfrm>
            <a:off x="0" y="0"/>
            <a:ext cx="12192000" cy="6857998"/>
          </a:xfrm>
          <a:prstGeom prst="rect">
            <a:avLst/>
          </a:prstGeom>
        </p:spPr>
      </p:pic>
      <p:sp>
        <p:nvSpPr>
          <p:cNvPr id="2" name="Holder 2"/>
          <p:cNvSpPr>
            <a:spLocks noGrp="1"/>
          </p:cNvSpPr>
          <p:nvPr>
            <p:ph type="title"/>
          </p:nvPr>
        </p:nvSpPr>
        <p:spPr>
          <a:xfrm>
            <a:off x="223824" y="227787"/>
            <a:ext cx="11744350" cy="1209928"/>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a:xfrm>
            <a:off x="578916" y="1467688"/>
            <a:ext cx="11031220" cy="3866515"/>
          </a:xfrm>
          <a:prstGeom prst="rect">
            <a:avLst/>
          </a:prstGeom>
        </p:spPr>
        <p:txBody>
          <a:bodyPr wrap="square" lIns="0" tIns="0" rIns="0" bIns="0">
            <a:spAutoFit/>
          </a:bodyPr>
          <a:lstStyle>
            <a:lvl1pPr>
              <a:defRPr sz="2400" b="0" i="0">
                <a:solidFill>
                  <a:schemeClr val="tx1"/>
                </a:solidFill>
                <a:latin typeface="Arial"/>
                <a:cs typeface="Aria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freepngimg.com/png/24945-register-button-transparent"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_IaBZmB09RE?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5F0dI8zaotU?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mYF2_FBCvXw?feature=oembed"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eventurous.co.uk/" TargetMode="External"/><Relationship Id="rId2" Type="http://schemas.openxmlformats.org/officeDocument/2006/relationships/hyperlink" Target="https://www.jet2holidays.com/" TargetMode="External"/><Relationship Id="rId1" Type="http://schemas.openxmlformats.org/officeDocument/2006/relationships/slideLayout" Target="../slideLayouts/slideLayout2.xml"/><Relationship Id="rId4" Type="http://schemas.openxmlformats.org/officeDocument/2006/relationships/hyperlink" Target="https://www.aokevents.com/"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3UATm7dluY0?feature=oembed"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98137-6427-8F4F-127B-CDBA60049EC0}"/>
              </a:ext>
            </a:extLst>
          </p:cNvPr>
          <p:cNvSpPr>
            <a:spLocks noGrp="1"/>
          </p:cNvSpPr>
          <p:nvPr>
            <p:ph type="title"/>
          </p:nvPr>
        </p:nvSpPr>
        <p:spPr>
          <a:xfrm>
            <a:off x="152400" y="838200"/>
            <a:ext cx="11744350" cy="1354217"/>
          </a:xfrm>
        </p:spPr>
        <p:txBody>
          <a:bodyPr/>
          <a:lstStyle/>
          <a:p>
            <a:pPr algn="ctr"/>
            <a:r>
              <a:rPr lang="en-GB" b="1" spc="-10">
                <a:solidFill>
                  <a:schemeClr val="accent1">
                    <a:lumMod val="75000"/>
                  </a:schemeClr>
                </a:solidFill>
                <a:latin typeface="Arial Bold" panose="020B0704020202020204" pitchFamily="34" charset="0"/>
                <a:ea typeface="Calibri Light" panose="020F0302020204030204" pitchFamily="34" charset="0"/>
                <a:cs typeface="Arial Bold" panose="020B0704020202020204" pitchFamily="34" charset="0"/>
              </a:rPr>
              <a:t>BMTP 6016</a:t>
            </a:r>
            <a:br>
              <a:rPr lang="en-GB" b="1" spc="-10" dirty="0">
                <a:solidFill>
                  <a:schemeClr val="accent1">
                    <a:lumMod val="75000"/>
                  </a:schemeClr>
                </a:solidFill>
                <a:latin typeface="Arial Bold" panose="020B0704020202020204" pitchFamily="34" charset="0"/>
                <a:ea typeface="Calibri Light" panose="020F0302020204030204" pitchFamily="34" charset="0"/>
                <a:cs typeface="Arial Bold" panose="020B0704020202020204" pitchFamily="34" charset="0"/>
              </a:rPr>
            </a:br>
            <a:r>
              <a:rPr lang="en-GB" b="1" spc="-30" dirty="0">
                <a:solidFill>
                  <a:schemeClr val="accent1">
                    <a:lumMod val="75000"/>
                  </a:schemeClr>
                </a:solidFill>
                <a:latin typeface="Arial Bold" panose="020B0704020202020204" pitchFamily="34" charset="0"/>
                <a:ea typeface="Calibri Light" panose="020F0302020204030204" pitchFamily="34" charset="0"/>
                <a:cs typeface="Arial Bold" panose="020B0704020202020204" pitchFamily="34" charset="0"/>
              </a:rPr>
              <a:t>Strategic Management</a:t>
            </a:r>
            <a:endParaRPr lang="en-GB" b="1" dirty="0">
              <a:solidFill>
                <a:schemeClr val="accent1">
                  <a:lumMod val="75000"/>
                </a:schemeClr>
              </a:solidFill>
              <a:latin typeface="Arial Bold" panose="020B0704020202020204" pitchFamily="34" charset="0"/>
              <a:ea typeface="Calibri Light" panose="020F0302020204030204" pitchFamily="34" charset="0"/>
              <a:cs typeface="Arial Bold" panose="020B0704020202020204" pitchFamily="34" charset="0"/>
            </a:endParaRPr>
          </a:p>
        </p:txBody>
      </p:sp>
      <p:sp>
        <p:nvSpPr>
          <p:cNvPr id="3" name="Text Placeholder 2">
            <a:extLst>
              <a:ext uri="{FF2B5EF4-FFF2-40B4-BE49-F238E27FC236}">
                <a16:creationId xmlns:a16="http://schemas.microsoft.com/office/drawing/2014/main" id="{69469788-9A2B-B17C-C1DB-C6783A35770E}"/>
              </a:ext>
            </a:extLst>
          </p:cNvPr>
          <p:cNvSpPr>
            <a:spLocks noGrp="1"/>
          </p:cNvSpPr>
          <p:nvPr>
            <p:ph type="body" idx="1"/>
          </p:nvPr>
        </p:nvSpPr>
        <p:spPr>
          <a:xfrm>
            <a:off x="963777" y="2743200"/>
            <a:ext cx="10264446" cy="1323439"/>
          </a:xfrm>
        </p:spPr>
        <p:txBody>
          <a:bodyPr/>
          <a:lstStyle/>
          <a:p>
            <a:r>
              <a:rPr lang="en-GB" sz="3200" b="1" dirty="0">
                <a:latin typeface="+mn-lt"/>
              </a:rPr>
              <a:t>External Analysis of Business</a:t>
            </a:r>
          </a:p>
          <a:p>
            <a:endParaRPr lang="en-GB" dirty="0">
              <a:latin typeface="+mn-lt"/>
            </a:endParaRPr>
          </a:p>
          <a:p>
            <a:r>
              <a:rPr lang="en-GB" sz="3000" i="1" dirty="0">
                <a:latin typeface="+mn-lt"/>
              </a:rPr>
              <a:t>Dr. Ernest </a:t>
            </a:r>
            <a:r>
              <a:rPr lang="en-GB" sz="3000" i="1" dirty="0" err="1">
                <a:latin typeface="+mn-lt"/>
              </a:rPr>
              <a:t>Balutie</a:t>
            </a:r>
            <a:r>
              <a:rPr lang="en-GB" sz="3000" i="1" dirty="0">
                <a:latin typeface="+mn-lt"/>
              </a:rPr>
              <a:t> Wavei </a:t>
            </a:r>
          </a:p>
        </p:txBody>
      </p:sp>
    </p:spTree>
    <p:extLst>
      <p:ext uri="{BB962C8B-B14F-4D97-AF65-F5344CB8AC3E}">
        <p14:creationId xmlns:p14="http://schemas.microsoft.com/office/powerpoint/2010/main" val="2012304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4972B-37CE-458E-167F-93F478A2718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DE06C9-9595-6057-703E-4E962AC881E0}"/>
              </a:ext>
            </a:extLst>
          </p:cNvPr>
          <p:cNvSpPr>
            <a:spLocks noGrp="1"/>
          </p:cNvSpPr>
          <p:nvPr>
            <p:ph idx="1"/>
          </p:nvPr>
        </p:nvSpPr>
        <p:spPr>
          <a:xfrm>
            <a:off x="224204" y="1107508"/>
            <a:ext cx="11743592" cy="5191692"/>
          </a:xfrm>
        </p:spPr>
        <p:txBody>
          <a:bodyPr>
            <a:normAutofit/>
          </a:bodyPr>
          <a:lstStyle/>
          <a:p>
            <a:pPr marL="0" indent="0">
              <a:buNone/>
            </a:pPr>
            <a:br>
              <a:rPr lang="en-GB" sz="1800" b="1" dirty="0"/>
            </a:br>
            <a:endParaRPr lang="en-GB" sz="1800" b="1" dirty="0"/>
          </a:p>
        </p:txBody>
      </p:sp>
      <p:sp>
        <p:nvSpPr>
          <p:cNvPr id="4" name="Rectangle 1">
            <a:extLst>
              <a:ext uri="{FF2B5EF4-FFF2-40B4-BE49-F238E27FC236}">
                <a16:creationId xmlns:a16="http://schemas.microsoft.com/office/drawing/2014/main" id="{AF1F72DD-5336-53FB-270F-EAFB35A4955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2" name="Picture 11" descr="Black pen and pencil on white background">
            <a:extLst>
              <a:ext uri="{FF2B5EF4-FFF2-40B4-BE49-F238E27FC236}">
                <a16:creationId xmlns:a16="http://schemas.microsoft.com/office/drawing/2014/main" id="{419723EE-A017-05A8-F9AC-1455F575B26D}"/>
              </a:ext>
            </a:extLst>
          </p:cNvPr>
          <p:cNvPicPr>
            <a:picLocks noChangeAspect="1"/>
          </p:cNvPicPr>
          <p:nvPr/>
        </p:nvPicPr>
        <p:blipFill rotWithShape="1">
          <a:blip r:embed="rId3">
            <a:extLst>
              <a:ext uri="{28A0092B-C50C-407E-A947-70E740481C1C}">
                <a14:useLocalDpi xmlns:a14="http://schemas.microsoft.com/office/drawing/2010/main" val="0"/>
              </a:ext>
            </a:extLst>
          </a:blip>
          <a:srcRect l="72750"/>
          <a:stretch/>
        </p:blipFill>
        <p:spPr>
          <a:xfrm rot="962306">
            <a:off x="8833449" y="935759"/>
            <a:ext cx="1763222" cy="4313208"/>
          </a:xfrm>
          <a:prstGeom prst="rect">
            <a:avLst/>
          </a:prstGeom>
        </p:spPr>
      </p:pic>
      <p:pic>
        <p:nvPicPr>
          <p:cNvPr id="15" name="Picture 14" descr="A blue and white sign&#10;&#10;Description automatically generated">
            <a:extLst>
              <a:ext uri="{FF2B5EF4-FFF2-40B4-BE49-F238E27FC236}">
                <a16:creationId xmlns:a16="http://schemas.microsoft.com/office/drawing/2014/main" id="{3A788C37-8D6E-ED35-C8C8-DA0B7533FAE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16289" y="1552342"/>
            <a:ext cx="8133047" cy="3080042"/>
          </a:xfrm>
          <a:prstGeom prst="rect">
            <a:avLst/>
          </a:prstGeom>
        </p:spPr>
      </p:pic>
    </p:spTree>
    <p:extLst>
      <p:ext uri="{BB962C8B-B14F-4D97-AF65-F5344CB8AC3E}">
        <p14:creationId xmlns:p14="http://schemas.microsoft.com/office/powerpoint/2010/main" val="527736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53264-A532-98CF-2B5C-D81A86B2979A}"/>
              </a:ext>
            </a:extLst>
          </p:cNvPr>
          <p:cNvSpPr>
            <a:spLocks noGrp="1"/>
          </p:cNvSpPr>
          <p:nvPr>
            <p:ph type="title"/>
          </p:nvPr>
        </p:nvSpPr>
        <p:spPr>
          <a:xfrm>
            <a:off x="838200" y="-230797"/>
            <a:ext cx="10515600" cy="926757"/>
          </a:xfrm>
        </p:spPr>
        <p:txBody>
          <a:bodyPr>
            <a:normAutofit fontScale="90000"/>
          </a:bodyPr>
          <a:lstStyle/>
          <a:p>
            <a:r>
              <a:rPr lang="en-GB" sz="3200" dirty="0">
                <a:solidFill>
                  <a:srgbClr val="0070C0"/>
                </a:solidFill>
              </a:rPr>
              <a:t>				</a:t>
            </a:r>
            <a:br>
              <a:rPr lang="en-GB" sz="3200" dirty="0">
                <a:solidFill>
                  <a:srgbClr val="0070C0"/>
                </a:solidFill>
              </a:rPr>
            </a:br>
            <a:r>
              <a:rPr lang="en-GB" sz="3200" dirty="0">
                <a:solidFill>
                  <a:srgbClr val="0070C0"/>
                </a:solidFill>
              </a:rPr>
              <a:t>					</a:t>
            </a:r>
            <a:r>
              <a:rPr lang="en-GB" b="1" dirty="0">
                <a:solidFill>
                  <a:srgbClr val="0070C0"/>
                </a:solidFill>
                <a:latin typeface="Arial" panose="020B0604020202020204" pitchFamily="34" charset="0"/>
                <a:cs typeface="Arial" panose="020B0604020202020204" pitchFamily="34" charset="0"/>
              </a:rPr>
              <a:t>Where Are We Now?</a:t>
            </a:r>
          </a:p>
        </p:txBody>
      </p:sp>
      <p:graphicFrame>
        <p:nvGraphicFramePr>
          <p:cNvPr id="6" name="Content Placeholder 5">
            <a:extLst>
              <a:ext uri="{FF2B5EF4-FFF2-40B4-BE49-F238E27FC236}">
                <a16:creationId xmlns:a16="http://schemas.microsoft.com/office/drawing/2014/main" id="{1D6BFB10-D954-BD26-0458-3271CB4E8942}"/>
              </a:ext>
            </a:extLst>
          </p:cNvPr>
          <p:cNvGraphicFramePr>
            <a:graphicFrameLocks noGrp="1"/>
          </p:cNvGraphicFramePr>
          <p:nvPr>
            <p:ph idx="1"/>
            <p:extLst>
              <p:ext uri="{D42A27DB-BD31-4B8C-83A1-F6EECF244321}">
                <p14:modId xmlns:p14="http://schemas.microsoft.com/office/powerpoint/2010/main" val="2544696320"/>
              </p:ext>
            </p:extLst>
          </p:nvPr>
        </p:nvGraphicFramePr>
        <p:xfrm>
          <a:off x="0" y="761999"/>
          <a:ext cx="12192000" cy="5849668"/>
        </p:xfrm>
        <a:graphic>
          <a:graphicData uri="http://schemas.openxmlformats.org/drawingml/2006/table">
            <a:tbl>
              <a:tblPr firstRow="1" bandRow="1">
                <a:tableStyleId>{7DF18680-E054-41AD-8BC1-D1AEF772440D}</a:tableStyleId>
              </a:tblPr>
              <a:tblGrid>
                <a:gridCol w="1488332">
                  <a:extLst>
                    <a:ext uri="{9D8B030D-6E8A-4147-A177-3AD203B41FA5}">
                      <a16:colId xmlns:a16="http://schemas.microsoft.com/office/drawing/2014/main" val="3368446010"/>
                    </a:ext>
                  </a:extLst>
                </a:gridCol>
                <a:gridCol w="10703668">
                  <a:extLst>
                    <a:ext uri="{9D8B030D-6E8A-4147-A177-3AD203B41FA5}">
                      <a16:colId xmlns:a16="http://schemas.microsoft.com/office/drawing/2014/main" val="2997792221"/>
                    </a:ext>
                  </a:extLst>
                </a:gridCol>
              </a:tblGrid>
              <a:tr h="501730">
                <a:tc>
                  <a:txBody>
                    <a:bodyPr/>
                    <a:lstStyle/>
                    <a:p>
                      <a:r>
                        <a:rPr lang="en-GB" sz="2400" dirty="0"/>
                        <a:t>Module:</a:t>
                      </a:r>
                    </a:p>
                  </a:txBody>
                  <a:tcPr/>
                </a:tc>
                <a:tc>
                  <a:txBody>
                    <a:bodyPr/>
                    <a:lstStyle/>
                    <a:p>
                      <a:r>
                        <a:rPr lang="en-GB" sz="2400" dirty="0"/>
                        <a:t>Strategic Management</a:t>
                      </a:r>
                    </a:p>
                  </a:txBody>
                  <a:tcPr/>
                </a:tc>
                <a:extLst>
                  <a:ext uri="{0D108BD9-81ED-4DB2-BD59-A6C34878D82A}">
                    <a16:rowId xmlns:a16="http://schemas.microsoft.com/office/drawing/2014/main" val="270035281"/>
                  </a:ext>
                </a:extLst>
              </a:tr>
              <a:tr h="465892">
                <a:tc>
                  <a:txBody>
                    <a:bodyPr/>
                    <a:lstStyle/>
                    <a:p>
                      <a:r>
                        <a:rPr lang="en-GB" sz="2400" b="1" dirty="0"/>
                        <a:t>Week</a:t>
                      </a:r>
                    </a:p>
                  </a:txBody>
                  <a:tcPr/>
                </a:tc>
                <a:tc>
                  <a:txBody>
                    <a:bodyPr/>
                    <a:lstStyle/>
                    <a:p>
                      <a:r>
                        <a:rPr lang="en-GB" sz="2400" b="1" dirty="0"/>
                        <a:t>Lecture Topic</a:t>
                      </a:r>
                    </a:p>
                  </a:txBody>
                  <a:tcPr/>
                </a:tc>
                <a:extLst>
                  <a:ext uri="{0D108BD9-81ED-4DB2-BD59-A6C34878D82A}">
                    <a16:rowId xmlns:a16="http://schemas.microsoft.com/office/drawing/2014/main" val="1744130047"/>
                  </a:ext>
                </a:extLst>
              </a:tr>
              <a:tr h="447973">
                <a:tc>
                  <a:txBody>
                    <a:bodyPr/>
                    <a:lstStyle/>
                    <a:p>
                      <a:r>
                        <a:rPr lang="en-GB" sz="2400" dirty="0"/>
                        <a:t>1</a:t>
                      </a:r>
                    </a:p>
                  </a:txBody>
                  <a:tcP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kern="1200" dirty="0">
                          <a:solidFill>
                            <a:schemeClr val="dk1"/>
                          </a:solidFill>
                          <a:effectLst/>
                          <a:latin typeface="+mn-lt"/>
                          <a:ea typeface="+mn-ea"/>
                          <a:cs typeface="+mn-cs"/>
                        </a:rPr>
                        <a:t>Module Overview, Strategic Management in business operations &amp; Assignment</a:t>
                      </a:r>
                      <a:endParaRPr lang="en-GB" sz="2400" kern="1200" dirty="0">
                        <a:solidFill>
                          <a:schemeClr val="dk1"/>
                        </a:solidFill>
                        <a:effectLst/>
                        <a:latin typeface="+mn-lt"/>
                        <a:ea typeface="+mn-ea"/>
                        <a:cs typeface="+mn-cs"/>
                      </a:endParaRPr>
                    </a:p>
                  </a:txBody>
                  <a:tcPr>
                    <a:solidFill>
                      <a:schemeClr val="bg1"/>
                    </a:solidFill>
                  </a:tcPr>
                </a:tc>
                <a:extLst>
                  <a:ext uri="{0D108BD9-81ED-4DB2-BD59-A6C34878D82A}">
                    <a16:rowId xmlns:a16="http://schemas.microsoft.com/office/drawing/2014/main" val="1307091113"/>
                  </a:ext>
                </a:extLst>
              </a:tr>
              <a:tr h="445994">
                <a:tc>
                  <a:txBody>
                    <a:bodyPr/>
                    <a:lstStyle/>
                    <a:p>
                      <a:r>
                        <a:rPr lang="en-GB" sz="2400" dirty="0"/>
                        <a:t>2</a:t>
                      </a:r>
                    </a:p>
                  </a:txBody>
                  <a:tcPr>
                    <a:solidFill>
                      <a:schemeClr val="bg1">
                        <a:lumMod val="95000"/>
                      </a:schemeClr>
                    </a:solidFill>
                  </a:tcPr>
                </a:tc>
                <a:tc>
                  <a:txBody>
                    <a:bodyPr/>
                    <a:lstStyle/>
                    <a:p>
                      <a:r>
                        <a:rPr lang="en-GB" sz="2400" dirty="0">
                          <a:effectLst/>
                          <a:latin typeface="+mn-lt"/>
                          <a:ea typeface="Arial" panose="020B0604020202020204" pitchFamily="34" charset="0"/>
                          <a:cs typeface="Arial" panose="020B0604020202020204" pitchFamily="34" charset="0"/>
                        </a:rPr>
                        <a:t>Strategy and Theoretical Underpinnings</a:t>
                      </a:r>
                    </a:p>
                  </a:txBody>
                  <a:tcPr marL="68580" marR="68580" marT="0" marB="0">
                    <a:solidFill>
                      <a:schemeClr val="bg1">
                        <a:lumMod val="95000"/>
                      </a:schemeClr>
                    </a:solidFill>
                  </a:tcPr>
                </a:tc>
                <a:extLst>
                  <a:ext uri="{0D108BD9-81ED-4DB2-BD59-A6C34878D82A}">
                    <a16:rowId xmlns:a16="http://schemas.microsoft.com/office/drawing/2014/main" val="4188229969"/>
                  </a:ext>
                </a:extLst>
              </a:tr>
              <a:tr h="558900">
                <a:tc>
                  <a:txBody>
                    <a:bodyPr/>
                    <a:lstStyle/>
                    <a:p>
                      <a:r>
                        <a:rPr lang="en-GB" sz="2400" dirty="0"/>
                        <a:t>3</a:t>
                      </a:r>
                    </a:p>
                  </a:txBody>
                  <a:tcPr>
                    <a:solidFill>
                      <a:schemeClr val="bg1"/>
                    </a:solidFill>
                  </a:tcPr>
                </a:tc>
                <a:tc>
                  <a:txBody>
                    <a:bodyPr/>
                    <a:lstStyle/>
                    <a:p>
                      <a:pPr marL="0" marR="0" lvl="0" indent="0" algn="l" defTabSz="914354" rtl="0" eaLnBrk="1" fontAlgn="auto" latinLnBrk="0" hangingPunct="1">
                        <a:lnSpc>
                          <a:spcPct val="115000"/>
                        </a:lnSpc>
                        <a:spcBef>
                          <a:spcPts val="0"/>
                        </a:spcBef>
                        <a:spcAft>
                          <a:spcPts val="1000"/>
                        </a:spcAft>
                        <a:buClrTx/>
                        <a:buSzTx/>
                        <a:buFontTx/>
                        <a:buNone/>
                        <a:tabLst/>
                        <a:defRPr/>
                      </a:pPr>
                      <a:r>
                        <a:rPr lang="en-GB" sz="2400" kern="1200" dirty="0">
                          <a:solidFill>
                            <a:schemeClr val="dk1"/>
                          </a:solidFill>
                          <a:effectLst/>
                          <a:latin typeface="+mn-lt"/>
                          <a:ea typeface="+mn-ea"/>
                          <a:cs typeface="+mn-cs"/>
                        </a:rPr>
                        <a:t>Stakeholders in Tourism, Events and Leisure</a:t>
                      </a:r>
                      <a:endParaRPr lang="en-US" sz="2400" dirty="0">
                        <a:effectLst/>
                        <a:latin typeface="Arial" panose="020B0604020202020204" pitchFamily="34" charset="0"/>
                        <a:ea typeface="Arial" panose="020B0604020202020204" pitchFamily="34" charset="0"/>
                        <a:cs typeface="Arial" panose="020B0604020202020204" pitchFamily="34" charset="0"/>
                      </a:endParaRPr>
                    </a:p>
                  </a:txBody>
                  <a:tcPr marL="114300" marR="114300" marT="0" marB="0">
                    <a:solidFill>
                      <a:schemeClr val="bg1"/>
                    </a:solidFill>
                  </a:tcPr>
                </a:tc>
                <a:extLst>
                  <a:ext uri="{0D108BD9-81ED-4DB2-BD59-A6C34878D82A}">
                    <a16:rowId xmlns:a16="http://schemas.microsoft.com/office/drawing/2014/main" val="1412933572"/>
                  </a:ext>
                </a:extLst>
              </a:tr>
              <a:tr h="591573">
                <a:tc>
                  <a:txBody>
                    <a:bodyPr/>
                    <a:lstStyle/>
                    <a:p>
                      <a:r>
                        <a:rPr lang="en-GB" sz="2400" dirty="0"/>
                        <a:t>4</a:t>
                      </a:r>
                    </a:p>
                  </a:txBody>
                  <a:tcPr>
                    <a:solidFill>
                      <a:schemeClr val="bg1">
                        <a:lumMod val="95000"/>
                      </a:schemeClr>
                    </a:solidFill>
                  </a:tcPr>
                </a:tc>
                <a:tc>
                  <a:txBody>
                    <a:bodyPr/>
                    <a:lstStyle/>
                    <a:p>
                      <a:pPr algn="l">
                        <a:lnSpc>
                          <a:spcPct val="115000"/>
                        </a:lnSpc>
                        <a:spcAft>
                          <a:spcPts val="1000"/>
                        </a:spcAft>
                      </a:pPr>
                      <a:r>
                        <a:rPr lang="en-GB" sz="2400" dirty="0">
                          <a:effectLst/>
                          <a:latin typeface="+mn-lt"/>
                          <a:ea typeface="Calibri" panose="020F0502020204030204" pitchFamily="34" charset="0"/>
                        </a:rPr>
                        <a:t> Internal Analysis of a Business</a:t>
                      </a:r>
                    </a:p>
                  </a:txBody>
                  <a:tcPr marL="114300" marR="114300" marT="0" marB="0">
                    <a:solidFill>
                      <a:schemeClr val="bg1">
                        <a:lumMod val="95000"/>
                      </a:schemeClr>
                    </a:solidFill>
                  </a:tcPr>
                </a:tc>
                <a:extLst>
                  <a:ext uri="{0D108BD9-81ED-4DB2-BD59-A6C34878D82A}">
                    <a16:rowId xmlns:a16="http://schemas.microsoft.com/office/drawing/2014/main" val="888160518"/>
                  </a:ext>
                </a:extLst>
              </a:tr>
              <a:tr h="447973">
                <a:tc>
                  <a:txBody>
                    <a:bodyPr/>
                    <a:lstStyle/>
                    <a:p>
                      <a:r>
                        <a:rPr lang="en-GB" sz="2400" dirty="0">
                          <a:latin typeface="+mn-lt"/>
                        </a:rPr>
                        <a:t>5</a:t>
                      </a:r>
                    </a:p>
                  </a:txBody>
                  <a:tcPr>
                    <a:solidFill>
                      <a:srgbClr val="FFFF00"/>
                    </a:solidFill>
                  </a:tcPr>
                </a:tc>
                <a:tc>
                  <a:txBody>
                    <a:bodyPr/>
                    <a:lstStyle/>
                    <a:p>
                      <a:pPr algn="l">
                        <a:lnSpc>
                          <a:spcPct val="115000"/>
                        </a:lnSpc>
                        <a:spcAft>
                          <a:spcPts val="1000"/>
                        </a:spcAft>
                      </a:pPr>
                      <a:r>
                        <a:rPr lang="en-GB" sz="2400" dirty="0">
                          <a:effectLst/>
                          <a:latin typeface="+mn-lt"/>
                          <a:ea typeface="Calibri" panose="020F0502020204030204" pitchFamily="34" charset="0"/>
                        </a:rPr>
                        <a:t>External Analysis of a Business</a:t>
                      </a:r>
                    </a:p>
                  </a:txBody>
                  <a:tcPr marL="114300" marR="114300" marT="0" marB="0">
                    <a:solidFill>
                      <a:srgbClr val="FFFF00"/>
                    </a:solidFill>
                  </a:tcPr>
                </a:tc>
                <a:extLst>
                  <a:ext uri="{0D108BD9-81ED-4DB2-BD59-A6C34878D82A}">
                    <a16:rowId xmlns:a16="http://schemas.microsoft.com/office/drawing/2014/main" val="744119425"/>
                  </a:ext>
                </a:extLst>
              </a:tr>
              <a:tr h="447973">
                <a:tc>
                  <a:txBody>
                    <a:bodyPr/>
                    <a:lstStyle/>
                    <a:p>
                      <a:r>
                        <a:rPr lang="en-GB" sz="2400" dirty="0">
                          <a:solidFill>
                            <a:srgbClr val="FF0000"/>
                          </a:solidFill>
                        </a:rPr>
                        <a:t>No class</a:t>
                      </a:r>
                    </a:p>
                  </a:txBody>
                  <a:tcPr/>
                </a:tc>
                <a:tc>
                  <a:txBody>
                    <a:bodyPr/>
                    <a:lstStyle/>
                    <a:p>
                      <a:r>
                        <a:rPr lang="fr-FR" sz="2400" kern="1200" dirty="0">
                          <a:solidFill>
                            <a:srgbClr val="FF0000"/>
                          </a:solidFill>
                          <a:effectLst/>
                          <a:latin typeface="+mn-lt"/>
                          <a:ea typeface="+mn-ea"/>
                          <a:cs typeface="+mn-cs"/>
                        </a:rPr>
                        <a:t>Reading Week (2</a:t>
                      </a:r>
                      <a:r>
                        <a:rPr lang="fr-FR" sz="2400" kern="1200" baseline="30000" dirty="0">
                          <a:solidFill>
                            <a:srgbClr val="FF0000"/>
                          </a:solidFill>
                          <a:effectLst/>
                          <a:latin typeface="+mn-lt"/>
                          <a:ea typeface="+mn-ea"/>
                          <a:cs typeface="+mn-cs"/>
                        </a:rPr>
                        <a:t>nd </a:t>
                      </a:r>
                      <a:r>
                        <a:rPr lang="fr-FR" sz="2400" kern="1200" dirty="0">
                          <a:solidFill>
                            <a:srgbClr val="FF0000"/>
                          </a:solidFill>
                          <a:effectLst/>
                          <a:latin typeface="+mn-lt"/>
                          <a:ea typeface="+mn-ea"/>
                          <a:cs typeface="+mn-cs"/>
                        </a:rPr>
                        <a:t>- 6th November 2026)</a:t>
                      </a:r>
                      <a:endParaRPr lang="en-GB" sz="2400" dirty="0">
                        <a:solidFill>
                          <a:srgbClr val="FF0000"/>
                        </a:solidFill>
                      </a:endParaRPr>
                    </a:p>
                  </a:txBody>
                  <a:tcPr/>
                </a:tc>
                <a:extLst>
                  <a:ext uri="{0D108BD9-81ED-4DB2-BD59-A6C34878D82A}">
                    <a16:rowId xmlns:a16="http://schemas.microsoft.com/office/drawing/2014/main" val="1951991702"/>
                  </a:ext>
                </a:extLst>
              </a:tr>
              <a:tr h="447973">
                <a:tc>
                  <a:txBody>
                    <a:bodyPr/>
                    <a:lstStyle/>
                    <a:p>
                      <a:r>
                        <a:rPr lang="en-GB" sz="2400" dirty="0"/>
                        <a:t>7</a:t>
                      </a:r>
                    </a:p>
                  </a:txBody>
                  <a:tcPr/>
                </a:tc>
                <a:tc>
                  <a:txBody>
                    <a:bodyPr/>
                    <a:lstStyle/>
                    <a:p>
                      <a:r>
                        <a:rPr lang="en-GB" sz="2400" dirty="0"/>
                        <a:t>Strategic Leadership</a:t>
                      </a:r>
                    </a:p>
                  </a:txBody>
                  <a:tcPr/>
                </a:tc>
                <a:extLst>
                  <a:ext uri="{0D108BD9-81ED-4DB2-BD59-A6C34878D82A}">
                    <a16:rowId xmlns:a16="http://schemas.microsoft.com/office/drawing/2014/main" val="1056787572"/>
                  </a:ext>
                </a:extLst>
              </a:tr>
              <a:tr h="622613">
                <a:tc>
                  <a:txBody>
                    <a:bodyPr/>
                    <a:lstStyle/>
                    <a:p>
                      <a:r>
                        <a:rPr lang="en-GB" sz="2400" dirty="0"/>
                        <a:t>8-10</a:t>
                      </a:r>
                    </a:p>
                  </a:txBody>
                  <a:tcPr/>
                </a:tc>
                <a:tc>
                  <a:txBody>
                    <a:bodyPr/>
                    <a:lstStyle/>
                    <a:p>
                      <a:r>
                        <a:rPr lang="en-GB" sz="2400" dirty="0"/>
                        <a:t>Political economy, Geopolitical Dynamics, and Strategies</a:t>
                      </a:r>
                    </a:p>
                  </a:txBody>
                  <a:tcPr/>
                </a:tc>
                <a:extLst>
                  <a:ext uri="{0D108BD9-81ED-4DB2-BD59-A6C34878D82A}">
                    <a16:rowId xmlns:a16="http://schemas.microsoft.com/office/drawing/2014/main" val="701370909"/>
                  </a:ext>
                </a:extLst>
              </a:tr>
              <a:tr h="802790">
                <a:tc>
                  <a:txBody>
                    <a:bodyPr/>
                    <a:lstStyle/>
                    <a:p>
                      <a:r>
                        <a:rPr lang="en-GB" sz="2400" dirty="0"/>
                        <a:t>11-13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dk1"/>
                          </a:solidFill>
                          <a:effectLst/>
                          <a:latin typeface="+mn-lt"/>
                          <a:ea typeface="+mn-ea"/>
                          <a:cs typeface="+mn-cs"/>
                        </a:rPr>
                        <a:t>Module Recap, Assignment Workshop, &amp; Assignment Submission</a:t>
                      </a:r>
                      <a:endParaRPr lang="en-GB" sz="2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a:txBody>
                  <a:tcPr/>
                </a:tc>
                <a:extLst>
                  <a:ext uri="{0D108BD9-81ED-4DB2-BD59-A6C34878D82A}">
                    <a16:rowId xmlns:a16="http://schemas.microsoft.com/office/drawing/2014/main" val="1253939323"/>
                  </a:ext>
                </a:extLst>
              </a:tr>
            </a:tbl>
          </a:graphicData>
        </a:graphic>
      </p:graphicFrame>
    </p:spTree>
    <p:extLst>
      <p:ext uri="{BB962C8B-B14F-4D97-AF65-F5344CB8AC3E}">
        <p14:creationId xmlns:p14="http://schemas.microsoft.com/office/powerpoint/2010/main" val="4249969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2F6B6-C21B-DBB1-59A0-9CAB64E1F946}"/>
              </a:ext>
            </a:extLst>
          </p:cNvPr>
          <p:cNvSpPr>
            <a:spLocks noGrp="1"/>
          </p:cNvSpPr>
          <p:nvPr>
            <p:ph type="title"/>
          </p:nvPr>
        </p:nvSpPr>
        <p:spPr>
          <a:xfrm>
            <a:off x="223824" y="227787"/>
            <a:ext cx="11744350" cy="677108"/>
          </a:xfrm>
        </p:spPr>
        <p:txBody>
          <a:bodyPr/>
          <a:lstStyle/>
          <a:p>
            <a:pPr algn="ctr"/>
            <a:r>
              <a:rPr lang="en-GB" dirty="0">
                <a:solidFill>
                  <a:schemeClr val="accent1">
                    <a:lumMod val="75000"/>
                  </a:schemeClr>
                </a:solidFill>
              </a:rPr>
              <a:t>Today’s Objectives</a:t>
            </a:r>
          </a:p>
        </p:txBody>
      </p:sp>
      <p:sp>
        <p:nvSpPr>
          <p:cNvPr id="3" name="Text Placeholder 2">
            <a:extLst>
              <a:ext uri="{FF2B5EF4-FFF2-40B4-BE49-F238E27FC236}">
                <a16:creationId xmlns:a16="http://schemas.microsoft.com/office/drawing/2014/main" id="{81523CF0-0B8A-091C-48AA-1C045A81CB1A}"/>
              </a:ext>
            </a:extLst>
          </p:cNvPr>
          <p:cNvSpPr>
            <a:spLocks noGrp="1"/>
          </p:cNvSpPr>
          <p:nvPr>
            <p:ph type="body" idx="1"/>
          </p:nvPr>
        </p:nvSpPr>
        <p:spPr>
          <a:xfrm>
            <a:off x="578916" y="1467688"/>
            <a:ext cx="11031220" cy="2523768"/>
          </a:xfrm>
        </p:spPr>
        <p:txBody>
          <a:bodyPr/>
          <a:lstStyle/>
          <a:p>
            <a:pPr marL="342900" indent="-342900">
              <a:buFont typeface="Arial" panose="020B0604020202020204" pitchFamily="34" charset="0"/>
              <a:buChar char="•"/>
            </a:pPr>
            <a:r>
              <a:rPr lang="en-GB" sz="2800" dirty="0">
                <a:latin typeface="+mj-lt"/>
              </a:rPr>
              <a:t>Recap </a:t>
            </a:r>
          </a:p>
          <a:p>
            <a:pPr marL="342900" indent="-342900">
              <a:buFont typeface="Arial" panose="020B0604020202020204" pitchFamily="34" charset="0"/>
              <a:buChar char="•"/>
            </a:pPr>
            <a:r>
              <a:rPr lang="en-GB" sz="2800" dirty="0">
                <a:latin typeface="+mj-lt"/>
              </a:rPr>
              <a:t>Exercise</a:t>
            </a:r>
          </a:p>
          <a:p>
            <a:pPr marL="342900" indent="-342900">
              <a:buFont typeface="Arial" panose="020B0604020202020204" pitchFamily="34" charset="0"/>
              <a:buChar char="•"/>
            </a:pPr>
            <a:r>
              <a:rPr lang="en-GB" sz="2800" dirty="0">
                <a:latin typeface="+mj-lt"/>
              </a:rPr>
              <a:t>Discuss the external analysis of business</a:t>
            </a:r>
          </a:p>
          <a:p>
            <a:pPr marL="342900" indent="-342900">
              <a:buFont typeface="Arial" panose="020B0604020202020204" pitchFamily="34" charset="0"/>
              <a:buChar char="•"/>
            </a:pPr>
            <a:r>
              <a:rPr lang="en-GB" sz="2800" dirty="0">
                <a:latin typeface="+mj-lt"/>
              </a:rPr>
              <a:t>Porter’s Five Forces</a:t>
            </a:r>
          </a:p>
          <a:p>
            <a:pPr marL="342900" indent="-342900">
              <a:buFont typeface="Arial" panose="020B0604020202020204" pitchFamily="34" charset="0"/>
              <a:buChar char="•"/>
            </a:pPr>
            <a:r>
              <a:rPr lang="en-GB" sz="2800" dirty="0">
                <a:latin typeface="+mj-lt"/>
              </a:rPr>
              <a:t>Case study</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65221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AD2AD7-5A68-9CD0-E6D8-D6CB96BC50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F5C3D7-D41A-1845-898F-BCFA51C93BD6}"/>
              </a:ext>
            </a:extLst>
          </p:cNvPr>
          <p:cNvSpPr>
            <a:spLocks noGrp="1"/>
          </p:cNvSpPr>
          <p:nvPr>
            <p:ph type="title"/>
          </p:nvPr>
        </p:nvSpPr>
        <p:spPr>
          <a:xfrm>
            <a:off x="223824" y="227787"/>
            <a:ext cx="11744350" cy="677108"/>
          </a:xfrm>
        </p:spPr>
        <p:txBody>
          <a:bodyPr/>
          <a:lstStyle/>
          <a:p>
            <a:pPr algn="ctr"/>
            <a:r>
              <a:rPr lang="en-GB" dirty="0">
                <a:solidFill>
                  <a:schemeClr val="accent1">
                    <a:lumMod val="75000"/>
                  </a:schemeClr>
                </a:solidFill>
              </a:rPr>
              <a:t>Learning Objective</a:t>
            </a:r>
          </a:p>
        </p:txBody>
      </p:sp>
      <p:sp>
        <p:nvSpPr>
          <p:cNvPr id="3" name="Text Placeholder 2">
            <a:extLst>
              <a:ext uri="{FF2B5EF4-FFF2-40B4-BE49-F238E27FC236}">
                <a16:creationId xmlns:a16="http://schemas.microsoft.com/office/drawing/2014/main" id="{94BCCD34-D57E-684C-646D-8F93D25E2C9C}"/>
              </a:ext>
            </a:extLst>
          </p:cNvPr>
          <p:cNvSpPr>
            <a:spLocks noGrp="1"/>
          </p:cNvSpPr>
          <p:nvPr>
            <p:ph type="body" idx="1"/>
          </p:nvPr>
        </p:nvSpPr>
        <p:spPr>
          <a:xfrm>
            <a:off x="578916" y="1467688"/>
            <a:ext cx="11031220" cy="4247317"/>
          </a:xfrm>
        </p:spPr>
        <p:txBody>
          <a:bodyPr/>
          <a:lstStyle/>
          <a:p>
            <a:r>
              <a:rPr lang="en-GB" sz="2800" dirty="0"/>
              <a:t>By the end of today’s lecture, you should be able to:</a:t>
            </a:r>
          </a:p>
          <a:p>
            <a:endParaRPr lang="en-GB" sz="2800" dirty="0"/>
          </a:p>
          <a:p>
            <a:pPr marL="457200" indent="-457200">
              <a:buFont typeface="Arial" panose="020B0604020202020204" pitchFamily="34" charset="0"/>
              <a:buChar char="•"/>
            </a:pPr>
            <a:r>
              <a:rPr lang="en-GB" sz="2800" dirty="0"/>
              <a:t>Apply Porter’s Five Forces model to a real-world Events and Tourism businesses.</a:t>
            </a:r>
          </a:p>
          <a:p>
            <a:pPr marL="457200" indent="-457200">
              <a:buFont typeface="Arial" panose="020B0604020202020204" pitchFamily="34" charset="0"/>
              <a:buChar char="•"/>
            </a:pPr>
            <a:r>
              <a:rPr lang="en-GB" sz="2800" dirty="0"/>
              <a:t>Analyse how industry forces affect tourism, events and leisure  performance </a:t>
            </a:r>
          </a:p>
          <a:p>
            <a:pPr marL="457200" indent="-457200">
              <a:buFont typeface="Arial" panose="020B0604020202020204" pitchFamily="34" charset="0"/>
              <a:buChar char="•"/>
            </a:pPr>
            <a:r>
              <a:rPr lang="en-GB" sz="2800" dirty="0"/>
              <a:t>Identify strategic management initiatives and discuss ways a events and tourism business can maintain a competitive advantage.</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373116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7EC137-76A7-16D2-C160-1BE9338991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72F2B9-11F8-555A-F3C0-FC7BF48121A7}"/>
              </a:ext>
            </a:extLst>
          </p:cNvPr>
          <p:cNvSpPr>
            <a:spLocks noGrp="1"/>
          </p:cNvSpPr>
          <p:nvPr>
            <p:ph type="title"/>
          </p:nvPr>
        </p:nvSpPr>
        <p:spPr>
          <a:xfrm>
            <a:off x="223824" y="227787"/>
            <a:ext cx="11744350" cy="677108"/>
          </a:xfrm>
        </p:spPr>
        <p:txBody>
          <a:bodyPr/>
          <a:lstStyle/>
          <a:p>
            <a:pPr algn="ctr"/>
            <a:r>
              <a:rPr lang="en-GB" dirty="0">
                <a:solidFill>
                  <a:schemeClr val="accent1">
                    <a:lumMod val="75000"/>
                  </a:schemeClr>
                </a:solidFill>
              </a:rPr>
              <a:t>Recap</a:t>
            </a:r>
          </a:p>
        </p:txBody>
      </p:sp>
      <p:sp>
        <p:nvSpPr>
          <p:cNvPr id="3" name="Text Placeholder 2">
            <a:extLst>
              <a:ext uri="{FF2B5EF4-FFF2-40B4-BE49-F238E27FC236}">
                <a16:creationId xmlns:a16="http://schemas.microsoft.com/office/drawing/2014/main" id="{E8A641F0-84FB-85D6-5CCE-3083CB5E4B08}"/>
              </a:ext>
            </a:extLst>
          </p:cNvPr>
          <p:cNvSpPr>
            <a:spLocks noGrp="1"/>
          </p:cNvSpPr>
          <p:nvPr>
            <p:ph type="body" idx="1"/>
          </p:nvPr>
        </p:nvSpPr>
        <p:spPr>
          <a:xfrm>
            <a:off x="578916" y="1467688"/>
            <a:ext cx="11031220" cy="430887"/>
          </a:xfrm>
        </p:spPr>
        <p:txBody>
          <a:bodyPr/>
          <a:lstStyle/>
          <a:p>
            <a:r>
              <a:rPr lang="en-GB" sz="2800" dirty="0"/>
              <a:t>What did we discuss last week?</a:t>
            </a:r>
          </a:p>
        </p:txBody>
      </p:sp>
    </p:spTree>
    <p:extLst>
      <p:ext uri="{BB962C8B-B14F-4D97-AF65-F5344CB8AC3E}">
        <p14:creationId xmlns:p14="http://schemas.microsoft.com/office/powerpoint/2010/main" val="2571701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E1A784-1F6D-28CD-B279-6F4AC076C0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96E8E4-4C26-7272-6526-F7059DB794A8}"/>
              </a:ext>
            </a:extLst>
          </p:cNvPr>
          <p:cNvSpPr>
            <a:spLocks noGrp="1"/>
          </p:cNvSpPr>
          <p:nvPr>
            <p:ph type="title"/>
          </p:nvPr>
        </p:nvSpPr>
        <p:spPr>
          <a:xfrm>
            <a:off x="223824" y="227787"/>
            <a:ext cx="11744350" cy="677108"/>
          </a:xfrm>
        </p:spPr>
        <p:txBody>
          <a:bodyPr/>
          <a:lstStyle/>
          <a:p>
            <a:pPr algn="ctr"/>
            <a:r>
              <a:rPr lang="en-GB" dirty="0">
                <a:solidFill>
                  <a:schemeClr val="accent1">
                    <a:lumMod val="75000"/>
                  </a:schemeClr>
                </a:solidFill>
              </a:rPr>
              <a:t>Debate </a:t>
            </a:r>
            <a:r>
              <a:rPr lang="en-GB" sz="3200" dirty="0">
                <a:solidFill>
                  <a:srgbClr val="FF0000"/>
                </a:solidFill>
              </a:rPr>
              <a:t>5 minutes</a:t>
            </a:r>
          </a:p>
        </p:txBody>
      </p:sp>
      <p:sp>
        <p:nvSpPr>
          <p:cNvPr id="3" name="Text Placeholder 2">
            <a:extLst>
              <a:ext uri="{FF2B5EF4-FFF2-40B4-BE49-F238E27FC236}">
                <a16:creationId xmlns:a16="http://schemas.microsoft.com/office/drawing/2014/main" id="{5D971F5D-DA6A-F95B-29AD-6916A29C94A2}"/>
              </a:ext>
            </a:extLst>
          </p:cNvPr>
          <p:cNvSpPr>
            <a:spLocks noGrp="1"/>
          </p:cNvSpPr>
          <p:nvPr>
            <p:ph type="body" idx="1"/>
          </p:nvPr>
        </p:nvSpPr>
        <p:spPr>
          <a:xfrm>
            <a:off x="76200" y="904895"/>
            <a:ext cx="11963400" cy="4739759"/>
          </a:xfrm>
        </p:spPr>
        <p:txBody>
          <a:bodyPr/>
          <a:lstStyle/>
          <a:p>
            <a:pPr algn="just"/>
            <a:endParaRPr lang="en-GB" sz="2800" dirty="0"/>
          </a:p>
          <a:p>
            <a:pPr algn="just"/>
            <a:r>
              <a:rPr lang="en-GB" sz="2800" dirty="0"/>
              <a:t> </a:t>
            </a:r>
            <a:r>
              <a:rPr lang="en-GB" sz="2800" b="1" dirty="0"/>
              <a:t>Recap-answer the following questions</a:t>
            </a:r>
          </a:p>
          <a:p>
            <a:pPr algn="just"/>
            <a:endParaRPr lang="en-GB" sz="2800" dirty="0"/>
          </a:p>
          <a:p>
            <a:pPr algn="just"/>
            <a:r>
              <a:rPr lang="en-GB" sz="2800" dirty="0"/>
              <a:t>Is SWOT analysis still relevant in today’s fast-changing business environment?</a:t>
            </a:r>
          </a:p>
          <a:p>
            <a:pPr algn="just"/>
            <a:endParaRPr lang="en-GB" sz="2800" dirty="0"/>
          </a:p>
          <a:p>
            <a:pPr algn="just"/>
            <a:endParaRPr lang="en-GB" sz="2800" dirty="0"/>
          </a:p>
          <a:p>
            <a:pPr algn="just"/>
            <a:r>
              <a:rPr lang="en-GB" sz="2800" dirty="0"/>
              <a:t> In the digital age, has SWOT analysis lost its strategic value?</a:t>
            </a:r>
          </a:p>
          <a:p>
            <a:pPr algn="just"/>
            <a:endParaRPr lang="en-GB" sz="2800" dirty="0"/>
          </a:p>
          <a:p>
            <a:pPr algn="just"/>
            <a:endParaRPr lang="en-GB" sz="2800" dirty="0"/>
          </a:p>
          <a:p>
            <a:pPr algn="just"/>
            <a:endParaRPr lang="en-GB" sz="2800" dirty="0"/>
          </a:p>
        </p:txBody>
      </p:sp>
    </p:spTree>
    <p:extLst>
      <p:ext uri="{BB962C8B-B14F-4D97-AF65-F5344CB8AC3E}">
        <p14:creationId xmlns:p14="http://schemas.microsoft.com/office/powerpoint/2010/main" val="4172983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2CB61B-A3BD-F9B7-3F43-73480249AD82}"/>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0B89CE05-D007-2C1A-2620-7518FC4B447A}"/>
              </a:ext>
            </a:extLst>
          </p:cNvPr>
          <p:cNvSpPr txBox="1">
            <a:spLocks noGrp="1"/>
          </p:cNvSpPr>
          <p:nvPr>
            <p:ph type="title"/>
          </p:nvPr>
        </p:nvSpPr>
        <p:spPr>
          <a:xfrm>
            <a:off x="762000" y="0"/>
            <a:ext cx="8022540" cy="689932"/>
          </a:xfrm>
          <a:prstGeom prst="rect">
            <a:avLst/>
          </a:prstGeom>
        </p:spPr>
        <p:txBody>
          <a:bodyPr vert="horz" wrap="square" lIns="0" tIns="12700" rIns="0" bIns="0" rtlCol="0">
            <a:spAutoFit/>
          </a:bodyPr>
          <a:lstStyle/>
          <a:p>
            <a:pPr marL="12700">
              <a:lnSpc>
                <a:spcPct val="100000"/>
              </a:lnSpc>
              <a:spcBef>
                <a:spcPts val="100"/>
              </a:spcBef>
            </a:pPr>
            <a:r>
              <a:rPr lang="en-GB" dirty="0">
                <a:solidFill>
                  <a:schemeClr val="accent1"/>
                </a:solidFill>
              </a:rPr>
              <a:t>Exercise             </a:t>
            </a:r>
            <a:r>
              <a:rPr lang="en-GB" dirty="0">
                <a:solidFill>
                  <a:srgbClr val="FF0000"/>
                </a:solidFill>
              </a:rPr>
              <a:t>10 minutes </a:t>
            </a:r>
            <a:endParaRPr dirty="0">
              <a:solidFill>
                <a:srgbClr val="FF0000"/>
              </a:solidFill>
            </a:endParaRPr>
          </a:p>
        </p:txBody>
      </p:sp>
      <p:sp>
        <p:nvSpPr>
          <p:cNvPr id="3" name="object 3">
            <a:extLst>
              <a:ext uri="{FF2B5EF4-FFF2-40B4-BE49-F238E27FC236}">
                <a16:creationId xmlns:a16="http://schemas.microsoft.com/office/drawing/2014/main" id="{4F64690B-349A-36A6-BB6F-05E27F04871D}"/>
              </a:ext>
            </a:extLst>
          </p:cNvPr>
          <p:cNvSpPr txBox="1"/>
          <p:nvPr/>
        </p:nvSpPr>
        <p:spPr>
          <a:xfrm>
            <a:off x="228600" y="721008"/>
            <a:ext cx="11734800" cy="3112390"/>
          </a:xfrm>
          <a:prstGeom prst="rect">
            <a:avLst/>
          </a:prstGeom>
        </p:spPr>
        <p:txBody>
          <a:bodyPr vert="horz" wrap="square" lIns="0" tIns="97790" rIns="0" bIns="0" rtlCol="0">
            <a:spAutoFit/>
          </a:bodyPr>
          <a:lstStyle/>
          <a:p>
            <a:pPr marL="12700" marR="5080">
              <a:lnSpc>
                <a:spcPts val="3030"/>
              </a:lnSpc>
              <a:spcBef>
                <a:spcPts val="1050"/>
              </a:spcBef>
              <a:tabLst>
                <a:tab pos="241300" algn="l"/>
              </a:tabLst>
            </a:pPr>
            <a:endParaRPr lang="en-GB" sz="2800" dirty="0"/>
          </a:p>
          <a:p>
            <a:pPr marL="12700" marR="5080">
              <a:lnSpc>
                <a:spcPts val="3030"/>
              </a:lnSpc>
              <a:spcBef>
                <a:spcPts val="1050"/>
              </a:spcBef>
              <a:tabLst>
                <a:tab pos="241300" algn="l"/>
              </a:tabLst>
            </a:pPr>
            <a:endParaRPr lang="en-GB" sz="2800" dirty="0"/>
          </a:p>
          <a:p>
            <a:pPr marL="12700" marR="5080">
              <a:lnSpc>
                <a:spcPts val="3030"/>
              </a:lnSpc>
              <a:spcBef>
                <a:spcPts val="1050"/>
              </a:spcBef>
              <a:tabLst>
                <a:tab pos="241300" algn="l"/>
              </a:tabLst>
            </a:pPr>
            <a:r>
              <a:rPr lang="en-GB" sz="2800" dirty="0"/>
              <a:t>  </a:t>
            </a:r>
          </a:p>
          <a:p>
            <a:pPr marL="12700" marR="5080">
              <a:lnSpc>
                <a:spcPts val="3030"/>
              </a:lnSpc>
              <a:spcBef>
                <a:spcPts val="1050"/>
              </a:spcBef>
              <a:tabLst>
                <a:tab pos="241300" algn="l"/>
              </a:tabLst>
            </a:pPr>
            <a:r>
              <a:rPr lang="en-GB" sz="2800" dirty="0"/>
              <a:t>Events students - </a:t>
            </a:r>
            <a:r>
              <a:rPr lang="en-GB" sz="2800" i="1" dirty="0"/>
              <a:t>refer to your case study and answer all questions</a:t>
            </a:r>
          </a:p>
          <a:p>
            <a:pPr marL="12700" marR="5080">
              <a:lnSpc>
                <a:spcPts val="3030"/>
              </a:lnSpc>
              <a:spcBef>
                <a:spcPts val="1050"/>
              </a:spcBef>
              <a:tabLst>
                <a:tab pos="241300" algn="l"/>
              </a:tabLst>
            </a:pPr>
            <a:endParaRPr lang="en-GB" sz="2800" i="1" dirty="0"/>
          </a:p>
          <a:p>
            <a:pPr marL="12700" marR="5080">
              <a:lnSpc>
                <a:spcPts val="3030"/>
              </a:lnSpc>
              <a:spcBef>
                <a:spcPts val="1050"/>
              </a:spcBef>
              <a:tabLst>
                <a:tab pos="241300" algn="l"/>
              </a:tabLst>
            </a:pPr>
            <a:r>
              <a:rPr lang="en-GB" sz="2800" dirty="0"/>
              <a:t>Tourism students - </a:t>
            </a:r>
            <a:r>
              <a:rPr lang="en-GB" sz="2800" i="1" dirty="0"/>
              <a:t>refer to case study and answer all questions</a:t>
            </a:r>
          </a:p>
        </p:txBody>
      </p:sp>
    </p:spTree>
    <p:extLst>
      <p:ext uri="{BB962C8B-B14F-4D97-AF65-F5344CB8AC3E}">
        <p14:creationId xmlns:p14="http://schemas.microsoft.com/office/powerpoint/2010/main" val="499521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CCBD58-3004-2F6A-293C-8F4C3562EF50}"/>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77044574-8280-70E2-CCC3-9FE6B563ABA0}"/>
              </a:ext>
            </a:extLst>
          </p:cNvPr>
          <p:cNvSpPr txBox="1">
            <a:spLocks noGrp="1"/>
          </p:cNvSpPr>
          <p:nvPr>
            <p:ph type="title"/>
          </p:nvPr>
        </p:nvSpPr>
        <p:spPr>
          <a:xfrm>
            <a:off x="762000" y="0"/>
            <a:ext cx="8022540" cy="689932"/>
          </a:xfrm>
          <a:prstGeom prst="rect">
            <a:avLst/>
          </a:prstGeom>
        </p:spPr>
        <p:txBody>
          <a:bodyPr vert="horz" wrap="square" lIns="0" tIns="12700" rIns="0" bIns="0" rtlCol="0">
            <a:spAutoFit/>
          </a:bodyPr>
          <a:lstStyle/>
          <a:p>
            <a:pPr marL="12700">
              <a:lnSpc>
                <a:spcPct val="100000"/>
              </a:lnSpc>
              <a:spcBef>
                <a:spcPts val="100"/>
              </a:spcBef>
            </a:pPr>
            <a:r>
              <a:rPr lang="en-GB" dirty="0">
                <a:solidFill>
                  <a:schemeClr val="accent1"/>
                </a:solidFill>
              </a:rPr>
              <a:t>External Analysis of Business </a:t>
            </a:r>
            <a:endParaRPr dirty="0">
              <a:solidFill>
                <a:schemeClr val="accent1"/>
              </a:solidFill>
            </a:endParaRPr>
          </a:p>
        </p:txBody>
      </p:sp>
      <p:sp>
        <p:nvSpPr>
          <p:cNvPr id="3" name="object 3">
            <a:extLst>
              <a:ext uri="{FF2B5EF4-FFF2-40B4-BE49-F238E27FC236}">
                <a16:creationId xmlns:a16="http://schemas.microsoft.com/office/drawing/2014/main" id="{B543453C-7BFB-2E7E-51FE-66491A696294}"/>
              </a:ext>
            </a:extLst>
          </p:cNvPr>
          <p:cNvSpPr txBox="1"/>
          <p:nvPr/>
        </p:nvSpPr>
        <p:spPr>
          <a:xfrm>
            <a:off x="228600" y="721008"/>
            <a:ext cx="11734800" cy="3638175"/>
          </a:xfrm>
          <a:prstGeom prst="rect">
            <a:avLst/>
          </a:prstGeom>
        </p:spPr>
        <p:txBody>
          <a:bodyPr vert="horz" wrap="square" lIns="0" tIns="97790" rIns="0" bIns="0" rtlCol="0">
            <a:spAutoFit/>
          </a:bodyPr>
          <a:lstStyle/>
          <a:p>
            <a:pPr marL="12700" marR="5080">
              <a:lnSpc>
                <a:spcPts val="3030"/>
              </a:lnSpc>
              <a:spcBef>
                <a:spcPts val="1050"/>
              </a:spcBef>
              <a:tabLst>
                <a:tab pos="241300" algn="l"/>
              </a:tabLst>
            </a:pPr>
            <a:endParaRPr lang="en-GB" sz="2800" dirty="0"/>
          </a:p>
          <a:p>
            <a:pPr marL="12700" marR="5080">
              <a:lnSpc>
                <a:spcPts val="3030"/>
              </a:lnSpc>
              <a:spcBef>
                <a:spcPts val="1050"/>
              </a:spcBef>
              <a:tabLst>
                <a:tab pos="241300" algn="l"/>
              </a:tabLst>
            </a:pPr>
            <a:endParaRPr lang="en-GB" sz="2800" dirty="0"/>
          </a:p>
          <a:p>
            <a:pPr marL="12700" marR="5080">
              <a:lnSpc>
                <a:spcPts val="3030"/>
              </a:lnSpc>
              <a:spcBef>
                <a:spcPts val="1050"/>
              </a:spcBef>
              <a:tabLst>
                <a:tab pos="241300" algn="l"/>
              </a:tabLst>
            </a:pPr>
            <a:r>
              <a:rPr lang="en-GB" sz="2800" dirty="0"/>
              <a:t>  </a:t>
            </a:r>
          </a:p>
          <a:p>
            <a:pPr marL="12700" marR="5080">
              <a:lnSpc>
                <a:spcPts val="3030"/>
              </a:lnSpc>
              <a:spcBef>
                <a:spcPts val="1050"/>
              </a:spcBef>
              <a:tabLst>
                <a:tab pos="241300" algn="l"/>
              </a:tabLst>
            </a:pPr>
            <a:r>
              <a:rPr lang="en-GB" sz="2800" dirty="0"/>
              <a:t>Today, lets discuss the </a:t>
            </a:r>
            <a:r>
              <a:rPr lang="en-GB" sz="2800" b="1" dirty="0"/>
              <a:t>external analysis of business</a:t>
            </a:r>
            <a:r>
              <a:rPr lang="en-GB" sz="2800" dirty="0"/>
              <a:t>.</a:t>
            </a:r>
          </a:p>
          <a:p>
            <a:pPr marL="12700" marR="5080">
              <a:lnSpc>
                <a:spcPts val="3030"/>
              </a:lnSpc>
              <a:spcBef>
                <a:spcPts val="1050"/>
              </a:spcBef>
              <a:tabLst>
                <a:tab pos="241300" algn="l"/>
              </a:tabLst>
            </a:pPr>
            <a:endParaRPr lang="en-GB" sz="2800" i="1" dirty="0"/>
          </a:p>
          <a:p>
            <a:pPr marL="12700" marR="5080">
              <a:lnSpc>
                <a:spcPts val="3030"/>
              </a:lnSpc>
              <a:spcBef>
                <a:spcPts val="1050"/>
              </a:spcBef>
              <a:tabLst>
                <a:tab pos="241300" algn="l"/>
              </a:tabLst>
            </a:pPr>
            <a:endParaRPr lang="en-GB" sz="2800" i="1" dirty="0"/>
          </a:p>
          <a:p>
            <a:pPr marL="12700" marR="5080">
              <a:lnSpc>
                <a:spcPts val="3030"/>
              </a:lnSpc>
              <a:spcBef>
                <a:spcPts val="1050"/>
              </a:spcBef>
              <a:tabLst>
                <a:tab pos="241300" algn="l"/>
              </a:tabLst>
            </a:pPr>
            <a:r>
              <a:rPr lang="en-GB" sz="2800" dirty="0"/>
              <a:t>First, what is strategic management?</a:t>
            </a:r>
          </a:p>
        </p:txBody>
      </p:sp>
    </p:spTree>
    <p:extLst>
      <p:ext uri="{BB962C8B-B14F-4D97-AF65-F5344CB8AC3E}">
        <p14:creationId xmlns:p14="http://schemas.microsoft.com/office/powerpoint/2010/main" val="1115723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5511652" cy="6858000"/>
          </a:xfrm>
          <a:custGeom>
            <a:avLst/>
            <a:gdLst/>
            <a:ahLst/>
            <a:cxnLst/>
            <a:rect l="l" t="t" r="r" b="b"/>
            <a:pathLst>
              <a:path w="7900034" h="9829800">
                <a:moveTo>
                  <a:pt x="6454394" y="0"/>
                </a:moveTo>
                <a:lnTo>
                  <a:pt x="0" y="0"/>
                </a:lnTo>
                <a:lnTo>
                  <a:pt x="0" y="9829799"/>
                </a:lnTo>
                <a:lnTo>
                  <a:pt x="5616829" y="9829799"/>
                </a:lnTo>
                <a:lnTo>
                  <a:pt x="5659377" y="9803929"/>
                </a:lnTo>
                <a:lnTo>
                  <a:pt x="5701683" y="9777492"/>
                </a:lnTo>
                <a:lnTo>
                  <a:pt x="5785969" y="9724053"/>
                </a:lnTo>
                <a:lnTo>
                  <a:pt x="5828152" y="9697617"/>
                </a:lnTo>
                <a:lnTo>
                  <a:pt x="5870495" y="9671747"/>
                </a:lnTo>
                <a:lnTo>
                  <a:pt x="5913101" y="9646727"/>
                </a:lnTo>
                <a:lnTo>
                  <a:pt x="5956069" y="9622841"/>
                </a:lnTo>
                <a:lnTo>
                  <a:pt x="5999501" y="9600370"/>
                </a:lnTo>
                <a:lnTo>
                  <a:pt x="6043499" y="9579600"/>
                </a:lnTo>
                <a:lnTo>
                  <a:pt x="6088162" y="9560812"/>
                </a:lnTo>
                <a:lnTo>
                  <a:pt x="6133592" y="9544291"/>
                </a:lnTo>
                <a:lnTo>
                  <a:pt x="6170822" y="9531023"/>
                </a:lnTo>
                <a:lnTo>
                  <a:pt x="6206983" y="9515248"/>
                </a:lnTo>
                <a:lnTo>
                  <a:pt x="6241248" y="9496292"/>
                </a:lnTo>
                <a:lnTo>
                  <a:pt x="6272792" y="9473481"/>
                </a:lnTo>
                <a:lnTo>
                  <a:pt x="6300787" y="9446144"/>
                </a:lnTo>
                <a:lnTo>
                  <a:pt x="6324408" y="9413606"/>
                </a:lnTo>
                <a:lnTo>
                  <a:pt x="6342830" y="9375194"/>
                </a:lnTo>
                <a:lnTo>
                  <a:pt x="6355226" y="9330237"/>
                </a:lnTo>
                <a:lnTo>
                  <a:pt x="6360770" y="9278059"/>
                </a:lnTo>
                <a:lnTo>
                  <a:pt x="6358636" y="9217990"/>
                </a:lnTo>
                <a:lnTo>
                  <a:pt x="6362193" y="9175684"/>
                </a:lnTo>
                <a:lnTo>
                  <a:pt x="6377860" y="9143418"/>
                </a:lnTo>
                <a:lnTo>
                  <a:pt x="6403695" y="9125492"/>
                </a:lnTo>
                <a:lnTo>
                  <a:pt x="6437757" y="9126207"/>
                </a:lnTo>
                <a:lnTo>
                  <a:pt x="6481799" y="9132369"/>
                </a:lnTo>
                <a:lnTo>
                  <a:pt x="6519121" y="9122810"/>
                </a:lnTo>
                <a:lnTo>
                  <a:pt x="6551342" y="9101354"/>
                </a:lnTo>
                <a:lnTo>
                  <a:pt x="6580081" y="9071827"/>
                </a:lnTo>
                <a:lnTo>
                  <a:pt x="6606958" y="9038053"/>
                </a:lnTo>
                <a:lnTo>
                  <a:pt x="6633591" y="9003855"/>
                </a:lnTo>
                <a:lnTo>
                  <a:pt x="6665488" y="8964723"/>
                </a:lnTo>
                <a:lnTo>
                  <a:pt x="6697625" y="8926094"/>
                </a:lnTo>
                <a:lnTo>
                  <a:pt x="6730548" y="8888851"/>
                </a:lnTo>
                <a:lnTo>
                  <a:pt x="6764807" y="8853875"/>
                </a:lnTo>
                <a:lnTo>
                  <a:pt x="6800951" y="8822046"/>
                </a:lnTo>
                <a:lnTo>
                  <a:pt x="6839528" y="8794247"/>
                </a:lnTo>
                <a:lnTo>
                  <a:pt x="6881087" y="8771357"/>
                </a:lnTo>
                <a:lnTo>
                  <a:pt x="6926178" y="8754260"/>
                </a:lnTo>
                <a:lnTo>
                  <a:pt x="6975348" y="8743835"/>
                </a:lnTo>
                <a:lnTo>
                  <a:pt x="6949946" y="8692685"/>
                </a:lnTo>
                <a:lnTo>
                  <a:pt x="6919102" y="8671174"/>
                </a:lnTo>
                <a:lnTo>
                  <a:pt x="6885140" y="8670696"/>
                </a:lnTo>
                <a:lnTo>
                  <a:pt x="6850380" y="8682647"/>
                </a:lnTo>
                <a:lnTo>
                  <a:pt x="6805046" y="8701987"/>
                </a:lnTo>
                <a:lnTo>
                  <a:pt x="6759721" y="8721685"/>
                </a:lnTo>
                <a:lnTo>
                  <a:pt x="6623771" y="8781732"/>
                </a:lnTo>
                <a:lnTo>
                  <a:pt x="6533128" y="8821362"/>
                </a:lnTo>
                <a:lnTo>
                  <a:pt x="6487795" y="8840698"/>
                </a:lnTo>
                <a:lnTo>
                  <a:pt x="6448065" y="8856821"/>
                </a:lnTo>
                <a:lnTo>
                  <a:pt x="6407658" y="8872802"/>
                </a:lnTo>
                <a:lnTo>
                  <a:pt x="6365875" y="8885950"/>
                </a:lnTo>
                <a:lnTo>
                  <a:pt x="6322017" y="8893574"/>
                </a:lnTo>
                <a:lnTo>
                  <a:pt x="6275387" y="8892985"/>
                </a:lnTo>
                <a:lnTo>
                  <a:pt x="6225286" y="8881491"/>
                </a:lnTo>
                <a:lnTo>
                  <a:pt x="6254577" y="8830695"/>
                </a:lnTo>
                <a:lnTo>
                  <a:pt x="6287066" y="8787761"/>
                </a:lnTo>
                <a:lnTo>
                  <a:pt x="6322205" y="8751679"/>
                </a:lnTo>
                <a:lnTo>
                  <a:pt x="6359442" y="8721439"/>
                </a:lnTo>
                <a:lnTo>
                  <a:pt x="6398228" y="8696032"/>
                </a:lnTo>
                <a:lnTo>
                  <a:pt x="6438012" y="8674449"/>
                </a:lnTo>
                <a:lnTo>
                  <a:pt x="6478243" y="8655681"/>
                </a:lnTo>
                <a:lnTo>
                  <a:pt x="6518373" y="8638717"/>
                </a:lnTo>
                <a:lnTo>
                  <a:pt x="6557850" y="8622549"/>
                </a:lnTo>
                <a:lnTo>
                  <a:pt x="6596126" y="8606167"/>
                </a:lnTo>
                <a:lnTo>
                  <a:pt x="6640588" y="8582956"/>
                </a:lnTo>
                <a:lnTo>
                  <a:pt x="6681801" y="8556318"/>
                </a:lnTo>
                <a:lnTo>
                  <a:pt x="6720264" y="8526499"/>
                </a:lnTo>
                <a:lnTo>
                  <a:pt x="6756479" y="8493743"/>
                </a:lnTo>
                <a:lnTo>
                  <a:pt x="6790943" y="8458296"/>
                </a:lnTo>
                <a:lnTo>
                  <a:pt x="6824159" y="8420404"/>
                </a:lnTo>
                <a:lnTo>
                  <a:pt x="6856624" y="8380312"/>
                </a:lnTo>
                <a:lnTo>
                  <a:pt x="6888839" y="8338264"/>
                </a:lnTo>
                <a:lnTo>
                  <a:pt x="6921304" y="8294506"/>
                </a:lnTo>
                <a:lnTo>
                  <a:pt x="6954520" y="8249284"/>
                </a:lnTo>
                <a:lnTo>
                  <a:pt x="6908664" y="8240387"/>
                </a:lnTo>
                <a:lnTo>
                  <a:pt x="6866816" y="8245488"/>
                </a:lnTo>
                <a:lnTo>
                  <a:pt x="6827883" y="8259861"/>
                </a:lnTo>
                <a:lnTo>
                  <a:pt x="6754389" y="8297526"/>
                </a:lnTo>
                <a:lnTo>
                  <a:pt x="6717642" y="8311366"/>
                </a:lnTo>
                <a:lnTo>
                  <a:pt x="6679438" y="8315579"/>
                </a:lnTo>
                <a:lnTo>
                  <a:pt x="6666992" y="8269732"/>
                </a:lnTo>
                <a:lnTo>
                  <a:pt x="6709530" y="8243131"/>
                </a:lnTo>
                <a:lnTo>
                  <a:pt x="6747320" y="8212469"/>
                </a:lnTo>
                <a:lnTo>
                  <a:pt x="6780610" y="8177957"/>
                </a:lnTo>
                <a:lnTo>
                  <a:pt x="6809652" y="8139807"/>
                </a:lnTo>
                <a:lnTo>
                  <a:pt x="6834695" y="8098234"/>
                </a:lnTo>
                <a:lnTo>
                  <a:pt x="6855989" y="8053448"/>
                </a:lnTo>
                <a:lnTo>
                  <a:pt x="6873784" y="8005664"/>
                </a:lnTo>
                <a:lnTo>
                  <a:pt x="6888329" y="7955093"/>
                </a:lnTo>
                <a:lnTo>
                  <a:pt x="6899875" y="7901947"/>
                </a:lnTo>
                <a:lnTo>
                  <a:pt x="6908673" y="7846441"/>
                </a:lnTo>
                <a:lnTo>
                  <a:pt x="6918823" y="7795665"/>
                </a:lnTo>
                <a:lnTo>
                  <a:pt x="6937759" y="7756862"/>
                </a:lnTo>
                <a:lnTo>
                  <a:pt x="6963290" y="7726124"/>
                </a:lnTo>
                <a:lnTo>
                  <a:pt x="6993228" y="7699543"/>
                </a:lnTo>
                <a:lnTo>
                  <a:pt x="7025385" y="7673213"/>
                </a:lnTo>
                <a:lnTo>
                  <a:pt x="7062213" y="7641769"/>
                </a:lnTo>
                <a:lnTo>
                  <a:pt x="7210918" y="7517007"/>
                </a:lnTo>
                <a:lnTo>
                  <a:pt x="7247963" y="7485299"/>
                </a:lnTo>
                <a:lnTo>
                  <a:pt x="7284762" y="7453076"/>
                </a:lnTo>
                <a:lnTo>
                  <a:pt x="7321219" y="7420183"/>
                </a:lnTo>
                <a:lnTo>
                  <a:pt x="7357240" y="7386466"/>
                </a:lnTo>
                <a:lnTo>
                  <a:pt x="7392726" y="7351771"/>
                </a:lnTo>
                <a:lnTo>
                  <a:pt x="7427582" y="7315944"/>
                </a:lnTo>
                <a:lnTo>
                  <a:pt x="7461713" y="7278830"/>
                </a:lnTo>
                <a:lnTo>
                  <a:pt x="7495021" y="7240275"/>
                </a:lnTo>
                <a:lnTo>
                  <a:pt x="7527411" y="7200126"/>
                </a:lnTo>
                <a:lnTo>
                  <a:pt x="7558785" y="7158228"/>
                </a:lnTo>
                <a:lnTo>
                  <a:pt x="7510780" y="7167946"/>
                </a:lnTo>
                <a:lnTo>
                  <a:pt x="7464257" y="7182581"/>
                </a:lnTo>
                <a:lnTo>
                  <a:pt x="7418842" y="7201236"/>
                </a:lnTo>
                <a:lnTo>
                  <a:pt x="7374160" y="7223013"/>
                </a:lnTo>
                <a:lnTo>
                  <a:pt x="7329836" y="7247017"/>
                </a:lnTo>
                <a:lnTo>
                  <a:pt x="7240761" y="7298118"/>
                </a:lnTo>
                <a:lnTo>
                  <a:pt x="7195260" y="7323422"/>
                </a:lnTo>
                <a:lnTo>
                  <a:pt x="7148617" y="7347366"/>
                </a:lnTo>
                <a:lnTo>
                  <a:pt x="7100457" y="7369054"/>
                </a:lnTo>
                <a:lnTo>
                  <a:pt x="7050405" y="7387590"/>
                </a:lnTo>
                <a:lnTo>
                  <a:pt x="7080995" y="7342155"/>
                </a:lnTo>
                <a:lnTo>
                  <a:pt x="7112696" y="7299473"/>
                </a:lnTo>
                <a:lnTo>
                  <a:pt x="7145398" y="7259307"/>
                </a:lnTo>
                <a:lnTo>
                  <a:pt x="7178990" y="7221423"/>
                </a:lnTo>
                <a:lnTo>
                  <a:pt x="7213360" y="7185584"/>
                </a:lnTo>
                <a:lnTo>
                  <a:pt x="7248396" y="7151556"/>
                </a:lnTo>
                <a:lnTo>
                  <a:pt x="7283989" y="7119104"/>
                </a:lnTo>
                <a:lnTo>
                  <a:pt x="7320027" y="7087992"/>
                </a:lnTo>
                <a:lnTo>
                  <a:pt x="7356399" y="7057985"/>
                </a:lnTo>
                <a:lnTo>
                  <a:pt x="7392994" y="7028847"/>
                </a:lnTo>
                <a:lnTo>
                  <a:pt x="7429701" y="7000344"/>
                </a:lnTo>
                <a:lnTo>
                  <a:pt x="7539380" y="6916289"/>
                </a:lnTo>
                <a:lnTo>
                  <a:pt x="7575423" y="6887972"/>
                </a:lnTo>
                <a:lnTo>
                  <a:pt x="7616569" y="6853837"/>
                </a:lnTo>
                <a:lnTo>
                  <a:pt x="7657116" y="6818860"/>
                </a:lnTo>
                <a:lnTo>
                  <a:pt x="7697882" y="6784736"/>
                </a:lnTo>
                <a:lnTo>
                  <a:pt x="7739685" y="6753163"/>
                </a:lnTo>
                <a:lnTo>
                  <a:pt x="7783344" y="6725838"/>
                </a:lnTo>
                <a:lnTo>
                  <a:pt x="7829677" y="6704457"/>
                </a:lnTo>
                <a:lnTo>
                  <a:pt x="7857638" y="6693479"/>
                </a:lnTo>
                <a:lnTo>
                  <a:pt x="7884398" y="6673881"/>
                </a:lnTo>
                <a:lnTo>
                  <a:pt x="7899417" y="6642806"/>
                </a:lnTo>
                <a:lnTo>
                  <a:pt x="7892160" y="6597396"/>
                </a:lnTo>
                <a:lnTo>
                  <a:pt x="7869882" y="6565439"/>
                </a:lnTo>
                <a:lnTo>
                  <a:pt x="7842138" y="6555962"/>
                </a:lnTo>
                <a:lnTo>
                  <a:pt x="7811275" y="6560820"/>
                </a:lnTo>
                <a:lnTo>
                  <a:pt x="7736229" y="6586963"/>
                </a:lnTo>
                <a:lnTo>
                  <a:pt x="7691429" y="6597779"/>
                </a:lnTo>
                <a:lnTo>
                  <a:pt x="7644874" y="6605029"/>
                </a:lnTo>
                <a:lnTo>
                  <a:pt x="7596200" y="6609426"/>
                </a:lnTo>
                <a:lnTo>
                  <a:pt x="7545042" y="6611685"/>
                </a:lnTo>
                <a:lnTo>
                  <a:pt x="7491036" y="6612517"/>
                </a:lnTo>
                <a:lnTo>
                  <a:pt x="7433818" y="6612636"/>
                </a:lnTo>
                <a:lnTo>
                  <a:pt x="7462331" y="6572229"/>
                </a:lnTo>
                <a:lnTo>
                  <a:pt x="7493685" y="6539452"/>
                </a:lnTo>
                <a:lnTo>
                  <a:pt x="7527307" y="6512883"/>
                </a:lnTo>
                <a:lnTo>
                  <a:pt x="7562630" y="6491103"/>
                </a:lnTo>
                <a:lnTo>
                  <a:pt x="7599084" y="6472691"/>
                </a:lnTo>
                <a:lnTo>
                  <a:pt x="7636099" y="6456227"/>
                </a:lnTo>
                <a:lnTo>
                  <a:pt x="7673105" y="6440290"/>
                </a:lnTo>
                <a:lnTo>
                  <a:pt x="7709534" y="6423461"/>
                </a:lnTo>
                <a:lnTo>
                  <a:pt x="7744815" y="6404319"/>
                </a:lnTo>
                <a:lnTo>
                  <a:pt x="7778380" y="6381443"/>
                </a:lnTo>
                <a:lnTo>
                  <a:pt x="7809658" y="6353413"/>
                </a:lnTo>
                <a:lnTo>
                  <a:pt x="7838081" y="6318810"/>
                </a:lnTo>
                <a:lnTo>
                  <a:pt x="7863078" y="6276213"/>
                </a:lnTo>
                <a:lnTo>
                  <a:pt x="7811157" y="6266997"/>
                </a:lnTo>
                <a:lnTo>
                  <a:pt x="7762231" y="6268036"/>
                </a:lnTo>
                <a:lnTo>
                  <a:pt x="7715717" y="6276476"/>
                </a:lnTo>
                <a:lnTo>
                  <a:pt x="7671034" y="6289460"/>
                </a:lnTo>
                <a:lnTo>
                  <a:pt x="7627600" y="6304136"/>
                </a:lnTo>
                <a:lnTo>
                  <a:pt x="7584832" y="6317647"/>
                </a:lnTo>
                <a:lnTo>
                  <a:pt x="7542149" y="6327140"/>
                </a:lnTo>
                <a:lnTo>
                  <a:pt x="7495402" y="6330029"/>
                </a:lnTo>
                <a:lnTo>
                  <a:pt x="7464262" y="6319440"/>
                </a:lnTo>
                <a:lnTo>
                  <a:pt x="7447325" y="6294148"/>
                </a:lnTo>
                <a:lnTo>
                  <a:pt x="7443190" y="6252927"/>
                </a:lnTo>
                <a:lnTo>
                  <a:pt x="7450455" y="6194552"/>
                </a:lnTo>
                <a:lnTo>
                  <a:pt x="7459032" y="6133735"/>
                </a:lnTo>
                <a:lnTo>
                  <a:pt x="7459809" y="6081567"/>
                </a:lnTo>
                <a:lnTo>
                  <a:pt x="7452781" y="6038588"/>
                </a:lnTo>
                <a:lnTo>
                  <a:pt x="7415299" y="5982356"/>
                </a:lnTo>
                <a:lnTo>
                  <a:pt x="7346563" y="5969362"/>
                </a:lnTo>
                <a:lnTo>
                  <a:pt x="7300468" y="5980430"/>
                </a:lnTo>
                <a:lnTo>
                  <a:pt x="7246998" y="5994439"/>
                </a:lnTo>
                <a:lnTo>
                  <a:pt x="7210443" y="5992005"/>
                </a:lnTo>
                <a:lnTo>
                  <a:pt x="7188946" y="5975397"/>
                </a:lnTo>
                <a:lnTo>
                  <a:pt x="7180645" y="5946883"/>
                </a:lnTo>
                <a:lnTo>
                  <a:pt x="7183683" y="5908730"/>
                </a:lnTo>
                <a:lnTo>
                  <a:pt x="7210314" y="5811033"/>
                </a:lnTo>
                <a:lnTo>
                  <a:pt x="7216070" y="5761247"/>
                </a:lnTo>
                <a:lnTo>
                  <a:pt x="7214888" y="5713373"/>
                </a:lnTo>
                <a:lnTo>
                  <a:pt x="7208186" y="5666930"/>
                </a:lnTo>
                <a:lnTo>
                  <a:pt x="7197382" y="5621440"/>
                </a:lnTo>
                <a:lnTo>
                  <a:pt x="7183895" y="5576423"/>
                </a:lnTo>
                <a:lnTo>
                  <a:pt x="7169143" y="5531400"/>
                </a:lnTo>
                <a:lnTo>
                  <a:pt x="7154545" y="5485892"/>
                </a:lnTo>
                <a:lnTo>
                  <a:pt x="7138216" y="5427927"/>
                </a:lnTo>
                <a:lnTo>
                  <a:pt x="7128162" y="5375623"/>
                </a:lnTo>
                <a:lnTo>
                  <a:pt x="7124483" y="5327847"/>
                </a:lnTo>
                <a:lnTo>
                  <a:pt x="7127283" y="5283467"/>
                </a:lnTo>
                <a:lnTo>
                  <a:pt x="7136664" y="5241351"/>
                </a:lnTo>
                <a:lnTo>
                  <a:pt x="7152729" y="5200367"/>
                </a:lnTo>
                <a:lnTo>
                  <a:pt x="7175579" y="5159383"/>
                </a:lnTo>
                <a:lnTo>
                  <a:pt x="7205318" y="5117267"/>
                </a:lnTo>
                <a:lnTo>
                  <a:pt x="7242048" y="5072888"/>
                </a:lnTo>
                <a:lnTo>
                  <a:pt x="7277615" y="5035461"/>
                </a:lnTo>
                <a:lnTo>
                  <a:pt x="7313991" y="4999449"/>
                </a:lnTo>
                <a:lnTo>
                  <a:pt x="7351982" y="4964572"/>
                </a:lnTo>
                <a:lnTo>
                  <a:pt x="7392397" y="4930553"/>
                </a:lnTo>
                <a:lnTo>
                  <a:pt x="7436043" y="4897113"/>
                </a:lnTo>
                <a:lnTo>
                  <a:pt x="7483729" y="4863973"/>
                </a:lnTo>
                <a:lnTo>
                  <a:pt x="7435719" y="4853320"/>
                </a:lnTo>
                <a:lnTo>
                  <a:pt x="7404432" y="4839515"/>
                </a:lnTo>
                <a:lnTo>
                  <a:pt x="7387147" y="4823017"/>
                </a:lnTo>
                <a:lnTo>
                  <a:pt x="7381145" y="4804287"/>
                </a:lnTo>
                <a:lnTo>
                  <a:pt x="7383708" y="4783786"/>
                </a:lnTo>
                <a:lnTo>
                  <a:pt x="7392114" y="4761976"/>
                </a:lnTo>
                <a:lnTo>
                  <a:pt x="7415581" y="4716267"/>
                </a:lnTo>
                <a:lnTo>
                  <a:pt x="7425203" y="4693290"/>
                </a:lnTo>
                <a:lnTo>
                  <a:pt x="7429792" y="4670847"/>
                </a:lnTo>
                <a:lnTo>
                  <a:pt x="7426627" y="4649398"/>
                </a:lnTo>
                <a:lnTo>
                  <a:pt x="7412990" y="4629404"/>
                </a:lnTo>
                <a:lnTo>
                  <a:pt x="7376012" y="4626959"/>
                </a:lnTo>
                <a:lnTo>
                  <a:pt x="7339878" y="4632674"/>
                </a:lnTo>
                <a:lnTo>
                  <a:pt x="7304247" y="4644934"/>
                </a:lnTo>
                <a:lnTo>
                  <a:pt x="7268777" y="4662124"/>
                </a:lnTo>
                <a:lnTo>
                  <a:pt x="7233126" y="4682628"/>
                </a:lnTo>
                <a:lnTo>
                  <a:pt x="7196953" y="4704831"/>
                </a:lnTo>
                <a:lnTo>
                  <a:pt x="7159915" y="4727118"/>
                </a:lnTo>
                <a:lnTo>
                  <a:pt x="7121673" y="4747874"/>
                </a:lnTo>
                <a:lnTo>
                  <a:pt x="7081883" y="4765483"/>
                </a:lnTo>
                <a:lnTo>
                  <a:pt x="7040204" y="4778331"/>
                </a:lnTo>
                <a:lnTo>
                  <a:pt x="6996294" y="4784802"/>
                </a:lnTo>
                <a:lnTo>
                  <a:pt x="6949813" y="4783280"/>
                </a:lnTo>
                <a:lnTo>
                  <a:pt x="6900418" y="4772152"/>
                </a:lnTo>
                <a:lnTo>
                  <a:pt x="6942785" y="4740279"/>
                </a:lnTo>
                <a:lnTo>
                  <a:pt x="6985584" y="4710467"/>
                </a:lnTo>
                <a:lnTo>
                  <a:pt x="7028697" y="4682403"/>
                </a:lnTo>
                <a:lnTo>
                  <a:pt x="7072002" y="4655775"/>
                </a:lnTo>
                <a:lnTo>
                  <a:pt x="7115379" y="4630271"/>
                </a:lnTo>
                <a:lnTo>
                  <a:pt x="7158708" y="4605579"/>
                </a:lnTo>
                <a:lnTo>
                  <a:pt x="7244741" y="4557381"/>
                </a:lnTo>
                <a:lnTo>
                  <a:pt x="7287205" y="4533250"/>
                </a:lnTo>
                <a:lnTo>
                  <a:pt x="7329140" y="4508683"/>
                </a:lnTo>
                <a:lnTo>
                  <a:pt x="7370426" y="4483366"/>
                </a:lnTo>
                <a:lnTo>
                  <a:pt x="7410943" y="4456988"/>
                </a:lnTo>
                <a:lnTo>
                  <a:pt x="7450570" y="4429236"/>
                </a:lnTo>
                <a:lnTo>
                  <a:pt x="7489188" y="4399799"/>
                </a:lnTo>
                <a:lnTo>
                  <a:pt x="7526676" y="4368364"/>
                </a:lnTo>
                <a:lnTo>
                  <a:pt x="7562914" y="4334618"/>
                </a:lnTo>
                <a:lnTo>
                  <a:pt x="7597782" y="4298251"/>
                </a:lnTo>
                <a:lnTo>
                  <a:pt x="7631159" y="4258948"/>
                </a:lnTo>
                <a:lnTo>
                  <a:pt x="7662926" y="4216400"/>
                </a:lnTo>
                <a:lnTo>
                  <a:pt x="7628689" y="4190176"/>
                </a:lnTo>
                <a:lnTo>
                  <a:pt x="7595250" y="4190253"/>
                </a:lnTo>
                <a:lnTo>
                  <a:pt x="7563359" y="4197022"/>
                </a:lnTo>
                <a:lnTo>
                  <a:pt x="7533767" y="4190873"/>
                </a:lnTo>
                <a:lnTo>
                  <a:pt x="7529398" y="4189224"/>
                </a:lnTo>
                <a:lnTo>
                  <a:pt x="7516984" y="4189162"/>
                </a:lnTo>
                <a:lnTo>
                  <a:pt x="7472172" y="4190836"/>
                </a:lnTo>
                <a:lnTo>
                  <a:pt x="7441851" y="4191089"/>
                </a:lnTo>
                <a:lnTo>
                  <a:pt x="7370568" y="4186723"/>
                </a:lnTo>
                <a:lnTo>
                  <a:pt x="7331682" y="4180622"/>
                </a:lnTo>
                <a:lnTo>
                  <a:pt x="7292017" y="4170920"/>
                </a:lnTo>
                <a:lnTo>
                  <a:pt x="7252611" y="4156877"/>
                </a:lnTo>
                <a:lnTo>
                  <a:pt x="7214503" y="4137752"/>
                </a:lnTo>
                <a:lnTo>
                  <a:pt x="7178731" y="4112803"/>
                </a:lnTo>
                <a:lnTo>
                  <a:pt x="7146332" y="4081290"/>
                </a:lnTo>
                <a:lnTo>
                  <a:pt x="7118344" y="4042471"/>
                </a:lnTo>
                <a:lnTo>
                  <a:pt x="7095806" y="3995605"/>
                </a:lnTo>
                <a:lnTo>
                  <a:pt x="7079757" y="3939952"/>
                </a:lnTo>
                <a:lnTo>
                  <a:pt x="7071233" y="3874770"/>
                </a:lnTo>
                <a:lnTo>
                  <a:pt x="7064966" y="3874531"/>
                </a:lnTo>
                <a:lnTo>
                  <a:pt x="7029637" y="3826021"/>
                </a:lnTo>
                <a:lnTo>
                  <a:pt x="7021975" y="3785305"/>
                </a:lnTo>
                <a:lnTo>
                  <a:pt x="7017559" y="3742896"/>
                </a:lnTo>
                <a:lnTo>
                  <a:pt x="7010719" y="3704307"/>
                </a:lnTo>
                <a:lnTo>
                  <a:pt x="6995787" y="3675053"/>
                </a:lnTo>
                <a:lnTo>
                  <a:pt x="6967093" y="3660648"/>
                </a:lnTo>
                <a:lnTo>
                  <a:pt x="6917446" y="3651125"/>
                </a:lnTo>
                <a:lnTo>
                  <a:pt x="6868226" y="3638170"/>
                </a:lnTo>
                <a:lnTo>
                  <a:pt x="6818823" y="3626915"/>
                </a:lnTo>
                <a:lnTo>
                  <a:pt x="6768627" y="3622495"/>
                </a:lnTo>
                <a:lnTo>
                  <a:pt x="6717030" y="3630041"/>
                </a:lnTo>
                <a:lnTo>
                  <a:pt x="6666303" y="3645850"/>
                </a:lnTo>
                <a:lnTo>
                  <a:pt x="6614398" y="3660695"/>
                </a:lnTo>
                <a:lnTo>
                  <a:pt x="6561707" y="3671706"/>
                </a:lnTo>
                <a:lnTo>
                  <a:pt x="6508623" y="3676015"/>
                </a:lnTo>
                <a:lnTo>
                  <a:pt x="6485320" y="3680639"/>
                </a:lnTo>
                <a:lnTo>
                  <a:pt x="6460797" y="3692208"/>
                </a:lnTo>
                <a:lnTo>
                  <a:pt x="6410186" y="3722348"/>
                </a:lnTo>
                <a:lnTo>
                  <a:pt x="6385147" y="3734006"/>
                </a:lnTo>
                <a:lnTo>
                  <a:pt x="6338221" y="3733210"/>
                </a:lnTo>
                <a:lnTo>
                  <a:pt x="6298994" y="3677218"/>
                </a:lnTo>
                <a:lnTo>
                  <a:pt x="6283579" y="3619880"/>
                </a:lnTo>
                <a:lnTo>
                  <a:pt x="6262290" y="3618154"/>
                </a:lnTo>
                <a:lnTo>
                  <a:pt x="6210141" y="3625024"/>
                </a:lnTo>
                <a:lnTo>
                  <a:pt x="6144704" y="3635704"/>
                </a:lnTo>
                <a:lnTo>
                  <a:pt x="6083554" y="3645408"/>
                </a:lnTo>
                <a:lnTo>
                  <a:pt x="6010241" y="3663643"/>
                </a:lnTo>
                <a:lnTo>
                  <a:pt x="5974072" y="3664820"/>
                </a:lnTo>
                <a:lnTo>
                  <a:pt x="5940903" y="3649618"/>
                </a:lnTo>
                <a:lnTo>
                  <a:pt x="5912739" y="3609721"/>
                </a:lnTo>
                <a:lnTo>
                  <a:pt x="5911772" y="3578470"/>
                </a:lnTo>
                <a:lnTo>
                  <a:pt x="5927235" y="3543403"/>
                </a:lnTo>
                <a:lnTo>
                  <a:pt x="5955426" y="3508343"/>
                </a:lnTo>
                <a:lnTo>
                  <a:pt x="5992645" y="3477114"/>
                </a:lnTo>
                <a:lnTo>
                  <a:pt x="6035191" y="3453540"/>
                </a:lnTo>
                <a:lnTo>
                  <a:pt x="6079363" y="3441446"/>
                </a:lnTo>
                <a:lnTo>
                  <a:pt x="6126865" y="3435581"/>
                </a:lnTo>
                <a:lnTo>
                  <a:pt x="6174147" y="3431168"/>
                </a:lnTo>
                <a:lnTo>
                  <a:pt x="6221021" y="3429686"/>
                </a:lnTo>
                <a:lnTo>
                  <a:pt x="6267298" y="3432618"/>
                </a:lnTo>
                <a:lnTo>
                  <a:pt x="6312789" y="3441446"/>
                </a:lnTo>
                <a:lnTo>
                  <a:pt x="6362926" y="3448928"/>
                </a:lnTo>
                <a:lnTo>
                  <a:pt x="6403846" y="3441232"/>
                </a:lnTo>
                <a:lnTo>
                  <a:pt x="6436361" y="3419088"/>
                </a:lnTo>
                <a:lnTo>
                  <a:pt x="6461279" y="3383229"/>
                </a:lnTo>
                <a:lnTo>
                  <a:pt x="6479413" y="3334385"/>
                </a:lnTo>
                <a:lnTo>
                  <a:pt x="6499906" y="3281433"/>
                </a:lnTo>
                <a:lnTo>
                  <a:pt x="6526197" y="3237545"/>
                </a:lnTo>
                <a:lnTo>
                  <a:pt x="6558078" y="3200754"/>
                </a:lnTo>
                <a:lnTo>
                  <a:pt x="6595342" y="3169089"/>
                </a:lnTo>
                <a:lnTo>
                  <a:pt x="6637782" y="3140582"/>
                </a:lnTo>
                <a:lnTo>
                  <a:pt x="6679968" y="3114380"/>
                </a:lnTo>
                <a:lnTo>
                  <a:pt x="6721949" y="3087690"/>
                </a:lnTo>
                <a:lnTo>
                  <a:pt x="6847564" y="3007057"/>
                </a:lnTo>
                <a:lnTo>
                  <a:pt x="6889631" y="2980784"/>
                </a:lnTo>
                <a:lnTo>
                  <a:pt x="6931947" y="2955208"/>
                </a:lnTo>
                <a:lnTo>
                  <a:pt x="6974605" y="2930567"/>
                </a:lnTo>
                <a:lnTo>
                  <a:pt x="7017695" y="2907098"/>
                </a:lnTo>
                <a:lnTo>
                  <a:pt x="7061308" y="2885038"/>
                </a:lnTo>
                <a:lnTo>
                  <a:pt x="7105536" y="2864625"/>
                </a:lnTo>
                <a:lnTo>
                  <a:pt x="7150470" y="2846095"/>
                </a:lnTo>
                <a:lnTo>
                  <a:pt x="7225357" y="2819209"/>
                </a:lnTo>
                <a:lnTo>
                  <a:pt x="7254097" y="2799683"/>
                </a:lnTo>
                <a:lnTo>
                  <a:pt x="7278907" y="2765821"/>
                </a:lnTo>
                <a:lnTo>
                  <a:pt x="7296277" y="2712339"/>
                </a:lnTo>
                <a:lnTo>
                  <a:pt x="7248599" y="2724565"/>
                </a:lnTo>
                <a:lnTo>
                  <a:pt x="7201164" y="2737790"/>
                </a:lnTo>
                <a:lnTo>
                  <a:pt x="7153952" y="2751925"/>
                </a:lnTo>
                <a:lnTo>
                  <a:pt x="7106947" y="2766884"/>
                </a:lnTo>
                <a:lnTo>
                  <a:pt x="7060130" y="2782579"/>
                </a:lnTo>
                <a:lnTo>
                  <a:pt x="7013484" y="2798923"/>
                </a:lnTo>
                <a:lnTo>
                  <a:pt x="6966991" y="2815829"/>
                </a:lnTo>
                <a:lnTo>
                  <a:pt x="6920633" y="2833210"/>
                </a:lnTo>
                <a:lnTo>
                  <a:pt x="6874391" y="2850978"/>
                </a:lnTo>
                <a:lnTo>
                  <a:pt x="6828250" y="2869047"/>
                </a:lnTo>
                <a:lnTo>
                  <a:pt x="6644320" y="2942580"/>
                </a:lnTo>
                <a:lnTo>
                  <a:pt x="6552488" y="2978882"/>
                </a:lnTo>
                <a:lnTo>
                  <a:pt x="6506543" y="2996612"/>
                </a:lnTo>
                <a:lnTo>
                  <a:pt x="6460555" y="3013945"/>
                </a:lnTo>
                <a:lnTo>
                  <a:pt x="6414505" y="3030793"/>
                </a:lnTo>
                <a:lnTo>
                  <a:pt x="6368377" y="3047069"/>
                </a:lnTo>
                <a:lnTo>
                  <a:pt x="6322153" y="3062687"/>
                </a:lnTo>
                <a:lnTo>
                  <a:pt x="6275813" y="3077559"/>
                </a:lnTo>
                <a:lnTo>
                  <a:pt x="6229342" y="3091598"/>
                </a:lnTo>
                <a:lnTo>
                  <a:pt x="6182720" y="3104717"/>
                </a:lnTo>
                <a:lnTo>
                  <a:pt x="6135931" y="3116828"/>
                </a:lnTo>
                <a:lnTo>
                  <a:pt x="6088956" y="3127845"/>
                </a:lnTo>
                <a:lnTo>
                  <a:pt x="6041777" y="3137680"/>
                </a:lnTo>
                <a:lnTo>
                  <a:pt x="5994377" y="3146246"/>
                </a:lnTo>
                <a:lnTo>
                  <a:pt x="5946738" y="3153455"/>
                </a:lnTo>
                <a:lnTo>
                  <a:pt x="5898842" y="3159222"/>
                </a:lnTo>
                <a:lnTo>
                  <a:pt x="5850671" y="3163457"/>
                </a:lnTo>
                <a:lnTo>
                  <a:pt x="5802208" y="3166075"/>
                </a:lnTo>
                <a:lnTo>
                  <a:pt x="5753434" y="3166989"/>
                </a:lnTo>
                <a:lnTo>
                  <a:pt x="5704332" y="3166109"/>
                </a:lnTo>
                <a:lnTo>
                  <a:pt x="5745927" y="3139309"/>
                </a:lnTo>
                <a:lnTo>
                  <a:pt x="5788764" y="3116784"/>
                </a:lnTo>
                <a:lnTo>
                  <a:pt x="5832636" y="3097754"/>
                </a:lnTo>
                <a:lnTo>
                  <a:pt x="5877337" y="3081435"/>
                </a:lnTo>
                <a:lnTo>
                  <a:pt x="5922659" y="3067048"/>
                </a:lnTo>
                <a:lnTo>
                  <a:pt x="5968396" y="3053810"/>
                </a:lnTo>
                <a:lnTo>
                  <a:pt x="6014342" y="3040941"/>
                </a:lnTo>
                <a:lnTo>
                  <a:pt x="6060290" y="3027658"/>
                </a:lnTo>
                <a:lnTo>
                  <a:pt x="6106032" y="3013180"/>
                </a:lnTo>
                <a:lnTo>
                  <a:pt x="6151363" y="2996726"/>
                </a:lnTo>
                <a:lnTo>
                  <a:pt x="6196076" y="2977515"/>
                </a:lnTo>
                <a:lnTo>
                  <a:pt x="6146544" y="2960210"/>
                </a:lnTo>
                <a:lnTo>
                  <a:pt x="6097893" y="2954687"/>
                </a:lnTo>
                <a:lnTo>
                  <a:pt x="6049975" y="2958357"/>
                </a:lnTo>
                <a:lnTo>
                  <a:pt x="6002643" y="2968631"/>
                </a:lnTo>
                <a:lnTo>
                  <a:pt x="5955751" y="2982922"/>
                </a:lnTo>
                <a:lnTo>
                  <a:pt x="5909153" y="2998642"/>
                </a:lnTo>
                <a:lnTo>
                  <a:pt x="5862701" y="3013202"/>
                </a:lnTo>
                <a:lnTo>
                  <a:pt x="5824110" y="3022474"/>
                </a:lnTo>
                <a:lnTo>
                  <a:pt x="5787711" y="3026745"/>
                </a:lnTo>
                <a:lnTo>
                  <a:pt x="5754665" y="3023518"/>
                </a:lnTo>
                <a:lnTo>
                  <a:pt x="5726139" y="3010297"/>
                </a:lnTo>
                <a:lnTo>
                  <a:pt x="5703295" y="2984584"/>
                </a:lnTo>
                <a:lnTo>
                  <a:pt x="5687298" y="2943882"/>
                </a:lnTo>
                <a:lnTo>
                  <a:pt x="5679313" y="2885694"/>
                </a:lnTo>
                <a:lnTo>
                  <a:pt x="5679313" y="2844927"/>
                </a:lnTo>
                <a:lnTo>
                  <a:pt x="5706697" y="2801500"/>
                </a:lnTo>
                <a:lnTo>
                  <a:pt x="5738749" y="2769076"/>
                </a:lnTo>
                <a:lnTo>
                  <a:pt x="5775467" y="2745271"/>
                </a:lnTo>
                <a:lnTo>
                  <a:pt x="5816854" y="2727705"/>
                </a:lnTo>
                <a:lnTo>
                  <a:pt x="5843254" y="2717867"/>
                </a:lnTo>
                <a:lnTo>
                  <a:pt x="5868892" y="2702813"/>
                </a:lnTo>
                <a:lnTo>
                  <a:pt x="5888291" y="2681093"/>
                </a:lnTo>
                <a:lnTo>
                  <a:pt x="5895975" y="2651252"/>
                </a:lnTo>
                <a:lnTo>
                  <a:pt x="5899680" y="2591738"/>
                </a:lnTo>
                <a:lnTo>
                  <a:pt x="5912899" y="2542258"/>
                </a:lnTo>
                <a:lnTo>
                  <a:pt x="5934218" y="2501380"/>
                </a:lnTo>
                <a:lnTo>
                  <a:pt x="5962221" y="2467673"/>
                </a:lnTo>
                <a:lnTo>
                  <a:pt x="5995492" y="2439705"/>
                </a:lnTo>
                <a:lnTo>
                  <a:pt x="6032617" y="2416044"/>
                </a:lnTo>
                <a:lnTo>
                  <a:pt x="6072179" y="2395258"/>
                </a:lnTo>
                <a:lnTo>
                  <a:pt x="6112764" y="2375916"/>
                </a:lnTo>
                <a:lnTo>
                  <a:pt x="6078697" y="2339912"/>
                </a:lnTo>
                <a:lnTo>
                  <a:pt x="6046459" y="2329133"/>
                </a:lnTo>
                <a:lnTo>
                  <a:pt x="6015837" y="2333295"/>
                </a:lnTo>
                <a:lnTo>
                  <a:pt x="5986617" y="2342115"/>
                </a:lnTo>
                <a:lnTo>
                  <a:pt x="5958586" y="2345308"/>
                </a:lnTo>
                <a:lnTo>
                  <a:pt x="5937134" y="2340860"/>
                </a:lnTo>
                <a:lnTo>
                  <a:pt x="5918422" y="2332577"/>
                </a:lnTo>
                <a:lnTo>
                  <a:pt x="5905186" y="2316626"/>
                </a:lnTo>
                <a:lnTo>
                  <a:pt x="5900166" y="2289175"/>
                </a:lnTo>
                <a:lnTo>
                  <a:pt x="5902584" y="2261379"/>
                </a:lnTo>
                <a:lnTo>
                  <a:pt x="5910087" y="2235025"/>
                </a:lnTo>
                <a:lnTo>
                  <a:pt x="5923043" y="2215362"/>
                </a:lnTo>
                <a:lnTo>
                  <a:pt x="5941822" y="2207641"/>
                </a:lnTo>
                <a:lnTo>
                  <a:pt x="5982813" y="2202435"/>
                </a:lnTo>
                <a:lnTo>
                  <a:pt x="6021450" y="2190043"/>
                </a:lnTo>
                <a:lnTo>
                  <a:pt x="6058188" y="2171789"/>
                </a:lnTo>
                <a:lnTo>
                  <a:pt x="6093481" y="2148996"/>
                </a:lnTo>
                <a:lnTo>
                  <a:pt x="6127783" y="2122985"/>
                </a:lnTo>
                <a:lnTo>
                  <a:pt x="6161550" y="2095080"/>
                </a:lnTo>
                <a:lnTo>
                  <a:pt x="6195236" y="2066604"/>
                </a:lnTo>
                <a:lnTo>
                  <a:pt x="6229296" y="2038880"/>
                </a:lnTo>
                <a:lnTo>
                  <a:pt x="6264185" y="2013230"/>
                </a:lnTo>
                <a:lnTo>
                  <a:pt x="6300357" y="1990977"/>
                </a:lnTo>
                <a:lnTo>
                  <a:pt x="6338267" y="1973445"/>
                </a:lnTo>
                <a:lnTo>
                  <a:pt x="6378369" y="1961955"/>
                </a:lnTo>
                <a:lnTo>
                  <a:pt x="6421120" y="1957831"/>
                </a:lnTo>
                <a:lnTo>
                  <a:pt x="6449991" y="1953033"/>
                </a:lnTo>
                <a:lnTo>
                  <a:pt x="6461883" y="1939842"/>
                </a:lnTo>
                <a:lnTo>
                  <a:pt x="6461426" y="1920061"/>
                </a:lnTo>
                <a:lnTo>
                  <a:pt x="6453248" y="1895495"/>
                </a:lnTo>
                <a:lnTo>
                  <a:pt x="6441979" y="1867947"/>
                </a:lnTo>
                <a:lnTo>
                  <a:pt x="6432248" y="1839223"/>
                </a:lnTo>
                <a:lnTo>
                  <a:pt x="6428686" y="1811126"/>
                </a:lnTo>
                <a:lnTo>
                  <a:pt x="6435922" y="1785460"/>
                </a:lnTo>
                <a:lnTo>
                  <a:pt x="6458585" y="1764029"/>
                </a:lnTo>
                <a:lnTo>
                  <a:pt x="6457741" y="1752103"/>
                </a:lnTo>
                <a:lnTo>
                  <a:pt x="6433073" y="1741106"/>
                </a:lnTo>
                <a:lnTo>
                  <a:pt x="6398238" y="1733919"/>
                </a:lnTo>
                <a:lnTo>
                  <a:pt x="6366891" y="1733423"/>
                </a:lnTo>
                <a:lnTo>
                  <a:pt x="6342439" y="1741610"/>
                </a:lnTo>
                <a:lnTo>
                  <a:pt x="6317964" y="1752631"/>
                </a:lnTo>
                <a:lnTo>
                  <a:pt x="6291917" y="1757890"/>
                </a:lnTo>
                <a:lnTo>
                  <a:pt x="6262751" y="1748790"/>
                </a:lnTo>
                <a:lnTo>
                  <a:pt x="6259962" y="1689731"/>
                </a:lnTo>
                <a:lnTo>
                  <a:pt x="6277879" y="1647412"/>
                </a:lnTo>
                <a:lnTo>
                  <a:pt x="6309060" y="1617523"/>
                </a:lnTo>
                <a:lnTo>
                  <a:pt x="6346063" y="1595754"/>
                </a:lnTo>
                <a:lnTo>
                  <a:pt x="6439233" y="1542303"/>
                </a:lnTo>
                <a:lnTo>
                  <a:pt x="6486375" y="1516364"/>
                </a:lnTo>
                <a:lnTo>
                  <a:pt x="6534172" y="1492379"/>
                </a:lnTo>
                <a:lnTo>
                  <a:pt x="6582838" y="1471417"/>
                </a:lnTo>
                <a:lnTo>
                  <a:pt x="6632586" y="1454549"/>
                </a:lnTo>
                <a:lnTo>
                  <a:pt x="6683629" y="1442847"/>
                </a:lnTo>
                <a:lnTo>
                  <a:pt x="6711555" y="1435125"/>
                </a:lnTo>
                <a:lnTo>
                  <a:pt x="6732063" y="1419272"/>
                </a:lnTo>
                <a:lnTo>
                  <a:pt x="6743975" y="1394823"/>
                </a:lnTo>
                <a:lnTo>
                  <a:pt x="6746113" y="1361313"/>
                </a:lnTo>
                <a:lnTo>
                  <a:pt x="6734309" y="1326243"/>
                </a:lnTo>
                <a:lnTo>
                  <a:pt x="6713886" y="1314116"/>
                </a:lnTo>
                <a:lnTo>
                  <a:pt x="6688748" y="1315396"/>
                </a:lnTo>
                <a:lnTo>
                  <a:pt x="6662801" y="1320546"/>
                </a:lnTo>
                <a:lnTo>
                  <a:pt x="6647180" y="1325306"/>
                </a:lnTo>
                <a:lnTo>
                  <a:pt x="6631559" y="1328150"/>
                </a:lnTo>
                <a:lnTo>
                  <a:pt x="6615938" y="1323349"/>
                </a:lnTo>
                <a:lnTo>
                  <a:pt x="6600317" y="1305178"/>
                </a:lnTo>
                <a:lnTo>
                  <a:pt x="6649957" y="1269070"/>
                </a:lnTo>
                <a:lnTo>
                  <a:pt x="6698090" y="1235518"/>
                </a:lnTo>
                <a:lnTo>
                  <a:pt x="6744842" y="1204349"/>
                </a:lnTo>
                <a:lnTo>
                  <a:pt x="6790342" y="1175392"/>
                </a:lnTo>
                <a:lnTo>
                  <a:pt x="6834715" y="1148475"/>
                </a:lnTo>
                <a:lnTo>
                  <a:pt x="6878088" y="1123426"/>
                </a:lnTo>
                <a:lnTo>
                  <a:pt x="6920590" y="1100075"/>
                </a:lnTo>
                <a:lnTo>
                  <a:pt x="6962346" y="1078247"/>
                </a:lnTo>
                <a:lnTo>
                  <a:pt x="7003485" y="1057773"/>
                </a:lnTo>
                <a:lnTo>
                  <a:pt x="7044133" y="1038481"/>
                </a:lnTo>
                <a:lnTo>
                  <a:pt x="7084416" y="1020197"/>
                </a:lnTo>
                <a:lnTo>
                  <a:pt x="7124463" y="1002752"/>
                </a:lnTo>
                <a:lnTo>
                  <a:pt x="7164401" y="985972"/>
                </a:lnTo>
                <a:lnTo>
                  <a:pt x="7204355" y="969686"/>
                </a:lnTo>
                <a:lnTo>
                  <a:pt x="7244454" y="953723"/>
                </a:lnTo>
                <a:lnTo>
                  <a:pt x="7366888" y="906050"/>
                </a:lnTo>
                <a:lnTo>
                  <a:pt x="7451562" y="872731"/>
                </a:lnTo>
                <a:lnTo>
                  <a:pt x="7495196" y="855094"/>
                </a:lnTo>
                <a:lnTo>
                  <a:pt x="7539864" y="836578"/>
                </a:lnTo>
                <a:lnTo>
                  <a:pt x="7585693" y="817010"/>
                </a:lnTo>
                <a:lnTo>
                  <a:pt x="7632809" y="796218"/>
                </a:lnTo>
                <a:lnTo>
                  <a:pt x="7681341" y="774031"/>
                </a:lnTo>
                <a:lnTo>
                  <a:pt x="7731415" y="750277"/>
                </a:lnTo>
                <a:lnTo>
                  <a:pt x="7783158" y="724783"/>
                </a:lnTo>
                <a:lnTo>
                  <a:pt x="7836698" y="697379"/>
                </a:lnTo>
                <a:lnTo>
                  <a:pt x="7892160" y="667893"/>
                </a:lnTo>
                <a:lnTo>
                  <a:pt x="7834410" y="647320"/>
                </a:lnTo>
                <a:lnTo>
                  <a:pt x="7781393" y="639369"/>
                </a:lnTo>
                <a:lnTo>
                  <a:pt x="7732299" y="640492"/>
                </a:lnTo>
                <a:lnTo>
                  <a:pt x="7686317" y="647140"/>
                </a:lnTo>
                <a:lnTo>
                  <a:pt x="7642635" y="655763"/>
                </a:lnTo>
                <a:lnTo>
                  <a:pt x="7600442" y="662813"/>
                </a:lnTo>
                <a:lnTo>
                  <a:pt x="7551497" y="670251"/>
                </a:lnTo>
                <a:lnTo>
                  <a:pt x="7491634" y="687511"/>
                </a:lnTo>
                <a:lnTo>
                  <a:pt x="7451262" y="716950"/>
                </a:lnTo>
                <a:lnTo>
                  <a:pt x="7438813" y="727068"/>
                </a:lnTo>
                <a:lnTo>
                  <a:pt x="7421796" y="737072"/>
                </a:lnTo>
                <a:lnTo>
                  <a:pt x="7397170" y="746801"/>
                </a:lnTo>
                <a:lnTo>
                  <a:pt x="7361890" y="756095"/>
                </a:lnTo>
                <a:lnTo>
                  <a:pt x="7312914" y="764794"/>
                </a:lnTo>
                <a:lnTo>
                  <a:pt x="7270499" y="773026"/>
                </a:lnTo>
                <a:lnTo>
                  <a:pt x="7228586" y="782696"/>
                </a:lnTo>
                <a:lnTo>
                  <a:pt x="7186667" y="790856"/>
                </a:lnTo>
                <a:lnTo>
                  <a:pt x="7144232" y="794557"/>
                </a:lnTo>
                <a:lnTo>
                  <a:pt x="7100774" y="790851"/>
                </a:lnTo>
                <a:lnTo>
                  <a:pt x="7055782" y="776790"/>
                </a:lnTo>
                <a:lnTo>
                  <a:pt x="7008749" y="749426"/>
                </a:lnTo>
                <a:lnTo>
                  <a:pt x="6973993" y="732207"/>
                </a:lnTo>
                <a:lnTo>
                  <a:pt x="6934940" y="727013"/>
                </a:lnTo>
                <a:lnTo>
                  <a:pt x="6892902" y="731532"/>
                </a:lnTo>
                <a:lnTo>
                  <a:pt x="6849197" y="743450"/>
                </a:lnTo>
                <a:lnTo>
                  <a:pt x="6805138" y="760457"/>
                </a:lnTo>
                <a:lnTo>
                  <a:pt x="6762040" y="780238"/>
                </a:lnTo>
                <a:lnTo>
                  <a:pt x="6721221" y="800480"/>
                </a:lnTo>
                <a:lnTo>
                  <a:pt x="6675987" y="821024"/>
                </a:lnTo>
                <a:lnTo>
                  <a:pt x="6629559" y="832759"/>
                </a:lnTo>
                <a:lnTo>
                  <a:pt x="6580741" y="834222"/>
                </a:lnTo>
                <a:lnTo>
                  <a:pt x="6528339" y="823950"/>
                </a:lnTo>
                <a:lnTo>
                  <a:pt x="6471158" y="800480"/>
                </a:lnTo>
                <a:lnTo>
                  <a:pt x="6618129" y="750902"/>
                </a:lnTo>
                <a:lnTo>
                  <a:pt x="6661783" y="736842"/>
                </a:lnTo>
                <a:lnTo>
                  <a:pt x="6704457" y="724026"/>
                </a:lnTo>
                <a:lnTo>
                  <a:pt x="6743364" y="708372"/>
                </a:lnTo>
                <a:lnTo>
                  <a:pt x="6771687" y="683180"/>
                </a:lnTo>
                <a:lnTo>
                  <a:pt x="6788271" y="646535"/>
                </a:lnTo>
                <a:lnTo>
                  <a:pt x="6791959" y="596519"/>
                </a:lnTo>
                <a:lnTo>
                  <a:pt x="6793273" y="563862"/>
                </a:lnTo>
                <a:lnTo>
                  <a:pt x="6793039" y="530240"/>
                </a:lnTo>
                <a:lnTo>
                  <a:pt x="6784994" y="500453"/>
                </a:lnTo>
                <a:lnTo>
                  <a:pt x="6762877" y="479298"/>
                </a:lnTo>
                <a:lnTo>
                  <a:pt x="6736143" y="471229"/>
                </a:lnTo>
                <a:lnTo>
                  <a:pt x="6708648" y="476091"/>
                </a:lnTo>
                <a:lnTo>
                  <a:pt x="6684295" y="491478"/>
                </a:lnTo>
                <a:lnTo>
                  <a:pt x="6666992" y="514984"/>
                </a:lnTo>
                <a:lnTo>
                  <a:pt x="6650589" y="562935"/>
                </a:lnTo>
                <a:lnTo>
                  <a:pt x="6629495" y="604170"/>
                </a:lnTo>
                <a:lnTo>
                  <a:pt x="6599019" y="633928"/>
                </a:lnTo>
                <a:lnTo>
                  <a:pt x="6554470" y="647446"/>
                </a:lnTo>
                <a:lnTo>
                  <a:pt x="6507769" y="646225"/>
                </a:lnTo>
                <a:lnTo>
                  <a:pt x="6499764" y="629681"/>
                </a:lnTo>
                <a:lnTo>
                  <a:pt x="6529451" y="565911"/>
                </a:lnTo>
                <a:lnTo>
                  <a:pt x="6530748" y="531290"/>
                </a:lnTo>
                <a:lnTo>
                  <a:pt x="6514877" y="510492"/>
                </a:lnTo>
                <a:lnTo>
                  <a:pt x="6489624" y="502100"/>
                </a:lnTo>
                <a:lnTo>
                  <a:pt x="6462776" y="504698"/>
                </a:lnTo>
                <a:lnTo>
                  <a:pt x="6415719" y="516493"/>
                </a:lnTo>
                <a:lnTo>
                  <a:pt x="6368309" y="519553"/>
                </a:lnTo>
                <a:lnTo>
                  <a:pt x="6320599" y="517105"/>
                </a:lnTo>
                <a:lnTo>
                  <a:pt x="6272641" y="512381"/>
                </a:lnTo>
                <a:lnTo>
                  <a:pt x="6224486" y="508609"/>
                </a:lnTo>
                <a:lnTo>
                  <a:pt x="6176186" y="509019"/>
                </a:lnTo>
                <a:lnTo>
                  <a:pt x="6127794" y="516841"/>
                </a:lnTo>
                <a:lnTo>
                  <a:pt x="6079363" y="535304"/>
                </a:lnTo>
                <a:lnTo>
                  <a:pt x="6093725" y="478363"/>
                </a:lnTo>
                <a:lnTo>
                  <a:pt x="6112089" y="429480"/>
                </a:lnTo>
                <a:lnTo>
                  <a:pt x="6134941" y="388119"/>
                </a:lnTo>
                <a:lnTo>
                  <a:pt x="6162770" y="353742"/>
                </a:lnTo>
                <a:lnTo>
                  <a:pt x="6196064" y="325813"/>
                </a:lnTo>
                <a:lnTo>
                  <a:pt x="6235311" y="303793"/>
                </a:lnTo>
                <a:lnTo>
                  <a:pt x="6280999" y="287147"/>
                </a:lnTo>
                <a:lnTo>
                  <a:pt x="6333617" y="275335"/>
                </a:lnTo>
                <a:lnTo>
                  <a:pt x="6374804" y="273270"/>
                </a:lnTo>
                <a:lnTo>
                  <a:pt x="6416420" y="270240"/>
                </a:lnTo>
                <a:lnTo>
                  <a:pt x="6457275" y="259566"/>
                </a:lnTo>
                <a:lnTo>
                  <a:pt x="6496177" y="234569"/>
                </a:lnTo>
                <a:lnTo>
                  <a:pt x="6533626" y="190563"/>
                </a:lnTo>
                <a:lnTo>
                  <a:pt x="6540664" y="162131"/>
                </a:lnTo>
                <a:lnTo>
                  <a:pt x="6533642" y="127507"/>
                </a:lnTo>
                <a:lnTo>
                  <a:pt x="6520717" y="107035"/>
                </a:lnTo>
                <a:lnTo>
                  <a:pt x="6502352" y="97551"/>
                </a:lnTo>
                <a:lnTo>
                  <a:pt x="6480867" y="96664"/>
                </a:lnTo>
                <a:lnTo>
                  <a:pt x="6458585" y="101980"/>
                </a:lnTo>
                <a:lnTo>
                  <a:pt x="6412919" y="121204"/>
                </a:lnTo>
                <a:lnTo>
                  <a:pt x="6366607" y="137134"/>
                </a:lnTo>
                <a:lnTo>
                  <a:pt x="6319797" y="150310"/>
                </a:lnTo>
                <a:lnTo>
                  <a:pt x="6272641" y="161274"/>
                </a:lnTo>
                <a:lnTo>
                  <a:pt x="6225288" y="170564"/>
                </a:lnTo>
                <a:lnTo>
                  <a:pt x="6177889" y="178722"/>
                </a:lnTo>
                <a:lnTo>
                  <a:pt x="6083554" y="193801"/>
                </a:lnTo>
                <a:lnTo>
                  <a:pt x="6067933" y="197530"/>
                </a:lnTo>
                <a:lnTo>
                  <a:pt x="6052312" y="196961"/>
                </a:lnTo>
                <a:lnTo>
                  <a:pt x="6036691" y="185890"/>
                </a:lnTo>
                <a:lnTo>
                  <a:pt x="6021070" y="158115"/>
                </a:lnTo>
                <a:lnTo>
                  <a:pt x="6069529" y="142260"/>
                </a:lnTo>
                <a:lnTo>
                  <a:pt x="6117754" y="125488"/>
                </a:lnTo>
                <a:lnTo>
                  <a:pt x="6165812" y="108006"/>
                </a:lnTo>
                <a:lnTo>
                  <a:pt x="6213769" y="90026"/>
                </a:lnTo>
                <a:lnTo>
                  <a:pt x="6357709" y="35195"/>
                </a:lnTo>
                <a:lnTo>
                  <a:pt x="6405934" y="17321"/>
                </a:lnTo>
                <a:lnTo>
                  <a:pt x="6454394" y="0"/>
                </a:lnTo>
                <a:close/>
              </a:path>
            </a:pathLst>
          </a:custGeom>
          <a:solidFill>
            <a:srgbClr val="EDEBE0">
              <a:alpha val="50195"/>
            </a:srgbClr>
          </a:solidFill>
        </p:spPr>
        <p:txBody>
          <a:bodyPr wrap="square" lIns="0" tIns="0" rIns="0" bIns="0" rtlCol="0"/>
          <a:lstStyle/>
          <a:p>
            <a:endParaRPr/>
          </a:p>
        </p:txBody>
      </p:sp>
      <p:sp>
        <p:nvSpPr>
          <p:cNvPr id="3" name="object 3"/>
          <p:cNvSpPr txBox="1"/>
          <p:nvPr/>
        </p:nvSpPr>
        <p:spPr>
          <a:xfrm>
            <a:off x="3886200" y="2381448"/>
            <a:ext cx="5867400" cy="501836"/>
          </a:xfrm>
          <a:prstGeom prst="rect">
            <a:avLst/>
          </a:prstGeom>
        </p:spPr>
        <p:txBody>
          <a:bodyPr vert="horz" wrap="square" lIns="0" tIns="9303" rIns="0" bIns="0" rtlCol="0">
            <a:spAutoFit/>
          </a:bodyPr>
          <a:lstStyle/>
          <a:p>
            <a:pPr marL="8861">
              <a:spcBef>
                <a:spcPts val="73"/>
              </a:spcBef>
            </a:pPr>
            <a:r>
              <a:rPr lang="en-GB" sz="3200" dirty="0">
                <a:solidFill>
                  <a:schemeClr val="accent1"/>
                </a:solidFill>
              </a:rPr>
              <a:t>Strategic Management?</a:t>
            </a:r>
            <a:endParaRPr sz="3070" dirty="0">
              <a:latin typeface="Calibri"/>
              <a:cs typeface="Calibri"/>
            </a:endParaRPr>
          </a:p>
        </p:txBody>
      </p:sp>
      <p:pic>
        <p:nvPicPr>
          <p:cNvPr id="7" name="object 7"/>
          <p:cNvPicPr/>
          <p:nvPr/>
        </p:nvPicPr>
        <p:blipFill>
          <a:blip r:embed="rId2" cstate="print"/>
          <a:stretch>
            <a:fillRect/>
          </a:stretch>
        </p:blipFill>
        <p:spPr>
          <a:xfrm>
            <a:off x="1" y="5766567"/>
            <a:ext cx="12191999" cy="109143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C50843-0B97-BDAE-85F7-A5D13B43D74B}"/>
              </a:ext>
            </a:extLst>
          </p:cNvPr>
          <p:cNvSpPr txBox="1"/>
          <p:nvPr/>
        </p:nvSpPr>
        <p:spPr>
          <a:xfrm>
            <a:off x="147320" y="190143"/>
            <a:ext cx="11887200" cy="5232202"/>
          </a:xfrm>
          <a:prstGeom prst="rect">
            <a:avLst/>
          </a:prstGeom>
          <a:noFill/>
        </p:spPr>
        <p:txBody>
          <a:bodyPr wrap="square">
            <a:spAutoFit/>
          </a:bodyPr>
          <a:lstStyle/>
          <a:p>
            <a:pPr algn="just"/>
            <a:r>
              <a:rPr lang="en-GB" sz="2200" dirty="0"/>
              <a:t>Strategic management, strategy for short, is essentially about choice — in terms of what the organisation will do and won’t do to achieve specific goals and objectives, where such goals and objectives lead to the realisation of a stated mission and vision. </a:t>
            </a:r>
          </a:p>
          <a:p>
            <a:pPr algn="just"/>
            <a:endParaRPr lang="en-GB" sz="2200" dirty="0"/>
          </a:p>
          <a:p>
            <a:pPr algn="just"/>
            <a:r>
              <a:rPr lang="en-GB" sz="2200" dirty="0"/>
              <a:t>Strategy is a central part of the planning function in P-O-L-C. Strategy is also about making choices that provide the organisation with some measure of a sustainable competitive advantage. The central position of strategy is summarised below.</a:t>
            </a:r>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endParaRPr lang="en-GB" dirty="0"/>
          </a:p>
        </p:txBody>
      </p:sp>
      <p:pic>
        <p:nvPicPr>
          <p:cNvPr id="5" name="Picture 4">
            <a:extLst>
              <a:ext uri="{FF2B5EF4-FFF2-40B4-BE49-F238E27FC236}">
                <a16:creationId xmlns:a16="http://schemas.microsoft.com/office/drawing/2014/main" id="{0B6CD037-4EAF-8680-1A13-9E3877A54D68}"/>
              </a:ext>
            </a:extLst>
          </p:cNvPr>
          <p:cNvPicPr>
            <a:picLocks noChangeAspect="1"/>
          </p:cNvPicPr>
          <p:nvPr/>
        </p:nvPicPr>
        <p:blipFill>
          <a:blip r:embed="rId2"/>
          <a:stretch>
            <a:fillRect/>
          </a:stretch>
        </p:blipFill>
        <p:spPr>
          <a:xfrm>
            <a:off x="304800" y="2590800"/>
            <a:ext cx="11734800" cy="3200400"/>
          </a:xfrm>
          <a:prstGeom prst="rect">
            <a:avLst/>
          </a:prstGeom>
        </p:spPr>
      </p:pic>
    </p:spTree>
    <p:extLst>
      <p:ext uri="{BB962C8B-B14F-4D97-AF65-F5344CB8AC3E}">
        <p14:creationId xmlns:p14="http://schemas.microsoft.com/office/powerpoint/2010/main" val="64221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E24013-C0A0-8C79-33EE-5C7FD4F2074B}"/>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A453369C-87AC-BC93-496B-105F64183FDC}"/>
              </a:ext>
            </a:extLst>
          </p:cNvPr>
          <p:cNvSpPr txBox="1">
            <a:spLocks noGrp="1"/>
          </p:cNvSpPr>
          <p:nvPr>
            <p:ph type="title"/>
          </p:nvPr>
        </p:nvSpPr>
        <p:spPr>
          <a:xfrm>
            <a:off x="762000" y="0"/>
            <a:ext cx="8022540" cy="689932"/>
          </a:xfrm>
          <a:prstGeom prst="rect">
            <a:avLst/>
          </a:prstGeom>
        </p:spPr>
        <p:txBody>
          <a:bodyPr vert="horz" wrap="square" lIns="0" tIns="12700" rIns="0" bIns="0" rtlCol="0">
            <a:spAutoFit/>
          </a:bodyPr>
          <a:lstStyle/>
          <a:p>
            <a:pPr marL="12700" algn="ctr">
              <a:lnSpc>
                <a:spcPct val="100000"/>
              </a:lnSpc>
              <a:spcBef>
                <a:spcPts val="100"/>
              </a:spcBef>
            </a:pPr>
            <a:r>
              <a:rPr lang="en-GB" dirty="0">
                <a:solidFill>
                  <a:schemeClr val="accent1"/>
                </a:solidFill>
              </a:rPr>
              <a:t>Strategic Management</a:t>
            </a:r>
            <a:endParaRPr dirty="0">
              <a:solidFill>
                <a:schemeClr val="accent1"/>
              </a:solidFill>
            </a:endParaRPr>
          </a:p>
        </p:txBody>
      </p:sp>
      <p:sp>
        <p:nvSpPr>
          <p:cNvPr id="3" name="object 3">
            <a:extLst>
              <a:ext uri="{FF2B5EF4-FFF2-40B4-BE49-F238E27FC236}">
                <a16:creationId xmlns:a16="http://schemas.microsoft.com/office/drawing/2014/main" id="{7D3A1A2F-4A35-4BCE-4400-868608AE3095}"/>
              </a:ext>
            </a:extLst>
          </p:cNvPr>
          <p:cNvSpPr txBox="1"/>
          <p:nvPr/>
        </p:nvSpPr>
        <p:spPr>
          <a:xfrm>
            <a:off x="228600" y="751488"/>
            <a:ext cx="11734800" cy="4125488"/>
          </a:xfrm>
          <a:prstGeom prst="rect">
            <a:avLst/>
          </a:prstGeom>
        </p:spPr>
        <p:txBody>
          <a:bodyPr vert="horz" wrap="square" lIns="0" tIns="97790" rIns="0" bIns="0" rtlCol="0">
            <a:spAutoFit/>
          </a:bodyPr>
          <a:lstStyle/>
          <a:p>
            <a:pPr marL="12700" marR="5080">
              <a:lnSpc>
                <a:spcPts val="3030"/>
              </a:lnSpc>
              <a:spcBef>
                <a:spcPts val="1050"/>
              </a:spcBef>
              <a:tabLst>
                <a:tab pos="241300" algn="l"/>
              </a:tabLst>
            </a:pPr>
            <a:endParaRPr lang="en-GB" sz="2400" dirty="0"/>
          </a:p>
          <a:p>
            <a:pPr marL="12700" marR="5080">
              <a:lnSpc>
                <a:spcPts val="3030"/>
              </a:lnSpc>
              <a:spcBef>
                <a:spcPts val="1050"/>
              </a:spcBef>
              <a:tabLst>
                <a:tab pos="241300" algn="l"/>
              </a:tabLst>
            </a:pPr>
            <a:r>
              <a:rPr lang="en-GB" sz="2400" dirty="0"/>
              <a:t>To create and maintain a </a:t>
            </a:r>
            <a:r>
              <a:rPr lang="en-GB" sz="2400" b="1" dirty="0"/>
              <a:t>competitive advantage</a:t>
            </a:r>
            <a:r>
              <a:rPr lang="en-GB" sz="2400" dirty="0"/>
              <a:t>, businesses must carefully scan and analyse environmental factors that influence the organisation. </a:t>
            </a:r>
          </a:p>
          <a:p>
            <a:pPr marL="12700" marR="5080">
              <a:lnSpc>
                <a:spcPts val="3030"/>
              </a:lnSpc>
              <a:spcBef>
                <a:spcPts val="1050"/>
              </a:spcBef>
              <a:tabLst>
                <a:tab pos="241300" algn="l"/>
              </a:tabLst>
            </a:pPr>
            <a:endParaRPr lang="en-GB" sz="2400" dirty="0"/>
          </a:p>
          <a:p>
            <a:pPr marL="12700" marR="5080">
              <a:lnSpc>
                <a:spcPts val="3030"/>
              </a:lnSpc>
              <a:spcBef>
                <a:spcPts val="1050"/>
              </a:spcBef>
              <a:tabLst>
                <a:tab pos="241300" algn="l"/>
              </a:tabLst>
            </a:pPr>
            <a:r>
              <a:rPr lang="en-GB" sz="2400" dirty="0"/>
              <a:t>Without an effective environmental scanning process, an organisation operates much like one that is </a:t>
            </a:r>
            <a:r>
              <a:rPr lang="en-GB" sz="2400" b="1" dirty="0"/>
              <a:t>blind and deaf within its business ecosystem</a:t>
            </a:r>
            <a:r>
              <a:rPr lang="en-GB" sz="2400" dirty="0"/>
              <a:t>, unable to detect opportunities or threats - a situation that can ultimately lead to organisational decline or shutdown.</a:t>
            </a:r>
          </a:p>
          <a:p>
            <a:pPr marL="12700" marR="5080">
              <a:lnSpc>
                <a:spcPts val="3030"/>
              </a:lnSpc>
              <a:spcBef>
                <a:spcPts val="1050"/>
              </a:spcBef>
              <a:tabLst>
                <a:tab pos="241300" algn="l"/>
              </a:tabLst>
            </a:pPr>
            <a:endParaRPr lang="en-GB" sz="2800" u="sng" dirty="0"/>
          </a:p>
        </p:txBody>
      </p:sp>
    </p:spTree>
    <p:extLst>
      <p:ext uri="{BB962C8B-B14F-4D97-AF65-F5344CB8AC3E}">
        <p14:creationId xmlns:p14="http://schemas.microsoft.com/office/powerpoint/2010/main" val="21726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891893" y="340295"/>
            <a:ext cx="6862785" cy="747610"/>
          </a:xfrm>
          <a:prstGeom prst="rect">
            <a:avLst/>
          </a:prstGeom>
        </p:spPr>
        <p:txBody>
          <a:bodyPr vert="horz" wrap="square" lIns="0" tIns="8860" rIns="0" bIns="0" rtlCol="0">
            <a:spAutoFit/>
          </a:bodyPr>
          <a:lstStyle/>
          <a:p>
            <a:pPr marL="8861">
              <a:spcBef>
                <a:spcPts val="70"/>
              </a:spcBef>
            </a:pPr>
            <a:r>
              <a:rPr lang="en-GB" sz="4800" dirty="0">
                <a:solidFill>
                  <a:schemeClr val="accent1"/>
                </a:solidFill>
              </a:rPr>
              <a:t>Strategic Management</a:t>
            </a:r>
            <a:endParaRPr sz="4605" dirty="0"/>
          </a:p>
        </p:txBody>
      </p:sp>
      <p:grpSp>
        <p:nvGrpSpPr>
          <p:cNvPr id="6" name="object 6"/>
          <p:cNvGrpSpPr/>
          <p:nvPr/>
        </p:nvGrpSpPr>
        <p:grpSpPr>
          <a:xfrm>
            <a:off x="0" y="347950"/>
            <a:ext cx="12192000" cy="6510670"/>
            <a:chOff x="0" y="498729"/>
            <a:chExt cx="17475200" cy="9331960"/>
          </a:xfrm>
        </p:grpSpPr>
        <p:pic>
          <p:nvPicPr>
            <p:cNvPr id="7" name="object 7"/>
            <p:cNvPicPr/>
            <p:nvPr/>
          </p:nvPicPr>
          <p:blipFill>
            <a:blip r:embed="rId2" cstate="print"/>
            <a:stretch>
              <a:fillRect/>
            </a:stretch>
          </p:blipFill>
          <p:spPr>
            <a:xfrm>
              <a:off x="1013409" y="498729"/>
              <a:ext cx="25400" cy="9331854"/>
            </a:xfrm>
            <a:prstGeom prst="rect">
              <a:avLst/>
            </a:prstGeom>
          </p:spPr>
        </p:pic>
        <p:pic>
          <p:nvPicPr>
            <p:cNvPr id="8" name="object 8"/>
            <p:cNvPicPr/>
            <p:nvPr/>
          </p:nvPicPr>
          <p:blipFill>
            <a:blip r:embed="rId3" cstate="print"/>
            <a:stretch>
              <a:fillRect/>
            </a:stretch>
          </p:blipFill>
          <p:spPr>
            <a:xfrm>
              <a:off x="0" y="8265412"/>
              <a:ext cx="17475199" cy="1564385"/>
            </a:xfrm>
            <a:prstGeom prst="rect">
              <a:avLst/>
            </a:prstGeom>
          </p:spPr>
        </p:pic>
      </p:grpSp>
      <p:sp>
        <p:nvSpPr>
          <p:cNvPr id="9" name="object 9"/>
          <p:cNvSpPr txBox="1"/>
          <p:nvPr/>
        </p:nvSpPr>
        <p:spPr>
          <a:xfrm>
            <a:off x="841274" y="1499545"/>
            <a:ext cx="3464885" cy="738213"/>
          </a:xfrm>
          <a:prstGeom prst="rect">
            <a:avLst/>
          </a:prstGeom>
          <a:solidFill>
            <a:srgbClr val="C0504D"/>
          </a:solidFill>
        </p:spPr>
        <p:txBody>
          <a:bodyPr vert="horz" wrap="square" lIns="0" tIns="209993" rIns="0" bIns="0" rtlCol="0">
            <a:spAutoFit/>
          </a:bodyPr>
          <a:lstStyle/>
          <a:p>
            <a:pPr algn="ctr">
              <a:spcBef>
                <a:spcPts val="1654"/>
              </a:spcBef>
            </a:pPr>
            <a:r>
              <a:rPr sz="3419" spc="-7" dirty="0">
                <a:solidFill>
                  <a:srgbClr val="FFFFFF"/>
                </a:solidFill>
                <a:latin typeface="Calibri"/>
                <a:cs typeface="Calibri"/>
              </a:rPr>
              <a:t>Improve</a:t>
            </a:r>
            <a:endParaRPr sz="3419" dirty="0">
              <a:latin typeface="Calibri"/>
              <a:cs typeface="Calibri"/>
            </a:endParaRPr>
          </a:p>
        </p:txBody>
      </p:sp>
      <p:grpSp>
        <p:nvGrpSpPr>
          <p:cNvPr id="10" name="object 10"/>
          <p:cNvGrpSpPr/>
          <p:nvPr/>
        </p:nvGrpSpPr>
        <p:grpSpPr>
          <a:xfrm>
            <a:off x="841274" y="2533650"/>
            <a:ext cx="3464885" cy="3156098"/>
            <a:chOff x="1205826" y="3631565"/>
            <a:chExt cx="4966335" cy="4523740"/>
          </a:xfrm>
        </p:grpSpPr>
        <p:sp>
          <p:nvSpPr>
            <p:cNvPr id="11" name="object 11"/>
            <p:cNvSpPr/>
            <p:nvPr/>
          </p:nvSpPr>
          <p:spPr>
            <a:xfrm>
              <a:off x="1218526" y="3644265"/>
              <a:ext cx="4940935" cy="4498340"/>
            </a:xfrm>
            <a:custGeom>
              <a:avLst/>
              <a:gdLst/>
              <a:ahLst/>
              <a:cxnLst/>
              <a:rect l="l" t="t" r="r" b="b"/>
              <a:pathLst>
                <a:path w="4940935" h="4498340">
                  <a:moveTo>
                    <a:pt x="4940808" y="0"/>
                  </a:moveTo>
                  <a:lnTo>
                    <a:pt x="0" y="0"/>
                  </a:lnTo>
                  <a:lnTo>
                    <a:pt x="0" y="4497832"/>
                  </a:lnTo>
                  <a:lnTo>
                    <a:pt x="4940808" y="4497832"/>
                  </a:lnTo>
                  <a:lnTo>
                    <a:pt x="4940808" y="0"/>
                  </a:lnTo>
                  <a:close/>
                </a:path>
              </a:pathLst>
            </a:custGeom>
            <a:solidFill>
              <a:srgbClr val="E8D0D0">
                <a:alpha val="90194"/>
              </a:srgbClr>
            </a:solidFill>
          </p:spPr>
          <p:txBody>
            <a:bodyPr wrap="square" lIns="0" tIns="0" rIns="0" bIns="0" rtlCol="0"/>
            <a:lstStyle/>
            <a:p>
              <a:endParaRPr/>
            </a:p>
          </p:txBody>
        </p:sp>
        <p:sp>
          <p:nvSpPr>
            <p:cNvPr id="12" name="object 12"/>
            <p:cNvSpPr/>
            <p:nvPr/>
          </p:nvSpPr>
          <p:spPr>
            <a:xfrm>
              <a:off x="1218526" y="3644265"/>
              <a:ext cx="4940935" cy="4498340"/>
            </a:xfrm>
            <a:custGeom>
              <a:avLst/>
              <a:gdLst/>
              <a:ahLst/>
              <a:cxnLst/>
              <a:rect l="l" t="t" r="r" b="b"/>
              <a:pathLst>
                <a:path w="4940935" h="4498340">
                  <a:moveTo>
                    <a:pt x="0" y="4497832"/>
                  </a:moveTo>
                  <a:lnTo>
                    <a:pt x="4940808" y="4497832"/>
                  </a:lnTo>
                  <a:lnTo>
                    <a:pt x="4940808" y="0"/>
                  </a:lnTo>
                  <a:lnTo>
                    <a:pt x="0" y="0"/>
                  </a:lnTo>
                  <a:lnTo>
                    <a:pt x="0" y="4497832"/>
                  </a:lnTo>
                  <a:close/>
                </a:path>
              </a:pathLst>
            </a:custGeom>
            <a:ln w="25400">
              <a:solidFill>
                <a:srgbClr val="E8D0D0"/>
              </a:solidFill>
            </a:ln>
          </p:spPr>
          <p:txBody>
            <a:bodyPr wrap="square" lIns="0" tIns="0" rIns="0" bIns="0" rtlCol="0"/>
            <a:lstStyle/>
            <a:p>
              <a:endParaRPr/>
            </a:p>
          </p:txBody>
        </p:sp>
      </p:grpSp>
      <p:sp>
        <p:nvSpPr>
          <p:cNvPr id="13" name="object 13"/>
          <p:cNvSpPr txBox="1"/>
          <p:nvPr/>
        </p:nvSpPr>
        <p:spPr>
          <a:xfrm>
            <a:off x="1190669" y="2831096"/>
            <a:ext cx="2774212" cy="309223"/>
          </a:xfrm>
          <a:prstGeom prst="rect">
            <a:avLst/>
          </a:prstGeom>
        </p:spPr>
        <p:txBody>
          <a:bodyPr vert="horz" wrap="square" lIns="0" tIns="8417" rIns="0" bIns="0" rtlCol="0">
            <a:spAutoFit/>
          </a:bodyPr>
          <a:lstStyle/>
          <a:p>
            <a:pPr>
              <a:spcBef>
                <a:spcPts val="66"/>
              </a:spcBef>
              <a:tabLst>
                <a:tab pos="1714120" algn="l"/>
              </a:tabLst>
            </a:pPr>
            <a:r>
              <a:rPr sz="1954" b="1" spc="56" dirty="0">
                <a:latin typeface="Calibri"/>
                <a:cs typeface="Calibri"/>
              </a:rPr>
              <a:t>Improve</a:t>
            </a:r>
            <a:r>
              <a:rPr sz="1954" b="1" dirty="0">
                <a:latin typeface="Calibri"/>
                <a:cs typeface="Calibri"/>
              </a:rPr>
              <a:t>	</a:t>
            </a:r>
            <a:r>
              <a:rPr sz="1954" b="1" spc="94" dirty="0">
                <a:latin typeface="Calibri"/>
                <a:cs typeface="Calibri"/>
              </a:rPr>
              <a:t>decision-</a:t>
            </a:r>
            <a:endParaRPr sz="1954">
              <a:latin typeface="Calibri"/>
              <a:cs typeface="Calibri"/>
            </a:endParaRPr>
          </a:p>
        </p:txBody>
      </p:sp>
      <p:sp>
        <p:nvSpPr>
          <p:cNvPr id="14" name="object 14"/>
          <p:cNvSpPr txBox="1"/>
          <p:nvPr/>
        </p:nvSpPr>
        <p:spPr>
          <a:xfrm>
            <a:off x="1190669" y="3104352"/>
            <a:ext cx="2773769" cy="309223"/>
          </a:xfrm>
          <a:prstGeom prst="rect">
            <a:avLst/>
          </a:prstGeom>
        </p:spPr>
        <p:txBody>
          <a:bodyPr vert="horz" wrap="square" lIns="0" tIns="8417" rIns="0" bIns="0" rtlCol="0">
            <a:spAutoFit/>
          </a:bodyPr>
          <a:lstStyle/>
          <a:p>
            <a:pPr>
              <a:spcBef>
                <a:spcPts val="66"/>
              </a:spcBef>
              <a:tabLst>
                <a:tab pos="1014117" algn="l"/>
                <a:tab pos="1272852" algn="l"/>
                <a:tab pos="1917032" algn="l"/>
              </a:tabLst>
            </a:pPr>
            <a:r>
              <a:rPr sz="1954" b="1" spc="70" dirty="0">
                <a:latin typeface="Calibri"/>
                <a:cs typeface="Calibri"/>
              </a:rPr>
              <a:t>making:</a:t>
            </a:r>
            <a:r>
              <a:rPr sz="1954" b="1" dirty="0">
                <a:latin typeface="Calibri"/>
                <a:cs typeface="Calibri"/>
              </a:rPr>
              <a:t>	</a:t>
            </a:r>
            <a:r>
              <a:rPr sz="1954" spc="-35" dirty="0">
                <a:latin typeface="Calibri"/>
                <a:cs typeface="Calibri"/>
              </a:rPr>
              <a:t>A</a:t>
            </a:r>
            <a:r>
              <a:rPr sz="1954" dirty="0">
                <a:latin typeface="Calibri"/>
                <a:cs typeface="Calibri"/>
              </a:rPr>
              <a:t>	</a:t>
            </a:r>
            <a:r>
              <a:rPr sz="1954" spc="24" dirty="0">
                <a:latin typeface="Calibri"/>
                <a:cs typeface="Calibri"/>
              </a:rPr>
              <a:t>good</a:t>
            </a:r>
            <a:r>
              <a:rPr sz="1954" dirty="0">
                <a:latin typeface="Calibri"/>
                <a:cs typeface="Calibri"/>
              </a:rPr>
              <a:t>	</a:t>
            </a:r>
            <a:r>
              <a:rPr sz="1954" spc="-7" dirty="0">
                <a:latin typeface="Calibri"/>
                <a:cs typeface="Calibri"/>
              </a:rPr>
              <a:t>strategy</a:t>
            </a:r>
            <a:endParaRPr sz="1954" dirty="0">
              <a:latin typeface="Calibri"/>
              <a:cs typeface="Calibri"/>
            </a:endParaRPr>
          </a:p>
        </p:txBody>
      </p:sp>
      <p:sp>
        <p:nvSpPr>
          <p:cNvPr id="15" name="object 15"/>
          <p:cNvSpPr txBox="1"/>
          <p:nvPr/>
        </p:nvSpPr>
        <p:spPr>
          <a:xfrm>
            <a:off x="1190669" y="3376546"/>
            <a:ext cx="2774654" cy="309223"/>
          </a:xfrm>
          <a:prstGeom prst="rect">
            <a:avLst/>
          </a:prstGeom>
        </p:spPr>
        <p:txBody>
          <a:bodyPr vert="horz" wrap="square" lIns="0" tIns="8417" rIns="0" bIns="0" rtlCol="0">
            <a:spAutoFit/>
          </a:bodyPr>
          <a:lstStyle/>
          <a:p>
            <a:pPr>
              <a:spcBef>
                <a:spcPts val="66"/>
              </a:spcBef>
            </a:pPr>
            <a:r>
              <a:rPr sz="1954" spc="73" dirty="0">
                <a:latin typeface="Calibri"/>
                <a:cs typeface="Calibri"/>
              </a:rPr>
              <a:t>helps</a:t>
            </a:r>
            <a:r>
              <a:rPr sz="1954" spc="-24" dirty="0">
                <a:latin typeface="Calibri"/>
                <a:cs typeface="Calibri"/>
              </a:rPr>
              <a:t> </a:t>
            </a:r>
            <a:r>
              <a:rPr sz="1954" spc="63" dirty="0">
                <a:latin typeface="Calibri"/>
                <a:cs typeface="Calibri"/>
              </a:rPr>
              <a:t>leaders</a:t>
            </a:r>
            <a:r>
              <a:rPr sz="1954" spc="-10" dirty="0">
                <a:latin typeface="Calibri"/>
                <a:cs typeface="Calibri"/>
              </a:rPr>
              <a:t> </a:t>
            </a:r>
            <a:r>
              <a:rPr sz="1954" spc="63" dirty="0">
                <a:latin typeface="Calibri"/>
                <a:cs typeface="Calibri"/>
              </a:rPr>
              <a:t>make</a:t>
            </a:r>
            <a:r>
              <a:rPr sz="1954" spc="-17" dirty="0">
                <a:latin typeface="Calibri"/>
                <a:cs typeface="Calibri"/>
              </a:rPr>
              <a:t> </a:t>
            </a:r>
            <a:r>
              <a:rPr sz="1954" spc="49" dirty="0">
                <a:latin typeface="Calibri"/>
                <a:cs typeface="Calibri"/>
              </a:rPr>
              <a:t>smart</a:t>
            </a:r>
            <a:endParaRPr sz="1954">
              <a:latin typeface="Calibri"/>
              <a:cs typeface="Calibri"/>
            </a:endParaRPr>
          </a:p>
        </p:txBody>
      </p:sp>
      <p:sp>
        <p:nvSpPr>
          <p:cNvPr id="16" name="object 16"/>
          <p:cNvSpPr txBox="1"/>
          <p:nvPr/>
        </p:nvSpPr>
        <p:spPr>
          <a:xfrm>
            <a:off x="1190670" y="3648739"/>
            <a:ext cx="2775541" cy="309223"/>
          </a:xfrm>
          <a:prstGeom prst="rect">
            <a:avLst/>
          </a:prstGeom>
        </p:spPr>
        <p:txBody>
          <a:bodyPr vert="horz" wrap="square" lIns="0" tIns="8417" rIns="0" bIns="0" rtlCol="0">
            <a:spAutoFit/>
          </a:bodyPr>
          <a:lstStyle/>
          <a:p>
            <a:pPr>
              <a:spcBef>
                <a:spcPts val="66"/>
              </a:spcBef>
              <a:tabLst>
                <a:tab pos="1432347" algn="l"/>
                <a:tab pos="2492097" algn="l"/>
              </a:tabLst>
            </a:pPr>
            <a:r>
              <a:rPr sz="1954" spc="80" dirty="0">
                <a:latin typeface="Calibri"/>
                <a:cs typeface="Calibri"/>
              </a:rPr>
              <a:t>decisions</a:t>
            </a:r>
            <a:r>
              <a:rPr sz="1954" dirty="0">
                <a:latin typeface="Calibri"/>
                <a:cs typeface="Calibri"/>
              </a:rPr>
              <a:t>	</a:t>
            </a:r>
            <a:r>
              <a:rPr sz="1954" spc="87" dirty="0">
                <a:latin typeface="Calibri"/>
                <a:cs typeface="Calibri"/>
              </a:rPr>
              <a:t>based</a:t>
            </a:r>
            <a:r>
              <a:rPr sz="1954" dirty="0">
                <a:latin typeface="Calibri"/>
                <a:cs typeface="Calibri"/>
              </a:rPr>
              <a:t>	</a:t>
            </a:r>
            <a:r>
              <a:rPr sz="1954" spc="21" dirty="0">
                <a:latin typeface="Calibri"/>
                <a:cs typeface="Calibri"/>
              </a:rPr>
              <a:t>on</a:t>
            </a:r>
            <a:endParaRPr sz="1954" dirty="0">
              <a:latin typeface="Calibri"/>
              <a:cs typeface="Calibri"/>
            </a:endParaRPr>
          </a:p>
        </p:txBody>
      </p:sp>
      <p:sp>
        <p:nvSpPr>
          <p:cNvPr id="17" name="object 17"/>
          <p:cNvSpPr txBox="1"/>
          <p:nvPr/>
        </p:nvSpPr>
        <p:spPr>
          <a:xfrm>
            <a:off x="1190669" y="3921996"/>
            <a:ext cx="2773769" cy="309223"/>
          </a:xfrm>
          <a:prstGeom prst="rect">
            <a:avLst/>
          </a:prstGeom>
        </p:spPr>
        <p:txBody>
          <a:bodyPr vert="horz" wrap="square" lIns="0" tIns="8417" rIns="0" bIns="0" rtlCol="0">
            <a:spAutoFit/>
          </a:bodyPr>
          <a:lstStyle/>
          <a:p>
            <a:pPr>
              <a:spcBef>
                <a:spcPts val="66"/>
              </a:spcBef>
            </a:pPr>
            <a:r>
              <a:rPr sz="1954" dirty="0">
                <a:latin typeface="Calibri"/>
                <a:cs typeface="Calibri"/>
              </a:rPr>
              <a:t>important</a:t>
            </a:r>
            <a:r>
              <a:rPr sz="1954" spc="241" dirty="0">
                <a:latin typeface="Calibri"/>
                <a:cs typeface="Calibri"/>
              </a:rPr>
              <a:t> </a:t>
            </a:r>
            <a:r>
              <a:rPr sz="1954" spc="80" dirty="0">
                <a:latin typeface="Calibri"/>
                <a:cs typeface="Calibri"/>
              </a:rPr>
              <a:t>facts</a:t>
            </a:r>
            <a:r>
              <a:rPr sz="1954" spc="234" dirty="0">
                <a:latin typeface="Calibri"/>
                <a:cs typeface="Calibri"/>
              </a:rPr>
              <a:t> </a:t>
            </a:r>
            <a:r>
              <a:rPr sz="1954" spc="70" dirty="0">
                <a:latin typeface="Calibri"/>
                <a:cs typeface="Calibri"/>
              </a:rPr>
              <a:t>and</a:t>
            </a:r>
            <a:r>
              <a:rPr sz="1954" spc="248" dirty="0">
                <a:latin typeface="Calibri"/>
                <a:cs typeface="Calibri"/>
              </a:rPr>
              <a:t> </a:t>
            </a:r>
            <a:r>
              <a:rPr sz="1954" spc="66" dirty="0">
                <a:latin typeface="Calibri"/>
                <a:cs typeface="Calibri"/>
              </a:rPr>
              <a:t>clear</a:t>
            </a:r>
            <a:endParaRPr sz="1954">
              <a:latin typeface="Calibri"/>
              <a:cs typeface="Calibri"/>
            </a:endParaRPr>
          </a:p>
        </p:txBody>
      </p:sp>
      <p:sp>
        <p:nvSpPr>
          <p:cNvPr id="18" name="object 18"/>
          <p:cNvSpPr txBox="1"/>
          <p:nvPr/>
        </p:nvSpPr>
        <p:spPr>
          <a:xfrm>
            <a:off x="1190669" y="4193977"/>
            <a:ext cx="2775098" cy="309223"/>
          </a:xfrm>
          <a:prstGeom prst="rect">
            <a:avLst/>
          </a:prstGeom>
        </p:spPr>
        <p:txBody>
          <a:bodyPr vert="horz" wrap="square" lIns="0" tIns="8417" rIns="0" bIns="0" rtlCol="0">
            <a:spAutoFit/>
          </a:bodyPr>
          <a:lstStyle/>
          <a:p>
            <a:pPr>
              <a:spcBef>
                <a:spcPts val="66"/>
              </a:spcBef>
              <a:tabLst>
                <a:tab pos="880319" algn="l"/>
                <a:tab pos="1916146" algn="l"/>
                <a:tab pos="2368046" algn="l"/>
              </a:tabLst>
            </a:pPr>
            <a:r>
              <a:rPr sz="1954" spc="63" dirty="0">
                <a:latin typeface="Calibri"/>
                <a:cs typeface="Calibri"/>
              </a:rPr>
              <a:t>goals,</a:t>
            </a:r>
            <a:r>
              <a:rPr sz="1954" dirty="0">
                <a:latin typeface="Calibri"/>
                <a:cs typeface="Calibri"/>
              </a:rPr>
              <a:t>	</a:t>
            </a:r>
            <a:r>
              <a:rPr sz="1954" spc="49" dirty="0">
                <a:latin typeface="Calibri"/>
                <a:cs typeface="Calibri"/>
              </a:rPr>
              <a:t>instead</a:t>
            </a:r>
            <a:r>
              <a:rPr sz="1954" dirty="0">
                <a:latin typeface="Calibri"/>
                <a:cs typeface="Calibri"/>
              </a:rPr>
              <a:t>	</a:t>
            </a:r>
            <a:r>
              <a:rPr sz="1954" spc="-17" dirty="0">
                <a:latin typeface="Calibri"/>
                <a:cs typeface="Calibri"/>
              </a:rPr>
              <a:t>of</a:t>
            </a:r>
            <a:r>
              <a:rPr sz="1954" dirty="0">
                <a:latin typeface="Calibri"/>
                <a:cs typeface="Calibri"/>
              </a:rPr>
              <a:t>	</a:t>
            </a:r>
            <a:r>
              <a:rPr sz="1954" spc="31" dirty="0">
                <a:latin typeface="Calibri"/>
                <a:cs typeface="Calibri"/>
              </a:rPr>
              <a:t>just</a:t>
            </a:r>
            <a:endParaRPr sz="1954">
              <a:latin typeface="Calibri"/>
              <a:cs typeface="Calibri"/>
            </a:endParaRPr>
          </a:p>
        </p:txBody>
      </p:sp>
      <p:sp>
        <p:nvSpPr>
          <p:cNvPr id="19" name="object 19"/>
          <p:cNvSpPr txBox="1"/>
          <p:nvPr/>
        </p:nvSpPr>
        <p:spPr>
          <a:xfrm>
            <a:off x="1190670" y="4466560"/>
            <a:ext cx="2707315" cy="309223"/>
          </a:xfrm>
          <a:prstGeom prst="rect">
            <a:avLst/>
          </a:prstGeom>
        </p:spPr>
        <p:txBody>
          <a:bodyPr vert="horz" wrap="square" lIns="0" tIns="8417" rIns="0" bIns="0" rtlCol="0">
            <a:spAutoFit/>
          </a:bodyPr>
          <a:lstStyle/>
          <a:p>
            <a:pPr>
              <a:spcBef>
                <a:spcPts val="66"/>
              </a:spcBef>
            </a:pPr>
            <a:r>
              <a:rPr sz="1954" spc="38" dirty="0">
                <a:latin typeface="Calibri"/>
                <a:cs typeface="Calibri"/>
              </a:rPr>
              <a:t>reacting</a:t>
            </a:r>
            <a:r>
              <a:rPr sz="1954" spc="10" dirty="0">
                <a:latin typeface="Calibri"/>
                <a:cs typeface="Calibri"/>
              </a:rPr>
              <a:t> </a:t>
            </a:r>
            <a:r>
              <a:rPr sz="1954" dirty="0">
                <a:latin typeface="Calibri"/>
                <a:cs typeface="Calibri"/>
              </a:rPr>
              <a:t>without</a:t>
            </a:r>
            <a:r>
              <a:rPr sz="1954" spc="21" dirty="0">
                <a:latin typeface="Calibri"/>
                <a:cs typeface="Calibri"/>
              </a:rPr>
              <a:t> </a:t>
            </a:r>
            <a:r>
              <a:rPr sz="1954" spc="-7" dirty="0">
                <a:latin typeface="Calibri"/>
                <a:cs typeface="Calibri"/>
              </a:rPr>
              <a:t>thinking.</a:t>
            </a:r>
            <a:endParaRPr sz="1954">
              <a:latin typeface="Calibri"/>
              <a:cs typeface="Calibri"/>
            </a:endParaRPr>
          </a:p>
        </p:txBody>
      </p:sp>
      <p:sp>
        <p:nvSpPr>
          <p:cNvPr id="20" name="object 20"/>
          <p:cNvSpPr txBox="1"/>
          <p:nvPr/>
        </p:nvSpPr>
        <p:spPr>
          <a:xfrm>
            <a:off x="4363602" y="1499545"/>
            <a:ext cx="3464885" cy="738213"/>
          </a:xfrm>
          <a:prstGeom prst="rect">
            <a:avLst/>
          </a:prstGeom>
          <a:solidFill>
            <a:srgbClr val="BC9B52"/>
          </a:solidFill>
        </p:spPr>
        <p:txBody>
          <a:bodyPr vert="horz" wrap="square" lIns="0" tIns="209993" rIns="0" bIns="0" rtlCol="0">
            <a:spAutoFit/>
          </a:bodyPr>
          <a:lstStyle/>
          <a:p>
            <a:pPr algn="ctr">
              <a:spcBef>
                <a:spcPts val="1654"/>
              </a:spcBef>
            </a:pPr>
            <a:r>
              <a:rPr sz="3419" spc="80" dirty="0">
                <a:solidFill>
                  <a:srgbClr val="FFFFFF"/>
                </a:solidFill>
                <a:latin typeface="Calibri"/>
                <a:cs typeface="Calibri"/>
              </a:rPr>
              <a:t>Gain</a:t>
            </a:r>
            <a:endParaRPr sz="3419">
              <a:latin typeface="Calibri"/>
              <a:cs typeface="Calibri"/>
            </a:endParaRPr>
          </a:p>
        </p:txBody>
      </p:sp>
      <p:grpSp>
        <p:nvGrpSpPr>
          <p:cNvPr id="21" name="object 21"/>
          <p:cNvGrpSpPr/>
          <p:nvPr/>
        </p:nvGrpSpPr>
        <p:grpSpPr>
          <a:xfrm>
            <a:off x="4363602" y="2533650"/>
            <a:ext cx="3464885" cy="3156098"/>
            <a:chOff x="6254496" y="3631565"/>
            <a:chExt cx="4966335" cy="4523740"/>
          </a:xfrm>
        </p:grpSpPr>
        <p:sp>
          <p:nvSpPr>
            <p:cNvPr id="22" name="object 22"/>
            <p:cNvSpPr/>
            <p:nvPr/>
          </p:nvSpPr>
          <p:spPr>
            <a:xfrm>
              <a:off x="6267196" y="3644265"/>
              <a:ext cx="4940935" cy="4498340"/>
            </a:xfrm>
            <a:custGeom>
              <a:avLst/>
              <a:gdLst/>
              <a:ahLst/>
              <a:cxnLst/>
              <a:rect l="l" t="t" r="r" b="b"/>
              <a:pathLst>
                <a:path w="4940934" h="4498340">
                  <a:moveTo>
                    <a:pt x="4940808" y="0"/>
                  </a:moveTo>
                  <a:lnTo>
                    <a:pt x="0" y="0"/>
                  </a:lnTo>
                  <a:lnTo>
                    <a:pt x="0" y="4497832"/>
                  </a:lnTo>
                  <a:lnTo>
                    <a:pt x="4940808" y="4497832"/>
                  </a:lnTo>
                  <a:lnTo>
                    <a:pt x="4940808" y="0"/>
                  </a:lnTo>
                  <a:close/>
                </a:path>
              </a:pathLst>
            </a:custGeom>
            <a:solidFill>
              <a:srgbClr val="E8E0D1">
                <a:alpha val="90194"/>
              </a:srgbClr>
            </a:solidFill>
          </p:spPr>
          <p:txBody>
            <a:bodyPr wrap="square" lIns="0" tIns="0" rIns="0" bIns="0" rtlCol="0"/>
            <a:lstStyle/>
            <a:p>
              <a:endParaRPr/>
            </a:p>
          </p:txBody>
        </p:sp>
        <p:sp>
          <p:nvSpPr>
            <p:cNvPr id="23" name="object 23"/>
            <p:cNvSpPr/>
            <p:nvPr/>
          </p:nvSpPr>
          <p:spPr>
            <a:xfrm>
              <a:off x="6267196" y="3644265"/>
              <a:ext cx="4940935" cy="4498340"/>
            </a:xfrm>
            <a:custGeom>
              <a:avLst/>
              <a:gdLst/>
              <a:ahLst/>
              <a:cxnLst/>
              <a:rect l="l" t="t" r="r" b="b"/>
              <a:pathLst>
                <a:path w="4940934" h="4498340">
                  <a:moveTo>
                    <a:pt x="0" y="4497832"/>
                  </a:moveTo>
                  <a:lnTo>
                    <a:pt x="4940808" y="4497832"/>
                  </a:lnTo>
                  <a:lnTo>
                    <a:pt x="4940808" y="0"/>
                  </a:lnTo>
                  <a:lnTo>
                    <a:pt x="0" y="0"/>
                  </a:lnTo>
                  <a:lnTo>
                    <a:pt x="0" y="4497832"/>
                  </a:lnTo>
                  <a:close/>
                </a:path>
              </a:pathLst>
            </a:custGeom>
            <a:ln w="25399">
              <a:solidFill>
                <a:srgbClr val="E8E0D1"/>
              </a:solidFill>
            </a:ln>
          </p:spPr>
          <p:txBody>
            <a:bodyPr wrap="square" lIns="0" tIns="0" rIns="0" bIns="0" rtlCol="0"/>
            <a:lstStyle/>
            <a:p>
              <a:endParaRPr/>
            </a:p>
          </p:txBody>
        </p:sp>
      </p:grpSp>
      <p:sp>
        <p:nvSpPr>
          <p:cNvPr id="24" name="object 24"/>
          <p:cNvSpPr txBox="1"/>
          <p:nvPr/>
        </p:nvSpPr>
        <p:spPr>
          <a:xfrm>
            <a:off x="4713413" y="2831096"/>
            <a:ext cx="2773769" cy="309223"/>
          </a:xfrm>
          <a:prstGeom prst="rect">
            <a:avLst/>
          </a:prstGeom>
        </p:spPr>
        <p:txBody>
          <a:bodyPr vert="horz" wrap="square" lIns="0" tIns="8417" rIns="0" bIns="0" rtlCol="0">
            <a:spAutoFit/>
          </a:bodyPr>
          <a:lstStyle/>
          <a:p>
            <a:pPr>
              <a:spcBef>
                <a:spcPts val="66"/>
              </a:spcBef>
              <a:tabLst>
                <a:tab pos="901585" algn="l"/>
                <a:tab pos="1415067" algn="l"/>
              </a:tabLst>
            </a:pPr>
            <a:r>
              <a:rPr sz="1954" b="1" spc="77" dirty="0">
                <a:latin typeface="Calibri"/>
                <a:cs typeface="Calibri"/>
              </a:rPr>
              <a:t>Gain</a:t>
            </a:r>
            <a:r>
              <a:rPr sz="1954" b="1" dirty="0">
                <a:latin typeface="Calibri"/>
                <a:cs typeface="Calibri"/>
              </a:rPr>
              <a:t>	</a:t>
            </a:r>
            <a:r>
              <a:rPr sz="1954" b="1" spc="70" dirty="0">
                <a:latin typeface="Calibri"/>
                <a:cs typeface="Calibri"/>
              </a:rPr>
              <a:t>a</a:t>
            </a:r>
            <a:r>
              <a:rPr sz="1954" b="1" dirty="0">
                <a:latin typeface="Calibri"/>
                <a:cs typeface="Calibri"/>
              </a:rPr>
              <a:t>	</a:t>
            </a:r>
            <a:r>
              <a:rPr sz="1954" b="1" spc="66" dirty="0">
                <a:latin typeface="Calibri"/>
                <a:cs typeface="Calibri"/>
              </a:rPr>
              <a:t>competitive</a:t>
            </a:r>
            <a:endParaRPr sz="1954">
              <a:latin typeface="Calibri"/>
              <a:cs typeface="Calibri"/>
            </a:endParaRPr>
          </a:p>
        </p:txBody>
      </p:sp>
      <p:sp>
        <p:nvSpPr>
          <p:cNvPr id="25" name="object 25"/>
          <p:cNvSpPr txBox="1"/>
          <p:nvPr/>
        </p:nvSpPr>
        <p:spPr>
          <a:xfrm>
            <a:off x="4713413" y="3104353"/>
            <a:ext cx="2774212" cy="577975"/>
          </a:xfrm>
          <a:prstGeom prst="rect">
            <a:avLst/>
          </a:prstGeom>
        </p:spPr>
        <p:txBody>
          <a:bodyPr vert="horz" wrap="square" lIns="0" tIns="38985" rIns="0" bIns="0" rtlCol="0">
            <a:spAutoFit/>
          </a:bodyPr>
          <a:lstStyle/>
          <a:p>
            <a:pPr marR="3544">
              <a:lnSpc>
                <a:spcPts val="2142"/>
              </a:lnSpc>
              <a:spcBef>
                <a:spcPts val="306"/>
              </a:spcBef>
              <a:tabLst>
                <a:tab pos="999054" algn="l"/>
                <a:tab pos="1693740" algn="l"/>
              </a:tabLst>
            </a:pPr>
            <a:r>
              <a:rPr sz="1954" b="1" spc="73" dirty="0">
                <a:latin typeface="Calibri"/>
                <a:cs typeface="Calibri"/>
              </a:rPr>
              <a:t>edge:</a:t>
            </a:r>
            <a:r>
              <a:rPr sz="1954" b="1" spc="59" dirty="0">
                <a:latin typeface="Calibri"/>
                <a:cs typeface="Calibri"/>
              </a:rPr>
              <a:t> </a:t>
            </a:r>
            <a:r>
              <a:rPr sz="1954" dirty="0">
                <a:latin typeface="Calibri"/>
                <a:cs typeface="Calibri"/>
              </a:rPr>
              <a:t>It</a:t>
            </a:r>
            <a:r>
              <a:rPr sz="1954" spc="56" dirty="0">
                <a:latin typeface="Calibri"/>
                <a:cs typeface="Calibri"/>
              </a:rPr>
              <a:t> </a:t>
            </a:r>
            <a:r>
              <a:rPr sz="1954" spc="77" dirty="0">
                <a:latin typeface="Calibri"/>
                <a:cs typeface="Calibri"/>
              </a:rPr>
              <a:t>helps</a:t>
            </a:r>
            <a:r>
              <a:rPr sz="1954" spc="63" dirty="0">
                <a:latin typeface="Calibri"/>
                <a:cs typeface="Calibri"/>
              </a:rPr>
              <a:t> </a:t>
            </a:r>
            <a:r>
              <a:rPr sz="1954" spc="94" dirty="0">
                <a:latin typeface="Calibri"/>
                <a:cs typeface="Calibri"/>
              </a:rPr>
              <a:t>businesses </a:t>
            </a:r>
            <a:r>
              <a:rPr sz="1954" spc="-7" dirty="0">
                <a:latin typeface="Calibri"/>
                <a:cs typeface="Calibri"/>
              </a:rPr>
              <a:t>identify</a:t>
            </a:r>
            <a:r>
              <a:rPr sz="1954" dirty="0">
                <a:latin typeface="Calibri"/>
                <a:cs typeface="Calibri"/>
              </a:rPr>
              <a:t>	</a:t>
            </a:r>
            <a:r>
              <a:rPr sz="1954" spc="-14" dirty="0">
                <a:latin typeface="Calibri"/>
                <a:cs typeface="Calibri"/>
              </a:rPr>
              <a:t>their</a:t>
            </a:r>
            <a:r>
              <a:rPr sz="1954" dirty="0">
                <a:latin typeface="Calibri"/>
                <a:cs typeface="Calibri"/>
              </a:rPr>
              <a:t>	</a:t>
            </a:r>
            <a:r>
              <a:rPr sz="1954" spc="35" dirty="0">
                <a:latin typeface="Calibri"/>
                <a:cs typeface="Calibri"/>
              </a:rPr>
              <a:t>strengths,</a:t>
            </a:r>
            <a:endParaRPr sz="1954">
              <a:latin typeface="Calibri"/>
              <a:cs typeface="Calibri"/>
            </a:endParaRPr>
          </a:p>
        </p:txBody>
      </p:sp>
      <p:sp>
        <p:nvSpPr>
          <p:cNvPr id="26" name="object 26"/>
          <p:cNvSpPr txBox="1"/>
          <p:nvPr/>
        </p:nvSpPr>
        <p:spPr>
          <a:xfrm>
            <a:off x="4713413" y="3648739"/>
            <a:ext cx="2774212" cy="309223"/>
          </a:xfrm>
          <a:prstGeom prst="rect">
            <a:avLst/>
          </a:prstGeom>
        </p:spPr>
        <p:txBody>
          <a:bodyPr vert="horz" wrap="square" lIns="0" tIns="8417" rIns="0" bIns="0" rtlCol="0">
            <a:spAutoFit/>
          </a:bodyPr>
          <a:lstStyle/>
          <a:p>
            <a:pPr>
              <a:spcBef>
                <a:spcPts val="66"/>
              </a:spcBef>
              <a:tabLst>
                <a:tab pos="1378739" algn="l"/>
              </a:tabLst>
            </a:pPr>
            <a:r>
              <a:rPr sz="1954" spc="52" dirty="0">
                <a:latin typeface="Calibri"/>
                <a:cs typeface="Calibri"/>
              </a:rPr>
              <a:t>minimise</a:t>
            </a:r>
            <a:r>
              <a:rPr sz="1954" dirty="0">
                <a:latin typeface="Calibri"/>
                <a:cs typeface="Calibri"/>
              </a:rPr>
              <a:t>	</a:t>
            </a:r>
            <a:r>
              <a:rPr sz="1954" spc="73" dirty="0">
                <a:latin typeface="Calibri"/>
                <a:cs typeface="Calibri"/>
              </a:rPr>
              <a:t>weaknesses,</a:t>
            </a:r>
            <a:endParaRPr sz="1954">
              <a:latin typeface="Calibri"/>
              <a:cs typeface="Calibri"/>
            </a:endParaRPr>
          </a:p>
        </p:txBody>
      </p:sp>
      <p:sp>
        <p:nvSpPr>
          <p:cNvPr id="27" name="object 27"/>
          <p:cNvSpPr txBox="1"/>
          <p:nvPr/>
        </p:nvSpPr>
        <p:spPr>
          <a:xfrm>
            <a:off x="4713413" y="3921996"/>
            <a:ext cx="2775541" cy="309223"/>
          </a:xfrm>
          <a:prstGeom prst="rect">
            <a:avLst/>
          </a:prstGeom>
        </p:spPr>
        <p:txBody>
          <a:bodyPr vert="horz" wrap="square" lIns="0" tIns="8417" rIns="0" bIns="0" rtlCol="0">
            <a:spAutoFit/>
          </a:bodyPr>
          <a:lstStyle/>
          <a:p>
            <a:pPr>
              <a:spcBef>
                <a:spcPts val="66"/>
              </a:spcBef>
              <a:tabLst>
                <a:tab pos="926839" algn="l"/>
                <a:tab pos="2492097" algn="l"/>
              </a:tabLst>
            </a:pPr>
            <a:r>
              <a:rPr sz="1954" spc="52" dirty="0">
                <a:latin typeface="Calibri"/>
                <a:cs typeface="Calibri"/>
              </a:rPr>
              <a:t>and</a:t>
            </a:r>
            <a:r>
              <a:rPr sz="1954" dirty="0">
                <a:latin typeface="Calibri"/>
                <a:cs typeface="Calibri"/>
              </a:rPr>
              <a:t>	</a:t>
            </a:r>
            <a:r>
              <a:rPr sz="1954" spc="63" dirty="0">
                <a:latin typeface="Calibri"/>
                <a:cs typeface="Calibri"/>
              </a:rPr>
              <a:t>capitalise</a:t>
            </a:r>
            <a:r>
              <a:rPr sz="1954" dirty="0">
                <a:latin typeface="Calibri"/>
                <a:cs typeface="Calibri"/>
              </a:rPr>
              <a:t>	</a:t>
            </a:r>
            <a:r>
              <a:rPr sz="1954" spc="21" dirty="0">
                <a:latin typeface="Calibri"/>
                <a:cs typeface="Calibri"/>
              </a:rPr>
              <a:t>on</a:t>
            </a:r>
            <a:endParaRPr sz="1954">
              <a:latin typeface="Calibri"/>
              <a:cs typeface="Calibri"/>
            </a:endParaRPr>
          </a:p>
        </p:txBody>
      </p:sp>
      <p:sp>
        <p:nvSpPr>
          <p:cNvPr id="28" name="object 28"/>
          <p:cNvSpPr txBox="1"/>
          <p:nvPr/>
        </p:nvSpPr>
        <p:spPr>
          <a:xfrm>
            <a:off x="4713413" y="4193977"/>
            <a:ext cx="2773769" cy="309223"/>
          </a:xfrm>
          <a:prstGeom prst="rect">
            <a:avLst/>
          </a:prstGeom>
        </p:spPr>
        <p:txBody>
          <a:bodyPr vert="horz" wrap="square" lIns="0" tIns="8417" rIns="0" bIns="0" rtlCol="0">
            <a:spAutoFit/>
          </a:bodyPr>
          <a:lstStyle/>
          <a:p>
            <a:pPr>
              <a:spcBef>
                <a:spcPts val="66"/>
              </a:spcBef>
              <a:tabLst>
                <a:tab pos="1985260" algn="l"/>
              </a:tabLst>
            </a:pPr>
            <a:r>
              <a:rPr sz="1954" spc="28" dirty="0">
                <a:latin typeface="Calibri"/>
                <a:cs typeface="Calibri"/>
              </a:rPr>
              <a:t>opportunities,</a:t>
            </a:r>
            <a:r>
              <a:rPr sz="1954" dirty="0">
                <a:latin typeface="Calibri"/>
                <a:cs typeface="Calibri"/>
              </a:rPr>
              <a:t>	</a:t>
            </a:r>
            <a:r>
              <a:rPr sz="1954" spc="45" dirty="0">
                <a:latin typeface="Calibri"/>
                <a:cs typeface="Calibri"/>
              </a:rPr>
              <a:t>making</a:t>
            </a:r>
            <a:endParaRPr sz="1954">
              <a:latin typeface="Calibri"/>
              <a:cs typeface="Calibri"/>
            </a:endParaRPr>
          </a:p>
        </p:txBody>
      </p:sp>
      <p:sp>
        <p:nvSpPr>
          <p:cNvPr id="29" name="object 29"/>
          <p:cNvSpPr txBox="1"/>
          <p:nvPr/>
        </p:nvSpPr>
        <p:spPr>
          <a:xfrm>
            <a:off x="4713413" y="4466560"/>
            <a:ext cx="2774212" cy="577081"/>
          </a:xfrm>
          <a:prstGeom prst="rect">
            <a:avLst/>
          </a:prstGeom>
        </p:spPr>
        <p:txBody>
          <a:bodyPr vert="horz" wrap="square" lIns="0" tIns="38100" rIns="0" bIns="0" rtlCol="0">
            <a:spAutoFit/>
          </a:bodyPr>
          <a:lstStyle/>
          <a:p>
            <a:pPr marR="3544">
              <a:lnSpc>
                <a:spcPts val="2149"/>
              </a:lnSpc>
              <a:spcBef>
                <a:spcPts val="300"/>
              </a:spcBef>
            </a:pPr>
            <a:r>
              <a:rPr sz="1954" spc="38" dirty="0">
                <a:latin typeface="Calibri"/>
                <a:cs typeface="Calibri"/>
              </a:rPr>
              <a:t>them</a:t>
            </a:r>
            <a:r>
              <a:rPr sz="1954" spc="87" dirty="0">
                <a:latin typeface="Calibri"/>
                <a:cs typeface="Calibri"/>
              </a:rPr>
              <a:t> </a:t>
            </a:r>
            <a:r>
              <a:rPr sz="1954" dirty="0">
                <a:latin typeface="Calibri"/>
                <a:cs typeface="Calibri"/>
              </a:rPr>
              <a:t>more</a:t>
            </a:r>
            <a:r>
              <a:rPr sz="1954" spc="91" dirty="0">
                <a:latin typeface="Calibri"/>
                <a:cs typeface="Calibri"/>
              </a:rPr>
              <a:t> </a:t>
            </a:r>
            <a:r>
              <a:rPr sz="1954" spc="38" dirty="0">
                <a:latin typeface="Calibri"/>
                <a:cs typeface="Calibri"/>
              </a:rPr>
              <a:t>competitive</a:t>
            </a:r>
            <a:r>
              <a:rPr sz="1954" spc="94" dirty="0">
                <a:latin typeface="Calibri"/>
                <a:cs typeface="Calibri"/>
              </a:rPr>
              <a:t> </a:t>
            </a:r>
            <a:r>
              <a:rPr sz="1954" spc="-17" dirty="0">
                <a:latin typeface="Calibri"/>
                <a:cs typeface="Calibri"/>
              </a:rPr>
              <a:t>in </a:t>
            </a:r>
            <a:r>
              <a:rPr sz="1954" dirty="0">
                <a:latin typeface="Calibri"/>
                <a:cs typeface="Calibri"/>
              </a:rPr>
              <a:t>their</a:t>
            </a:r>
            <a:r>
              <a:rPr sz="1954" spc="21" dirty="0">
                <a:latin typeface="Calibri"/>
                <a:cs typeface="Calibri"/>
              </a:rPr>
              <a:t> </a:t>
            </a:r>
            <a:r>
              <a:rPr sz="1954" spc="-7" dirty="0">
                <a:latin typeface="Calibri"/>
                <a:cs typeface="Calibri"/>
              </a:rPr>
              <a:t>industry.</a:t>
            </a:r>
            <a:endParaRPr sz="1954">
              <a:latin typeface="Calibri"/>
              <a:cs typeface="Calibri"/>
            </a:endParaRPr>
          </a:p>
        </p:txBody>
      </p:sp>
      <p:sp>
        <p:nvSpPr>
          <p:cNvPr id="30" name="object 30"/>
          <p:cNvSpPr txBox="1"/>
          <p:nvPr/>
        </p:nvSpPr>
        <p:spPr>
          <a:xfrm>
            <a:off x="7885903" y="1499545"/>
            <a:ext cx="3464885" cy="738213"/>
          </a:xfrm>
          <a:prstGeom prst="rect">
            <a:avLst/>
          </a:prstGeom>
          <a:solidFill>
            <a:srgbClr val="9BBA58"/>
          </a:solidFill>
        </p:spPr>
        <p:txBody>
          <a:bodyPr vert="horz" wrap="square" lIns="0" tIns="209993" rIns="0" bIns="0" rtlCol="0">
            <a:spAutoFit/>
          </a:bodyPr>
          <a:lstStyle/>
          <a:p>
            <a:pPr marL="1772" algn="ctr">
              <a:spcBef>
                <a:spcPts val="1654"/>
              </a:spcBef>
            </a:pPr>
            <a:r>
              <a:rPr sz="3419" spc="66" dirty="0">
                <a:solidFill>
                  <a:srgbClr val="FFFFFF"/>
                </a:solidFill>
                <a:latin typeface="Calibri"/>
                <a:cs typeface="Calibri"/>
              </a:rPr>
              <a:t>Ensure</a:t>
            </a:r>
            <a:endParaRPr sz="3419">
              <a:latin typeface="Calibri"/>
              <a:cs typeface="Calibri"/>
            </a:endParaRPr>
          </a:p>
        </p:txBody>
      </p:sp>
      <p:grpSp>
        <p:nvGrpSpPr>
          <p:cNvPr id="31" name="object 31"/>
          <p:cNvGrpSpPr/>
          <p:nvPr/>
        </p:nvGrpSpPr>
        <p:grpSpPr>
          <a:xfrm>
            <a:off x="7885903" y="2533650"/>
            <a:ext cx="3464885" cy="3156098"/>
            <a:chOff x="11303127" y="3631565"/>
            <a:chExt cx="4966335" cy="4523740"/>
          </a:xfrm>
        </p:grpSpPr>
        <p:sp>
          <p:nvSpPr>
            <p:cNvPr id="32" name="object 32"/>
            <p:cNvSpPr/>
            <p:nvPr/>
          </p:nvSpPr>
          <p:spPr>
            <a:xfrm>
              <a:off x="11315827" y="3644265"/>
              <a:ext cx="4940935" cy="4498340"/>
            </a:xfrm>
            <a:custGeom>
              <a:avLst/>
              <a:gdLst/>
              <a:ahLst/>
              <a:cxnLst/>
              <a:rect l="l" t="t" r="r" b="b"/>
              <a:pathLst>
                <a:path w="4940934" h="4498340">
                  <a:moveTo>
                    <a:pt x="4940808" y="0"/>
                  </a:moveTo>
                  <a:lnTo>
                    <a:pt x="0" y="0"/>
                  </a:lnTo>
                  <a:lnTo>
                    <a:pt x="0" y="4497832"/>
                  </a:lnTo>
                  <a:lnTo>
                    <a:pt x="4940808" y="4497832"/>
                  </a:lnTo>
                  <a:lnTo>
                    <a:pt x="4940808" y="0"/>
                  </a:lnTo>
                  <a:close/>
                </a:path>
              </a:pathLst>
            </a:custGeom>
            <a:solidFill>
              <a:srgbClr val="DEE7D1">
                <a:alpha val="90194"/>
              </a:srgbClr>
            </a:solidFill>
          </p:spPr>
          <p:txBody>
            <a:bodyPr wrap="square" lIns="0" tIns="0" rIns="0" bIns="0" rtlCol="0"/>
            <a:lstStyle/>
            <a:p>
              <a:endParaRPr/>
            </a:p>
          </p:txBody>
        </p:sp>
        <p:sp>
          <p:nvSpPr>
            <p:cNvPr id="33" name="object 33"/>
            <p:cNvSpPr/>
            <p:nvPr/>
          </p:nvSpPr>
          <p:spPr>
            <a:xfrm>
              <a:off x="11315827" y="3644265"/>
              <a:ext cx="4940935" cy="4498340"/>
            </a:xfrm>
            <a:custGeom>
              <a:avLst/>
              <a:gdLst/>
              <a:ahLst/>
              <a:cxnLst/>
              <a:rect l="l" t="t" r="r" b="b"/>
              <a:pathLst>
                <a:path w="4940934" h="4498340">
                  <a:moveTo>
                    <a:pt x="0" y="4497832"/>
                  </a:moveTo>
                  <a:lnTo>
                    <a:pt x="4940808" y="4497832"/>
                  </a:lnTo>
                  <a:lnTo>
                    <a:pt x="4940808" y="0"/>
                  </a:lnTo>
                  <a:lnTo>
                    <a:pt x="0" y="0"/>
                  </a:lnTo>
                  <a:lnTo>
                    <a:pt x="0" y="4497832"/>
                  </a:lnTo>
                  <a:close/>
                </a:path>
              </a:pathLst>
            </a:custGeom>
            <a:ln w="25399">
              <a:solidFill>
                <a:srgbClr val="DEE7D1"/>
              </a:solidFill>
            </a:ln>
          </p:spPr>
          <p:txBody>
            <a:bodyPr wrap="square" lIns="0" tIns="0" rIns="0" bIns="0" rtlCol="0"/>
            <a:lstStyle/>
            <a:p>
              <a:endParaRPr/>
            </a:p>
          </p:txBody>
        </p:sp>
      </p:grpSp>
      <p:sp>
        <p:nvSpPr>
          <p:cNvPr id="34" name="object 34"/>
          <p:cNvSpPr txBox="1"/>
          <p:nvPr/>
        </p:nvSpPr>
        <p:spPr>
          <a:xfrm>
            <a:off x="8235980" y="2831096"/>
            <a:ext cx="2774654" cy="309223"/>
          </a:xfrm>
          <a:prstGeom prst="rect">
            <a:avLst/>
          </a:prstGeom>
        </p:spPr>
        <p:txBody>
          <a:bodyPr vert="horz" wrap="square" lIns="0" tIns="8417" rIns="0" bIns="0" rtlCol="0">
            <a:spAutoFit/>
          </a:bodyPr>
          <a:lstStyle/>
          <a:p>
            <a:pPr>
              <a:spcBef>
                <a:spcPts val="66"/>
              </a:spcBef>
              <a:tabLst>
                <a:tab pos="1657411" algn="l"/>
              </a:tabLst>
            </a:pPr>
            <a:r>
              <a:rPr sz="1954" b="1" spc="98" dirty="0">
                <a:latin typeface="Calibri"/>
                <a:cs typeface="Calibri"/>
              </a:rPr>
              <a:t>Ensure</a:t>
            </a:r>
            <a:r>
              <a:rPr sz="1954" b="1" dirty="0">
                <a:latin typeface="Calibri"/>
                <a:cs typeface="Calibri"/>
              </a:rPr>
              <a:t>	</a:t>
            </a:r>
            <a:r>
              <a:rPr sz="1954" b="1" spc="70" dirty="0">
                <a:latin typeface="Calibri"/>
                <a:cs typeface="Calibri"/>
              </a:rPr>
              <a:t>long-</a:t>
            </a:r>
            <a:r>
              <a:rPr sz="1954" b="1" spc="45" dirty="0">
                <a:latin typeface="Calibri"/>
                <a:cs typeface="Calibri"/>
              </a:rPr>
              <a:t>term</a:t>
            </a:r>
            <a:endParaRPr sz="1954">
              <a:latin typeface="Calibri"/>
              <a:cs typeface="Calibri"/>
            </a:endParaRPr>
          </a:p>
        </p:txBody>
      </p:sp>
      <p:sp>
        <p:nvSpPr>
          <p:cNvPr id="35" name="object 35"/>
          <p:cNvSpPr txBox="1"/>
          <p:nvPr/>
        </p:nvSpPr>
        <p:spPr>
          <a:xfrm>
            <a:off x="8235979" y="3104352"/>
            <a:ext cx="2775098" cy="309223"/>
          </a:xfrm>
          <a:prstGeom prst="rect">
            <a:avLst/>
          </a:prstGeom>
        </p:spPr>
        <p:txBody>
          <a:bodyPr vert="horz" wrap="square" lIns="0" tIns="8417" rIns="0" bIns="0" rtlCol="0">
            <a:spAutoFit/>
          </a:bodyPr>
          <a:lstStyle/>
          <a:p>
            <a:pPr>
              <a:spcBef>
                <a:spcPts val="66"/>
              </a:spcBef>
              <a:tabLst>
                <a:tab pos="1820449" algn="l"/>
              </a:tabLst>
            </a:pPr>
            <a:r>
              <a:rPr sz="1954" b="1" spc="164" dirty="0">
                <a:latin typeface="Calibri"/>
                <a:cs typeface="Calibri"/>
              </a:rPr>
              <a:t>success:</a:t>
            </a:r>
            <a:r>
              <a:rPr sz="1954" b="1" dirty="0">
                <a:latin typeface="Calibri"/>
                <a:cs typeface="Calibri"/>
              </a:rPr>
              <a:t>	</a:t>
            </a:r>
            <a:r>
              <a:rPr sz="1954" spc="38" dirty="0">
                <a:latin typeface="Calibri"/>
                <a:cs typeface="Calibri"/>
              </a:rPr>
              <a:t>Strategic</a:t>
            </a:r>
            <a:endParaRPr sz="1954">
              <a:latin typeface="Calibri"/>
              <a:cs typeface="Calibri"/>
            </a:endParaRPr>
          </a:p>
        </p:txBody>
      </p:sp>
      <p:sp>
        <p:nvSpPr>
          <p:cNvPr id="36" name="object 36"/>
          <p:cNvSpPr txBox="1"/>
          <p:nvPr/>
        </p:nvSpPr>
        <p:spPr>
          <a:xfrm>
            <a:off x="8235980" y="3376546"/>
            <a:ext cx="2776427" cy="309223"/>
          </a:xfrm>
          <a:prstGeom prst="rect">
            <a:avLst/>
          </a:prstGeom>
        </p:spPr>
        <p:txBody>
          <a:bodyPr vert="horz" wrap="square" lIns="0" tIns="8417" rIns="0" bIns="0" rtlCol="0">
            <a:spAutoFit/>
          </a:bodyPr>
          <a:lstStyle/>
          <a:p>
            <a:pPr>
              <a:spcBef>
                <a:spcPts val="66"/>
              </a:spcBef>
              <a:tabLst>
                <a:tab pos="1531145" algn="l"/>
                <a:tab pos="2491210" algn="l"/>
              </a:tabLst>
            </a:pPr>
            <a:r>
              <a:rPr sz="1954" spc="49" dirty="0">
                <a:latin typeface="Calibri"/>
                <a:cs typeface="Calibri"/>
              </a:rPr>
              <a:t>management</a:t>
            </a:r>
            <a:r>
              <a:rPr sz="1954" dirty="0">
                <a:latin typeface="Calibri"/>
                <a:cs typeface="Calibri"/>
              </a:rPr>
              <a:t>	</a:t>
            </a:r>
            <a:r>
              <a:rPr sz="1954" spc="87" dirty="0">
                <a:latin typeface="Calibri"/>
                <a:cs typeface="Calibri"/>
              </a:rPr>
              <a:t>focuses</a:t>
            </a:r>
            <a:r>
              <a:rPr sz="1954" dirty="0">
                <a:latin typeface="Calibri"/>
                <a:cs typeface="Calibri"/>
              </a:rPr>
              <a:t>	</a:t>
            </a:r>
            <a:r>
              <a:rPr sz="1954" spc="31" dirty="0">
                <a:latin typeface="Calibri"/>
                <a:cs typeface="Calibri"/>
              </a:rPr>
              <a:t>on</a:t>
            </a:r>
            <a:endParaRPr sz="1954">
              <a:latin typeface="Calibri"/>
              <a:cs typeface="Calibri"/>
            </a:endParaRPr>
          </a:p>
        </p:txBody>
      </p:sp>
      <p:sp>
        <p:nvSpPr>
          <p:cNvPr id="37" name="object 37"/>
          <p:cNvSpPr txBox="1"/>
          <p:nvPr/>
        </p:nvSpPr>
        <p:spPr>
          <a:xfrm>
            <a:off x="8235979" y="3648739"/>
            <a:ext cx="2775098" cy="309223"/>
          </a:xfrm>
          <a:prstGeom prst="rect">
            <a:avLst/>
          </a:prstGeom>
        </p:spPr>
        <p:txBody>
          <a:bodyPr vert="horz" wrap="square" lIns="0" tIns="8417" rIns="0" bIns="0" rtlCol="0">
            <a:spAutoFit/>
          </a:bodyPr>
          <a:lstStyle/>
          <a:p>
            <a:pPr>
              <a:spcBef>
                <a:spcPts val="66"/>
              </a:spcBef>
              <a:tabLst>
                <a:tab pos="808990" algn="l"/>
                <a:tab pos="1978614" algn="l"/>
              </a:tabLst>
            </a:pPr>
            <a:r>
              <a:rPr sz="1954" spc="-17" dirty="0">
                <a:latin typeface="Calibri"/>
                <a:cs typeface="Calibri"/>
              </a:rPr>
              <a:t>the</a:t>
            </a:r>
            <a:r>
              <a:rPr sz="1954" dirty="0">
                <a:latin typeface="Calibri"/>
                <a:cs typeface="Calibri"/>
              </a:rPr>
              <a:t>	</a:t>
            </a:r>
            <a:r>
              <a:rPr sz="1954" spc="-7" dirty="0">
                <a:latin typeface="Calibri"/>
                <a:cs typeface="Calibri"/>
              </a:rPr>
              <a:t>future,</a:t>
            </a:r>
            <a:r>
              <a:rPr sz="1954" dirty="0">
                <a:latin typeface="Calibri"/>
                <a:cs typeface="Calibri"/>
              </a:rPr>
              <a:t>	</a:t>
            </a:r>
            <a:r>
              <a:rPr sz="1954" spc="31" dirty="0">
                <a:latin typeface="Calibri"/>
                <a:cs typeface="Calibri"/>
              </a:rPr>
              <a:t>helping</a:t>
            </a:r>
            <a:endParaRPr sz="1954">
              <a:latin typeface="Calibri"/>
              <a:cs typeface="Calibri"/>
            </a:endParaRPr>
          </a:p>
        </p:txBody>
      </p:sp>
      <p:sp>
        <p:nvSpPr>
          <p:cNvPr id="38" name="object 38"/>
          <p:cNvSpPr txBox="1"/>
          <p:nvPr/>
        </p:nvSpPr>
        <p:spPr>
          <a:xfrm>
            <a:off x="8235979" y="3921996"/>
            <a:ext cx="2774212" cy="309223"/>
          </a:xfrm>
          <a:prstGeom prst="rect">
            <a:avLst/>
          </a:prstGeom>
        </p:spPr>
        <p:txBody>
          <a:bodyPr vert="horz" wrap="square" lIns="0" tIns="8417" rIns="0" bIns="0" rtlCol="0">
            <a:spAutoFit/>
          </a:bodyPr>
          <a:lstStyle/>
          <a:p>
            <a:pPr>
              <a:spcBef>
                <a:spcPts val="66"/>
              </a:spcBef>
              <a:tabLst>
                <a:tab pos="1723424" algn="l"/>
                <a:tab pos="2474376" algn="l"/>
              </a:tabLst>
            </a:pPr>
            <a:r>
              <a:rPr sz="1954" spc="42" dirty="0">
                <a:latin typeface="Calibri"/>
                <a:cs typeface="Calibri"/>
              </a:rPr>
              <a:t>organisations</a:t>
            </a:r>
            <a:r>
              <a:rPr sz="1954" dirty="0">
                <a:latin typeface="Calibri"/>
                <a:cs typeface="Calibri"/>
              </a:rPr>
              <a:t>	</a:t>
            </a:r>
            <a:r>
              <a:rPr sz="1954" spc="45" dirty="0">
                <a:latin typeface="Calibri"/>
                <a:cs typeface="Calibri"/>
              </a:rPr>
              <a:t>plan</a:t>
            </a:r>
            <a:r>
              <a:rPr sz="1954" dirty="0">
                <a:latin typeface="Calibri"/>
                <a:cs typeface="Calibri"/>
              </a:rPr>
              <a:t>	</a:t>
            </a:r>
            <a:r>
              <a:rPr sz="1954" spc="-17" dirty="0">
                <a:latin typeface="Calibri"/>
                <a:cs typeface="Calibri"/>
              </a:rPr>
              <a:t>for</a:t>
            </a:r>
            <a:endParaRPr sz="1954">
              <a:latin typeface="Calibri"/>
              <a:cs typeface="Calibri"/>
            </a:endParaRPr>
          </a:p>
        </p:txBody>
      </p:sp>
      <p:sp>
        <p:nvSpPr>
          <p:cNvPr id="39" name="object 39"/>
          <p:cNvSpPr txBox="1"/>
          <p:nvPr/>
        </p:nvSpPr>
        <p:spPr>
          <a:xfrm>
            <a:off x="8235980" y="4193977"/>
            <a:ext cx="2773769" cy="309223"/>
          </a:xfrm>
          <a:prstGeom prst="rect">
            <a:avLst/>
          </a:prstGeom>
        </p:spPr>
        <p:txBody>
          <a:bodyPr vert="horz" wrap="square" lIns="0" tIns="8417" rIns="0" bIns="0" rtlCol="0">
            <a:spAutoFit/>
          </a:bodyPr>
          <a:lstStyle/>
          <a:p>
            <a:pPr>
              <a:spcBef>
                <a:spcPts val="66"/>
              </a:spcBef>
              <a:tabLst>
                <a:tab pos="1438549" algn="l"/>
                <a:tab pos="2356083" algn="l"/>
              </a:tabLst>
            </a:pPr>
            <a:r>
              <a:rPr sz="1954" spc="59" dirty="0">
                <a:latin typeface="Calibri"/>
                <a:cs typeface="Calibri"/>
              </a:rPr>
              <a:t>sustainable</a:t>
            </a:r>
            <a:r>
              <a:rPr sz="1954" dirty="0">
                <a:latin typeface="Calibri"/>
                <a:cs typeface="Calibri"/>
              </a:rPr>
              <a:t>	</a:t>
            </a:r>
            <a:r>
              <a:rPr sz="1954" spc="-7" dirty="0">
                <a:latin typeface="Calibri"/>
                <a:cs typeface="Calibri"/>
              </a:rPr>
              <a:t>growth</a:t>
            </a:r>
            <a:r>
              <a:rPr sz="1954" dirty="0">
                <a:latin typeface="Calibri"/>
                <a:cs typeface="Calibri"/>
              </a:rPr>
              <a:t>	</a:t>
            </a:r>
            <a:r>
              <a:rPr sz="1954" spc="52" dirty="0">
                <a:latin typeface="Calibri"/>
                <a:cs typeface="Calibri"/>
              </a:rPr>
              <a:t>and</a:t>
            </a:r>
            <a:endParaRPr sz="1954">
              <a:latin typeface="Calibri"/>
              <a:cs typeface="Calibri"/>
            </a:endParaRPr>
          </a:p>
        </p:txBody>
      </p:sp>
      <p:sp>
        <p:nvSpPr>
          <p:cNvPr id="40" name="object 40"/>
          <p:cNvSpPr txBox="1"/>
          <p:nvPr/>
        </p:nvSpPr>
        <p:spPr>
          <a:xfrm>
            <a:off x="8235979" y="4466561"/>
            <a:ext cx="2774212" cy="863587"/>
          </a:xfrm>
          <a:prstGeom prst="rect">
            <a:avLst/>
          </a:prstGeom>
        </p:spPr>
        <p:txBody>
          <a:bodyPr vert="horz" wrap="square" lIns="0" tIns="33227" rIns="0" bIns="0" rtlCol="0">
            <a:spAutoFit/>
          </a:bodyPr>
          <a:lstStyle/>
          <a:p>
            <a:pPr marR="3544" algn="just">
              <a:lnSpc>
                <a:spcPct val="91600"/>
              </a:lnSpc>
              <a:spcBef>
                <a:spcPts val="262"/>
              </a:spcBef>
            </a:pPr>
            <a:r>
              <a:rPr sz="1954" spc="35" dirty="0">
                <a:latin typeface="Calibri"/>
                <a:cs typeface="Calibri"/>
              </a:rPr>
              <a:t>avoid</a:t>
            </a:r>
            <a:r>
              <a:rPr sz="1954" spc="133" dirty="0">
                <a:latin typeface="Calibri"/>
                <a:cs typeface="Calibri"/>
              </a:rPr>
              <a:t> </a:t>
            </a:r>
            <a:r>
              <a:rPr sz="1954" spc="35" dirty="0">
                <a:latin typeface="Calibri"/>
                <a:cs typeface="Calibri"/>
              </a:rPr>
              <a:t>short-</a:t>
            </a:r>
            <a:r>
              <a:rPr sz="1954" dirty="0">
                <a:latin typeface="Calibri"/>
                <a:cs typeface="Calibri"/>
              </a:rPr>
              <a:t>term,</a:t>
            </a:r>
            <a:r>
              <a:rPr sz="1954" spc="142" dirty="0">
                <a:latin typeface="Calibri"/>
                <a:cs typeface="Calibri"/>
              </a:rPr>
              <a:t> </a:t>
            </a:r>
            <a:r>
              <a:rPr sz="1954" spc="28" dirty="0">
                <a:latin typeface="Calibri"/>
                <a:cs typeface="Calibri"/>
              </a:rPr>
              <a:t>reactive </a:t>
            </a:r>
            <a:r>
              <a:rPr sz="1954" dirty="0">
                <a:latin typeface="Calibri"/>
                <a:cs typeface="Calibri"/>
              </a:rPr>
              <a:t>thinking</a:t>
            </a:r>
            <a:r>
              <a:rPr sz="1954" spc="181" dirty="0">
                <a:latin typeface="Calibri"/>
                <a:cs typeface="Calibri"/>
              </a:rPr>
              <a:t>  </a:t>
            </a:r>
            <a:r>
              <a:rPr sz="1954" dirty="0">
                <a:latin typeface="Calibri"/>
                <a:cs typeface="Calibri"/>
              </a:rPr>
              <a:t>that</a:t>
            </a:r>
            <a:r>
              <a:rPr sz="1954" spc="181" dirty="0">
                <a:latin typeface="Calibri"/>
                <a:cs typeface="Calibri"/>
              </a:rPr>
              <a:t>  </a:t>
            </a:r>
            <a:r>
              <a:rPr sz="1954" spc="77" dirty="0">
                <a:latin typeface="Calibri"/>
                <a:cs typeface="Calibri"/>
              </a:rPr>
              <a:t>could</a:t>
            </a:r>
            <a:r>
              <a:rPr sz="1954" spc="177" dirty="0">
                <a:latin typeface="Calibri"/>
                <a:cs typeface="Calibri"/>
              </a:rPr>
              <a:t>  </a:t>
            </a:r>
            <a:r>
              <a:rPr sz="1954" spc="-14" dirty="0">
                <a:latin typeface="Calibri"/>
                <a:cs typeface="Calibri"/>
              </a:rPr>
              <a:t>hurt </a:t>
            </a:r>
            <a:r>
              <a:rPr sz="1954" spc="38" dirty="0">
                <a:latin typeface="Calibri"/>
                <a:cs typeface="Calibri"/>
              </a:rPr>
              <a:t>them</a:t>
            </a:r>
            <a:r>
              <a:rPr sz="1954" spc="-42" dirty="0">
                <a:latin typeface="Calibri"/>
                <a:cs typeface="Calibri"/>
              </a:rPr>
              <a:t> </a:t>
            </a:r>
            <a:r>
              <a:rPr sz="1954" spc="-7" dirty="0">
                <a:latin typeface="Calibri"/>
                <a:cs typeface="Calibri"/>
              </a:rPr>
              <a:t>later.</a:t>
            </a:r>
            <a:endParaRPr sz="1954">
              <a:latin typeface="Calibri"/>
              <a:cs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F95DCA-478E-24BD-CF93-67A327336E1B}"/>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E5B7878B-AB19-5019-3D8D-7D512A1A1071}"/>
              </a:ext>
            </a:extLst>
          </p:cNvPr>
          <p:cNvSpPr txBox="1">
            <a:spLocks noGrp="1"/>
          </p:cNvSpPr>
          <p:nvPr>
            <p:ph type="title"/>
          </p:nvPr>
        </p:nvSpPr>
        <p:spPr>
          <a:xfrm>
            <a:off x="762000" y="0"/>
            <a:ext cx="8022540" cy="689932"/>
          </a:xfrm>
          <a:prstGeom prst="rect">
            <a:avLst/>
          </a:prstGeom>
        </p:spPr>
        <p:txBody>
          <a:bodyPr vert="horz" wrap="square" lIns="0" tIns="12700" rIns="0" bIns="0" rtlCol="0">
            <a:spAutoFit/>
          </a:bodyPr>
          <a:lstStyle/>
          <a:p>
            <a:pPr marL="12700">
              <a:lnSpc>
                <a:spcPct val="100000"/>
              </a:lnSpc>
              <a:spcBef>
                <a:spcPts val="100"/>
              </a:spcBef>
            </a:pPr>
            <a:r>
              <a:rPr lang="en-GB" dirty="0">
                <a:solidFill>
                  <a:schemeClr val="accent1"/>
                </a:solidFill>
              </a:rPr>
              <a:t>Understanding External Analysis </a:t>
            </a:r>
            <a:endParaRPr dirty="0">
              <a:solidFill>
                <a:schemeClr val="accent1"/>
              </a:solidFill>
            </a:endParaRPr>
          </a:p>
        </p:txBody>
      </p:sp>
      <p:sp>
        <p:nvSpPr>
          <p:cNvPr id="3" name="object 3">
            <a:extLst>
              <a:ext uri="{FF2B5EF4-FFF2-40B4-BE49-F238E27FC236}">
                <a16:creationId xmlns:a16="http://schemas.microsoft.com/office/drawing/2014/main" id="{9A061D07-8D20-9E13-E638-6A4BA79BE4CF}"/>
              </a:ext>
            </a:extLst>
          </p:cNvPr>
          <p:cNvSpPr txBox="1"/>
          <p:nvPr/>
        </p:nvSpPr>
        <p:spPr>
          <a:xfrm>
            <a:off x="228600" y="751488"/>
            <a:ext cx="11734800" cy="5459187"/>
          </a:xfrm>
          <a:prstGeom prst="rect">
            <a:avLst/>
          </a:prstGeom>
        </p:spPr>
        <p:txBody>
          <a:bodyPr vert="horz" wrap="square" lIns="0" tIns="97790" rIns="0" bIns="0" rtlCol="0">
            <a:spAutoFit/>
          </a:bodyPr>
          <a:lstStyle/>
          <a:p>
            <a:pPr marL="12700" marR="5080">
              <a:lnSpc>
                <a:spcPts val="3030"/>
              </a:lnSpc>
              <a:spcBef>
                <a:spcPts val="1050"/>
              </a:spcBef>
              <a:tabLst>
                <a:tab pos="241300" algn="l"/>
              </a:tabLst>
            </a:pPr>
            <a:r>
              <a:rPr lang="en-GB" sz="2600" dirty="0"/>
              <a:t>External factors are beyond a firm’s control and cannot be replaced or avoided.</a:t>
            </a:r>
          </a:p>
          <a:p>
            <a:pPr marL="12700" marR="5080">
              <a:lnSpc>
                <a:spcPts val="3030"/>
              </a:lnSpc>
              <a:spcBef>
                <a:spcPts val="1050"/>
              </a:spcBef>
              <a:tabLst>
                <a:tab pos="241300" algn="l"/>
              </a:tabLst>
            </a:pPr>
            <a:r>
              <a:rPr lang="en-GB" sz="2600" dirty="0"/>
              <a:t>To survive and grow, organisations must have a </a:t>
            </a:r>
            <a:r>
              <a:rPr lang="en-GB" sz="2600" b="1" dirty="0"/>
              <a:t>well-designed approach</a:t>
            </a:r>
            <a:r>
              <a:rPr lang="en-GB" sz="2600" dirty="0"/>
              <a:t> to adapt to these changing factors.</a:t>
            </a:r>
          </a:p>
          <a:p>
            <a:pPr marL="12700" marR="5080">
              <a:lnSpc>
                <a:spcPts val="3030"/>
              </a:lnSpc>
              <a:spcBef>
                <a:spcPts val="1050"/>
              </a:spcBef>
              <a:tabLst>
                <a:tab pos="241300" algn="l"/>
              </a:tabLst>
            </a:pPr>
            <a:r>
              <a:rPr lang="en-GB" sz="2600" dirty="0"/>
              <a:t>Effective </a:t>
            </a:r>
            <a:r>
              <a:rPr lang="en-GB" sz="2600" b="1" dirty="0"/>
              <a:t>external analysis</a:t>
            </a:r>
            <a:r>
              <a:rPr lang="en-GB" sz="2600" dirty="0"/>
              <a:t> helps identify opportunities and threats in the business environment.</a:t>
            </a:r>
          </a:p>
          <a:p>
            <a:pPr marL="12700" marR="5080">
              <a:lnSpc>
                <a:spcPts val="3030"/>
              </a:lnSpc>
              <a:spcBef>
                <a:spcPts val="1050"/>
              </a:spcBef>
              <a:tabLst>
                <a:tab pos="241300" algn="l"/>
              </a:tabLst>
            </a:pPr>
            <a:r>
              <a:rPr lang="en-GB" sz="2600" dirty="0"/>
              <a:t>The process typically includes:</a:t>
            </a:r>
          </a:p>
          <a:p>
            <a:pPr marL="469900" marR="5080" indent="-457200">
              <a:lnSpc>
                <a:spcPts val="3030"/>
              </a:lnSpc>
              <a:spcBef>
                <a:spcPts val="1050"/>
              </a:spcBef>
              <a:buFont typeface="Arial" panose="020B0604020202020204" pitchFamily="34" charset="0"/>
              <a:buChar char="•"/>
              <a:tabLst>
                <a:tab pos="241300" algn="l"/>
              </a:tabLst>
            </a:pPr>
            <a:r>
              <a:rPr lang="en-GB" sz="2600" b="1" dirty="0"/>
              <a:t>Scanning - </a:t>
            </a:r>
            <a:r>
              <a:rPr lang="en-GB" sz="2600" dirty="0"/>
              <a:t>detecting early signs of change or trends.</a:t>
            </a:r>
          </a:p>
          <a:p>
            <a:pPr marL="469900" marR="5080" indent="-457200">
              <a:lnSpc>
                <a:spcPts val="3030"/>
              </a:lnSpc>
              <a:spcBef>
                <a:spcPts val="1050"/>
              </a:spcBef>
              <a:buFont typeface="Arial" panose="020B0604020202020204" pitchFamily="34" charset="0"/>
              <a:buChar char="•"/>
              <a:tabLst>
                <a:tab pos="241300" algn="l"/>
              </a:tabLst>
            </a:pPr>
            <a:r>
              <a:rPr lang="en-GB" sz="2600" b="1" dirty="0"/>
              <a:t>Monitoring - </a:t>
            </a:r>
            <a:r>
              <a:rPr lang="en-GB" sz="2600" dirty="0"/>
              <a:t>tracking key environmental developments.</a:t>
            </a:r>
          </a:p>
          <a:p>
            <a:pPr marL="469900" marR="5080" indent="-457200">
              <a:lnSpc>
                <a:spcPts val="3030"/>
              </a:lnSpc>
              <a:spcBef>
                <a:spcPts val="1050"/>
              </a:spcBef>
              <a:buFont typeface="Arial" panose="020B0604020202020204" pitchFamily="34" charset="0"/>
              <a:buChar char="•"/>
              <a:tabLst>
                <a:tab pos="241300" algn="l"/>
              </a:tabLst>
            </a:pPr>
            <a:r>
              <a:rPr lang="en-GB" sz="2600" b="1" dirty="0"/>
              <a:t>Forecasting - </a:t>
            </a:r>
            <a:r>
              <a:rPr lang="en-GB" sz="2600" dirty="0"/>
              <a:t>predicting future changes and their impact.</a:t>
            </a:r>
          </a:p>
          <a:p>
            <a:pPr marL="469900" marR="5080" indent="-457200">
              <a:lnSpc>
                <a:spcPts val="3030"/>
              </a:lnSpc>
              <a:spcBef>
                <a:spcPts val="1050"/>
              </a:spcBef>
              <a:buFont typeface="Arial" panose="020B0604020202020204" pitchFamily="34" charset="0"/>
              <a:buChar char="•"/>
              <a:tabLst>
                <a:tab pos="241300" algn="l"/>
              </a:tabLst>
            </a:pPr>
            <a:r>
              <a:rPr lang="en-GB" sz="2600" b="1" dirty="0"/>
              <a:t>Assessing - </a:t>
            </a:r>
            <a:r>
              <a:rPr lang="en-GB" sz="2600" dirty="0"/>
              <a:t>evaluating how these factors affect the organisation’s strategy.</a:t>
            </a:r>
          </a:p>
          <a:p>
            <a:pPr marL="12700" marR="5080">
              <a:lnSpc>
                <a:spcPts val="3030"/>
              </a:lnSpc>
              <a:spcBef>
                <a:spcPts val="1050"/>
              </a:spcBef>
              <a:tabLst>
                <a:tab pos="241300" algn="l"/>
              </a:tabLst>
            </a:pPr>
            <a:endParaRPr lang="en-GB" sz="2800" u="sng" dirty="0"/>
          </a:p>
        </p:txBody>
      </p:sp>
    </p:spTree>
    <p:extLst>
      <p:ext uri="{BB962C8B-B14F-4D97-AF65-F5344CB8AC3E}">
        <p14:creationId xmlns:p14="http://schemas.microsoft.com/office/powerpoint/2010/main" val="4142011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BCF8EC-A476-1448-8D22-EA288043A947}"/>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72240E5-083F-0660-F956-833228E48BD4}"/>
              </a:ext>
            </a:extLst>
          </p:cNvPr>
          <p:cNvSpPr txBox="1">
            <a:spLocks noGrp="1"/>
          </p:cNvSpPr>
          <p:nvPr>
            <p:ph type="title"/>
          </p:nvPr>
        </p:nvSpPr>
        <p:spPr>
          <a:xfrm>
            <a:off x="263525" y="152400"/>
            <a:ext cx="11664950" cy="689932"/>
          </a:xfrm>
          <a:prstGeom prst="rect">
            <a:avLst/>
          </a:prstGeom>
        </p:spPr>
        <p:txBody>
          <a:bodyPr vert="horz" wrap="square" lIns="0" tIns="12700" rIns="0" bIns="0" rtlCol="0">
            <a:spAutoFit/>
          </a:bodyPr>
          <a:lstStyle/>
          <a:p>
            <a:pPr marL="12700">
              <a:lnSpc>
                <a:spcPct val="100000"/>
              </a:lnSpc>
              <a:spcBef>
                <a:spcPts val="100"/>
              </a:spcBef>
            </a:pPr>
            <a:r>
              <a:rPr lang="en-GB" dirty="0">
                <a:solidFill>
                  <a:schemeClr val="accent1"/>
                </a:solidFill>
              </a:rPr>
              <a:t>Analysing the External Business Environment</a:t>
            </a:r>
            <a:endParaRPr dirty="0">
              <a:solidFill>
                <a:schemeClr val="accent1"/>
              </a:solidFill>
            </a:endParaRPr>
          </a:p>
        </p:txBody>
      </p:sp>
      <p:sp>
        <p:nvSpPr>
          <p:cNvPr id="3" name="object 3">
            <a:extLst>
              <a:ext uri="{FF2B5EF4-FFF2-40B4-BE49-F238E27FC236}">
                <a16:creationId xmlns:a16="http://schemas.microsoft.com/office/drawing/2014/main" id="{E26921ED-F78B-A1F3-B1C2-BD1059A597D0}"/>
              </a:ext>
            </a:extLst>
          </p:cNvPr>
          <p:cNvSpPr txBox="1"/>
          <p:nvPr/>
        </p:nvSpPr>
        <p:spPr>
          <a:xfrm>
            <a:off x="609600" y="1020329"/>
            <a:ext cx="11318875" cy="1009251"/>
          </a:xfrm>
          <a:prstGeom prst="rect">
            <a:avLst/>
          </a:prstGeom>
        </p:spPr>
        <p:txBody>
          <a:bodyPr vert="horz" wrap="square" lIns="0" tIns="97790" rIns="0" bIns="0" rtlCol="0">
            <a:spAutoFit/>
          </a:bodyPr>
          <a:lstStyle/>
          <a:p>
            <a:pPr marL="12700" marR="5080">
              <a:lnSpc>
                <a:spcPts val="3030"/>
              </a:lnSpc>
              <a:spcBef>
                <a:spcPts val="1050"/>
              </a:spcBef>
              <a:tabLst>
                <a:tab pos="241300" algn="l"/>
              </a:tabLst>
            </a:pPr>
            <a:endParaRPr lang="en-GB" sz="3200" u="sng" dirty="0"/>
          </a:p>
          <a:p>
            <a:pPr marL="12700" marR="5080">
              <a:lnSpc>
                <a:spcPts val="3030"/>
              </a:lnSpc>
              <a:spcBef>
                <a:spcPts val="1050"/>
              </a:spcBef>
              <a:tabLst>
                <a:tab pos="241300" algn="l"/>
              </a:tabLst>
            </a:pPr>
            <a:endParaRPr lang="en-GB" sz="2800" dirty="0">
              <a:latin typeface="+mn-lt"/>
            </a:endParaRPr>
          </a:p>
        </p:txBody>
      </p:sp>
      <p:sp>
        <p:nvSpPr>
          <p:cNvPr id="5" name="TextBox 4">
            <a:extLst>
              <a:ext uri="{FF2B5EF4-FFF2-40B4-BE49-F238E27FC236}">
                <a16:creationId xmlns:a16="http://schemas.microsoft.com/office/drawing/2014/main" id="{85296455-D213-981B-A82C-ADDB1ACB9D1B}"/>
              </a:ext>
            </a:extLst>
          </p:cNvPr>
          <p:cNvSpPr txBox="1"/>
          <p:nvPr/>
        </p:nvSpPr>
        <p:spPr>
          <a:xfrm>
            <a:off x="173354" y="1041603"/>
            <a:ext cx="11866245" cy="4832092"/>
          </a:xfrm>
          <a:prstGeom prst="rect">
            <a:avLst/>
          </a:prstGeom>
          <a:noFill/>
        </p:spPr>
        <p:txBody>
          <a:bodyPr wrap="square">
            <a:spAutoFit/>
          </a:bodyPr>
          <a:lstStyle/>
          <a:p>
            <a:r>
              <a:rPr lang="en-GB" sz="2800" dirty="0"/>
              <a:t>There are several </a:t>
            </a:r>
            <a:r>
              <a:rPr lang="en-GB" sz="2800" b="1" dirty="0"/>
              <a:t>frameworks</a:t>
            </a:r>
            <a:r>
              <a:rPr lang="en-GB" sz="2800" dirty="0"/>
              <a:t> used to analyse a business from an </a:t>
            </a:r>
            <a:r>
              <a:rPr lang="en-GB" sz="2800" b="1" dirty="0"/>
              <a:t>external perspective</a:t>
            </a:r>
            <a:r>
              <a:rPr lang="en-GB" sz="2800" dirty="0"/>
              <a:t>.</a:t>
            </a:r>
          </a:p>
          <a:p>
            <a:endParaRPr lang="en-GB" sz="2800" dirty="0"/>
          </a:p>
          <a:p>
            <a:r>
              <a:rPr lang="en-GB" sz="2800" dirty="0"/>
              <a:t>Common examples include:</a:t>
            </a:r>
          </a:p>
          <a:p>
            <a:r>
              <a:rPr lang="en-GB" sz="2800" b="1" dirty="0"/>
              <a:t>PESTEL Analysis - </a:t>
            </a:r>
            <a:r>
              <a:rPr lang="en-GB" sz="2800" dirty="0"/>
              <a:t>examines Political, Economic, Social, Technological, Environmental, and Legal factors.</a:t>
            </a:r>
          </a:p>
          <a:p>
            <a:endParaRPr lang="en-GB" sz="2800" dirty="0"/>
          </a:p>
          <a:p>
            <a:r>
              <a:rPr lang="en-GB" sz="2800" b="1" dirty="0"/>
              <a:t>Porter’s Five Forces - </a:t>
            </a:r>
            <a:r>
              <a:rPr lang="en-GB" sz="2800" dirty="0"/>
              <a:t>analyses the level of competition and profitability within an industry.</a:t>
            </a:r>
          </a:p>
          <a:p>
            <a:endParaRPr lang="en-GB" sz="2800" dirty="0"/>
          </a:p>
          <a:p>
            <a:r>
              <a:rPr lang="en-GB" sz="2800" dirty="0"/>
              <a:t>In this session, our focus will be on Porter’s Five Forces.</a:t>
            </a:r>
          </a:p>
        </p:txBody>
      </p:sp>
    </p:spTree>
    <p:extLst>
      <p:ext uri="{BB962C8B-B14F-4D97-AF65-F5344CB8AC3E}">
        <p14:creationId xmlns:p14="http://schemas.microsoft.com/office/powerpoint/2010/main" val="5235731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8BF21-A956-E650-4F7A-1325EA33A7A9}"/>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13077D5-4F2D-03E9-8D43-E3C9D31B5381}"/>
              </a:ext>
            </a:extLst>
          </p:cNvPr>
          <p:cNvSpPr txBox="1">
            <a:spLocks noGrp="1"/>
          </p:cNvSpPr>
          <p:nvPr>
            <p:ph type="title"/>
          </p:nvPr>
        </p:nvSpPr>
        <p:spPr>
          <a:xfrm>
            <a:off x="263525" y="152400"/>
            <a:ext cx="11664950" cy="689932"/>
          </a:xfrm>
          <a:prstGeom prst="rect">
            <a:avLst/>
          </a:prstGeom>
        </p:spPr>
        <p:txBody>
          <a:bodyPr vert="horz" wrap="square" lIns="0" tIns="12700" rIns="0" bIns="0" rtlCol="0">
            <a:spAutoFit/>
          </a:bodyPr>
          <a:lstStyle/>
          <a:p>
            <a:pPr marL="12700">
              <a:lnSpc>
                <a:spcPct val="100000"/>
              </a:lnSpc>
              <a:spcBef>
                <a:spcPts val="100"/>
              </a:spcBef>
            </a:pPr>
            <a:r>
              <a:rPr lang="en-GB" dirty="0">
                <a:solidFill>
                  <a:schemeClr val="accent1"/>
                </a:solidFill>
              </a:rPr>
              <a:t>Porter’s Five Forces: </a:t>
            </a:r>
            <a:r>
              <a:rPr lang="en-GB" sz="2400" dirty="0">
                <a:solidFill>
                  <a:schemeClr val="accent1"/>
                </a:solidFill>
              </a:rPr>
              <a:t>https://www.youtube.com/watch?v=_IaBZmB09RE</a:t>
            </a:r>
            <a:endParaRPr sz="2400" dirty="0">
              <a:solidFill>
                <a:schemeClr val="accent1"/>
              </a:solidFill>
            </a:endParaRPr>
          </a:p>
        </p:txBody>
      </p:sp>
      <p:sp>
        <p:nvSpPr>
          <p:cNvPr id="3" name="object 3">
            <a:extLst>
              <a:ext uri="{FF2B5EF4-FFF2-40B4-BE49-F238E27FC236}">
                <a16:creationId xmlns:a16="http://schemas.microsoft.com/office/drawing/2014/main" id="{89E1CB31-3593-9596-B8C0-C26FA1B8D474}"/>
              </a:ext>
            </a:extLst>
          </p:cNvPr>
          <p:cNvSpPr txBox="1"/>
          <p:nvPr/>
        </p:nvSpPr>
        <p:spPr>
          <a:xfrm>
            <a:off x="609600" y="1020329"/>
            <a:ext cx="11318875" cy="1009251"/>
          </a:xfrm>
          <a:prstGeom prst="rect">
            <a:avLst/>
          </a:prstGeom>
        </p:spPr>
        <p:txBody>
          <a:bodyPr vert="horz" wrap="square" lIns="0" tIns="97790" rIns="0" bIns="0" rtlCol="0">
            <a:spAutoFit/>
          </a:bodyPr>
          <a:lstStyle/>
          <a:p>
            <a:pPr marL="12700" marR="5080">
              <a:lnSpc>
                <a:spcPts val="3030"/>
              </a:lnSpc>
              <a:spcBef>
                <a:spcPts val="1050"/>
              </a:spcBef>
              <a:tabLst>
                <a:tab pos="241300" algn="l"/>
              </a:tabLst>
            </a:pPr>
            <a:endParaRPr lang="en-GB" sz="3200" u="sng" dirty="0"/>
          </a:p>
          <a:p>
            <a:pPr marL="12700" marR="5080">
              <a:lnSpc>
                <a:spcPts val="3030"/>
              </a:lnSpc>
              <a:spcBef>
                <a:spcPts val="1050"/>
              </a:spcBef>
              <a:tabLst>
                <a:tab pos="241300" algn="l"/>
              </a:tabLst>
            </a:pPr>
            <a:endParaRPr lang="en-GB" sz="2800" dirty="0">
              <a:latin typeface="+mn-lt"/>
            </a:endParaRPr>
          </a:p>
        </p:txBody>
      </p:sp>
      <p:pic>
        <p:nvPicPr>
          <p:cNvPr id="4" name="Online Media 3" title="Porter's Five Forces">
            <a:hlinkClick r:id="" action="ppaction://media"/>
            <a:extLst>
              <a:ext uri="{FF2B5EF4-FFF2-40B4-BE49-F238E27FC236}">
                <a16:creationId xmlns:a16="http://schemas.microsoft.com/office/drawing/2014/main" id="{D8EE0C64-737F-83E5-03F6-7BB6E841FACA}"/>
              </a:ext>
            </a:extLst>
          </p:cNvPr>
          <p:cNvPicPr>
            <a:picLocks noRot="1" noChangeAspect="1"/>
          </p:cNvPicPr>
          <p:nvPr>
            <a:videoFile r:link="rId1"/>
          </p:nvPr>
        </p:nvPicPr>
        <p:blipFill>
          <a:blip r:embed="rId3"/>
          <a:stretch>
            <a:fillRect/>
          </a:stretch>
        </p:blipFill>
        <p:spPr>
          <a:xfrm>
            <a:off x="26988" y="842332"/>
            <a:ext cx="12138025" cy="6015668"/>
          </a:xfrm>
          <a:prstGeom prst="rect">
            <a:avLst/>
          </a:prstGeom>
        </p:spPr>
      </p:pic>
    </p:spTree>
    <p:extLst>
      <p:ext uri="{BB962C8B-B14F-4D97-AF65-F5344CB8AC3E}">
        <p14:creationId xmlns:p14="http://schemas.microsoft.com/office/powerpoint/2010/main" val="1708445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8BF21-A956-E650-4F7A-1325EA33A7A9}"/>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13077D5-4F2D-03E9-8D43-E3C9D31B5381}"/>
              </a:ext>
            </a:extLst>
          </p:cNvPr>
          <p:cNvSpPr txBox="1">
            <a:spLocks noGrp="1"/>
          </p:cNvSpPr>
          <p:nvPr>
            <p:ph type="title"/>
          </p:nvPr>
        </p:nvSpPr>
        <p:spPr>
          <a:xfrm>
            <a:off x="263525" y="152400"/>
            <a:ext cx="11664950" cy="689932"/>
          </a:xfrm>
          <a:prstGeom prst="rect">
            <a:avLst/>
          </a:prstGeom>
        </p:spPr>
        <p:txBody>
          <a:bodyPr vert="horz" wrap="square" lIns="0" tIns="12700" rIns="0" bIns="0" rtlCol="0">
            <a:spAutoFit/>
          </a:bodyPr>
          <a:lstStyle/>
          <a:p>
            <a:pPr marL="12700">
              <a:lnSpc>
                <a:spcPct val="100000"/>
              </a:lnSpc>
              <a:spcBef>
                <a:spcPts val="100"/>
              </a:spcBef>
            </a:pPr>
            <a:r>
              <a:rPr lang="en-GB" dirty="0">
                <a:solidFill>
                  <a:schemeClr val="accent1"/>
                </a:solidFill>
              </a:rPr>
              <a:t>Porter’s Five Forces: </a:t>
            </a:r>
            <a:r>
              <a:rPr lang="en-GB" sz="2400" dirty="0">
                <a:solidFill>
                  <a:schemeClr val="accent1"/>
                </a:solidFill>
              </a:rPr>
              <a:t>https://youtu.be/5F0dI8zaotU?si=Gzj_J7UuqysyUtxg</a:t>
            </a:r>
            <a:endParaRPr sz="2400" dirty="0">
              <a:solidFill>
                <a:schemeClr val="accent1"/>
              </a:solidFill>
            </a:endParaRPr>
          </a:p>
        </p:txBody>
      </p:sp>
      <p:sp>
        <p:nvSpPr>
          <p:cNvPr id="3" name="object 3">
            <a:extLst>
              <a:ext uri="{FF2B5EF4-FFF2-40B4-BE49-F238E27FC236}">
                <a16:creationId xmlns:a16="http://schemas.microsoft.com/office/drawing/2014/main" id="{89E1CB31-3593-9596-B8C0-C26FA1B8D474}"/>
              </a:ext>
            </a:extLst>
          </p:cNvPr>
          <p:cNvSpPr txBox="1"/>
          <p:nvPr/>
        </p:nvSpPr>
        <p:spPr>
          <a:xfrm>
            <a:off x="609600" y="1020329"/>
            <a:ext cx="11318875" cy="1009251"/>
          </a:xfrm>
          <a:prstGeom prst="rect">
            <a:avLst/>
          </a:prstGeom>
        </p:spPr>
        <p:txBody>
          <a:bodyPr vert="horz" wrap="square" lIns="0" tIns="97790" rIns="0" bIns="0" rtlCol="0">
            <a:spAutoFit/>
          </a:bodyPr>
          <a:lstStyle/>
          <a:p>
            <a:pPr marL="12700" marR="5080">
              <a:lnSpc>
                <a:spcPts val="3030"/>
              </a:lnSpc>
              <a:spcBef>
                <a:spcPts val="1050"/>
              </a:spcBef>
              <a:tabLst>
                <a:tab pos="241300" algn="l"/>
              </a:tabLst>
            </a:pPr>
            <a:endParaRPr lang="en-GB" sz="3200" u="sng" dirty="0"/>
          </a:p>
          <a:p>
            <a:pPr marL="12700" marR="5080">
              <a:lnSpc>
                <a:spcPts val="3030"/>
              </a:lnSpc>
              <a:spcBef>
                <a:spcPts val="1050"/>
              </a:spcBef>
              <a:tabLst>
                <a:tab pos="241300" algn="l"/>
              </a:tabLst>
            </a:pPr>
            <a:endParaRPr lang="en-GB" sz="2800" dirty="0">
              <a:latin typeface="+mn-lt"/>
            </a:endParaRPr>
          </a:p>
        </p:txBody>
      </p:sp>
      <p:pic>
        <p:nvPicPr>
          <p:cNvPr id="5" name="Online Media 4" title="Porter's 5 Forces (Tesla Example) - How to do an Industry Analysis - Porters 5 Forces Explained">
            <a:hlinkClick r:id="" action="ppaction://media"/>
            <a:extLst>
              <a:ext uri="{FF2B5EF4-FFF2-40B4-BE49-F238E27FC236}">
                <a16:creationId xmlns:a16="http://schemas.microsoft.com/office/drawing/2014/main" id="{DB05F19F-1CA5-D189-6455-5990A6FA93ED}"/>
              </a:ext>
            </a:extLst>
          </p:cNvPr>
          <p:cNvPicPr>
            <a:picLocks noRot="1" noChangeAspect="1"/>
          </p:cNvPicPr>
          <p:nvPr>
            <a:videoFile r:link="rId1"/>
          </p:nvPr>
        </p:nvPicPr>
        <p:blipFill>
          <a:blip r:embed="rId3"/>
          <a:stretch>
            <a:fillRect/>
          </a:stretch>
        </p:blipFill>
        <p:spPr>
          <a:xfrm>
            <a:off x="26988" y="842332"/>
            <a:ext cx="12138025" cy="6015668"/>
          </a:xfrm>
          <a:prstGeom prst="rect">
            <a:avLst/>
          </a:prstGeom>
        </p:spPr>
      </p:pic>
    </p:spTree>
    <p:extLst>
      <p:ext uri="{BB962C8B-B14F-4D97-AF65-F5344CB8AC3E}">
        <p14:creationId xmlns:p14="http://schemas.microsoft.com/office/powerpoint/2010/main" val="3245554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277368" y="213321"/>
            <a:ext cx="10515600" cy="859576"/>
          </a:xfrm>
          <a:solidFill>
            <a:srgbClr val="295E80"/>
          </a:solidFill>
          <a:ln>
            <a:solidFill>
              <a:srgbClr val="FFC000"/>
            </a:solidFill>
          </a:ln>
        </p:spPr>
        <p:txBody>
          <a:bodyPr vert="horz" lIns="91440" tIns="45720" rIns="91440" bIns="45720" rtlCol="0" anchor="ctr">
            <a:normAutofit/>
          </a:bodyPr>
          <a:lstStyle/>
          <a:p>
            <a:pPr algn="ctr"/>
            <a:r>
              <a:rPr lang="en-US" sz="4000" dirty="0">
                <a:solidFill>
                  <a:srgbClr val="FFC000"/>
                </a:solidFill>
              </a:rPr>
              <a:t>Porter’s Five Forces </a:t>
            </a:r>
          </a:p>
        </p:txBody>
      </p:sp>
      <p:pic>
        <p:nvPicPr>
          <p:cNvPr id="3" name="Picture 2">
            <a:extLst>
              <a:ext uri="{FF2B5EF4-FFF2-40B4-BE49-F238E27FC236}">
                <a16:creationId xmlns:a16="http://schemas.microsoft.com/office/drawing/2014/main" id="{2F7D2436-BF9F-85F5-7DE4-9C6213939128}"/>
              </a:ext>
            </a:extLst>
          </p:cNvPr>
          <p:cNvPicPr>
            <a:picLocks noChangeAspect="1"/>
          </p:cNvPicPr>
          <p:nvPr/>
        </p:nvPicPr>
        <p:blipFill>
          <a:blip r:embed="rId3"/>
          <a:stretch>
            <a:fillRect/>
          </a:stretch>
        </p:blipFill>
        <p:spPr>
          <a:xfrm>
            <a:off x="711418" y="1656569"/>
            <a:ext cx="6522806" cy="3665983"/>
          </a:xfrm>
          <a:prstGeom prst="rect">
            <a:avLst/>
          </a:prstGeom>
        </p:spPr>
      </p:pic>
      <p:sp>
        <p:nvSpPr>
          <p:cNvPr id="5" name="TextBox 4">
            <a:extLst>
              <a:ext uri="{FF2B5EF4-FFF2-40B4-BE49-F238E27FC236}">
                <a16:creationId xmlns:a16="http://schemas.microsoft.com/office/drawing/2014/main" id="{4277ACE6-4329-8D3F-A7CE-27804FAF690D}"/>
              </a:ext>
            </a:extLst>
          </p:cNvPr>
          <p:cNvSpPr txBox="1"/>
          <p:nvPr/>
        </p:nvSpPr>
        <p:spPr>
          <a:xfrm>
            <a:off x="7307484" y="2491125"/>
            <a:ext cx="3805993" cy="193899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 tool used to analyse the environment/ level of competition for a business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It helps determine a business's attractiveness and profitability </a:t>
            </a:r>
          </a:p>
        </p:txBody>
      </p:sp>
    </p:spTree>
    <p:extLst>
      <p:ext uri="{BB962C8B-B14F-4D97-AF65-F5344CB8AC3E}">
        <p14:creationId xmlns:p14="http://schemas.microsoft.com/office/powerpoint/2010/main" val="37069136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756316" y="264094"/>
            <a:ext cx="5339661" cy="859576"/>
          </a:xfrm>
          <a:solidFill>
            <a:srgbClr val="FFC000"/>
          </a:solidFill>
        </p:spPr>
        <p:txBody>
          <a:bodyPr vert="horz" lIns="91440" tIns="45720" rIns="91440" bIns="45720" rtlCol="0" anchor="ctr">
            <a:normAutofit/>
          </a:bodyPr>
          <a:lstStyle/>
          <a:p>
            <a:r>
              <a:rPr lang="en-US" sz="4000" dirty="0"/>
              <a:t>Threat of new entrants</a:t>
            </a:r>
          </a:p>
        </p:txBody>
      </p:sp>
      <p:pic>
        <p:nvPicPr>
          <p:cNvPr id="3" name="Picture 2">
            <a:extLst>
              <a:ext uri="{FF2B5EF4-FFF2-40B4-BE49-F238E27FC236}">
                <a16:creationId xmlns:a16="http://schemas.microsoft.com/office/drawing/2014/main" id="{2F7D2436-BF9F-85F5-7DE4-9C6213939128}"/>
              </a:ext>
            </a:extLst>
          </p:cNvPr>
          <p:cNvPicPr>
            <a:picLocks noChangeAspect="1"/>
          </p:cNvPicPr>
          <p:nvPr/>
        </p:nvPicPr>
        <p:blipFill>
          <a:blip r:embed="rId3"/>
          <a:stretch>
            <a:fillRect/>
          </a:stretch>
        </p:blipFill>
        <p:spPr>
          <a:xfrm>
            <a:off x="6492752" y="374092"/>
            <a:ext cx="5699248" cy="3203122"/>
          </a:xfrm>
          <a:prstGeom prst="rect">
            <a:avLst/>
          </a:prstGeom>
        </p:spPr>
      </p:pic>
      <p:sp>
        <p:nvSpPr>
          <p:cNvPr id="4" name="TextBox 3">
            <a:extLst>
              <a:ext uri="{FF2B5EF4-FFF2-40B4-BE49-F238E27FC236}">
                <a16:creationId xmlns:a16="http://schemas.microsoft.com/office/drawing/2014/main" id="{9E7AC3D8-9ECF-3E44-61D9-03BF98D46CD1}"/>
              </a:ext>
            </a:extLst>
          </p:cNvPr>
          <p:cNvSpPr txBox="1"/>
          <p:nvPr/>
        </p:nvSpPr>
        <p:spPr>
          <a:xfrm>
            <a:off x="380378" y="1623960"/>
            <a:ext cx="6467119" cy="3724096"/>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This looks at the threat of new competitors entering the market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New competitors will enviably gain some market share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Rivalry will intensify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This is less likely to occur if an industry has ‘high barriers of entry’ (</a:t>
            </a:r>
            <a:r>
              <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rPr>
              <a:t>e.g. it is hard to set up a business in that market)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42855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277368" y="213321"/>
            <a:ext cx="4565937" cy="859576"/>
          </a:xfrm>
          <a:solidFill>
            <a:srgbClr val="FFC000"/>
          </a:solidFill>
        </p:spPr>
        <p:txBody>
          <a:bodyPr vert="horz" lIns="91440" tIns="45720" rIns="91440" bIns="45720" rtlCol="0" anchor="ctr">
            <a:normAutofit/>
          </a:bodyPr>
          <a:lstStyle/>
          <a:p>
            <a:r>
              <a:rPr lang="en-US" sz="4000" dirty="0"/>
              <a:t>Barriers to Entry</a:t>
            </a:r>
          </a:p>
        </p:txBody>
      </p:sp>
      <p:pic>
        <p:nvPicPr>
          <p:cNvPr id="3" name="Picture 2">
            <a:extLst>
              <a:ext uri="{FF2B5EF4-FFF2-40B4-BE49-F238E27FC236}">
                <a16:creationId xmlns:a16="http://schemas.microsoft.com/office/drawing/2014/main" id="{2F7D2436-BF9F-85F5-7DE4-9C6213939128}"/>
              </a:ext>
            </a:extLst>
          </p:cNvPr>
          <p:cNvPicPr>
            <a:picLocks noChangeAspect="1"/>
          </p:cNvPicPr>
          <p:nvPr/>
        </p:nvPicPr>
        <p:blipFill>
          <a:blip r:embed="rId3"/>
          <a:stretch>
            <a:fillRect/>
          </a:stretch>
        </p:blipFill>
        <p:spPr>
          <a:xfrm>
            <a:off x="6496796" y="2095429"/>
            <a:ext cx="5287208" cy="2971545"/>
          </a:xfrm>
          <a:prstGeom prst="rect">
            <a:avLst/>
          </a:prstGeom>
        </p:spPr>
      </p:pic>
      <p:sp>
        <p:nvSpPr>
          <p:cNvPr id="5" name="TextBox 4">
            <a:extLst>
              <a:ext uri="{FF2B5EF4-FFF2-40B4-BE49-F238E27FC236}">
                <a16:creationId xmlns:a16="http://schemas.microsoft.com/office/drawing/2014/main" id="{4277ACE6-4329-8D3F-A7CE-27804FAF690D}"/>
              </a:ext>
            </a:extLst>
          </p:cNvPr>
          <p:cNvSpPr txBox="1"/>
          <p:nvPr/>
        </p:nvSpPr>
        <p:spPr>
          <a:xfrm>
            <a:off x="277368" y="1381485"/>
            <a:ext cx="7299089" cy="40934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How easy or difficult is it to set up a new business in that industry. This can be determined by</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Investment costs or capital required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Regulation or legal restrictions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Buying power of current firms in that market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Access to suppliers or distribution channels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How well you can differentiate your product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1664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5460731" y="213321"/>
            <a:ext cx="6222447" cy="659515"/>
          </a:xfrm>
          <a:solidFill>
            <a:srgbClr val="00CC99"/>
          </a:solidFill>
        </p:spPr>
        <p:txBody>
          <a:bodyPr vert="horz" lIns="91440" tIns="45720" rIns="91440" bIns="45720" rtlCol="0" anchor="ctr">
            <a:normAutofit/>
          </a:bodyPr>
          <a:lstStyle/>
          <a:p>
            <a:r>
              <a:rPr lang="en-US" sz="3600" dirty="0"/>
              <a:t>Bargaining power of Suppliers </a:t>
            </a:r>
          </a:p>
        </p:txBody>
      </p:sp>
      <p:pic>
        <p:nvPicPr>
          <p:cNvPr id="3" name="Picture 2">
            <a:extLst>
              <a:ext uri="{FF2B5EF4-FFF2-40B4-BE49-F238E27FC236}">
                <a16:creationId xmlns:a16="http://schemas.microsoft.com/office/drawing/2014/main" id="{2F7D2436-BF9F-85F5-7DE4-9C6213939128}"/>
              </a:ext>
            </a:extLst>
          </p:cNvPr>
          <p:cNvPicPr>
            <a:picLocks noChangeAspect="1"/>
          </p:cNvPicPr>
          <p:nvPr/>
        </p:nvPicPr>
        <p:blipFill>
          <a:blip r:embed="rId3"/>
          <a:stretch>
            <a:fillRect/>
          </a:stretch>
        </p:blipFill>
        <p:spPr>
          <a:xfrm>
            <a:off x="190678" y="1476719"/>
            <a:ext cx="5270053" cy="3376787"/>
          </a:xfrm>
          <a:prstGeom prst="rect">
            <a:avLst/>
          </a:prstGeom>
        </p:spPr>
      </p:pic>
      <p:sp>
        <p:nvSpPr>
          <p:cNvPr id="6" name="TextBox 5">
            <a:extLst>
              <a:ext uri="{FF2B5EF4-FFF2-40B4-BE49-F238E27FC236}">
                <a16:creationId xmlns:a16="http://schemas.microsoft.com/office/drawing/2014/main" id="{F109989B-764B-63DC-60A9-EB5C5C528016}"/>
              </a:ext>
            </a:extLst>
          </p:cNvPr>
          <p:cNvSpPr txBox="1"/>
          <p:nvPr/>
        </p:nvSpPr>
        <p:spPr>
          <a:xfrm>
            <a:off x="5460731" y="899749"/>
            <a:ext cx="6222447"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This is looking at the level of ‘power’ the supplier has over the business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 high level of power would lead to suppliers increasing their prices as they know the business will make it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Higher power often come from there being very little alternatives for the business to choose from so they are reliant on that supplier </a:t>
            </a:r>
          </a:p>
        </p:txBody>
      </p:sp>
      <p:sp>
        <p:nvSpPr>
          <p:cNvPr id="7" name="Title 1">
            <a:extLst>
              <a:ext uri="{FF2B5EF4-FFF2-40B4-BE49-F238E27FC236}">
                <a16:creationId xmlns:a16="http://schemas.microsoft.com/office/drawing/2014/main" id="{8AA52A3D-3D32-A9B4-CB53-6CE2F20EE751}"/>
              </a:ext>
            </a:extLst>
          </p:cNvPr>
          <p:cNvSpPr txBox="1">
            <a:spLocks/>
          </p:cNvSpPr>
          <p:nvPr/>
        </p:nvSpPr>
        <p:spPr>
          <a:xfrm>
            <a:off x="5543859" y="3757476"/>
            <a:ext cx="6222447" cy="615220"/>
          </a:xfrm>
          <a:prstGeom prst="rect">
            <a:avLst/>
          </a:prstGeom>
          <a:solidFill>
            <a:srgbClr val="0080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Light" panose="020F0302020204030204"/>
                <a:ea typeface="+mj-ea"/>
                <a:cs typeface="+mj-cs"/>
              </a:rPr>
              <a:t>Bargaining power of Buyers</a:t>
            </a:r>
          </a:p>
        </p:txBody>
      </p:sp>
      <p:sp>
        <p:nvSpPr>
          <p:cNvPr id="8" name="TextBox 7">
            <a:extLst>
              <a:ext uri="{FF2B5EF4-FFF2-40B4-BE49-F238E27FC236}">
                <a16:creationId xmlns:a16="http://schemas.microsoft.com/office/drawing/2014/main" id="{3899E5C4-C7B1-7BFB-40A9-DFBFB1146672}"/>
              </a:ext>
            </a:extLst>
          </p:cNvPr>
          <p:cNvSpPr txBox="1"/>
          <p:nvPr/>
        </p:nvSpPr>
        <p:spPr>
          <a:xfrm>
            <a:off x="5460731" y="4355247"/>
            <a:ext cx="6540591" cy="14773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If the buyer has more power over the suppliers, it will often result in the supplier lowering the price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e.g. Large supermarkets will have big buying power of their suppliers </a:t>
            </a:r>
          </a:p>
        </p:txBody>
      </p:sp>
    </p:spTree>
    <p:extLst>
      <p:ext uri="{BB962C8B-B14F-4D97-AF65-F5344CB8AC3E}">
        <p14:creationId xmlns:p14="http://schemas.microsoft.com/office/powerpoint/2010/main" val="4072144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277368" y="213321"/>
            <a:ext cx="6666043" cy="859576"/>
          </a:xfrm>
          <a:solidFill>
            <a:srgbClr val="336699"/>
          </a:solidFill>
        </p:spPr>
        <p:txBody>
          <a:bodyPr vert="horz" lIns="91440" tIns="45720" rIns="91440" bIns="45720" rtlCol="0" anchor="ctr">
            <a:normAutofit/>
          </a:bodyPr>
          <a:lstStyle/>
          <a:p>
            <a:r>
              <a:rPr lang="en-US" sz="4000" dirty="0">
                <a:solidFill>
                  <a:schemeClr val="bg1"/>
                </a:solidFill>
              </a:rPr>
              <a:t>Threat of substitute products </a:t>
            </a:r>
          </a:p>
        </p:txBody>
      </p:sp>
      <p:pic>
        <p:nvPicPr>
          <p:cNvPr id="10" name="Picture 9">
            <a:extLst>
              <a:ext uri="{FF2B5EF4-FFF2-40B4-BE49-F238E27FC236}">
                <a16:creationId xmlns:a16="http://schemas.microsoft.com/office/drawing/2014/main" id="{E5A4573A-7ED8-8DDA-869F-C5AE58739326}"/>
              </a:ext>
            </a:extLst>
          </p:cNvPr>
          <p:cNvPicPr>
            <a:picLocks noChangeAspect="1"/>
          </p:cNvPicPr>
          <p:nvPr/>
        </p:nvPicPr>
        <p:blipFill>
          <a:blip r:embed="rId3"/>
          <a:stretch>
            <a:fillRect/>
          </a:stretch>
        </p:blipFill>
        <p:spPr>
          <a:xfrm>
            <a:off x="-46" y="5848346"/>
            <a:ext cx="12192046" cy="1009654"/>
          </a:xfrm>
          <a:prstGeom prst="rect">
            <a:avLst/>
          </a:prstGeom>
        </p:spPr>
      </p:pic>
      <p:pic>
        <p:nvPicPr>
          <p:cNvPr id="3" name="Picture 2">
            <a:extLst>
              <a:ext uri="{FF2B5EF4-FFF2-40B4-BE49-F238E27FC236}">
                <a16:creationId xmlns:a16="http://schemas.microsoft.com/office/drawing/2014/main" id="{2F7D2436-BF9F-85F5-7DE4-9C6213939128}"/>
              </a:ext>
            </a:extLst>
          </p:cNvPr>
          <p:cNvPicPr>
            <a:picLocks noChangeAspect="1"/>
          </p:cNvPicPr>
          <p:nvPr/>
        </p:nvPicPr>
        <p:blipFill>
          <a:blip r:embed="rId4"/>
          <a:stretch>
            <a:fillRect/>
          </a:stretch>
        </p:blipFill>
        <p:spPr>
          <a:xfrm>
            <a:off x="7094136" y="1736440"/>
            <a:ext cx="5519631" cy="3102173"/>
          </a:xfrm>
          <a:prstGeom prst="rect">
            <a:avLst/>
          </a:prstGeom>
        </p:spPr>
      </p:pic>
      <p:sp>
        <p:nvSpPr>
          <p:cNvPr id="4" name="TextBox 3">
            <a:extLst>
              <a:ext uri="{FF2B5EF4-FFF2-40B4-BE49-F238E27FC236}">
                <a16:creationId xmlns:a16="http://schemas.microsoft.com/office/drawing/2014/main" id="{A0AA5B92-DDE7-67CD-4D05-9EFFF85A46BA}"/>
              </a:ext>
            </a:extLst>
          </p:cNvPr>
          <p:cNvSpPr txBox="1"/>
          <p:nvPr/>
        </p:nvSpPr>
        <p:spPr>
          <a:xfrm>
            <a:off x="277368" y="1397084"/>
            <a:ext cx="6816768" cy="452431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This refers to how many other products are there in the market that meet the same need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Substitute products can be produced in different industries but still satisfy customer needs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e.g. If an airline is too expensive , a customer might get the train which will still get them to the destination and cause the airline to lose a customer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threat of substitutes can limit the prices charged by a firm because they need to remain as competitive as possible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Businesses can rely on customer loyalty here to ensure customers ‘do not switch’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34427874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EAC3F-1695-1763-3EBC-6664DE8763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1A15CA-5405-B288-3B0E-66AF3E1F659B}"/>
              </a:ext>
            </a:extLst>
          </p:cNvPr>
          <p:cNvSpPr>
            <a:spLocks noGrp="1"/>
          </p:cNvSpPr>
          <p:nvPr>
            <p:ph type="title"/>
          </p:nvPr>
        </p:nvSpPr>
        <p:spPr>
          <a:xfrm>
            <a:off x="277367" y="107763"/>
            <a:ext cx="6666043" cy="859576"/>
          </a:xfrm>
          <a:solidFill>
            <a:srgbClr val="C00000"/>
          </a:solidFill>
        </p:spPr>
        <p:txBody>
          <a:bodyPr vert="horz" lIns="91440" tIns="45720" rIns="91440" bIns="45720" rtlCol="0" anchor="ctr">
            <a:normAutofit/>
          </a:bodyPr>
          <a:lstStyle/>
          <a:p>
            <a:r>
              <a:rPr lang="en-US" sz="4000" dirty="0">
                <a:solidFill>
                  <a:schemeClr val="bg1"/>
                </a:solidFill>
              </a:rPr>
              <a:t>Competitive rivalry</a:t>
            </a:r>
          </a:p>
        </p:txBody>
      </p:sp>
      <p:pic>
        <p:nvPicPr>
          <p:cNvPr id="10" name="Picture 9">
            <a:extLst>
              <a:ext uri="{FF2B5EF4-FFF2-40B4-BE49-F238E27FC236}">
                <a16:creationId xmlns:a16="http://schemas.microsoft.com/office/drawing/2014/main" id="{AF652FBF-0CAD-31CE-81C5-C4C6603ABDC0}"/>
              </a:ext>
            </a:extLst>
          </p:cNvPr>
          <p:cNvPicPr>
            <a:picLocks noChangeAspect="1"/>
          </p:cNvPicPr>
          <p:nvPr/>
        </p:nvPicPr>
        <p:blipFill>
          <a:blip r:embed="rId3"/>
          <a:stretch>
            <a:fillRect/>
          </a:stretch>
        </p:blipFill>
        <p:spPr>
          <a:xfrm>
            <a:off x="-46" y="5848346"/>
            <a:ext cx="12192046" cy="1009654"/>
          </a:xfrm>
          <a:prstGeom prst="rect">
            <a:avLst/>
          </a:prstGeom>
        </p:spPr>
      </p:pic>
      <p:pic>
        <p:nvPicPr>
          <p:cNvPr id="3" name="Picture 2">
            <a:extLst>
              <a:ext uri="{FF2B5EF4-FFF2-40B4-BE49-F238E27FC236}">
                <a16:creationId xmlns:a16="http://schemas.microsoft.com/office/drawing/2014/main" id="{3748FC9B-800A-AC9E-CC01-DF4BD069B8FC}"/>
              </a:ext>
            </a:extLst>
          </p:cNvPr>
          <p:cNvPicPr>
            <a:picLocks noChangeAspect="1"/>
          </p:cNvPicPr>
          <p:nvPr/>
        </p:nvPicPr>
        <p:blipFill>
          <a:blip r:embed="rId4"/>
          <a:stretch>
            <a:fillRect/>
          </a:stretch>
        </p:blipFill>
        <p:spPr>
          <a:xfrm>
            <a:off x="7086600" y="1877913"/>
            <a:ext cx="5062431" cy="3102173"/>
          </a:xfrm>
          <a:prstGeom prst="rect">
            <a:avLst/>
          </a:prstGeom>
        </p:spPr>
      </p:pic>
      <p:sp>
        <p:nvSpPr>
          <p:cNvPr id="4" name="TextBox 3">
            <a:extLst>
              <a:ext uri="{FF2B5EF4-FFF2-40B4-BE49-F238E27FC236}">
                <a16:creationId xmlns:a16="http://schemas.microsoft.com/office/drawing/2014/main" id="{01B58FF1-304A-D1AB-E8C0-9B0E64D54DB6}"/>
              </a:ext>
            </a:extLst>
          </p:cNvPr>
          <p:cNvSpPr txBox="1"/>
          <p:nvPr/>
        </p:nvSpPr>
        <p:spPr>
          <a:xfrm>
            <a:off x="202004" y="1143000"/>
            <a:ext cx="6816768" cy="4801314"/>
          </a:xfrm>
          <a:prstGeom prst="rect">
            <a:avLst/>
          </a:prstGeom>
          <a:noFill/>
        </p:spPr>
        <p:txBody>
          <a:bodyPr wrap="square" rtlCol="0">
            <a:spAutoFit/>
          </a:bodyPr>
          <a:lstStyle/>
          <a:p>
            <a:r>
              <a:rPr lang="en-GB" dirty="0">
                <a:latin typeface="+mj-lt"/>
              </a:rPr>
              <a:t>Competitive rivalry refers to </a:t>
            </a:r>
            <a:r>
              <a:rPr lang="en-GB" b="1" dirty="0">
                <a:latin typeface="+mj-lt"/>
              </a:rPr>
              <a:t>how intensely firms compete within an industry</a:t>
            </a:r>
            <a:r>
              <a:rPr lang="en-GB" dirty="0">
                <a:latin typeface="+mj-lt"/>
              </a:rPr>
              <a:t> industry-how strongly firms compete for market share and customers. High rivalry can limit profitability but also drive innovation.</a:t>
            </a:r>
            <a:br>
              <a:rPr lang="en-GB" dirty="0">
                <a:latin typeface="+mj-lt"/>
              </a:rPr>
            </a:br>
            <a:r>
              <a:rPr lang="en-GB" dirty="0">
                <a:latin typeface="+mj-lt"/>
              </a:rPr>
              <a:t>Key factors to consider include:</a:t>
            </a:r>
          </a:p>
          <a:p>
            <a:r>
              <a:rPr lang="en-GB" b="1" dirty="0">
                <a:latin typeface="+mj-lt"/>
              </a:rPr>
              <a:t>Market structure:</a:t>
            </a:r>
            <a:r>
              <a:rPr lang="en-GB" dirty="0">
                <a:latin typeface="+mj-lt"/>
              </a:rPr>
              <a:t> Whether the industry is fragmented or dominated by a few large firms.</a:t>
            </a:r>
          </a:p>
          <a:p>
            <a:r>
              <a:rPr lang="en-GB" b="1" dirty="0">
                <a:latin typeface="+mj-lt"/>
              </a:rPr>
              <a:t>Market growth:</a:t>
            </a:r>
            <a:r>
              <a:rPr lang="en-GB" dirty="0">
                <a:latin typeface="+mj-lt"/>
              </a:rPr>
              <a:t> Whether the industry is growing rapidly or in a slow, mature phase.</a:t>
            </a:r>
          </a:p>
          <a:p>
            <a:r>
              <a:rPr lang="en-GB" b="1" dirty="0">
                <a:latin typeface="+mj-lt"/>
              </a:rPr>
              <a:t>Product differentiation:</a:t>
            </a:r>
            <a:r>
              <a:rPr lang="en-GB" dirty="0">
                <a:latin typeface="+mj-lt"/>
              </a:rPr>
              <a:t> The extent to which products are unique or customers can easily switch to competitors.</a:t>
            </a:r>
          </a:p>
          <a:p>
            <a:r>
              <a:rPr lang="en-GB" b="1" dirty="0">
                <a:latin typeface="+mj-lt"/>
              </a:rPr>
              <a:t>Costs and exit barriers:</a:t>
            </a:r>
            <a:r>
              <a:rPr lang="en-GB" dirty="0">
                <a:latin typeface="+mj-lt"/>
              </a:rPr>
              <a:t> High fixed costs or exit barriers that keep firms competing aggressively.</a:t>
            </a:r>
          </a:p>
          <a:p>
            <a:r>
              <a:rPr lang="en-GB" b="1" dirty="0">
                <a:latin typeface="+mj-lt"/>
              </a:rPr>
              <a:t>Mergers and acquisitions:</a:t>
            </a:r>
            <a:r>
              <a:rPr lang="en-GB" dirty="0">
                <a:latin typeface="+mj-lt"/>
              </a:rPr>
              <a:t> Competitors gaining power or market share through consolidation.</a:t>
            </a:r>
          </a:p>
          <a:p>
            <a:r>
              <a:rPr lang="en-GB" b="1" dirty="0">
                <a:latin typeface="+mj-lt"/>
              </a:rPr>
              <a:t>Global dynamics:</a:t>
            </a:r>
            <a:r>
              <a:rPr lang="en-GB" dirty="0">
                <a:latin typeface="+mj-lt"/>
              </a:rPr>
              <a:t> International competition creating new opportunities or threats.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18045160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2F4E0-2E53-CCCE-7A11-E12813E719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ECCF88-64D7-51D5-B4F2-B1C7A1DF35A3}"/>
              </a:ext>
            </a:extLst>
          </p:cNvPr>
          <p:cNvSpPr>
            <a:spLocks noGrp="1"/>
          </p:cNvSpPr>
          <p:nvPr>
            <p:ph type="title"/>
          </p:nvPr>
        </p:nvSpPr>
        <p:spPr>
          <a:xfrm>
            <a:off x="277367" y="107763"/>
            <a:ext cx="6666043" cy="859576"/>
          </a:xfrm>
          <a:solidFill>
            <a:srgbClr val="C00000"/>
          </a:solidFill>
        </p:spPr>
        <p:txBody>
          <a:bodyPr vert="horz" lIns="91440" tIns="45720" rIns="91440" bIns="45720" rtlCol="0" anchor="ctr">
            <a:normAutofit/>
          </a:bodyPr>
          <a:lstStyle/>
          <a:p>
            <a:r>
              <a:rPr lang="en-US" sz="4000" dirty="0">
                <a:solidFill>
                  <a:schemeClr val="bg1"/>
                </a:solidFill>
              </a:rPr>
              <a:t>Competitive rivalry</a:t>
            </a:r>
          </a:p>
        </p:txBody>
      </p:sp>
      <p:pic>
        <p:nvPicPr>
          <p:cNvPr id="10" name="Picture 9">
            <a:extLst>
              <a:ext uri="{FF2B5EF4-FFF2-40B4-BE49-F238E27FC236}">
                <a16:creationId xmlns:a16="http://schemas.microsoft.com/office/drawing/2014/main" id="{53FABEBE-BE09-038E-82C6-A2B02465A7DD}"/>
              </a:ext>
            </a:extLst>
          </p:cNvPr>
          <p:cNvPicPr>
            <a:picLocks noChangeAspect="1"/>
          </p:cNvPicPr>
          <p:nvPr/>
        </p:nvPicPr>
        <p:blipFill>
          <a:blip r:embed="rId3"/>
          <a:stretch>
            <a:fillRect/>
          </a:stretch>
        </p:blipFill>
        <p:spPr>
          <a:xfrm>
            <a:off x="-46" y="5848346"/>
            <a:ext cx="12192046" cy="1009654"/>
          </a:xfrm>
          <a:prstGeom prst="rect">
            <a:avLst/>
          </a:prstGeom>
        </p:spPr>
      </p:pic>
      <p:pic>
        <p:nvPicPr>
          <p:cNvPr id="3" name="Picture 2">
            <a:extLst>
              <a:ext uri="{FF2B5EF4-FFF2-40B4-BE49-F238E27FC236}">
                <a16:creationId xmlns:a16="http://schemas.microsoft.com/office/drawing/2014/main" id="{ADD3AB24-EBDB-746B-4100-AE6EDA83FAF8}"/>
              </a:ext>
            </a:extLst>
          </p:cNvPr>
          <p:cNvPicPr>
            <a:picLocks noChangeAspect="1"/>
          </p:cNvPicPr>
          <p:nvPr/>
        </p:nvPicPr>
        <p:blipFill>
          <a:blip r:embed="rId4"/>
          <a:stretch>
            <a:fillRect/>
          </a:stretch>
        </p:blipFill>
        <p:spPr>
          <a:xfrm>
            <a:off x="7086600" y="1877913"/>
            <a:ext cx="5062431" cy="3102173"/>
          </a:xfrm>
          <a:prstGeom prst="rect">
            <a:avLst/>
          </a:prstGeom>
        </p:spPr>
      </p:pic>
      <p:sp>
        <p:nvSpPr>
          <p:cNvPr id="4" name="TextBox 3">
            <a:extLst>
              <a:ext uri="{FF2B5EF4-FFF2-40B4-BE49-F238E27FC236}">
                <a16:creationId xmlns:a16="http://schemas.microsoft.com/office/drawing/2014/main" id="{744A055E-0800-B123-40AA-AEF6C5C62E52}"/>
              </a:ext>
            </a:extLst>
          </p:cNvPr>
          <p:cNvSpPr txBox="1"/>
          <p:nvPr/>
        </p:nvSpPr>
        <p:spPr>
          <a:xfrm>
            <a:off x="202004" y="1143000"/>
            <a:ext cx="6816768" cy="4072910"/>
          </a:xfrm>
          <a:prstGeom prst="rect">
            <a:avLst/>
          </a:prstGeom>
          <a:noFill/>
        </p:spPr>
        <p:txBody>
          <a:bodyPr wrap="square" rtlCol="0">
            <a:spAutoFit/>
          </a:bodyPr>
          <a:lstStyle/>
          <a:p>
            <a:r>
              <a:rPr lang="en-GB" dirty="0">
                <a:latin typeface="+mj-lt"/>
              </a:rPr>
              <a:t>Think about the implication of each statement below in terms of rivalry among existing competitors</a:t>
            </a:r>
          </a:p>
          <a:p>
            <a:endParaRPr lang="en-GB" dirty="0">
              <a:latin typeface="+mj-lt"/>
            </a:endParaRPr>
          </a:p>
          <a:p>
            <a:pPr marL="469900" marR="5080" indent="-228600" algn="just">
              <a:lnSpc>
                <a:spcPts val="2810"/>
              </a:lnSpc>
              <a:buFont typeface="Arial"/>
              <a:buChar char="•"/>
              <a:tabLst>
                <a:tab pos="469900" algn="l"/>
              </a:tabLst>
            </a:pPr>
            <a:r>
              <a:rPr lang="en-GB" sz="1800" dirty="0">
                <a:latin typeface="Calibri"/>
                <a:cs typeface="Calibri"/>
              </a:rPr>
              <a:t>If</a:t>
            </a:r>
            <a:r>
              <a:rPr lang="en-GB" sz="1800" spc="345" dirty="0">
                <a:latin typeface="Calibri"/>
                <a:cs typeface="Calibri"/>
              </a:rPr>
              <a:t> </a:t>
            </a:r>
            <a:r>
              <a:rPr lang="en-GB" sz="1800" dirty="0">
                <a:latin typeface="Calibri"/>
                <a:cs typeface="Calibri"/>
              </a:rPr>
              <a:t>there</a:t>
            </a:r>
            <a:r>
              <a:rPr lang="en-GB" sz="1800" spc="350" dirty="0">
                <a:latin typeface="Calibri"/>
                <a:cs typeface="Calibri"/>
              </a:rPr>
              <a:t> </a:t>
            </a:r>
            <a:r>
              <a:rPr lang="en-GB" sz="1800" dirty="0">
                <a:latin typeface="Calibri"/>
                <a:cs typeface="Calibri"/>
              </a:rPr>
              <a:t>are</a:t>
            </a:r>
            <a:r>
              <a:rPr lang="en-GB" sz="1800" spc="345" dirty="0">
                <a:latin typeface="Calibri"/>
                <a:cs typeface="Calibri"/>
              </a:rPr>
              <a:t> </a:t>
            </a:r>
            <a:r>
              <a:rPr lang="en-GB" sz="1800" spc="80" dirty="0">
                <a:latin typeface="Calibri"/>
                <a:cs typeface="Calibri"/>
              </a:rPr>
              <a:t>many</a:t>
            </a:r>
            <a:r>
              <a:rPr lang="en-GB" sz="1800" spc="345" dirty="0">
                <a:latin typeface="Calibri"/>
                <a:cs typeface="Calibri"/>
              </a:rPr>
              <a:t> </a:t>
            </a:r>
            <a:r>
              <a:rPr lang="en-GB" sz="1800" spc="120" dirty="0">
                <a:latin typeface="Calibri"/>
                <a:cs typeface="Calibri"/>
              </a:rPr>
              <a:t>companies</a:t>
            </a:r>
            <a:r>
              <a:rPr lang="en-GB" sz="1800" spc="340" dirty="0">
                <a:latin typeface="Calibri"/>
                <a:cs typeface="Calibri"/>
              </a:rPr>
              <a:t> </a:t>
            </a:r>
            <a:r>
              <a:rPr lang="en-GB" sz="1800" dirty="0">
                <a:latin typeface="Calibri"/>
                <a:cs typeface="Calibri"/>
              </a:rPr>
              <a:t>in</a:t>
            </a:r>
            <a:r>
              <a:rPr lang="en-GB" sz="1800" spc="360" dirty="0">
                <a:latin typeface="Calibri"/>
                <a:cs typeface="Calibri"/>
              </a:rPr>
              <a:t> </a:t>
            </a:r>
            <a:r>
              <a:rPr lang="en-GB" sz="1800" dirty="0">
                <a:latin typeface="Calibri"/>
                <a:cs typeface="Calibri"/>
              </a:rPr>
              <a:t>the</a:t>
            </a:r>
            <a:r>
              <a:rPr lang="en-GB" sz="1800" spc="345" dirty="0">
                <a:latin typeface="Calibri"/>
                <a:cs typeface="Calibri"/>
              </a:rPr>
              <a:t> </a:t>
            </a:r>
            <a:r>
              <a:rPr lang="en-GB" sz="1800" dirty="0">
                <a:latin typeface="Calibri"/>
                <a:cs typeface="Calibri"/>
              </a:rPr>
              <a:t>industry</a:t>
            </a:r>
          </a:p>
          <a:p>
            <a:pPr marL="241300" marR="5080" algn="just">
              <a:lnSpc>
                <a:spcPts val="2810"/>
              </a:lnSpc>
              <a:tabLst>
                <a:tab pos="469900" algn="l"/>
              </a:tabLst>
            </a:pPr>
            <a:endParaRPr lang="en-GB" sz="1800" dirty="0">
              <a:latin typeface="Calibri"/>
              <a:cs typeface="Calibri"/>
            </a:endParaRPr>
          </a:p>
          <a:p>
            <a:pPr marL="469900" marR="5080" indent="-228600" algn="just">
              <a:lnSpc>
                <a:spcPts val="2810"/>
              </a:lnSpc>
              <a:buFont typeface="Arial"/>
              <a:buChar char="•"/>
              <a:tabLst>
                <a:tab pos="469900" algn="l"/>
              </a:tabLst>
            </a:pPr>
            <a:r>
              <a:rPr lang="en-GB" sz="1800" dirty="0">
                <a:latin typeface="Calibri"/>
                <a:cs typeface="Calibri"/>
              </a:rPr>
              <a:t>A </a:t>
            </a:r>
            <a:r>
              <a:rPr lang="en-GB" sz="1800" spc="80" dirty="0">
                <a:latin typeface="Calibri"/>
                <a:cs typeface="Calibri"/>
              </a:rPr>
              <a:t>slow-</a:t>
            </a:r>
            <a:r>
              <a:rPr lang="en-GB" sz="1800" dirty="0">
                <a:latin typeface="Calibri"/>
                <a:cs typeface="Calibri"/>
              </a:rPr>
              <a:t>growing</a:t>
            </a:r>
            <a:r>
              <a:rPr lang="en-GB" sz="1800" spc="570" dirty="0">
                <a:latin typeface="Calibri"/>
                <a:cs typeface="Calibri"/>
              </a:rPr>
              <a:t> </a:t>
            </a:r>
            <a:r>
              <a:rPr lang="en-GB" sz="1800" dirty="0">
                <a:latin typeface="Calibri"/>
                <a:cs typeface="Calibri"/>
              </a:rPr>
              <a:t>industry</a:t>
            </a:r>
            <a:endParaRPr lang="en-GB" spc="565" dirty="0">
              <a:latin typeface="Calibri"/>
              <a:cs typeface="Calibri"/>
            </a:endParaRPr>
          </a:p>
          <a:p>
            <a:pPr marL="241300" marR="5080" algn="just">
              <a:lnSpc>
                <a:spcPts val="2810"/>
              </a:lnSpc>
              <a:tabLst>
                <a:tab pos="469900" algn="l"/>
              </a:tabLst>
            </a:pPr>
            <a:endParaRPr lang="en-GB" sz="1800" spc="565" dirty="0">
              <a:latin typeface="Calibri"/>
              <a:cs typeface="Calibri"/>
            </a:endParaRPr>
          </a:p>
          <a:p>
            <a:pPr marL="469900" marR="5080" indent="-228600" algn="just">
              <a:lnSpc>
                <a:spcPts val="2810"/>
              </a:lnSpc>
              <a:buFont typeface="Arial"/>
              <a:buChar char="•"/>
              <a:tabLst>
                <a:tab pos="469900" algn="l"/>
              </a:tabLst>
            </a:pPr>
            <a:r>
              <a:rPr lang="en-GB" spc="565" dirty="0" err="1">
                <a:latin typeface="Calibri"/>
                <a:cs typeface="Calibri"/>
              </a:rPr>
              <a:t>A</a:t>
            </a:r>
            <a:r>
              <a:rPr lang="en-GB" sz="1800" spc="60" dirty="0" err="1">
                <a:latin typeface="Calibri"/>
                <a:cs typeface="Calibri"/>
              </a:rPr>
              <a:t>fast</a:t>
            </a:r>
            <a:r>
              <a:rPr lang="en-GB" sz="1800" spc="60" dirty="0">
                <a:latin typeface="Calibri"/>
                <a:cs typeface="Calibri"/>
              </a:rPr>
              <a:t>-</a:t>
            </a:r>
            <a:r>
              <a:rPr lang="en-GB" sz="1800" dirty="0">
                <a:latin typeface="Calibri"/>
                <a:cs typeface="Calibri"/>
              </a:rPr>
              <a:t>growing</a:t>
            </a:r>
            <a:r>
              <a:rPr lang="en-GB" sz="1800" spc="95" dirty="0">
                <a:latin typeface="Calibri"/>
                <a:cs typeface="Calibri"/>
              </a:rPr>
              <a:t>  </a:t>
            </a:r>
            <a:r>
              <a:rPr lang="en-GB" sz="1800" dirty="0">
                <a:latin typeface="Calibri"/>
                <a:cs typeface="Calibri"/>
              </a:rPr>
              <a:t>industry</a:t>
            </a:r>
          </a:p>
          <a:p>
            <a:pPr marL="241300" marR="5080" algn="just">
              <a:lnSpc>
                <a:spcPts val="2810"/>
              </a:lnSpc>
              <a:tabLst>
                <a:tab pos="469900" algn="l"/>
              </a:tabLst>
            </a:pPr>
            <a:endParaRPr lang="en-GB" sz="1800" dirty="0">
              <a:latin typeface="Calibri"/>
              <a:cs typeface="Calibri"/>
            </a:endParaRPr>
          </a:p>
          <a:p>
            <a:pPr marL="469900" marR="6985" indent="-228600" algn="just">
              <a:lnSpc>
                <a:spcPts val="2810"/>
              </a:lnSpc>
              <a:spcBef>
                <a:spcPts val="5"/>
              </a:spcBef>
              <a:buFont typeface="Arial"/>
              <a:buChar char="•"/>
              <a:tabLst>
                <a:tab pos="469900" algn="l"/>
              </a:tabLst>
            </a:pPr>
            <a:r>
              <a:rPr lang="en-GB" sz="1800" dirty="0">
                <a:latin typeface="Calibri"/>
                <a:cs typeface="Calibri"/>
              </a:rPr>
              <a:t>If</a:t>
            </a:r>
            <a:r>
              <a:rPr lang="en-GB" sz="1800" spc="125" dirty="0">
                <a:latin typeface="Calibri"/>
                <a:cs typeface="Calibri"/>
              </a:rPr>
              <a:t> </a:t>
            </a:r>
            <a:r>
              <a:rPr lang="en-GB" sz="1800" spc="85" dirty="0">
                <a:latin typeface="Calibri"/>
                <a:cs typeface="Calibri"/>
              </a:rPr>
              <a:t>products</a:t>
            </a:r>
            <a:r>
              <a:rPr lang="en-GB" sz="1800" spc="130" dirty="0">
                <a:latin typeface="Calibri"/>
                <a:cs typeface="Calibri"/>
              </a:rPr>
              <a:t> </a:t>
            </a:r>
            <a:r>
              <a:rPr lang="en-GB" sz="1800" dirty="0">
                <a:latin typeface="Calibri"/>
                <a:cs typeface="Calibri"/>
              </a:rPr>
              <a:t>or</a:t>
            </a:r>
            <a:r>
              <a:rPr lang="en-GB" sz="1800" spc="140" dirty="0">
                <a:latin typeface="Calibri"/>
                <a:cs typeface="Calibri"/>
              </a:rPr>
              <a:t> </a:t>
            </a:r>
            <a:r>
              <a:rPr lang="en-GB" sz="1800" spc="114" dirty="0">
                <a:latin typeface="Calibri"/>
                <a:cs typeface="Calibri"/>
              </a:rPr>
              <a:t>services</a:t>
            </a:r>
            <a:r>
              <a:rPr lang="en-GB" sz="1800" spc="135" dirty="0">
                <a:latin typeface="Calibri"/>
                <a:cs typeface="Calibri"/>
              </a:rPr>
              <a:t> </a:t>
            </a:r>
            <a:r>
              <a:rPr lang="en-GB" sz="1800" dirty="0">
                <a:latin typeface="Calibri"/>
                <a:cs typeface="Calibri"/>
              </a:rPr>
              <a:t>are</a:t>
            </a:r>
            <a:r>
              <a:rPr lang="en-GB" sz="1800" spc="130" dirty="0">
                <a:latin typeface="Calibri"/>
                <a:cs typeface="Calibri"/>
              </a:rPr>
              <a:t> </a:t>
            </a:r>
            <a:r>
              <a:rPr lang="en-GB" sz="1800" dirty="0">
                <a:latin typeface="Calibri"/>
                <a:cs typeface="Calibri"/>
              </a:rPr>
              <a:t>very</a:t>
            </a:r>
            <a:r>
              <a:rPr lang="en-GB" sz="1800" spc="135" dirty="0">
                <a:latin typeface="Calibri"/>
                <a:cs typeface="Calibri"/>
              </a:rPr>
              <a:t> </a:t>
            </a:r>
            <a:r>
              <a:rPr lang="en-GB" sz="1800" spc="75" dirty="0">
                <a:latin typeface="Calibri"/>
                <a:cs typeface="Calibri"/>
              </a:rPr>
              <a:t>similar</a:t>
            </a:r>
            <a:r>
              <a:rPr lang="en-GB" sz="1800" spc="150" dirty="0">
                <a:latin typeface="Calibri"/>
                <a:cs typeface="Calibri"/>
              </a:rPr>
              <a:t> </a:t>
            </a:r>
            <a:r>
              <a:rPr lang="en-GB" sz="1800" spc="90" dirty="0">
                <a:latin typeface="Calibri"/>
                <a:cs typeface="Calibri"/>
              </a:rPr>
              <a:t>and</a:t>
            </a:r>
            <a:r>
              <a:rPr lang="en-GB" sz="1800" spc="140" dirty="0">
                <a:latin typeface="Calibri"/>
                <a:cs typeface="Calibri"/>
              </a:rPr>
              <a:t> </a:t>
            </a:r>
            <a:r>
              <a:rPr lang="en-GB" sz="1800" dirty="0">
                <a:latin typeface="Calibri"/>
                <a:cs typeface="Calibri"/>
              </a:rPr>
              <a:t>not</a:t>
            </a:r>
            <a:r>
              <a:rPr lang="en-GB" sz="1800" spc="140" dirty="0">
                <a:latin typeface="Calibri"/>
                <a:cs typeface="Calibri"/>
              </a:rPr>
              <a:t> </a:t>
            </a:r>
            <a:r>
              <a:rPr lang="en-GB" sz="1800" spc="85" dirty="0">
                <a:latin typeface="Calibri"/>
                <a:cs typeface="Calibri"/>
              </a:rPr>
              <a:t>easily</a:t>
            </a:r>
            <a:r>
              <a:rPr lang="en-GB" sz="1800" spc="125" dirty="0">
                <a:latin typeface="Calibri"/>
                <a:cs typeface="Calibri"/>
              </a:rPr>
              <a:t> </a:t>
            </a:r>
            <a:r>
              <a:rPr lang="en-GB" sz="1800" spc="65" dirty="0">
                <a:latin typeface="Calibri"/>
                <a:cs typeface="Calibri"/>
              </a:rPr>
              <a:t>distinguished </a:t>
            </a:r>
            <a:r>
              <a:rPr lang="en-GB" sz="1800" dirty="0">
                <a:latin typeface="Calibri"/>
                <a:cs typeface="Calibri"/>
              </a:rPr>
              <a:t>from</a:t>
            </a:r>
            <a:r>
              <a:rPr lang="en-GB" sz="1800" spc="-5" dirty="0">
                <a:latin typeface="Calibri"/>
                <a:cs typeface="Calibri"/>
              </a:rPr>
              <a:t> </a:t>
            </a:r>
            <a:r>
              <a:rPr lang="en-GB" sz="1800" spc="65" dirty="0">
                <a:latin typeface="Calibri"/>
                <a:cs typeface="Calibri"/>
              </a:rPr>
              <a:t>one</a:t>
            </a:r>
            <a:r>
              <a:rPr lang="en-GB" sz="1800" spc="5" dirty="0">
                <a:latin typeface="Calibri"/>
                <a:cs typeface="Calibri"/>
              </a:rPr>
              <a:t> </a:t>
            </a:r>
            <a:r>
              <a:rPr lang="en-GB" sz="1800" dirty="0">
                <a:latin typeface="Calibri"/>
                <a:cs typeface="Calibri"/>
              </a:rPr>
              <a:t>another</a:t>
            </a:r>
            <a:endParaRPr lang="en-GB" dirty="0">
              <a:latin typeface="+mj-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20501947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277368" y="213321"/>
            <a:ext cx="10515600" cy="859576"/>
          </a:xfrm>
          <a:solidFill>
            <a:srgbClr val="336699"/>
          </a:solidFill>
          <a:ln>
            <a:solidFill>
              <a:srgbClr val="FFC000"/>
            </a:solidFill>
          </a:ln>
        </p:spPr>
        <p:txBody>
          <a:bodyPr vert="horz" lIns="91440" tIns="45720" rIns="91440" bIns="45720" rtlCol="0" anchor="ctr">
            <a:normAutofit/>
          </a:bodyPr>
          <a:lstStyle/>
          <a:p>
            <a:pPr algn="ctr"/>
            <a:r>
              <a:rPr lang="en-US" sz="4000" dirty="0">
                <a:solidFill>
                  <a:srgbClr val="FFC000"/>
                </a:solidFill>
              </a:rPr>
              <a:t>Why is this important for strategy?</a:t>
            </a:r>
          </a:p>
        </p:txBody>
      </p:sp>
      <p:pic>
        <p:nvPicPr>
          <p:cNvPr id="10" name="Picture 9">
            <a:extLst>
              <a:ext uri="{FF2B5EF4-FFF2-40B4-BE49-F238E27FC236}">
                <a16:creationId xmlns:a16="http://schemas.microsoft.com/office/drawing/2014/main" id="{E5A4573A-7ED8-8DDA-869F-C5AE58739326}"/>
              </a:ext>
            </a:extLst>
          </p:cNvPr>
          <p:cNvPicPr>
            <a:picLocks noChangeAspect="1"/>
          </p:cNvPicPr>
          <p:nvPr/>
        </p:nvPicPr>
        <p:blipFill>
          <a:blip r:embed="rId3"/>
          <a:stretch>
            <a:fillRect/>
          </a:stretch>
        </p:blipFill>
        <p:spPr>
          <a:xfrm>
            <a:off x="-46" y="5848346"/>
            <a:ext cx="12192046" cy="1009654"/>
          </a:xfrm>
          <a:prstGeom prst="rect">
            <a:avLst/>
          </a:prstGeom>
        </p:spPr>
      </p:pic>
      <p:pic>
        <p:nvPicPr>
          <p:cNvPr id="3" name="Picture 2">
            <a:extLst>
              <a:ext uri="{FF2B5EF4-FFF2-40B4-BE49-F238E27FC236}">
                <a16:creationId xmlns:a16="http://schemas.microsoft.com/office/drawing/2014/main" id="{2F7D2436-BF9F-85F5-7DE4-9C6213939128}"/>
              </a:ext>
            </a:extLst>
          </p:cNvPr>
          <p:cNvPicPr>
            <a:picLocks noChangeAspect="1"/>
          </p:cNvPicPr>
          <p:nvPr/>
        </p:nvPicPr>
        <p:blipFill>
          <a:blip r:embed="rId4"/>
          <a:stretch>
            <a:fillRect/>
          </a:stretch>
        </p:blipFill>
        <p:spPr>
          <a:xfrm>
            <a:off x="6723818" y="1775941"/>
            <a:ext cx="5373488" cy="3020037"/>
          </a:xfrm>
          <a:prstGeom prst="rect">
            <a:avLst/>
          </a:prstGeom>
        </p:spPr>
      </p:pic>
      <p:sp>
        <p:nvSpPr>
          <p:cNvPr id="5" name="TextBox 4">
            <a:extLst>
              <a:ext uri="{FF2B5EF4-FFF2-40B4-BE49-F238E27FC236}">
                <a16:creationId xmlns:a16="http://schemas.microsoft.com/office/drawing/2014/main" id="{E6B81942-C15E-D5EA-E974-D9F6A86B3967}"/>
              </a:ext>
            </a:extLst>
          </p:cNvPr>
          <p:cNvSpPr txBox="1"/>
          <p:nvPr/>
        </p:nvSpPr>
        <p:spPr>
          <a:xfrm>
            <a:off x="526774" y="1775941"/>
            <a:ext cx="5723301" cy="347787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It can help a firm identify the attractiveness of a certain industry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Evaluate investment options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Assess the level of competitive within the market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Make the decision on ‘where to next’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Lead to changes to be made on certain products or services </a:t>
            </a:r>
          </a:p>
        </p:txBody>
      </p:sp>
    </p:spTree>
    <p:extLst>
      <p:ext uri="{BB962C8B-B14F-4D97-AF65-F5344CB8AC3E}">
        <p14:creationId xmlns:p14="http://schemas.microsoft.com/office/powerpoint/2010/main" val="4023243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2FFAC-BB4C-305C-6F3E-06B65FB038AE}"/>
              </a:ext>
            </a:extLst>
          </p:cNvPr>
          <p:cNvSpPr>
            <a:spLocks noGrp="1"/>
          </p:cNvSpPr>
          <p:nvPr>
            <p:ph type="title"/>
          </p:nvPr>
        </p:nvSpPr>
        <p:spPr>
          <a:xfrm>
            <a:off x="223824" y="227787"/>
            <a:ext cx="11744350" cy="861774"/>
          </a:xfrm>
        </p:spPr>
        <p:txBody>
          <a:bodyPr/>
          <a:lstStyle/>
          <a:p>
            <a:r>
              <a:rPr lang="en-GB" sz="3600" dirty="0"/>
              <a:t>The Five Competitive Forces That Shape Strategy: </a:t>
            </a:r>
            <a:r>
              <a:rPr lang="en-GB" sz="2000" dirty="0"/>
              <a:t>https://youtu.be/mYF2_FBCvXw?si=M5GdZoH-b5cYskMh</a:t>
            </a:r>
          </a:p>
        </p:txBody>
      </p:sp>
      <p:sp>
        <p:nvSpPr>
          <p:cNvPr id="3" name="Text Placeholder 2">
            <a:extLst>
              <a:ext uri="{FF2B5EF4-FFF2-40B4-BE49-F238E27FC236}">
                <a16:creationId xmlns:a16="http://schemas.microsoft.com/office/drawing/2014/main" id="{36210094-4A3B-F2C7-D73D-0F28A68F4DF0}"/>
              </a:ext>
            </a:extLst>
          </p:cNvPr>
          <p:cNvSpPr>
            <a:spLocks noGrp="1"/>
          </p:cNvSpPr>
          <p:nvPr>
            <p:ph type="body" idx="1"/>
          </p:nvPr>
        </p:nvSpPr>
        <p:spPr>
          <a:xfrm>
            <a:off x="578916" y="1467688"/>
            <a:ext cx="11031220" cy="1477328"/>
          </a:xfrm>
        </p:spPr>
        <p:txBody>
          <a:bodyPr/>
          <a:lstStyle/>
          <a:p>
            <a:endParaRPr lang="en-GB" dirty="0"/>
          </a:p>
          <a:p>
            <a:endParaRPr lang="en-GB" dirty="0"/>
          </a:p>
          <a:p>
            <a:endParaRPr lang="en-GB" dirty="0"/>
          </a:p>
          <a:p>
            <a:endParaRPr lang="en-GB" dirty="0"/>
          </a:p>
        </p:txBody>
      </p:sp>
      <p:pic>
        <p:nvPicPr>
          <p:cNvPr id="5" name="Online Media 4" title="The Five Competitive Forces That Shape Strategy">
            <a:hlinkClick r:id="" action="ppaction://media"/>
            <a:extLst>
              <a:ext uri="{FF2B5EF4-FFF2-40B4-BE49-F238E27FC236}">
                <a16:creationId xmlns:a16="http://schemas.microsoft.com/office/drawing/2014/main" id="{F7F9F614-CE82-663E-8282-6F9CCA4233C1}"/>
              </a:ext>
            </a:extLst>
          </p:cNvPr>
          <p:cNvPicPr>
            <a:picLocks noRot="1" noChangeAspect="1"/>
          </p:cNvPicPr>
          <p:nvPr>
            <a:videoFile r:link="rId1"/>
          </p:nvPr>
        </p:nvPicPr>
        <p:blipFill>
          <a:blip r:embed="rId3"/>
          <a:stretch>
            <a:fillRect/>
          </a:stretch>
        </p:blipFill>
        <p:spPr>
          <a:xfrm>
            <a:off x="26988" y="1143000"/>
            <a:ext cx="12138025" cy="5715000"/>
          </a:xfrm>
          <a:prstGeom prst="rect">
            <a:avLst/>
          </a:prstGeom>
        </p:spPr>
      </p:pic>
    </p:spTree>
    <p:extLst>
      <p:ext uri="{BB962C8B-B14F-4D97-AF65-F5344CB8AC3E}">
        <p14:creationId xmlns:p14="http://schemas.microsoft.com/office/powerpoint/2010/main" val="3016491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AD4D1-F967-6944-E471-302BCB160DA5}"/>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5A31C5A0-672B-DBEF-2EA6-F5BB5115D844}"/>
              </a:ext>
            </a:extLst>
          </p:cNvPr>
          <p:cNvSpPr txBox="1">
            <a:spLocks noGrp="1"/>
          </p:cNvSpPr>
          <p:nvPr>
            <p:ph type="title"/>
          </p:nvPr>
        </p:nvSpPr>
        <p:spPr>
          <a:xfrm>
            <a:off x="152400" y="10160"/>
            <a:ext cx="11963400" cy="628377"/>
          </a:xfrm>
          <a:prstGeom prst="rect">
            <a:avLst/>
          </a:prstGeom>
        </p:spPr>
        <p:txBody>
          <a:bodyPr vert="horz" wrap="square" lIns="0" tIns="12700" rIns="0" bIns="0" rtlCol="0">
            <a:spAutoFit/>
          </a:bodyPr>
          <a:lstStyle/>
          <a:p>
            <a:pPr marL="12700">
              <a:lnSpc>
                <a:spcPct val="100000"/>
              </a:lnSpc>
              <a:spcBef>
                <a:spcPts val="100"/>
              </a:spcBef>
            </a:pPr>
            <a:r>
              <a:rPr lang="en-GB" sz="4000" dirty="0"/>
              <a:t>Porter’s Five Forces</a:t>
            </a:r>
            <a:endParaRPr sz="4000" dirty="0">
              <a:solidFill>
                <a:schemeClr val="accent1"/>
              </a:solidFill>
            </a:endParaRPr>
          </a:p>
        </p:txBody>
      </p:sp>
      <p:sp>
        <p:nvSpPr>
          <p:cNvPr id="3" name="object 3">
            <a:extLst>
              <a:ext uri="{FF2B5EF4-FFF2-40B4-BE49-F238E27FC236}">
                <a16:creationId xmlns:a16="http://schemas.microsoft.com/office/drawing/2014/main" id="{BDAC28AE-8820-AE93-CC2E-4F91BC144772}"/>
              </a:ext>
            </a:extLst>
          </p:cNvPr>
          <p:cNvSpPr txBox="1"/>
          <p:nvPr/>
        </p:nvSpPr>
        <p:spPr>
          <a:xfrm>
            <a:off x="76200" y="578861"/>
            <a:ext cx="11699875" cy="6562053"/>
          </a:xfrm>
          <a:prstGeom prst="rect">
            <a:avLst/>
          </a:prstGeom>
        </p:spPr>
        <p:txBody>
          <a:bodyPr vert="horz" wrap="square" lIns="0" tIns="97790" rIns="0" bIns="0" rtlCol="0">
            <a:spAutoFit/>
          </a:bodyPr>
          <a:lstStyle/>
          <a:p>
            <a:pPr algn="just"/>
            <a:r>
              <a:rPr lang="en-GB" sz="2400" b="1" dirty="0">
                <a:solidFill>
                  <a:schemeClr val="tx2"/>
                </a:solidFill>
              </a:rPr>
              <a:t>Class Activity </a:t>
            </a:r>
            <a:r>
              <a:rPr lang="en-GB" sz="2400" b="1" dirty="0">
                <a:solidFill>
                  <a:schemeClr val="tx2"/>
                </a:solidFill>
                <a:highlight>
                  <a:srgbClr val="FFFF00"/>
                </a:highlight>
              </a:rPr>
              <a:t>(20 minutes): Select any one of the following and analyse </a:t>
            </a:r>
          </a:p>
          <a:p>
            <a:pPr algn="just"/>
            <a:r>
              <a:rPr lang="en-GB" sz="2400" b="1" u="sng" dirty="0">
                <a:solidFill>
                  <a:srgbClr val="FF0000"/>
                </a:solidFill>
                <a:latin typeface="+mn-lt"/>
              </a:rPr>
              <a:t>Tourism students:</a:t>
            </a:r>
          </a:p>
          <a:p>
            <a:pPr marL="514350" indent="-514350" algn="just">
              <a:buAutoNum type="arabicPeriod"/>
            </a:pPr>
            <a:r>
              <a:rPr lang="en-GB" sz="2400" dirty="0">
                <a:solidFill>
                  <a:srgbClr val="FF0000"/>
                </a:solidFill>
                <a:latin typeface="+mn-lt"/>
              </a:rPr>
              <a:t>Jet2holidays: </a:t>
            </a:r>
            <a:r>
              <a:rPr lang="en-GB" sz="2400" dirty="0">
                <a:solidFill>
                  <a:srgbClr val="FF0000"/>
                </a:solidFill>
                <a:latin typeface="+mn-lt"/>
                <a:hlinkClick r:id="rId2"/>
              </a:rPr>
              <a:t>https://www.jet2holidays.com/</a:t>
            </a:r>
            <a:endParaRPr lang="en-GB" sz="2400" dirty="0">
              <a:solidFill>
                <a:srgbClr val="FF0000"/>
              </a:solidFill>
              <a:latin typeface="+mn-lt"/>
            </a:endParaRPr>
          </a:p>
          <a:p>
            <a:pPr marL="514350" indent="-514350" algn="just">
              <a:buAutoNum type="arabicPeriod"/>
            </a:pPr>
            <a:r>
              <a:rPr lang="en-GB" sz="2400" dirty="0">
                <a:solidFill>
                  <a:srgbClr val="FF0000"/>
                </a:solidFill>
                <a:latin typeface="+mn-lt"/>
              </a:rPr>
              <a:t>Based on Porter’s Five Forces analysis, identify the main reasons why Thomas Cook collapsed in 2019 and provide two strategic insights for tourism businesses.</a:t>
            </a:r>
          </a:p>
          <a:p>
            <a:pPr algn="just"/>
            <a:r>
              <a:rPr lang="en-GB" sz="2400" b="1" u="sng" dirty="0">
                <a:solidFill>
                  <a:srgbClr val="FF0000"/>
                </a:solidFill>
                <a:latin typeface="+mn-lt"/>
              </a:rPr>
              <a:t>Events Students: </a:t>
            </a:r>
          </a:p>
          <a:p>
            <a:pPr marL="514350" indent="-514350" algn="just">
              <a:buAutoNum type="arabicPeriod"/>
            </a:pPr>
            <a:r>
              <a:rPr lang="en-GB" sz="2400" dirty="0" err="1">
                <a:solidFill>
                  <a:srgbClr val="FF0000"/>
                </a:solidFill>
                <a:latin typeface="+mn-lt"/>
              </a:rPr>
              <a:t>Eventurous</a:t>
            </a:r>
            <a:r>
              <a:rPr lang="en-GB" sz="2400" dirty="0">
                <a:solidFill>
                  <a:srgbClr val="FF0000"/>
                </a:solidFill>
                <a:latin typeface="+mn-lt"/>
              </a:rPr>
              <a:t> Ltd: </a:t>
            </a:r>
            <a:r>
              <a:rPr lang="en-GB" sz="2400" dirty="0">
                <a:solidFill>
                  <a:srgbClr val="FF0000"/>
                </a:solidFill>
                <a:latin typeface="+mn-lt"/>
                <a:hlinkClick r:id="rId3"/>
              </a:rPr>
              <a:t>https://www.eventurous.co.uk</a:t>
            </a:r>
            <a:endParaRPr lang="en-GB" sz="2400" dirty="0">
              <a:solidFill>
                <a:srgbClr val="FF0000"/>
              </a:solidFill>
              <a:latin typeface="+mn-lt"/>
            </a:endParaRPr>
          </a:p>
          <a:p>
            <a:pPr marL="514350" indent="-514350" algn="just">
              <a:buAutoNum type="arabicPeriod"/>
            </a:pPr>
            <a:r>
              <a:rPr lang="en-GB" sz="2400" dirty="0">
                <a:solidFill>
                  <a:srgbClr val="FF0000"/>
                </a:solidFill>
                <a:latin typeface="+mn-lt"/>
              </a:rPr>
              <a:t>AOK Events: </a:t>
            </a:r>
            <a:r>
              <a:rPr lang="en-GB" sz="2400" dirty="0">
                <a:solidFill>
                  <a:srgbClr val="FF0000"/>
                </a:solidFill>
                <a:latin typeface="+mn-lt"/>
                <a:hlinkClick r:id="rId4"/>
              </a:rPr>
              <a:t>https://www.aokevents.com/</a:t>
            </a:r>
            <a:endParaRPr lang="en-GB" sz="2400" dirty="0">
              <a:solidFill>
                <a:srgbClr val="FF0000"/>
              </a:solidFill>
              <a:latin typeface="+mn-lt"/>
            </a:endParaRPr>
          </a:p>
          <a:p>
            <a:pPr algn="just"/>
            <a:r>
              <a:rPr lang="en-GB" sz="2400" dirty="0">
                <a:solidFill>
                  <a:schemeClr val="tx1"/>
                </a:solidFill>
                <a:latin typeface="+mn-lt"/>
              </a:rPr>
              <a:t>Based on your selected organisation, answer the questions following</a:t>
            </a:r>
          </a:p>
          <a:p>
            <a:r>
              <a:rPr lang="en-GB" sz="2000" b="1" dirty="0"/>
              <a:t>1. What is happening?</a:t>
            </a:r>
            <a:br>
              <a:rPr lang="en-GB" sz="2000" dirty="0"/>
            </a:br>
            <a:r>
              <a:rPr lang="en-GB" sz="2000" dirty="0"/>
              <a:t>Identify the major external factors affecting the organisation.</a:t>
            </a:r>
          </a:p>
          <a:p>
            <a:r>
              <a:rPr lang="en-GB" sz="2000" b="1" dirty="0"/>
              <a:t>2. So what?</a:t>
            </a:r>
            <a:br>
              <a:rPr lang="en-GB" sz="2000" dirty="0"/>
            </a:br>
            <a:r>
              <a:rPr lang="en-GB" sz="2000" dirty="0"/>
              <a:t>Explain why those factors create opportunities, threats or competitive pressures.</a:t>
            </a:r>
          </a:p>
          <a:p>
            <a:r>
              <a:rPr lang="en-GB" sz="2000" b="1" dirty="0"/>
              <a:t>3. Now what?</a:t>
            </a:r>
            <a:br>
              <a:rPr lang="en-GB" sz="2000" dirty="0"/>
            </a:br>
            <a:r>
              <a:rPr lang="en-GB" sz="2000" dirty="0"/>
              <a:t>Recommend what the organisation should do strategically in response.</a:t>
            </a:r>
          </a:p>
          <a:p>
            <a:pPr algn="just"/>
            <a:endParaRPr lang="en-GB" sz="2800" dirty="0">
              <a:solidFill>
                <a:srgbClr val="FF0000"/>
              </a:solidFill>
              <a:latin typeface="+mn-lt"/>
            </a:endParaRPr>
          </a:p>
          <a:p>
            <a:pPr algn="just"/>
            <a:endParaRPr lang="en-GB" sz="2800" dirty="0">
              <a:solidFill>
                <a:srgbClr val="FF0000"/>
              </a:solidFill>
              <a:latin typeface="+mn-lt"/>
            </a:endParaRPr>
          </a:p>
          <a:p>
            <a:pPr algn="just"/>
            <a:endParaRPr lang="en-GB" sz="2800" dirty="0">
              <a:latin typeface="+mn-lt"/>
            </a:endParaRPr>
          </a:p>
        </p:txBody>
      </p:sp>
    </p:spTree>
    <p:extLst>
      <p:ext uri="{BB962C8B-B14F-4D97-AF65-F5344CB8AC3E}">
        <p14:creationId xmlns:p14="http://schemas.microsoft.com/office/powerpoint/2010/main" val="30660845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0C6277-E433-875F-07DC-C7AAFD6C631D}"/>
            </a:ext>
          </a:extLst>
        </p:cNvPr>
        <p:cNvGrpSpPr/>
        <p:nvPr/>
      </p:nvGrpSpPr>
      <p:grpSpPr>
        <a:xfrm>
          <a:off x="0" y="0"/>
          <a:ext cx="0" cy="0"/>
          <a:chOff x="0" y="0"/>
          <a:chExt cx="0" cy="0"/>
        </a:xfrm>
      </p:grpSpPr>
      <p:sp>
        <p:nvSpPr>
          <p:cNvPr id="3" name="object 3">
            <a:extLst>
              <a:ext uri="{FF2B5EF4-FFF2-40B4-BE49-F238E27FC236}">
                <a16:creationId xmlns:a16="http://schemas.microsoft.com/office/drawing/2014/main" id="{18528C1B-9D25-FFA0-EB44-519608507CB7}"/>
              </a:ext>
            </a:extLst>
          </p:cNvPr>
          <p:cNvSpPr txBox="1"/>
          <p:nvPr/>
        </p:nvSpPr>
        <p:spPr>
          <a:xfrm>
            <a:off x="76200" y="228600"/>
            <a:ext cx="11699875" cy="6349174"/>
          </a:xfrm>
          <a:prstGeom prst="rect">
            <a:avLst/>
          </a:prstGeom>
        </p:spPr>
        <p:txBody>
          <a:bodyPr vert="horz" wrap="square" lIns="0" tIns="97790" rIns="0" bIns="0" rtlCol="0">
            <a:spAutoFit/>
          </a:bodyPr>
          <a:lstStyle/>
          <a:p>
            <a:r>
              <a:rPr lang="en-GB" sz="3600" u="sng" dirty="0"/>
              <a:t>Guide 1:</a:t>
            </a:r>
          </a:p>
          <a:p>
            <a:endParaRPr lang="en-GB" sz="2800" b="1" dirty="0"/>
          </a:p>
          <a:p>
            <a:endParaRPr lang="en-GB" sz="2800" dirty="0"/>
          </a:p>
          <a:p>
            <a:r>
              <a:rPr lang="en-GB" sz="2800" b="1" dirty="0"/>
              <a:t>Step 1:</a:t>
            </a:r>
            <a:r>
              <a:rPr lang="en-GB" sz="2800" dirty="0"/>
              <a:t> Discuss each of the Porter’s Five Forces in relation to each events’ business organisation (for events students) and tourism’s business organisations (for tourism students).</a:t>
            </a:r>
          </a:p>
          <a:p>
            <a:endParaRPr lang="en-GB" sz="2800" dirty="0"/>
          </a:p>
          <a:p>
            <a:r>
              <a:rPr lang="en-GB" sz="2800" b="1" dirty="0"/>
              <a:t>Step 2:</a:t>
            </a:r>
            <a:r>
              <a:rPr lang="en-GB" sz="2800" dirty="0"/>
              <a:t> Identify </a:t>
            </a:r>
            <a:r>
              <a:rPr lang="en-GB" sz="2800" b="1" dirty="0"/>
              <a:t>one key opportunity and one main threat</a:t>
            </a:r>
            <a:r>
              <a:rPr lang="en-GB" sz="2800" dirty="0"/>
              <a:t> for the company.</a:t>
            </a:r>
          </a:p>
          <a:p>
            <a:endParaRPr lang="en-GB" sz="2800" dirty="0"/>
          </a:p>
          <a:p>
            <a:r>
              <a:rPr lang="en-GB" sz="2800" b="1" dirty="0"/>
              <a:t>Step 3:</a:t>
            </a:r>
            <a:r>
              <a:rPr lang="en-GB" sz="2800" dirty="0"/>
              <a:t> Present your findings in a 15-minute summary to the class.</a:t>
            </a:r>
          </a:p>
          <a:p>
            <a:pPr algn="just"/>
            <a:endParaRPr lang="en-GB" sz="2800" dirty="0"/>
          </a:p>
          <a:p>
            <a:endParaRPr lang="en-GB" sz="2800" dirty="0">
              <a:latin typeface="+mn-lt"/>
            </a:endParaRPr>
          </a:p>
          <a:p>
            <a:pPr marL="12700" marR="5080">
              <a:lnSpc>
                <a:spcPts val="3030"/>
              </a:lnSpc>
              <a:spcBef>
                <a:spcPts val="1050"/>
              </a:spcBef>
              <a:tabLst>
                <a:tab pos="241300" algn="l"/>
              </a:tabLst>
            </a:pPr>
            <a:endParaRPr lang="en-GB" sz="2800" dirty="0">
              <a:latin typeface="+mn-lt"/>
            </a:endParaRPr>
          </a:p>
        </p:txBody>
      </p:sp>
    </p:spTree>
    <p:extLst>
      <p:ext uri="{BB962C8B-B14F-4D97-AF65-F5344CB8AC3E}">
        <p14:creationId xmlns:p14="http://schemas.microsoft.com/office/powerpoint/2010/main" val="1324348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D40E4-7C32-83C1-76B2-A2E8D2A61902}"/>
              </a:ext>
            </a:extLst>
          </p:cNvPr>
          <p:cNvSpPr>
            <a:spLocks noGrp="1"/>
          </p:cNvSpPr>
          <p:nvPr>
            <p:ph type="title"/>
          </p:nvPr>
        </p:nvSpPr>
        <p:spPr>
          <a:xfrm>
            <a:off x="223824" y="227787"/>
            <a:ext cx="11744350" cy="677108"/>
          </a:xfrm>
        </p:spPr>
        <p:txBody>
          <a:bodyPr/>
          <a:lstStyle/>
          <a:p>
            <a:r>
              <a:rPr lang="en-GB" u="sng" dirty="0">
                <a:solidFill>
                  <a:schemeClr val="accent1"/>
                </a:solidFill>
              </a:rPr>
              <a:t>Guide 2</a:t>
            </a:r>
          </a:p>
        </p:txBody>
      </p:sp>
      <p:sp>
        <p:nvSpPr>
          <p:cNvPr id="3" name="Text Placeholder 2">
            <a:extLst>
              <a:ext uri="{FF2B5EF4-FFF2-40B4-BE49-F238E27FC236}">
                <a16:creationId xmlns:a16="http://schemas.microsoft.com/office/drawing/2014/main" id="{BFECB0D6-B60B-DF00-07BC-CF4F37DCA7DE}"/>
              </a:ext>
            </a:extLst>
          </p:cNvPr>
          <p:cNvSpPr>
            <a:spLocks noGrp="1"/>
          </p:cNvSpPr>
          <p:nvPr>
            <p:ph type="body" idx="1"/>
          </p:nvPr>
        </p:nvSpPr>
        <p:spPr>
          <a:xfrm>
            <a:off x="578916" y="1467688"/>
            <a:ext cx="11031220" cy="5539978"/>
          </a:xfrm>
        </p:spPr>
        <p:txBody>
          <a:bodyPr/>
          <a:lstStyle/>
          <a:p>
            <a:pPr algn="just"/>
            <a:r>
              <a:rPr lang="en-GB"/>
              <a:t>1. Competitive </a:t>
            </a:r>
            <a:r>
              <a:rPr lang="en-GB" dirty="0"/>
              <a:t>Rivalry - High</a:t>
            </a:r>
          </a:p>
          <a:p>
            <a:pPr algn="just"/>
            <a:r>
              <a:rPr lang="en-GB" dirty="0"/>
              <a:t>Competitors like …..</a:t>
            </a:r>
          </a:p>
          <a:p>
            <a:pPr algn="just"/>
            <a:r>
              <a:rPr lang="en-GB" dirty="0"/>
              <a:t>2. Threat of New Entrants - Moderate to High</a:t>
            </a:r>
          </a:p>
          <a:p>
            <a:pPr algn="just"/>
            <a:r>
              <a:rPr lang="en-GB" dirty="0"/>
              <a:t>3. Bargaining Power of Suppliers – Moderate</a:t>
            </a:r>
          </a:p>
          <a:p>
            <a:pPr algn="just"/>
            <a:r>
              <a:rPr lang="en-GB" dirty="0"/>
              <a:t>4. Bargaining Power of Buyers - High</a:t>
            </a:r>
          </a:p>
          <a:p>
            <a:pPr algn="just"/>
            <a:r>
              <a:rPr lang="en-GB" dirty="0"/>
              <a:t>Customers have many options. Price sensitivity is common, and consumers can easily switch to competitors.</a:t>
            </a:r>
          </a:p>
          <a:p>
            <a:pPr algn="just"/>
            <a:r>
              <a:rPr lang="en-GB" dirty="0"/>
              <a:t>5. Threat of Substitutes - High</a:t>
            </a:r>
          </a:p>
          <a:p>
            <a:pPr algn="just"/>
            <a:r>
              <a:rPr lang="en-GB" dirty="0"/>
              <a:t>Consumers can easily substitute contracting these business organisations with solo travels... </a:t>
            </a:r>
          </a:p>
          <a:p>
            <a:pPr algn="just"/>
            <a:endParaRPr lang="en-GB" dirty="0"/>
          </a:p>
          <a:p>
            <a:pPr algn="just"/>
            <a:endParaRPr lang="en-GB" dirty="0"/>
          </a:p>
          <a:p>
            <a:endParaRPr lang="en-GB" dirty="0"/>
          </a:p>
          <a:p>
            <a:endParaRPr lang="en-GB" dirty="0"/>
          </a:p>
          <a:p>
            <a:endParaRPr lang="en-GB" dirty="0"/>
          </a:p>
        </p:txBody>
      </p:sp>
    </p:spTree>
    <p:extLst>
      <p:ext uri="{BB962C8B-B14F-4D97-AF65-F5344CB8AC3E}">
        <p14:creationId xmlns:p14="http://schemas.microsoft.com/office/powerpoint/2010/main" val="3325080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97BAE-18D7-996A-2F70-DD660436DA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7622B9-E2E3-B0F9-56C8-31D7A4C2EBF2}"/>
              </a:ext>
            </a:extLst>
          </p:cNvPr>
          <p:cNvSpPr>
            <a:spLocks noGrp="1"/>
          </p:cNvSpPr>
          <p:nvPr>
            <p:ph type="title"/>
          </p:nvPr>
        </p:nvSpPr>
        <p:spPr>
          <a:xfrm>
            <a:off x="223824" y="227787"/>
            <a:ext cx="11744350" cy="677108"/>
          </a:xfrm>
        </p:spPr>
        <p:txBody>
          <a:bodyPr/>
          <a:lstStyle/>
          <a:p>
            <a:r>
              <a:rPr lang="en-GB" dirty="0"/>
              <a:t>Coffee Break</a:t>
            </a:r>
          </a:p>
        </p:txBody>
      </p:sp>
      <p:sp>
        <p:nvSpPr>
          <p:cNvPr id="3" name="Text Placeholder 2">
            <a:extLst>
              <a:ext uri="{FF2B5EF4-FFF2-40B4-BE49-F238E27FC236}">
                <a16:creationId xmlns:a16="http://schemas.microsoft.com/office/drawing/2014/main" id="{3755A0B0-4FCD-8B54-F179-A8F0B219F6DE}"/>
              </a:ext>
            </a:extLst>
          </p:cNvPr>
          <p:cNvSpPr>
            <a:spLocks noGrp="1"/>
          </p:cNvSpPr>
          <p:nvPr>
            <p:ph type="body" idx="1"/>
          </p:nvPr>
        </p:nvSpPr>
        <p:spPr>
          <a:xfrm>
            <a:off x="578916" y="1467688"/>
            <a:ext cx="11031220" cy="1846659"/>
          </a:xfrm>
        </p:spPr>
        <p:txBody>
          <a:bodyPr/>
          <a:lstStyle/>
          <a:p>
            <a:r>
              <a:rPr lang="en-GB" dirty="0">
                <a:solidFill>
                  <a:srgbClr val="FF0000"/>
                </a:solidFill>
              </a:rPr>
              <a:t>25 minutes</a:t>
            </a:r>
          </a:p>
          <a:p>
            <a:endParaRPr lang="en-GB" dirty="0"/>
          </a:p>
          <a:p>
            <a:endParaRPr lang="en-GB" dirty="0"/>
          </a:p>
          <a:p>
            <a:endParaRPr lang="en-GB" dirty="0"/>
          </a:p>
          <a:p>
            <a:endParaRPr lang="en-GB" dirty="0"/>
          </a:p>
        </p:txBody>
      </p:sp>
      <p:pic>
        <p:nvPicPr>
          <p:cNvPr id="4" name="object 2">
            <a:extLst>
              <a:ext uri="{FF2B5EF4-FFF2-40B4-BE49-F238E27FC236}">
                <a16:creationId xmlns:a16="http://schemas.microsoft.com/office/drawing/2014/main" id="{97B0D708-9999-4B6C-CB95-A63023D94D07}"/>
              </a:ext>
            </a:extLst>
          </p:cNvPr>
          <p:cNvPicPr/>
          <p:nvPr/>
        </p:nvPicPr>
        <p:blipFill>
          <a:blip r:embed="rId2" cstate="print"/>
          <a:stretch>
            <a:fillRect/>
          </a:stretch>
        </p:blipFill>
        <p:spPr>
          <a:xfrm>
            <a:off x="4483608" y="1424939"/>
            <a:ext cx="3224784" cy="3223260"/>
          </a:xfrm>
          <a:prstGeom prst="rect">
            <a:avLst/>
          </a:prstGeom>
        </p:spPr>
      </p:pic>
    </p:spTree>
    <p:extLst>
      <p:ext uri="{BB962C8B-B14F-4D97-AF65-F5344CB8AC3E}">
        <p14:creationId xmlns:p14="http://schemas.microsoft.com/office/powerpoint/2010/main" val="3134354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A2547-0FED-67D3-EFEB-6B4B587ED9DA}"/>
              </a:ext>
            </a:extLst>
          </p:cNvPr>
          <p:cNvSpPr>
            <a:spLocks noGrp="1"/>
          </p:cNvSpPr>
          <p:nvPr>
            <p:ph type="title"/>
          </p:nvPr>
        </p:nvSpPr>
        <p:spPr>
          <a:xfrm>
            <a:off x="223824" y="227787"/>
            <a:ext cx="11744350" cy="677108"/>
          </a:xfrm>
        </p:spPr>
        <p:txBody>
          <a:bodyPr/>
          <a:lstStyle/>
          <a:p>
            <a:r>
              <a:rPr lang="en-GB" dirty="0"/>
              <a:t>PESTEL ANALYSIS: </a:t>
            </a:r>
            <a:r>
              <a:rPr lang="en-GB" sz="2400" dirty="0"/>
              <a:t>https://youtu.be/3UATm7dluY0?si=VqtKaUXxIpb7feQs</a:t>
            </a:r>
          </a:p>
        </p:txBody>
      </p:sp>
      <p:sp>
        <p:nvSpPr>
          <p:cNvPr id="3" name="Text Placeholder 2">
            <a:extLst>
              <a:ext uri="{FF2B5EF4-FFF2-40B4-BE49-F238E27FC236}">
                <a16:creationId xmlns:a16="http://schemas.microsoft.com/office/drawing/2014/main" id="{BC96A7AE-C674-D166-C5FA-E3E813D5EFFF}"/>
              </a:ext>
            </a:extLst>
          </p:cNvPr>
          <p:cNvSpPr>
            <a:spLocks noGrp="1"/>
          </p:cNvSpPr>
          <p:nvPr>
            <p:ph type="body" idx="1"/>
          </p:nvPr>
        </p:nvSpPr>
        <p:spPr/>
        <p:txBody>
          <a:bodyPr/>
          <a:lstStyle/>
          <a:p>
            <a:endParaRPr lang="en-GB" dirty="0"/>
          </a:p>
        </p:txBody>
      </p:sp>
      <p:pic>
        <p:nvPicPr>
          <p:cNvPr id="4" name="Online Media 3" title="External Analysis: PESTEL Framework | Strategic Management">
            <a:hlinkClick r:id="" action="ppaction://media"/>
            <a:extLst>
              <a:ext uri="{FF2B5EF4-FFF2-40B4-BE49-F238E27FC236}">
                <a16:creationId xmlns:a16="http://schemas.microsoft.com/office/drawing/2014/main" id="{7D2F31AD-8B83-C9D4-5BDD-962AE95AA999}"/>
              </a:ext>
            </a:extLst>
          </p:cNvPr>
          <p:cNvPicPr>
            <a:picLocks noRot="1" noChangeAspect="1"/>
          </p:cNvPicPr>
          <p:nvPr>
            <a:videoFile r:link="rId1"/>
          </p:nvPr>
        </p:nvPicPr>
        <p:blipFill>
          <a:blip r:embed="rId3"/>
          <a:stretch>
            <a:fillRect/>
          </a:stretch>
        </p:blipFill>
        <p:spPr>
          <a:xfrm>
            <a:off x="26988" y="904895"/>
            <a:ext cx="12138025" cy="5953105"/>
          </a:xfrm>
          <a:prstGeom prst="rect">
            <a:avLst/>
          </a:prstGeom>
        </p:spPr>
      </p:pic>
    </p:spTree>
    <p:extLst>
      <p:ext uri="{BB962C8B-B14F-4D97-AF65-F5344CB8AC3E}">
        <p14:creationId xmlns:p14="http://schemas.microsoft.com/office/powerpoint/2010/main" val="1599081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DF48C-ABD1-2A7C-310C-EF31576A397A}"/>
              </a:ext>
            </a:extLst>
          </p:cNvPr>
          <p:cNvSpPr>
            <a:spLocks noGrp="1"/>
          </p:cNvSpPr>
          <p:nvPr>
            <p:ph type="title"/>
          </p:nvPr>
        </p:nvSpPr>
        <p:spPr>
          <a:xfrm>
            <a:off x="223824" y="227787"/>
            <a:ext cx="11744350" cy="677108"/>
          </a:xfrm>
        </p:spPr>
        <p:txBody>
          <a:bodyPr/>
          <a:lstStyle/>
          <a:p>
            <a:pPr algn="ctr"/>
            <a:r>
              <a:rPr lang="en-GB" dirty="0"/>
              <a:t>Case Studies</a:t>
            </a:r>
          </a:p>
        </p:txBody>
      </p:sp>
      <p:sp>
        <p:nvSpPr>
          <p:cNvPr id="3" name="Text Placeholder 2">
            <a:extLst>
              <a:ext uri="{FF2B5EF4-FFF2-40B4-BE49-F238E27FC236}">
                <a16:creationId xmlns:a16="http://schemas.microsoft.com/office/drawing/2014/main" id="{57B9695F-4418-D97B-4535-0B24EFA51D96}"/>
              </a:ext>
            </a:extLst>
          </p:cNvPr>
          <p:cNvSpPr>
            <a:spLocks noGrp="1"/>
          </p:cNvSpPr>
          <p:nvPr>
            <p:ph type="body" idx="1"/>
          </p:nvPr>
        </p:nvSpPr>
        <p:spPr>
          <a:xfrm>
            <a:off x="580389" y="1752600"/>
            <a:ext cx="11031220" cy="861774"/>
          </a:xfrm>
        </p:spPr>
        <p:txBody>
          <a:bodyPr/>
          <a:lstStyle/>
          <a:p>
            <a:r>
              <a:rPr lang="en-GB" sz="2800" dirty="0"/>
              <a:t>See next slides</a:t>
            </a:r>
          </a:p>
          <a:p>
            <a:endParaRPr lang="en-GB" sz="2800" dirty="0"/>
          </a:p>
        </p:txBody>
      </p:sp>
    </p:spTree>
    <p:extLst>
      <p:ext uri="{BB962C8B-B14F-4D97-AF65-F5344CB8AC3E}">
        <p14:creationId xmlns:p14="http://schemas.microsoft.com/office/powerpoint/2010/main" val="15631920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D388B9-B0F0-EA7C-53C2-FF1637A826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6CE411-E248-92A1-4CDE-FD6FB802A915}"/>
              </a:ext>
            </a:extLst>
          </p:cNvPr>
          <p:cNvSpPr>
            <a:spLocks noGrp="1"/>
          </p:cNvSpPr>
          <p:nvPr>
            <p:ph type="title"/>
          </p:nvPr>
        </p:nvSpPr>
        <p:spPr>
          <a:xfrm>
            <a:off x="223825" y="76200"/>
            <a:ext cx="11744350" cy="677108"/>
          </a:xfrm>
        </p:spPr>
        <p:txBody>
          <a:bodyPr/>
          <a:lstStyle/>
          <a:p>
            <a:r>
              <a:rPr lang="en-GB" dirty="0"/>
              <a:t>Event Students Discussion and Presentation </a:t>
            </a:r>
            <a:r>
              <a:rPr lang="en-GB" b="1" dirty="0">
                <a:solidFill>
                  <a:srgbClr val="FF0000"/>
                </a:solidFill>
              </a:rPr>
              <a:t>50 mins</a:t>
            </a:r>
          </a:p>
        </p:txBody>
      </p:sp>
      <p:sp>
        <p:nvSpPr>
          <p:cNvPr id="3" name="Text Placeholder 2">
            <a:extLst>
              <a:ext uri="{FF2B5EF4-FFF2-40B4-BE49-F238E27FC236}">
                <a16:creationId xmlns:a16="http://schemas.microsoft.com/office/drawing/2014/main" id="{5176A3B3-0772-F9B0-D3B0-F239C48AA037}"/>
              </a:ext>
            </a:extLst>
          </p:cNvPr>
          <p:cNvSpPr>
            <a:spLocks noGrp="1"/>
          </p:cNvSpPr>
          <p:nvPr>
            <p:ph type="body" idx="1"/>
          </p:nvPr>
        </p:nvSpPr>
        <p:spPr>
          <a:xfrm>
            <a:off x="223825" y="838200"/>
            <a:ext cx="11744349" cy="5465803"/>
          </a:xfrm>
        </p:spPr>
        <p:txBody>
          <a:bodyPr/>
          <a:lstStyle/>
          <a:p>
            <a:pPr algn="just"/>
            <a:r>
              <a:rPr lang="en-GB" sz="1800" dirty="0"/>
              <a:t>The International Government Relations &amp; Political Campaigns Forum is scheduled to take place in Washington, DC in March 2026. The event will bring together political leaders, campaign strategists, policymakers, media representatives, academics, and international delegates to discuss global governance, diplomacy, and political campaigning in a rapidly changing world.</a:t>
            </a:r>
          </a:p>
          <a:p>
            <a:pPr algn="just"/>
            <a:r>
              <a:rPr lang="en-GB" sz="1800" dirty="0"/>
              <a:t>As a strategic event consultant, you have been commissioned to develop a strategic management analysis for the event organisers.</a:t>
            </a:r>
          </a:p>
          <a:p>
            <a:pPr algn="just"/>
            <a:r>
              <a:rPr lang="en-GB" sz="1800" b="1" dirty="0"/>
              <a:t>Assignment Task</a:t>
            </a:r>
          </a:p>
          <a:p>
            <a:pPr algn="just"/>
            <a:r>
              <a:rPr lang="en-GB" sz="1800" dirty="0"/>
              <a:t>Critically evaluate the strategic planning and management considerations required to successfully deliver the International Government Relations &amp; Political Campaigns Forum in Washington, DC.</a:t>
            </a:r>
          </a:p>
          <a:p>
            <a:pPr algn="just"/>
            <a:endParaRPr lang="en-GB" sz="1800" dirty="0"/>
          </a:p>
          <a:p>
            <a:pPr algn="just"/>
            <a:r>
              <a:rPr lang="en-GB" sz="1800" b="1" dirty="0"/>
              <a:t>Your analysis should:</a:t>
            </a:r>
          </a:p>
          <a:p>
            <a:pPr algn="just"/>
            <a:r>
              <a:rPr lang="en-GB" sz="1800" dirty="0"/>
              <a:t>1. Conduct a PESTLE or Porter’s Five Forces analysis of the external environment influencing the event.</a:t>
            </a:r>
          </a:p>
          <a:p>
            <a:pPr algn="just"/>
            <a:r>
              <a:rPr lang="en-GB" sz="1800" dirty="0"/>
              <a:t>2. Identify and evaluate key stakeholders and their potential interests and power.</a:t>
            </a:r>
          </a:p>
          <a:p>
            <a:pPr algn="just"/>
            <a:r>
              <a:rPr lang="en-GB" sz="1800" dirty="0"/>
              <a:t>3. Assess potential political, reputational, and security risks, and propose mitigation strategies.</a:t>
            </a:r>
          </a:p>
          <a:p>
            <a:pPr algn="just"/>
            <a:r>
              <a:rPr lang="en-GB" sz="1800" dirty="0"/>
              <a:t>4. Develop strategic recommendations to ensure the event achieves its objectives while maintaining political neutrality, safety, and international credibility.</a:t>
            </a:r>
          </a:p>
          <a:p>
            <a:pPr algn="just"/>
            <a:r>
              <a:rPr lang="en-GB" sz="1800" dirty="0"/>
              <a:t>5. Reflect on the role of location (Washington, DC) as a strategic host destination for a politically sensitive global forum.</a:t>
            </a:r>
          </a:p>
          <a:p>
            <a:endParaRPr lang="en-GB" sz="2800" dirty="0"/>
          </a:p>
        </p:txBody>
      </p:sp>
    </p:spTree>
    <p:extLst>
      <p:ext uri="{BB962C8B-B14F-4D97-AF65-F5344CB8AC3E}">
        <p14:creationId xmlns:p14="http://schemas.microsoft.com/office/powerpoint/2010/main" val="6420627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3B773F-F120-E3D1-703E-F56E7FAD4F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A31587-A98A-4407-801E-3B23696FC8EB}"/>
              </a:ext>
            </a:extLst>
          </p:cNvPr>
          <p:cNvSpPr>
            <a:spLocks noGrp="1"/>
          </p:cNvSpPr>
          <p:nvPr>
            <p:ph type="title"/>
          </p:nvPr>
        </p:nvSpPr>
        <p:spPr>
          <a:xfrm>
            <a:off x="0" y="76200"/>
            <a:ext cx="12192000" cy="677108"/>
          </a:xfrm>
        </p:spPr>
        <p:txBody>
          <a:bodyPr/>
          <a:lstStyle/>
          <a:p>
            <a:r>
              <a:rPr lang="en-GB" dirty="0"/>
              <a:t>Tourism Students Discussion and Presentation </a:t>
            </a:r>
            <a:r>
              <a:rPr lang="en-GB" b="1" dirty="0">
                <a:solidFill>
                  <a:srgbClr val="FF0000"/>
                </a:solidFill>
              </a:rPr>
              <a:t>50mins</a:t>
            </a:r>
          </a:p>
        </p:txBody>
      </p:sp>
      <p:sp>
        <p:nvSpPr>
          <p:cNvPr id="3" name="Text Placeholder 2">
            <a:extLst>
              <a:ext uri="{FF2B5EF4-FFF2-40B4-BE49-F238E27FC236}">
                <a16:creationId xmlns:a16="http://schemas.microsoft.com/office/drawing/2014/main" id="{3B0D58E2-D3CC-7527-7582-46BFFE23D81F}"/>
              </a:ext>
            </a:extLst>
          </p:cNvPr>
          <p:cNvSpPr>
            <a:spLocks noGrp="1"/>
          </p:cNvSpPr>
          <p:nvPr>
            <p:ph type="body" idx="1"/>
          </p:nvPr>
        </p:nvSpPr>
        <p:spPr>
          <a:xfrm>
            <a:off x="223825" y="838200"/>
            <a:ext cx="11744349" cy="4585871"/>
          </a:xfrm>
        </p:spPr>
        <p:txBody>
          <a:bodyPr/>
          <a:lstStyle/>
          <a:p>
            <a:pPr algn="just"/>
            <a:r>
              <a:rPr lang="en-GB" sz="1800" dirty="0"/>
              <a:t>Times Square is one of the most iconic and visited tourist attractions in the world, attracting millions of domestic and international visitors annually. Known for its digital billboards, entertainment venues, retail outlets, and cultural significance, it plays a vital role in New York City’s tourism economy. However, it also faces challenges related to overcrowding, safety, commercialisation, sustainability, and destination image management.</a:t>
            </a:r>
          </a:p>
          <a:p>
            <a:pPr algn="just"/>
            <a:r>
              <a:rPr lang="en-GB" sz="1800" dirty="0"/>
              <a:t>You have been appointed as a strategic tourism consultant to advise the Times Square Alliance on ensuring the long-term sustainability and competitiveness of Times Square as a global tourist destination.</a:t>
            </a:r>
          </a:p>
          <a:p>
            <a:pPr algn="just"/>
            <a:r>
              <a:rPr lang="en-GB" sz="1800" b="1" dirty="0"/>
              <a:t>Assignment Task</a:t>
            </a:r>
          </a:p>
          <a:p>
            <a:pPr algn="just"/>
            <a:r>
              <a:rPr lang="en-GB" sz="1800" dirty="0"/>
              <a:t>Critically evaluate the strategic management challenges and opportunities facing Times Square as a major urban tourism destination in the USA.</a:t>
            </a:r>
          </a:p>
          <a:p>
            <a:pPr algn="just"/>
            <a:r>
              <a:rPr lang="en-GB" sz="1800" b="1" dirty="0"/>
              <a:t>Your analysis should:</a:t>
            </a:r>
          </a:p>
          <a:p>
            <a:pPr algn="just"/>
            <a:r>
              <a:rPr lang="en-GB" sz="1800" dirty="0"/>
              <a:t>1. Conduct a PESTLE or Porter’s Five Forces analysis to examine the external factors influencing Times Square.</a:t>
            </a:r>
          </a:p>
          <a:p>
            <a:pPr algn="just"/>
            <a:r>
              <a:rPr lang="en-GB" sz="1800" dirty="0"/>
              <a:t>2. Assess the external opportunities and threats.</a:t>
            </a:r>
          </a:p>
          <a:p>
            <a:pPr algn="just"/>
            <a:r>
              <a:rPr lang="en-GB" sz="1800" dirty="0"/>
              <a:t>3. Identify key stakeholders and evaluate their influence on destination management.</a:t>
            </a:r>
          </a:p>
          <a:p>
            <a:pPr algn="just"/>
            <a:r>
              <a:rPr lang="en-GB" sz="1800" dirty="0"/>
              <a:t>4. Analyse issues relating to overtourism, sustainability, and destination image.</a:t>
            </a:r>
          </a:p>
          <a:p>
            <a:pPr algn="just"/>
            <a:r>
              <a:rPr lang="en-GB" sz="1800" dirty="0"/>
              <a:t>5. Provide strategic recommendations to enhance long-term competitiveness and responsible tourism management.</a:t>
            </a:r>
          </a:p>
          <a:p>
            <a:endParaRPr lang="en-GB" sz="2800" dirty="0"/>
          </a:p>
        </p:txBody>
      </p:sp>
    </p:spTree>
    <p:extLst>
      <p:ext uri="{BB962C8B-B14F-4D97-AF65-F5344CB8AC3E}">
        <p14:creationId xmlns:p14="http://schemas.microsoft.com/office/powerpoint/2010/main" val="2372585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521598-F61F-8E32-5FB5-B9776731F4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D43E6D-EBCF-B12D-DEF4-B290673F6C55}"/>
              </a:ext>
            </a:extLst>
          </p:cNvPr>
          <p:cNvSpPr>
            <a:spLocks noGrp="1"/>
          </p:cNvSpPr>
          <p:nvPr>
            <p:ph type="title"/>
          </p:nvPr>
        </p:nvSpPr>
        <p:spPr>
          <a:xfrm>
            <a:off x="223824" y="227787"/>
            <a:ext cx="11744350" cy="677108"/>
          </a:xfrm>
        </p:spPr>
        <p:txBody>
          <a:bodyPr/>
          <a:lstStyle/>
          <a:p>
            <a:r>
              <a:rPr lang="en-GB" dirty="0"/>
              <a:t>Recap</a:t>
            </a:r>
          </a:p>
        </p:txBody>
      </p:sp>
      <p:sp>
        <p:nvSpPr>
          <p:cNvPr id="3" name="Text Placeholder 2">
            <a:extLst>
              <a:ext uri="{FF2B5EF4-FFF2-40B4-BE49-F238E27FC236}">
                <a16:creationId xmlns:a16="http://schemas.microsoft.com/office/drawing/2014/main" id="{80243F78-EC8C-9249-E82F-27BA6E672719}"/>
              </a:ext>
            </a:extLst>
          </p:cNvPr>
          <p:cNvSpPr>
            <a:spLocks noGrp="1"/>
          </p:cNvSpPr>
          <p:nvPr>
            <p:ph type="body" idx="1"/>
          </p:nvPr>
        </p:nvSpPr>
        <p:spPr>
          <a:xfrm>
            <a:off x="578916" y="1467688"/>
            <a:ext cx="11031220" cy="861774"/>
          </a:xfrm>
        </p:spPr>
        <p:txBody>
          <a:bodyPr/>
          <a:lstStyle/>
          <a:p>
            <a:r>
              <a:rPr lang="en-GB" sz="2800" dirty="0"/>
              <a:t>What did we discuss today?</a:t>
            </a:r>
          </a:p>
          <a:p>
            <a:endParaRPr lang="en-GB" sz="2800" dirty="0"/>
          </a:p>
        </p:txBody>
      </p:sp>
    </p:spTree>
    <p:extLst>
      <p:ext uri="{BB962C8B-B14F-4D97-AF65-F5344CB8AC3E}">
        <p14:creationId xmlns:p14="http://schemas.microsoft.com/office/powerpoint/2010/main" val="36227112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3FF3C-8E0C-9D7F-0647-19D81191CE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7EFD19-5A09-3C37-295E-034C98BE3ABA}"/>
              </a:ext>
            </a:extLst>
          </p:cNvPr>
          <p:cNvSpPr>
            <a:spLocks noGrp="1"/>
          </p:cNvSpPr>
          <p:nvPr>
            <p:ph type="title"/>
          </p:nvPr>
        </p:nvSpPr>
        <p:spPr>
          <a:xfrm>
            <a:off x="223824" y="227787"/>
            <a:ext cx="11744350" cy="677108"/>
          </a:xfrm>
        </p:spPr>
        <p:txBody>
          <a:bodyPr/>
          <a:lstStyle/>
          <a:p>
            <a:r>
              <a:rPr lang="en-GB" dirty="0"/>
              <a:t>Recap</a:t>
            </a:r>
          </a:p>
        </p:txBody>
      </p:sp>
      <p:sp>
        <p:nvSpPr>
          <p:cNvPr id="3" name="Text Placeholder 2">
            <a:extLst>
              <a:ext uri="{FF2B5EF4-FFF2-40B4-BE49-F238E27FC236}">
                <a16:creationId xmlns:a16="http://schemas.microsoft.com/office/drawing/2014/main" id="{B4B21DA2-C642-9E4A-33C5-EA58AD2E1592}"/>
              </a:ext>
            </a:extLst>
          </p:cNvPr>
          <p:cNvSpPr>
            <a:spLocks noGrp="1"/>
          </p:cNvSpPr>
          <p:nvPr>
            <p:ph type="body" idx="1"/>
          </p:nvPr>
        </p:nvSpPr>
        <p:spPr>
          <a:xfrm>
            <a:off x="578916" y="1467688"/>
            <a:ext cx="11031220" cy="2154436"/>
          </a:xfrm>
        </p:spPr>
        <p:txBody>
          <a:bodyPr/>
          <a:lstStyle/>
          <a:p>
            <a:r>
              <a:rPr lang="en-GB" sz="2800" dirty="0"/>
              <a:t>What did we discuss today?</a:t>
            </a:r>
          </a:p>
          <a:p>
            <a:endParaRPr lang="en-GB" sz="2800" dirty="0"/>
          </a:p>
          <a:p>
            <a:pPr marL="457200" indent="-457200">
              <a:buFont typeface="Wingdings" panose="05000000000000000000" pitchFamily="2" charset="2"/>
              <a:buChar char="ü"/>
            </a:pPr>
            <a:r>
              <a:rPr lang="en-GB" sz="2800" dirty="0"/>
              <a:t>Understanding external analysis of a business</a:t>
            </a:r>
          </a:p>
          <a:p>
            <a:pPr marL="457200" indent="-457200">
              <a:buFont typeface="Wingdings" panose="05000000000000000000" pitchFamily="2" charset="2"/>
              <a:buChar char="ü"/>
            </a:pPr>
            <a:r>
              <a:rPr lang="en-GB" sz="2800" dirty="0"/>
              <a:t>Porter’s Five Forces</a:t>
            </a:r>
          </a:p>
          <a:p>
            <a:pPr marL="457200" indent="-457200">
              <a:buFont typeface="Wingdings" panose="05000000000000000000" pitchFamily="2" charset="2"/>
              <a:buChar char="ü"/>
            </a:pPr>
            <a:r>
              <a:rPr lang="en-GB" sz="2800" dirty="0"/>
              <a:t>Applying Porter’s Five Forces in a real word business situation</a:t>
            </a:r>
          </a:p>
        </p:txBody>
      </p:sp>
    </p:spTree>
    <p:extLst>
      <p:ext uri="{BB962C8B-B14F-4D97-AF65-F5344CB8AC3E}">
        <p14:creationId xmlns:p14="http://schemas.microsoft.com/office/powerpoint/2010/main" val="28786093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2400" y="2057400"/>
            <a:ext cx="11744350" cy="1043618"/>
          </a:xfrm>
          <a:prstGeom prst="rect">
            <a:avLst/>
          </a:prstGeom>
        </p:spPr>
        <p:txBody>
          <a:bodyPr vert="horz" wrap="square" lIns="0" tIns="210565" rIns="0" bIns="0" rtlCol="0">
            <a:spAutoFit/>
          </a:bodyPr>
          <a:lstStyle/>
          <a:p>
            <a:pPr marL="170815" algn="ctr">
              <a:lnSpc>
                <a:spcPct val="100000"/>
              </a:lnSpc>
              <a:spcBef>
                <a:spcPts val="105"/>
              </a:spcBef>
            </a:pPr>
            <a:r>
              <a:rPr lang="en-GB" sz="5400" b="1" dirty="0"/>
              <a:t>Any Questions?</a:t>
            </a:r>
            <a:endParaRPr sz="5400" b="1" spc="-3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80C01-4724-D9B0-DE14-C5709B84AD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110448-D8A9-8D4C-BA24-59DC78BD86F1}"/>
              </a:ext>
            </a:extLst>
          </p:cNvPr>
          <p:cNvSpPr>
            <a:spLocks noGrp="1"/>
          </p:cNvSpPr>
          <p:nvPr>
            <p:ph type="title"/>
          </p:nvPr>
        </p:nvSpPr>
        <p:spPr>
          <a:xfrm>
            <a:off x="2432685" y="1656823"/>
            <a:ext cx="7886700" cy="1325563"/>
          </a:xfrm>
        </p:spPr>
        <p:txBody>
          <a:bodyPr/>
          <a:lstStyle/>
          <a:p>
            <a:br>
              <a:rPr lang="en-GB" dirty="0"/>
            </a:br>
            <a:endParaRPr lang="en-GB" dirty="0"/>
          </a:p>
        </p:txBody>
      </p:sp>
      <p:sp>
        <p:nvSpPr>
          <p:cNvPr id="3" name="Content Placeholder 2">
            <a:extLst>
              <a:ext uri="{FF2B5EF4-FFF2-40B4-BE49-F238E27FC236}">
                <a16:creationId xmlns:a16="http://schemas.microsoft.com/office/drawing/2014/main" id="{0B2AC7A5-D471-7492-ECA8-EE2F5A7EAA91}"/>
              </a:ext>
            </a:extLst>
          </p:cNvPr>
          <p:cNvSpPr>
            <a:spLocks noGrp="1"/>
          </p:cNvSpPr>
          <p:nvPr>
            <p:ph idx="1"/>
          </p:nvPr>
        </p:nvSpPr>
        <p:spPr>
          <a:xfrm>
            <a:off x="218661" y="1715929"/>
            <a:ext cx="9752109" cy="3263504"/>
          </a:xfrm>
        </p:spPr>
        <p:txBody>
          <a:bodyPr>
            <a:normAutofit/>
          </a:bodyPr>
          <a:lstStyle/>
          <a:p>
            <a:endParaRPr lang="en-GB" dirty="0"/>
          </a:p>
          <a:p>
            <a:pPr marL="0" indent="0">
              <a:buNone/>
            </a:pPr>
            <a:endParaRPr lang="en-GB" dirty="0"/>
          </a:p>
        </p:txBody>
      </p:sp>
      <p:sp>
        <p:nvSpPr>
          <p:cNvPr id="6" name="Rectangle 3">
            <a:extLst>
              <a:ext uri="{FF2B5EF4-FFF2-40B4-BE49-F238E27FC236}">
                <a16:creationId xmlns:a16="http://schemas.microsoft.com/office/drawing/2014/main" id="{8524E130-D026-1078-2581-C40A0D61336C}"/>
              </a:ext>
            </a:extLst>
          </p:cNvPr>
          <p:cNvSpPr>
            <a:spLocks noChangeArrowheads="1"/>
          </p:cNvSpPr>
          <p:nvPr/>
        </p:nvSpPr>
        <p:spPr bwMode="auto">
          <a:xfrm>
            <a:off x="1804035" y="876199"/>
            <a:ext cx="8423698"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defTabSz="914400" eaLnBrk="0" fontAlgn="base" hangingPunct="0">
              <a:spcBef>
                <a:spcPct val="0"/>
              </a:spcBef>
              <a:spcAft>
                <a:spcPct val="0"/>
              </a:spcAft>
            </a:pPr>
            <a:r>
              <a:rPr lang="en-US" altLang="en-US" sz="2400" b="1" dirty="0">
                <a:solidFill>
                  <a:srgbClr val="000000"/>
                </a:solidFill>
                <a:latin typeface="Aptos" panose="020B0004020202020204" pitchFamily="34" charset="0"/>
              </a:rPr>
              <a:t>Announcement</a:t>
            </a:r>
          </a:p>
          <a:p>
            <a:pPr defTabSz="914400" eaLnBrk="0" fontAlgn="base" hangingPunct="0">
              <a:spcBef>
                <a:spcPct val="0"/>
              </a:spcBef>
              <a:spcAft>
                <a:spcPct val="0"/>
              </a:spcAft>
            </a:pPr>
            <a:endParaRPr lang="en-US" altLang="en-US" sz="2400" b="1" dirty="0">
              <a:solidFill>
                <a:srgbClr val="000000"/>
              </a:solidFill>
              <a:latin typeface="Aptos" panose="020B0004020202020204" pitchFamily="34" charset="0"/>
            </a:endParaRPr>
          </a:p>
        </p:txBody>
      </p:sp>
      <p:sp>
        <p:nvSpPr>
          <p:cNvPr id="7" name="TextBox 6">
            <a:extLst>
              <a:ext uri="{FF2B5EF4-FFF2-40B4-BE49-F238E27FC236}">
                <a16:creationId xmlns:a16="http://schemas.microsoft.com/office/drawing/2014/main" id="{7F842C63-7CEC-A990-FEBB-B8053EF7B946}"/>
              </a:ext>
            </a:extLst>
          </p:cNvPr>
          <p:cNvSpPr txBox="1"/>
          <p:nvPr/>
        </p:nvSpPr>
        <p:spPr>
          <a:xfrm>
            <a:off x="138545" y="2224296"/>
            <a:ext cx="11754678" cy="1815882"/>
          </a:xfrm>
          <a:prstGeom prst="rect">
            <a:avLst/>
          </a:prstGeom>
          <a:noFill/>
        </p:spPr>
        <p:txBody>
          <a:bodyPr wrap="square">
            <a:spAutoFit/>
          </a:bodyPr>
          <a:lstStyle/>
          <a:p>
            <a:pPr defTabSz="914400" eaLnBrk="0" fontAlgn="base" hangingPunct="0">
              <a:spcBef>
                <a:spcPct val="0"/>
              </a:spcBef>
              <a:spcAft>
                <a:spcPct val="0"/>
              </a:spcAft>
            </a:pPr>
            <a:r>
              <a:rPr lang="en-US" altLang="en-US" sz="2800" dirty="0">
                <a:solidFill>
                  <a:schemeClr val="accent1"/>
                </a:solidFill>
                <a:latin typeface="Arial" panose="020B0604020202020204" pitchFamily="34" charset="0"/>
              </a:rPr>
              <a:t>No Strategic Management class on </a:t>
            </a:r>
            <a:r>
              <a:rPr lang="en-US" altLang="en-US" sz="2800" b="1" dirty="0">
                <a:solidFill>
                  <a:schemeClr val="accent1"/>
                </a:solidFill>
                <a:latin typeface="Arial" panose="020B0604020202020204" pitchFamily="34" charset="0"/>
              </a:rPr>
              <a:t>Reading Week:</a:t>
            </a:r>
            <a:r>
              <a:rPr lang="en-US" altLang="en-US" sz="2800" b="1" dirty="0">
                <a:solidFill>
                  <a:schemeClr val="accent1"/>
                </a:solidFill>
                <a:highlight>
                  <a:srgbClr val="FFFF00"/>
                </a:highlight>
                <a:latin typeface="Arial" panose="020B0604020202020204" pitchFamily="34" charset="0"/>
              </a:rPr>
              <a:t> Monday 2</a:t>
            </a:r>
            <a:r>
              <a:rPr lang="en-US" altLang="en-US" sz="2800" b="1" baseline="30000" dirty="0">
                <a:solidFill>
                  <a:schemeClr val="accent1"/>
                </a:solidFill>
                <a:highlight>
                  <a:srgbClr val="FFFF00"/>
                </a:highlight>
                <a:latin typeface="Arial" panose="020B0604020202020204" pitchFamily="34" charset="0"/>
              </a:rPr>
              <a:t>nd </a:t>
            </a:r>
            <a:r>
              <a:rPr lang="en-US" altLang="en-US" sz="2800" b="1" dirty="0">
                <a:solidFill>
                  <a:schemeClr val="accent1"/>
                </a:solidFill>
                <a:highlight>
                  <a:srgbClr val="FFFF00"/>
                </a:highlight>
                <a:latin typeface="Arial" panose="020B0604020202020204" pitchFamily="34" charset="0"/>
              </a:rPr>
              <a:t>- Friday 6</a:t>
            </a:r>
            <a:r>
              <a:rPr lang="en-US" altLang="en-US" sz="2800" b="1" baseline="30000" dirty="0">
                <a:solidFill>
                  <a:schemeClr val="accent1"/>
                </a:solidFill>
                <a:highlight>
                  <a:srgbClr val="FFFF00"/>
                </a:highlight>
                <a:latin typeface="Arial" panose="020B0604020202020204" pitchFamily="34" charset="0"/>
              </a:rPr>
              <a:t>th</a:t>
            </a:r>
            <a:r>
              <a:rPr lang="en-US" altLang="en-US" sz="2800" b="1" dirty="0">
                <a:solidFill>
                  <a:schemeClr val="accent1"/>
                </a:solidFill>
                <a:highlight>
                  <a:srgbClr val="FFFF00"/>
                </a:highlight>
                <a:latin typeface="Arial" panose="020B0604020202020204" pitchFamily="34" charset="0"/>
              </a:rPr>
              <a:t> November 2026</a:t>
            </a:r>
          </a:p>
          <a:p>
            <a:pPr defTabSz="914400" eaLnBrk="0" fontAlgn="base" hangingPunct="0">
              <a:spcBef>
                <a:spcPct val="0"/>
              </a:spcBef>
              <a:spcAft>
                <a:spcPct val="0"/>
              </a:spcAft>
            </a:pPr>
            <a:endParaRPr lang="en-US" altLang="en-US" sz="2800" dirty="0">
              <a:latin typeface="Arial" panose="020B0604020202020204" pitchFamily="34" charset="0"/>
            </a:endParaRPr>
          </a:p>
          <a:p>
            <a:pPr defTabSz="914400" eaLnBrk="0" fontAlgn="base" hangingPunct="0">
              <a:spcBef>
                <a:spcPct val="0"/>
              </a:spcBef>
              <a:spcAft>
                <a:spcPct val="0"/>
              </a:spcAft>
            </a:pPr>
            <a:r>
              <a:rPr lang="en-US" altLang="en-US" sz="2800" dirty="0">
                <a:solidFill>
                  <a:srgbClr val="FF0000"/>
                </a:solidFill>
                <a:latin typeface="Arial" panose="020B0604020202020204" pitchFamily="34" charset="0"/>
              </a:rPr>
              <a:t>Lecture resume</a:t>
            </a:r>
            <a:r>
              <a:rPr lang="en-US" altLang="en-US" sz="2800" dirty="0">
                <a:latin typeface="Arial" panose="020B0604020202020204" pitchFamily="34" charset="0"/>
              </a:rPr>
              <a:t>: </a:t>
            </a:r>
            <a:r>
              <a:rPr lang="en-US" altLang="en-US" sz="2800" dirty="0">
                <a:solidFill>
                  <a:srgbClr val="FF0000"/>
                </a:solidFill>
                <a:latin typeface="Arial" panose="020B0604020202020204" pitchFamily="34" charset="0"/>
              </a:rPr>
              <a:t>Tuesday 10</a:t>
            </a:r>
            <a:r>
              <a:rPr lang="en-US" altLang="en-US" sz="2800" baseline="30000" dirty="0">
                <a:solidFill>
                  <a:srgbClr val="FF0000"/>
                </a:solidFill>
                <a:latin typeface="Arial" panose="020B0604020202020204" pitchFamily="34" charset="0"/>
              </a:rPr>
              <a:t>th</a:t>
            </a:r>
            <a:r>
              <a:rPr lang="en-US" altLang="en-US" sz="2800" dirty="0">
                <a:solidFill>
                  <a:srgbClr val="FF0000"/>
                </a:solidFill>
                <a:latin typeface="Arial" panose="020B0604020202020204" pitchFamily="34" charset="0"/>
              </a:rPr>
              <a:t> November 2026</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29604759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F015F2-6CFF-AB6F-6306-0F199F6DB5BE}"/>
              </a:ext>
            </a:extLst>
          </p:cNvPr>
          <p:cNvSpPr>
            <a:spLocks noGrp="1"/>
          </p:cNvSpPr>
          <p:nvPr>
            <p:ph idx="1"/>
          </p:nvPr>
        </p:nvSpPr>
        <p:spPr>
          <a:xfrm>
            <a:off x="755072" y="376836"/>
            <a:ext cx="10515600" cy="5216442"/>
          </a:xfrm>
        </p:spPr>
        <p:txBody>
          <a:bodyPr>
            <a:normAutofit/>
          </a:bodyPr>
          <a:lstStyle/>
          <a:p>
            <a:pPr marL="3657600" lvl="8" indent="0">
              <a:buNone/>
            </a:pPr>
            <a:r>
              <a:rPr lang="en-GB" sz="5400" b="1" dirty="0">
                <a:solidFill>
                  <a:schemeClr val="accent6"/>
                </a:solidFill>
              </a:rPr>
              <a:t>			</a:t>
            </a:r>
            <a:r>
              <a:rPr lang="en-GB" sz="5400" b="1" dirty="0">
                <a:solidFill>
                  <a:schemeClr val="accent2">
                    <a:lumMod val="50000"/>
                  </a:schemeClr>
                </a:solidFill>
              </a:rPr>
              <a:t>Thank You </a:t>
            </a:r>
          </a:p>
          <a:p>
            <a:pPr marL="3657600" lvl="8" indent="0">
              <a:buNone/>
            </a:pPr>
            <a:r>
              <a:rPr lang="en-GB" sz="5400" b="1" dirty="0">
                <a:solidFill>
                  <a:schemeClr val="accent2">
                    <a:lumMod val="50000"/>
                  </a:schemeClr>
                </a:solidFill>
              </a:rPr>
              <a:t>					For </a:t>
            </a:r>
          </a:p>
          <a:p>
            <a:pPr marL="3657600" lvl="8" indent="0">
              <a:buNone/>
            </a:pPr>
            <a:r>
              <a:rPr lang="en-GB" sz="5400" b="1" dirty="0">
                <a:solidFill>
                  <a:schemeClr val="accent2">
                    <a:lumMod val="50000"/>
                  </a:schemeClr>
                </a:solidFill>
              </a:rPr>
              <a:t>                      Joining</a:t>
            </a:r>
          </a:p>
          <a:p>
            <a:pPr marL="3657600" lvl="8" indent="0">
              <a:buNone/>
            </a:pPr>
            <a:r>
              <a:rPr lang="en-GB" sz="5400" dirty="0"/>
              <a:t>  </a:t>
            </a:r>
          </a:p>
          <a:p>
            <a:pPr marL="3657600" lvl="8" indent="0">
              <a:buNone/>
            </a:pPr>
            <a:r>
              <a:rPr lang="en-GB" sz="5400" dirty="0"/>
              <a:t>       Enjoy Your Break!</a:t>
            </a:r>
          </a:p>
          <a:p>
            <a:pPr marL="0" indent="0">
              <a:buNone/>
            </a:pPr>
            <a:r>
              <a:rPr lang="en-GB" b="1" dirty="0"/>
              <a:t>Dr. Ernest </a:t>
            </a:r>
            <a:r>
              <a:rPr lang="en-GB" b="1" dirty="0" err="1"/>
              <a:t>Balutie</a:t>
            </a:r>
            <a:r>
              <a:rPr lang="en-GB" b="1" dirty="0"/>
              <a:t> Wavei</a:t>
            </a:r>
          </a:p>
          <a:p>
            <a:pPr marL="0" indent="0">
              <a:buNone/>
            </a:pPr>
            <a:r>
              <a:rPr lang="en-GB" dirty="0"/>
              <a:t>Email: </a:t>
            </a:r>
            <a:r>
              <a:rPr lang="en-GB" b="1" u="sng" dirty="0">
                <a:solidFill>
                  <a:schemeClr val="accent1"/>
                </a:solidFill>
              </a:rPr>
              <a:t>e.wavei@uwtsd.ac.uk</a:t>
            </a:r>
          </a:p>
        </p:txBody>
      </p:sp>
    </p:spTree>
    <p:extLst>
      <p:ext uri="{BB962C8B-B14F-4D97-AF65-F5344CB8AC3E}">
        <p14:creationId xmlns:p14="http://schemas.microsoft.com/office/powerpoint/2010/main" val="34661179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2214</Words>
  <Application>Microsoft Office PowerPoint</Application>
  <PresentationFormat>Widescreen</PresentationFormat>
  <Paragraphs>306</Paragraphs>
  <Slides>39</Slides>
  <Notes>10</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Aptos</vt:lpstr>
      <vt:lpstr>Arial</vt:lpstr>
      <vt:lpstr>Arial Bold</vt:lpstr>
      <vt:lpstr>Calibri</vt:lpstr>
      <vt:lpstr>Calibri Light</vt:lpstr>
      <vt:lpstr>Wingdings</vt:lpstr>
      <vt:lpstr>Office Theme</vt:lpstr>
      <vt:lpstr>BMTP 6016 Strategic Management</vt:lpstr>
      <vt:lpstr>PowerPoint Presentation</vt:lpstr>
      <vt:lpstr>          Where Are We Now?</vt:lpstr>
      <vt:lpstr>Today’s Objectives</vt:lpstr>
      <vt:lpstr>Learning Objective</vt:lpstr>
      <vt:lpstr>Recap</vt:lpstr>
      <vt:lpstr>Debate 5 minutes</vt:lpstr>
      <vt:lpstr>Exercise             10 minutes </vt:lpstr>
      <vt:lpstr>External Analysis of Business </vt:lpstr>
      <vt:lpstr>PowerPoint Presentation</vt:lpstr>
      <vt:lpstr>PowerPoint Presentation</vt:lpstr>
      <vt:lpstr>Strategic Management</vt:lpstr>
      <vt:lpstr>Strategic Management</vt:lpstr>
      <vt:lpstr>Understanding External Analysis </vt:lpstr>
      <vt:lpstr>Analysing the External Business Environment</vt:lpstr>
      <vt:lpstr>Porter’s Five Forces: https://www.youtube.com/watch?v=_IaBZmB09RE</vt:lpstr>
      <vt:lpstr>Porter’s Five Forces: https://youtu.be/5F0dI8zaotU?si=Gzj_J7UuqysyUtxg</vt:lpstr>
      <vt:lpstr>Porter’s Five Forces </vt:lpstr>
      <vt:lpstr>Threat of new entrants</vt:lpstr>
      <vt:lpstr>Barriers to Entry</vt:lpstr>
      <vt:lpstr>Bargaining power of Suppliers </vt:lpstr>
      <vt:lpstr>Threat of substitute products </vt:lpstr>
      <vt:lpstr>Competitive rivalry</vt:lpstr>
      <vt:lpstr>Competitive rivalry</vt:lpstr>
      <vt:lpstr>Why is this important for strategy?</vt:lpstr>
      <vt:lpstr>The Five Competitive Forces That Shape Strategy: https://youtu.be/mYF2_FBCvXw?si=M5GdZoH-b5cYskMh</vt:lpstr>
      <vt:lpstr>Porter’s Five Forces</vt:lpstr>
      <vt:lpstr>PowerPoint Presentation</vt:lpstr>
      <vt:lpstr>Guide 2</vt:lpstr>
      <vt:lpstr>Coffee Break</vt:lpstr>
      <vt:lpstr>PESTEL ANALYSIS: https://youtu.be/3UATm7dluY0?si=VqtKaUXxIpb7feQs</vt:lpstr>
      <vt:lpstr>Case Studies</vt:lpstr>
      <vt:lpstr>Event Students Discussion and Presentation 50 mins</vt:lpstr>
      <vt:lpstr>Tourism Students Discussion and Presentation 50mins</vt:lpstr>
      <vt:lpstr>Recap</vt:lpstr>
      <vt:lpstr>Recap</vt:lpstr>
      <vt:lpstr>Any Questions?</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Ernest Wavei</cp:lastModifiedBy>
  <cp:revision>1</cp:revision>
  <dcterms:created xsi:type="dcterms:W3CDTF">2025-07-22T22:48:14Z</dcterms:created>
  <dcterms:modified xsi:type="dcterms:W3CDTF">2026-10-26T20:59:50Z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2024-09-15T00:00:00Z</vt:filetime>
  </property>
  <property fmtid="{D5CDD505-2E9C-101B-9397-08002B2CF9AE}" pid="3" name="Creator">
    <vt:lpwstr>Microsoft® PowerPoint® for Microsoft 365</vt:lpwstr>
  </property>
  <property fmtid="{D5CDD505-2E9C-101B-9397-08002B2CF9AE}" pid="4" name="LastSaved">
    <vt:filetime>2025-07-22T00:00:00Z</vt:filetime>
  </property>
  <property fmtid="{D5CDD505-2E9C-101B-9397-08002B2CF9AE}" pid="5" name="Producer">
    <vt:lpwstr>Microsoft® PowerPoint® for Microsoft 365</vt:lpwstr>
  </property>
</Properties>
</file>