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87" r:id="rId3"/>
    <p:sldId id="289" r:id="rId4"/>
    <p:sldId id="290" r:id="rId5"/>
    <p:sldId id="294" r:id="rId6"/>
    <p:sldId id="295" r:id="rId7"/>
    <p:sldId id="296" r:id="rId8"/>
    <p:sldId id="297" r:id="rId9"/>
    <p:sldId id="298" r:id="rId10"/>
    <p:sldId id="299" r:id="rId11"/>
    <p:sldId id="258" r:id="rId12"/>
    <p:sldId id="278" r:id="rId13"/>
    <p:sldId id="302" r:id="rId14"/>
    <p:sldId id="259" r:id="rId15"/>
    <p:sldId id="260" r:id="rId16"/>
    <p:sldId id="281" r:id="rId17"/>
    <p:sldId id="282" r:id="rId18"/>
    <p:sldId id="280" r:id="rId19"/>
    <p:sldId id="279" r:id="rId20"/>
    <p:sldId id="275" r:id="rId21"/>
    <p:sldId id="283" r:id="rId22"/>
    <p:sldId id="284" r:id="rId23"/>
    <p:sldId id="286" r:id="rId24"/>
    <p:sldId id="285" r:id="rId25"/>
    <p:sldId id="301" r:id="rId26"/>
    <p:sldId id="300" r:id="rId27"/>
    <p:sldId id="25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813" autoAdjust="0"/>
    <p:restoredTop sz="94660"/>
  </p:normalViewPr>
  <p:slideViewPr>
    <p:cSldViewPr snapToGrid="0">
      <p:cViewPr varScale="1">
        <p:scale>
          <a:sx n="115" d="100"/>
          <a:sy n="115" d="100"/>
        </p:scale>
        <p:origin x="-104" y="-4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presProps" Target="presProps.xml"/><Relationship Id="rId31" Type="http://schemas.openxmlformats.org/officeDocument/2006/relationships/viewProps" Target="viewProps.xml"/><Relationship Id="rId32" Type="http://schemas.openxmlformats.org/officeDocument/2006/relationships/theme" Target="theme/theme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CD251C37-B754-4381-B9EC-0D78A8DCD7FF}" type="datetimeFigureOut">
              <a:rPr lang="en-GB" smtClean="0"/>
              <a:t>08/03/17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0945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251C37-B754-4381-B9EC-0D78A8DCD7FF}" type="datetimeFigureOut">
              <a:rPr lang="en-GB" smtClean="0"/>
              <a:t>08/03/17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435235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D251C37-B754-4381-B9EC-0D78A8DCD7FF}" type="datetimeFigureOut">
              <a:rPr lang="en-GB" smtClean="0"/>
              <a:t>08/03/17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01902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D251C37-B754-4381-B9EC-0D78A8DCD7FF}" type="datetimeFigureOut">
              <a:rPr lang="en-GB" smtClean="0"/>
              <a:t>08/03/17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73255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D251C37-B754-4381-B9EC-0D78A8DCD7FF}" type="datetimeFigureOut">
              <a:rPr lang="en-GB" smtClean="0"/>
              <a:t>08/03/17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1121438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D251C37-B754-4381-B9EC-0D78A8DCD7FF}" type="datetimeFigureOut">
              <a:rPr lang="en-GB" smtClean="0"/>
              <a:t>08/03/17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2271034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251C37-B754-4381-B9EC-0D78A8DCD7FF}" type="datetimeFigureOut">
              <a:rPr lang="en-GB" smtClean="0"/>
              <a:t>08/03/17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607539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251C37-B754-4381-B9EC-0D78A8DCD7FF}" type="datetimeFigureOut">
              <a:rPr lang="en-GB" smtClean="0"/>
              <a:t>08/03/17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33122006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251C37-B754-4381-B9EC-0D78A8DCD7FF}" type="datetimeFigureOut">
              <a:rPr lang="en-GB" smtClean="0"/>
              <a:t>08/03/17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CA58F6-6C0C-4B47-AA49-2D953127FEE7}"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9436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251C37-B754-4381-B9EC-0D78A8DCD7FF}" type="datetimeFigureOut">
              <a:rPr lang="en-GB" smtClean="0"/>
              <a:t>08/03/17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spTree>
    <p:extLst>
      <p:ext uri="{BB962C8B-B14F-4D97-AF65-F5344CB8AC3E}">
        <p14:creationId xmlns:p14="http://schemas.microsoft.com/office/powerpoint/2010/main" val="3404935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D251C37-B754-4381-B9EC-0D78A8DCD7FF}" type="datetimeFigureOut">
              <a:rPr lang="en-GB" smtClean="0"/>
              <a:t>08/03/17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CA58F6-6C0C-4B47-AA49-2D953127FEE7}"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0198762"/>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CD251C37-B754-4381-B9EC-0D78A8DCD7FF}" type="datetimeFigureOut">
              <a:rPr lang="en-GB" smtClean="0"/>
              <a:t>08/03/17</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1CA58F6-6C0C-4B47-AA49-2D953127FEE7}"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76575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image" Target="../media/image13.png"/><Relationship Id="rId1" Type="http://schemas.openxmlformats.org/officeDocument/2006/relationships/slideLayout" Target="../slideLayouts/slideLayout7.xml"/><Relationship Id="rId2"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 Id="rId3"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4" Type="http://schemas.openxmlformats.org/officeDocument/2006/relationships/image" Target="../media/image19.png"/><Relationship Id="rId5" Type="http://schemas.openxmlformats.org/officeDocument/2006/relationships/image" Target="../media/image20.png"/><Relationship Id="rId6" Type="http://schemas.openxmlformats.org/officeDocument/2006/relationships/image" Target="../media/image21.png"/><Relationship Id="rId7" Type="http://schemas.openxmlformats.org/officeDocument/2006/relationships/image" Target="../media/image22.png"/><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4" Type="http://schemas.openxmlformats.org/officeDocument/2006/relationships/hyperlink" Target="https://www.youtube.com/watch?v=E3uIs6R363o" TargetMode="External"/><Relationship Id="rId5" Type="http://schemas.openxmlformats.org/officeDocument/2006/relationships/image" Target="../media/image24.png"/><Relationship Id="rId1" Type="http://schemas.openxmlformats.org/officeDocument/2006/relationships/slideLayout" Target="../slideLayouts/slideLayout2.xml"/><Relationship Id="rId2" Type="http://schemas.openxmlformats.org/officeDocument/2006/relationships/hyperlink" Target="https://www.youtube.com/watch?v=hKMKpDbdBus"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4" Type="http://schemas.openxmlformats.org/officeDocument/2006/relationships/hyperlink" Target="https://www.youtube.com/embed/3bZZJgmxn2E?theme=light" TargetMode="External"/><Relationship Id="rId5" Type="http://schemas.openxmlformats.org/officeDocument/2006/relationships/image" Target="../media/image26.png"/><Relationship Id="rId1" Type="http://schemas.openxmlformats.org/officeDocument/2006/relationships/slideLayout" Target="../slideLayouts/slideLayout4.xml"/><Relationship Id="rId2" Type="http://schemas.openxmlformats.org/officeDocument/2006/relationships/hyperlink" Target="https://www.youtube.com/watch?v=MTEO7CyHoQw"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4" Type="http://schemas.openxmlformats.org/officeDocument/2006/relationships/image" Target="../media/image28.png"/><Relationship Id="rId5" Type="http://schemas.openxmlformats.org/officeDocument/2006/relationships/hyperlink" Target="https://www.youtube.com/watch?v=hWourUg5NKQ" TargetMode="External"/><Relationship Id="rId6" Type="http://schemas.openxmlformats.org/officeDocument/2006/relationships/image" Target="../media/image29.png"/><Relationship Id="rId7" Type="http://schemas.openxmlformats.org/officeDocument/2006/relationships/image" Target="../media/image30.png"/><Relationship Id="rId1" Type="http://schemas.openxmlformats.org/officeDocument/2006/relationships/slideLayout" Target="../slideLayouts/slideLayout4.xml"/><Relationship Id="rId2" Type="http://schemas.openxmlformats.org/officeDocument/2006/relationships/hyperlink" Target="https://www.youtube.com/watch?v=bqFyfjROu00"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upport.google.com/adwords/bin/answer.py?hl=en&amp;answer=90956" TargetMode="External"/><Relationship Id="rId3" Type="http://schemas.openxmlformats.org/officeDocument/2006/relationships/hyperlink" Target="http://support.google.com/adwords/bin/answer.py?hl=en&amp;answer=117120"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31.png"/><Relationship Id="rId3"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33.png"/><Relationship Id="rId4" Type="http://schemas.openxmlformats.org/officeDocument/2006/relationships/hyperlink" Target="https://www.youtube.com/watch?v=BoglOr79uQM" TargetMode="External"/><Relationship Id="rId5" Type="http://schemas.openxmlformats.org/officeDocument/2006/relationships/image" Target="../media/image34.png"/><Relationship Id="rId6" Type="http://schemas.openxmlformats.org/officeDocument/2006/relationships/image" Target="../media/image35.png"/><Relationship Id="rId7" Type="http://schemas.openxmlformats.org/officeDocument/2006/relationships/image" Target="../media/image36.png"/><Relationship Id="rId1" Type="http://schemas.openxmlformats.org/officeDocument/2006/relationships/slideLayout" Target="../slideLayouts/slideLayout6.xml"/><Relationship Id="rId2" Type="http://schemas.openxmlformats.org/officeDocument/2006/relationships/hyperlink" Target="https://www.youtube.com/watch?v=hmIf4hNcBPs"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4" Type="http://schemas.openxmlformats.org/officeDocument/2006/relationships/hyperlink" Target="https://www.youtube.com/watch?v=R_UVFq_oAic" TargetMode="External"/><Relationship Id="rId5" Type="http://schemas.openxmlformats.org/officeDocument/2006/relationships/image" Target="../media/image38.png"/><Relationship Id="rId6" Type="http://schemas.openxmlformats.org/officeDocument/2006/relationships/image" Target="../media/image39.png"/><Relationship Id="rId7" Type="http://schemas.openxmlformats.org/officeDocument/2006/relationships/image" Target="../media/image40.png"/><Relationship Id="rId1" Type="http://schemas.openxmlformats.org/officeDocument/2006/relationships/slideLayout" Target="../slideLayouts/slideLayout6.xml"/><Relationship Id="rId2" Type="http://schemas.openxmlformats.org/officeDocument/2006/relationships/hyperlink" Target="https://www.youtube.com/watch?v=jH4wBNeU8UE"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autocar.co.uk/car-review/bmw/6-series/0" TargetMode="External"/><Relationship Id="rId3"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image" Target="../media/image42.png"/><Relationship Id="rId4" Type="http://schemas.openxmlformats.org/officeDocument/2006/relationships/hyperlink" Target="https://www.youtube.com/watch?v=JFgKma9leYo" TargetMode="External"/><Relationship Id="rId5" Type="http://schemas.openxmlformats.org/officeDocument/2006/relationships/image" Target="../media/image43.png"/><Relationship Id="rId6" Type="http://schemas.openxmlformats.org/officeDocument/2006/relationships/hyperlink" Target="https://www.youtube.com/watch?v=2FEJvaADhCE" TargetMode="External"/><Relationship Id="rId7" Type="http://schemas.openxmlformats.org/officeDocument/2006/relationships/image" Target="../media/image44.png"/><Relationship Id="rId8" Type="http://schemas.openxmlformats.org/officeDocument/2006/relationships/hyperlink" Target="https://www.buildeazy.com/" TargetMode="External"/><Relationship Id="rId9" Type="http://schemas.openxmlformats.org/officeDocument/2006/relationships/hyperlink" Target="http://www.wikihow.com/" TargetMode="External"/><Relationship Id="rId1" Type="http://schemas.openxmlformats.org/officeDocument/2006/relationships/slideLayout" Target="../slideLayouts/slideLayout6.xml"/><Relationship Id="rId2" Type="http://schemas.openxmlformats.org/officeDocument/2006/relationships/hyperlink" Target="https://www.youtube.com/watch?v=Ia2TOMyJnAs"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4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google.com/onlinechallenge/"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higher-education-marketing.com/process" TargetMode="External"/><Relationship Id="rId4" Type="http://schemas.openxmlformats.org/officeDocument/2006/relationships/hyperlink" Target="http://www.higher-education-marketing.com/resources/checklists" TargetMode="External"/><Relationship Id="rId5" Type="http://schemas.openxmlformats.org/officeDocument/2006/relationships/hyperlink" Target="http://www.higher-education-marketing.com/services/pay-per-click-marketing" TargetMode="External"/><Relationship Id="rId1" Type="http://schemas.openxmlformats.org/officeDocument/2006/relationships/slideLayout" Target="../slideLayouts/slideLayout2.xml"/><Relationship Id="rId2" Type="http://schemas.openxmlformats.org/officeDocument/2006/relationships/hyperlink" Target="http://www.higher-education-marketing.com/case-stud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Session 5-7</a:t>
            </a:r>
            <a:br>
              <a:rPr lang="en-GB" dirty="0" smtClean="0"/>
            </a:br>
            <a:r>
              <a:rPr lang="en-GB" dirty="0" smtClean="0"/>
              <a:t>Introducing Google Network Marketing</a:t>
            </a:r>
            <a:endParaRPr lang="en-GB" dirty="0"/>
          </a:p>
        </p:txBody>
      </p:sp>
      <p:sp>
        <p:nvSpPr>
          <p:cNvPr id="3" name="Subtitle 2"/>
          <p:cNvSpPr>
            <a:spLocks noGrp="1"/>
          </p:cNvSpPr>
          <p:nvPr>
            <p:ph type="subTitle" idx="1"/>
          </p:nvPr>
        </p:nvSpPr>
        <p:spPr/>
        <p:txBody>
          <a:bodyPr/>
          <a:lstStyle/>
          <a:p>
            <a:r>
              <a:rPr lang="en-GB" dirty="0" smtClean="0"/>
              <a:t>How to develop a campaign </a:t>
            </a:r>
            <a:r>
              <a:rPr lang="en-GB" dirty="0"/>
              <a:t>to improve and measure </a:t>
            </a:r>
            <a:r>
              <a:rPr lang="en-GB" dirty="0" smtClean="0"/>
              <a:t>reach</a:t>
            </a:r>
          </a:p>
          <a:p>
            <a:r>
              <a:rPr lang="en-GB" dirty="0" smtClean="0"/>
              <a:t>Alex Bell</a:t>
            </a:r>
            <a:endParaRPr lang="en-GB" dirty="0"/>
          </a:p>
        </p:txBody>
      </p:sp>
    </p:spTree>
    <p:extLst>
      <p:ext uri="{BB962C8B-B14F-4D97-AF65-F5344CB8AC3E}">
        <p14:creationId xmlns:p14="http://schemas.microsoft.com/office/powerpoint/2010/main" val="16015996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905" name="Title 1"/>
          <p:cNvSpPr>
            <a:spLocks noGrp="1"/>
          </p:cNvSpPr>
          <p:nvPr>
            <p:ph type="title"/>
          </p:nvPr>
        </p:nvSpPr>
        <p:spPr>
          <a:xfrm>
            <a:off x="1002041" y="1501826"/>
            <a:ext cx="9720072" cy="1499616"/>
          </a:xfrm>
        </p:spPr>
        <p:txBody>
          <a:bodyPr>
            <a:noAutofit/>
          </a:bodyPr>
          <a:lstStyle/>
          <a:p>
            <a:r>
              <a:rPr lang="en-GB" dirty="0" smtClean="0"/>
              <a:t/>
            </a:r>
            <a:br>
              <a:rPr lang="en-GB" dirty="0" smtClean="0"/>
            </a:br>
            <a:r>
              <a:rPr lang="en-GB" dirty="0" smtClean="0">
                <a:solidFill>
                  <a:srgbClr val="FF0000"/>
                </a:solidFill>
              </a:rPr>
              <a:t>Lets just remind ourselves</a:t>
            </a:r>
            <a:r>
              <a:rPr lang="en-GB" dirty="0" smtClean="0">
                <a:solidFill>
                  <a:srgbClr val="FF0000"/>
                </a:solidFill>
              </a:rPr>
              <a:t/>
            </a:r>
            <a:br>
              <a:rPr lang="en-GB" dirty="0" smtClean="0">
                <a:solidFill>
                  <a:srgbClr val="FF0000"/>
                </a:solidFill>
              </a:rPr>
            </a:br>
            <a:r>
              <a:rPr lang="en-GB" dirty="0"/>
              <a:t/>
            </a:r>
            <a:br>
              <a:rPr lang="en-GB" dirty="0"/>
            </a:br>
            <a:r>
              <a:rPr lang="en-GB" dirty="0" smtClean="0"/>
              <a:t>90</a:t>
            </a:r>
            <a:r>
              <a:rPr lang="en-GB" dirty="0" smtClean="0"/>
              <a:t>% of web user journeys start with a search engine*. Go Figure.</a:t>
            </a:r>
          </a:p>
        </p:txBody>
      </p:sp>
      <p:pic>
        <p:nvPicPr>
          <p:cNvPr id="251906" name="Picture 2"/>
          <p:cNvPicPr>
            <a:picLocks noChangeAspect="1" noChangeArrowheads="1"/>
          </p:cNvPicPr>
          <p:nvPr/>
        </p:nvPicPr>
        <p:blipFill>
          <a:blip r:embed="rId2"/>
          <a:srcRect/>
          <a:stretch>
            <a:fillRect/>
          </a:stretch>
        </p:blipFill>
        <p:spPr bwMode="auto">
          <a:xfrm>
            <a:off x="5256233" y="4086086"/>
            <a:ext cx="4414821" cy="2584055"/>
          </a:xfrm>
          <a:prstGeom prst="rect">
            <a:avLst/>
          </a:prstGeom>
          <a:noFill/>
          <a:ln w="9525">
            <a:noFill/>
            <a:miter lim="800000"/>
            <a:headEnd/>
            <a:tailEnd/>
          </a:ln>
        </p:spPr>
      </p:pic>
      <p:sp>
        <p:nvSpPr>
          <p:cNvPr id="2" name="TextBox 1"/>
          <p:cNvSpPr txBox="1"/>
          <p:nvPr/>
        </p:nvSpPr>
        <p:spPr>
          <a:xfrm>
            <a:off x="2063552" y="5157193"/>
            <a:ext cx="1872208" cy="400109"/>
          </a:xfrm>
          <a:prstGeom prst="rect">
            <a:avLst/>
          </a:prstGeom>
          <a:noFill/>
        </p:spPr>
        <p:txBody>
          <a:bodyPr wrap="square" lIns="121917" tIns="60958" rIns="121917" bIns="60958" rtlCol="0">
            <a:spAutoFit/>
          </a:bodyPr>
          <a:lstStyle/>
          <a:p>
            <a:r>
              <a:rPr lang="en-GB" dirty="0"/>
              <a:t>*Forrester </a:t>
            </a:r>
          </a:p>
        </p:txBody>
      </p:sp>
    </p:spTree>
    <p:extLst>
      <p:ext uri="{BB962C8B-B14F-4D97-AF65-F5344CB8AC3E}">
        <p14:creationId xmlns:p14="http://schemas.microsoft.com/office/powerpoint/2010/main" val="1563058133"/>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926590" y="400685"/>
            <a:ext cx="8182610" cy="5502275"/>
          </a:xfrm>
          <a:prstGeom prst="rect">
            <a:avLst/>
          </a:prstGeom>
          <a:noFill/>
          <a:ln>
            <a:noFill/>
          </a:ln>
        </p:spPr>
      </p:pic>
    </p:spTree>
    <p:extLst>
      <p:ext uri="{BB962C8B-B14F-4D97-AF65-F5344CB8AC3E}">
        <p14:creationId xmlns:p14="http://schemas.microsoft.com/office/powerpoint/2010/main" val="2605187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8452" y="1754022"/>
            <a:ext cx="8229600" cy="1143000"/>
          </a:xfrm>
        </p:spPr>
        <p:txBody>
          <a:bodyPr>
            <a:normAutofit fontScale="90000"/>
          </a:bodyPr>
          <a:lstStyle/>
          <a:p>
            <a:r>
              <a:rPr lang="en-US" dirty="0" smtClean="0"/>
              <a:t>First</a:t>
            </a:r>
            <a:br>
              <a:rPr lang="en-US" dirty="0" smtClean="0"/>
            </a:br>
            <a:r>
              <a:rPr lang="en-US" dirty="0" smtClean="0"/>
              <a:t/>
            </a:r>
            <a:br>
              <a:rPr lang="en-US" dirty="0" smtClean="0"/>
            </a:br>
            <a:r>
              <a:rPr lang="en-US" dirty="0" smtClean="0"/>
              <a:t>Lets </a:t>
            </a:r>
            <a:r>
              <a:rPr lang="en-US" dirty="0" smtClean="0"/>
              <a:t>remind ourselves about the importance of search engines</a:t>
            </a:r>
            <a:br>
              <a:rPr lang="en-US" dirty="0" smtClean="0"/>
            </a:br>
            <a:r>
              <a:rPr lang="en-US" dirty="0"/>
              <a:t/>
            </a:r>
            <a:br>
              <a:rPr lang="en-US" dirty="0"/>
            </a:br>
            <a:r>
              <a:rPr lang="en-US" dirty="0" smtClean="0"/>
              <a:t>It’s all </a:t>
            </a:r>
            <a:r>
              <a:rPr lang="en-US" dirty="0" smtClean="0"/>
              <a:t>about:</a:t>
            </a:r>
            <a:endParaRPr lang="en-US" dirty="0"/>
          </a:p>
        </p:txBody>
      </p:sp>
      <p:pic>
        <p:nvPicPr>
          <p:cNvPr id="3" name="Picture 2"/>
          <p:cNvPicPr>
            <a:picLocks noChangeAspect="1"/>
          </p:cNvPicPr>
          <p:nvPr/>
        </p:nvPicPr>
        <p:blipFill>
          <a:blip r:embed="rId2"/>
          <a:stretch>
            <a:fillRect/>
          </a:stretch>
        </p:blipFill>
        <p:spPr>
          <a:xfrm>
            <a:off x="5631622" y="3368033"/>
            <a:ext cx="5897770" cy="2440837"/>
          </a:xfrm>
          <a:prstGeom prst="rect">
            <a:avLst/>
          </a:prstGeom>
        </p:spPr>
      </p:pic>
    </p:spTree>
    <p:extLst>
      <p:ext uri="{BB962C8B-B14F-4D97-AF65-F5344CB8AC3E}">
        <p14:creationId xmlns:p14="http://schemas.microsoft.com/office/powerpoint/2010/main" val="14093891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2190750" y="815340"/>
            <a:ext cx="7725410" cy="5250180"/>
          </a:xfrm>
          <a:prstGeom prst="rect">
            <a:avLst/>
          </a:prstGeom>
          <a:noFill/>
          <a:ln>
            <a:noFill/>
          </a:ln>
        </p:spPr>
      </p:pic>
    </p:spTree>
    <p:extLst>
      <p:ext uri="{BB962C8B-B14F-4D97-AF65-F5344CB8AC3E}">
        <p14:creationId xmlns:p14="http://schemas.microsoft.com/office/powerpoint/2010/main" val="40803394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804670" y="264160"/>
            <a:ext cx="8487410" cy="5252720"/>
          </a:xfrm>
          <a:prstGeom prst="rect">
            <a:avLst/>
          </a:prstGeom>
          <a:noFill/>
          <a:ln>
            <a:noFill/>
          </a:ln>
        </p:spPr>
      </p:pic>
    </p:spTree>
    <p:extLst>
      <p:ext uri="{BB962C8B-B14F-4D97-AF65-F5344CB8AC3E}">
        <p14:creationId xmlns:p14="http://schemas.microsoft.com/office/powerpoint/2010/main" val="30706211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875790" y="412750"/>
            <a:ext cx="8284210" cy="5530850"/>
          </a:xfrm>
          <a:prstGeom prst="rect">
            <a:avLst/>
          </a:prstGeom>
          <a:noFill/>
          <a:ln>
            <a:noFill/>
          </a:ln>
        </p:spPr>
      </p:pic>
    </p:spTree>
    <p:extLst>
      <p:ext uri="{BB962C8B-B14F-4D97-AF65-F5344CB8AC3E}">
        <p14:creationId xmlns:p14="http://schemas.microsoft.com/office/powerpoint/2010/main" val="3324895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115570"/>
            <a:ext cx="5270500" cy="3313430"/>
          </a:xfrm>
          <a:prstGeom prst="rect">
            <a:avLst/>
          </a:prstGeom>
          <a:noFill/>
          <a:ln>
            <a:noFill/>
          </a:ln>
        </p:spPr>
      </p:pic>
      <p:pic>
        <p:nvPicPr>
          <p:cNvPr id="3" name="Picture 2"/>
          <p:cNvPicPr/>
          <p:nvPr/>
        </p:nvPicPr>
        <p:blipFill>
          <a:blip r:embed="rId3">
            <a:extLst>
              <a:ext uri="{28A0092B-C50C-407E-A947-70E740481C1C}">
                <a14:useLocalDpi xmlns:a14="http://schemas.microsoft.com/office/drawing/2010/main" val="0"/>
              </a:ext>
            </a:extLst>
          </a:blip>
          <a:srcRect/>
          <a:stretch>
            <a:fillRect/>
          </a:stretch>
        </p:blipFill>
        <p:spPr bwMode="auto">
          <a:xfrm>
            <a:off x="5299710" y="3429000"/>
            <a:ext cx="5270500" cy="3299460"/>
          </a:xfrm>
          <a:prstGeom prst="rect">
            <a:avLst/>
          </a:prstGeom>
          <a:noFill/>
          <a:ln>
            <a:noFill/>
          </a:ln>
        </p:spPr>
      </p:pic>
    </p:spTree>
    <p:extLst>
      <p:ext uri="{BB962C8B-B14F-4D97-AF65-F5344CB8AC3E}">
        <p14:creationId xmlns:p14="http://schemas.microsoft.com/office/powerpoint/2010/main" val="3826810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159731" y="168137"/>
            <a:ext cx="4306791" cy="2857776"/>
          </a:xfrm>
          <a:prstGeom prst="rect">
            <a:avLst/>
          </a:prstGeom>
          <a:noFill/>
          <a:ln>
            <a:noFill/>
          </a:ln>
        </p:spPr>
      </p:pic>
      <p:pic>
        <p:nvPicPr>
          <p:cNvPr id="3" name="Picture 2"/>
          <p:cNvPicPr/>
          <p:nvPr/>
        </p:nvPicPr>
        <p:blipFill>
          <a:blip r:embed="rId3">
            <a:extLst>
              <a:ext uri="{28A0092B-C50C-407E-A947-70E740481C1C}">
                <a14:useLocalDpi xmlns:a14="http://schemas.microsoft.com/office/drawing/2010/main" val="0"/>
              </a:ext>
            </a:extLst>
          </a:blip>
          <a:srcRect/>
          <a:stretch>
            <a:fillRect/>
          </a:stretch>
        </p:blipFill>
        <p:spPr bwMode="auto">
          <a:xfrm>
            <a:off x="5401751" y="2976508"/>
            <a:ext cx="6790249" cy="3881492"/>
          </a:xfrm>
          <a:prstGeom prst="rect">
            <a:avLst/>
          </a:prstGeom>
          <a:noFill/>
          <a:ln>
            <a:noFill/>
          </a:ln>
        </p:spPr>
      </p:pic>
      <p:pic>
        <p:nvPicPr>
          <p:cNvPr id="4" name="Picture 3"/>
          <p:cNvPicPr>
            <a:picLocks noChangeAspect="1"/>
          </p:cNvPicPr>
          <p:nvPr/>
        </p:nvPicPr>
        <p:blipFill>
          <a:blip r:embed="rId4"/>
          <a:stretch>
            <a:fillRect/>
          </a:stretch>
        </p:blipFill>
        <p:spPr>
          <a:xfrm>
            <a:off x="7135343" y="1061057"/>
            <a:ext cx="3418523" cy="1478280"/>
          </a:xfrm>
          <a:prstGeom prst="rect">
            <a:avLst/>
          </a:prstGeom>
        </p:spPr>
      </p:pic>
      <p:pic>
        <p:nvPicPr>
          <p:cNvPr id="5" name="Picture 4"/>
          <p:cNvPicPr/>
          <p:nvPr/>
        </p:nvPicPr>
        <p:blipFill>
          <a:blip r:embed="rId5">
            <a:extLst>
              <a:ext uri="{28A0092B-C50C-407E-A947-70E740481C1C}">
                <a14:useLocalDpi xmlns:a14="http://schemas.microsoft.com/office/drawing/2010/main" val="0"/>
              </a:ext>
            </a:extLst>
          </a:blip>
          <a:srcRect/>
          <a:stretch>
            <a:fillRect/>
          </a:stretch>
        </p:blipFill>
        <p:spPr bwMode="auto">
          <a:xfrm>
            <a:off x="309217" y="3628072"/>
            <a:ext cx="4784753" cy="3108450"/>
          </a:xfrm>
          <a:prstGeom prst="rect">
            <a:avLst/>
          </a:prstGeom>
          <a:noFill/>
          <a:ln>
            <a:noFill/>
          </a:ln>
        </p:spPr>
      </p:pic>
    </p:spTree>
    <p:extLst>
      <p:ext uri="{BB962C8B-B14F-4D97-AF65-F5344CB8AC3E}">
        <p14:creationId xmlns:p14="http://schemas.microsoft.com/office/powerpoint/2010/main" val="29717007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p:nvPr/>
        </p:nvPicPr>
        <p:blipFill>
          <a:blip r:embed="rId2">
            <a:extLst>
              <a:ext uri="{28A0092B-C50C-407E-A947-70E740481C1C}">
                <a14:useLocalDpi xmlns:a14="http://schemas.microsoft.com/office/drawing/2010/main" val="0"/>
              </a:ext>
            </a:extLst>
          </a:blip>
          <a:srcRect/>
          <a:stretch>
            <a:fillRect/>
          </a:stretch>
        </p:blipFill>
        <p:spPr bwMode="auto">
          <a:xfrm>
            <a:off x="1642110" y="808133"/>
            <a:ext cx="8853170" cy="4632326"/>
          </a:xfrm>
          <a:prstGeom prst="rect">
            <a:avLst/>
          </a:prstGeom>
          <a:noFill/>
          <a:ln>
            <a:noFill/>
          </a:ln>
        </p:spPr>
      </p:pic>
    </p:spTree>
    <p:extLst>
      <p:ext uri="{BB962C8B-B14F-4D97-AF65-F5344CB8AC3E}">
        <p14:creationId xmlns:p14="http://schemas.microsoft.com/office/powerpoint/2010/main" val="27821235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2</a:t>
            </a:r>
            <a:endParaRPr lang="en-GB" dirty="0"/>
          </a:p>
        </p:txBody>
      </p:sp>
      <p:sp>
        <p:nvSpPr>
          <p:cNvPr id="3" name="Content Placeholder 2"/>
          <p:cNvSpPr>
            <a:spLocks noGrp="1"/>
          </p:cNvSpPr>
          <p:nvPr>
            <p:ph idx="1"/>
          </p:nvPr>
        </p:nvSpPr>
        <p:spPr/>
        <p:txBody>
          <a:bodyPr>
            <a:normAutofit fontScale="85000" lnSpcReduction="20000"/>
          </a:bodyPr>
          <a:lstStyle/>
          <a:p>
            <a:r>
              <a:rPr lang="en-GB" b="1" dirty="0"/>
              <a:t>Assessment Task #2:</a:t>
            </a:r>
            <a:endParaRPr lang="en-GB" dirty="0"/>
          </a:p>
          <a:p>
            <a:r>
              <a:rPr lang="en-GB" dirty="0"/>
              <a:t>Having developed </a:t>
            </a:r>
            <a:r>
              <a:rPr lang="en-GB" dirty="0" smtClean="0"/>
              <a:t>a </a:t>
            </a:r>
            <a:r>
              <a:rPr lang="en-GB" dirty="0"/>
              <a:t>digital marketing plan</a:t>
            </a:r>
          </a:p>
          <a:p>
            <a:r>
              <a:rPr lang="en-GB" dirty="0"/>
              <a:t>Provide insight and construct an argument for how such a plan be made successful from the use of a campaign to improve and measure its reach.  You might give attention to approaches to </a:t>
            </a:r>
            <a:r>
              <a:rPr lang="en-GB" b="1" dirty="0"/>
              <a:t>search and display engine marketing</a:t>
            </a:r>
            <a:r>
              <a:rPr lang="en-GB" dirty="0"/>
              <a:t>, affiliations and ways of monitoring progress though analytics.</a:t>
            </a:r>
          </a:p>
          <a:p>
            <a:r>
              <a:rPr lang="en-GB" dirty="0"/>
              <a:t>Or</a:t>
            </a:r>
          </a:p>
          <a:p>
            <a:r>
              <a:rPr lang="en-GB" dirty="0"/>
              <a:t>Provide evidence and insight and construct an argument for how a digital marketing campaign can be brought about under sustainable, ethical or responsible management practices.</a:t>
            </a:r>
          </a:p>
          <a:p>
            <a:r>
              <a:rPr lang="en-GB" dirty="0"/>
              <a:t> </a:t>
            </a:r>
          </a:p>
          <a:p>
            <a:r>
              <a:rPr lang="en-GB" dirty="0"/>
              <a:t>(2500 words + optional 10% max)</a:t>
            </a:r>
          </a:p>
          <a:p>
            <a:r>
              <a:rPr lang="en-GB" dirty="0"/>
              <a:t> </a:t>
            </a:r>
          </a:p>
          <a:p>
            <a:r>
              <a:rPr lang="en-GB" dirty="0"/>
              <a:t>You can undertake this assessment for any organisation with the agreement of your tutor.</a:t>
            </a:r>
          </a:p>
        </p:txBody>
      </p:sp>
    </p:spTree>
    <p:extLst>
      <p:ext uri="{BB962C8B-B14F-4D97-AF65-F5344CB8AC3E}">
        <p14:creationId xmlns:p14="http://schemas.microsoft.com/office/powerpoint/2010/main" val="40497228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7" descr="M01NF00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44368" y="490439"/>
            <a:ext cx="7466648" cy="56939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ounded Rectangle 2"/>
          <p:cNvSpPr/>
          <p:nvPr/>
        </p:nvSpPr>
        <p:spPr>
          <a:xfrm>
            <a:off x="4587903" y="406842"/>
            <a:ext cx="2560320" cy="1899920"/>
          </a:xfrm>
          <a:prstGeom prst="roundRect">
            <a:avLst/>
          </a:prstGeom>
          <a:no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stretch>
            <a:fillRect/>
          </a:stretch>
        </p:blipFill>
        <p:spPr>
          <a:xfrm>
            <a:off x="4844775" y="643699"/>
            <a:ext cx="1880703" cy="1349953"/>
          </a:xfrm>
          <a:prstGeom prst="rect">
            <a:avLst/>
          </a:prstGeom>
        </p:spPr>
      </p:pic>
    </p:spTree>
    <p:extLst>
      <p:ext uri="{BB962C8B-B14F-4D97-AF65-F5344CB8AC3E}">
        <p14:creationId xmlns:p14="http://schemas.microsoft.com/office/powerpoint/2010/main" val="1415351982"/>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 key tools</a:t>
            </a:r>
            <a:endParaRPr lang="en-US" dirty="0"/>
          </a:p>
        </p:txBody>
      </p:sp>
      <p:sp>
        <p:nvSpPr>
          <p:cNvPr id="4" name="TextBox 3"/>
          <p:cNvSpPr txBox="1"/>
          <p:nvPr/>
        </p:nvSpPr>
        <p:spPr>
          <a:xfrm>
            <a:off x="1071217" y="2109305"/>
            <a:ext cx="3506802" cy="369332"/>
          </a:xfrm>
          <a:prstGeom prst="rect">
            <a:avLst/>
          </a:prstGeom>
          <a:noFill/>
        </p:spPr>
        <p:txBody>
          <a:bodyPr wrap="none" rtlCol="0">
            <a:spAutoFit/>
          </a:bodyPr>
          <a:lstStyle/>
          <a:p>
            <a:r>
              <a:rPr lang="en-US" dirty="0" smtClean="0"/>
              <a:t>What do gardeners use to Garden?</a:t>
            </a:r>
            <a:endParaRPr lang="en-US" dirty="0"/>
          </a:p>
        </p:txBody>
      </p:sp>
      <p:pic>
        <p:nvPicPr>
          <p:cNvPr id="5" name="Picture 4"/>
          <p:cNvPicPr>
            <a:picLocks noChangeAspect="1"/>
          </p:cNvPicPr>
          <p:nvPr/>
        </p:nvPicPr>
        <p:blipFill>
          <a:blip r:embed="rId2"/>
          <a:stretch>
            <a:fillRect/>
          </a:stretch>
        </p:blipFill>
        <p:spPr>
          <a:xfrm>
            <a:off x="1082261" y="2680804"/>
            <a:ext cx="1844261" cy="1613729"/>
          </a:xfrm>
          <a:prstGeom prst="rect">
            <a:avLst/>
          </a:prstGeom>
        </p:spPr>
      </p:pic>
      <p:pic>
        <p:nvPicPr>
          <p:cNvPr id="6" name="Picture 5"/>
          <p:cNvPicPr>
            <a:picLocks noChangeAspect="1"/>
          </p:cNvPicPr>
          <p:nvPr/>
        </p:nvPicPr>
        <p:blipFill rotWithShape="1">
          <a:blip r:embed="rId3"/>
          <a:srcRect l="10145" r="18599" b="17420"/>
          <a:stretch/>
        </p:blipFill>
        <p:spPr>
          <a:xfrm>
            <a:off x="3036957" y="2681357"/>
            <a:ext cx="1954696" cy="1625600"/>
          </a:xfrm>
          <a:prstGeom prst="rect">
            <a:avLst/>
          </a:prstGeom>
        </p:spPr>
      </p:pic>
      <p:pic>
        <p:nvPicPr>
          <p:cNvPr id="8" name="Picture 7"/>
          <p:cNvPicPr>
            <a:picLocks noChangeAspect="1"/>
          </p:cNvPicPr>
          <p:nvPr/>
        </p:nvPicPr>
        <p:blipFill rotWithShape="1">
          <a:blip r:embed="rId4"/>
          <a:srcRect l="14347" r="13043" b="30217"/>
          <a:stretch/>
        </p:blipFill>
        <p:spPr>
          <a:xfrm>
            <a:off x="1060173" y="4422913"/>
            <a:ext cx="1844261" cy="1772479"/>
          </a:xfrm>
          <a:prstGeom prst="rect">
            <a:avLst/>
          </a:prstGeom>
        </p:spPr>
      </p:pic>
      <p:pic>
        <p:nvPicPr>
          <p:cNvPr id="9" name="Picture 8"/>
          <p:cNvPicPr>
            <a:picLocks noChangeAspect="1"/>
          </p:cNvPicPr>
          <p:nvPr/>
        </p:nvPicPr>
        <p:blipFill rotWithShape="1">
          <a:blip r:embed="rId5"/>
          <a:srcRect l="24638"/>
          <a:stretch/>
        </p:blipFill>
        <p:spPr>
          <a:xfrm>
            <a:off x="3036955" y="4471505"/>
            <a:ext cx="1932610" cy="1709616"/>
          </a:xfrm>
          <a:prstGeom prst="rect">
            <a:avLst/>
          </a:prstGeom>
        </p:spPr>
      </p:pic>
      <p:sp>
        <p:nvSpPr>
          <p:cNvPr id="10" name="TextBox 9"/>
          <p:cNvSpPr txBox="1"/>
          <p:nvPr/>
        </p:nvSpPr>
        <p:spPr>
          <a:xfrm>
            <a:off x="6615044" y="2109305"/>
            <a:ext cx="4003745" cy="369332"/>
          </a:xfrm>
          <a:prstGeom prst="rect">
            <a:avLst/>
          </a:prstGeom>
          <a:noFill/>
        </p:spPr>
        <p:txBody>
          <a:bodyPr wrap="none" rtlCol="0">
            <a:spAutoFit/>
          </a:bodyPr>
          <a:lstStyle/>
          <a:p>
            <a:r>
              <a:rPr lang="en-US" dirty="0" smtClean="0"/>
              <a:t>What to digital marketers use to Market?</a:t>
            </a:r>
            <a:endParaRPr lang="en-US" dirty="0"/>
          </a:p>
        </p:txBody>
      </p:sp>
      <p:pic>
        <p:nvPicPr>
          <p:cNvPr id="14" name="Picture 13"/>
          <p:cNvPicPr>
            <a:picLocks noChangeAspect="1"/>
          </p:cNvPicPr>
          <p:nvPr/>
        </p:nvPicPr>
        <p:blipFill>
          <a:blip r:embed="rId6"/>
          <a:stretch>
            <a:fillRect/>
          </a:stretch>
        </p:blipFill>
        <p:spPr>
          <a:xfrm>
            <a:off x="5800035" y="2821608"/>
            <a:ext cx="5372740" cy="3362739"/>
          </a:xfrm>
          <a:prstGeom prst="rect">
            <a:avLst/>
          </a:prstGeom>
        </p:spPr>
      </p:pic>
      <p:pic>
        <p:nvPicPr>
          <p:cNvPr id="12" name="Picture 11"/>
          <p:cNvPicPr>
            <a:picLocks noChangeAspect="1"/>
          </p:cNvPicPr>
          <p:nvPr/>
        </p:nvPicPr>
        <p:blipFill>
          <a:blip r:embed="rId7"/>
          <a:stretch>
            <a:fillRect/>
          </a:stretch>
        </p:blipFill>
        <p:spPr>
          <a:xfrm>
            <a:off x="9798878" y="5230237"/>
            <a:ext cx="2315817" cy="1541071"/>
          </a:xfrm>
          <a:prstGeom prst="rect">
            <a:avLst/>
          </a:prstGeom>
        </p:spPr>
      </p:pic>
    </p:spTree>
    <p:extLst>
      <p:ext uri="{BB962C8B-B14F-4D97-AF65-F5344CB8AC3E}">
        <p14:creationId xmlns:p14="http://schemas.microsoft.com/office/powerpoint/2010/main" val="1028417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next 3 </a:t>
            </a:r>
            <a:r>
              <a:rPr lang="en-GB" dirty="0" smtClean="0"/>
              <a:t>weeks - </a:t>
            </a:r>
            <a:r>
              <a:rPr lang="en-GB" dirty="0" smtClean="0">
                <a:solidFill>
                  <a:srgbClr val="FF0000"/>
                </a:solidFill>
              </a:rPr>
              <a:t>ADWORDS</a:t>
            </a:r>
            <a:endParaRPr lang="en-GB" dirty="0">
              <a:solidFill>
                <a:srgbClr val="FF0000"/>
              </a:solidFill>
            </a:endParaRPr>
          </a:p>
        </p:txBody>
      </p:sp>
      <p:sp>
        <p:nvSpPr>
          <p:cNvPr id="3" name="Content Placeholder 2"/>
          <p:cNvSpPr>
            <a:spLocks noGrp="1"/>
          </p:cNvSpPr>
          <p:nvPr>
            <p:ph idx="1"/>
          </p:nvPr>
        </p:nvSpPr>
        <p:spPr>
          <a:xfrm>
            <a:off x="1024129" y="2286000"/>
            <a:ext cx="4239850" cy="4023360"/>
          </a:xfrm>
        </p:spPr>
        <p:txBody>
          <a:bodyPr>
            <a:normAutofit fontScale="92500"/>
          </a:bodyPr>
          <a:lstStyle/>
          <a:p>
            <a:r>
              <a:rPr lang="en-GB" dirty="0" smtClean="0"/>
              <a:t>Google Network Marketing</a:t>
            </a:r>
            <a:endParaRPr lang="en-GB" dirty="0" smtClean="0"/>
          </a:p>
          <a:p>
            <a:pPr lvl="2"/>
            <a:r>
              <a:rPr lang="en-GB" dirty="0" smtClean="0"/>
              <a:t>Context, Audience, Timing, Device, </a:t>
            </a:r>
            <a:r>
              <a:rPr lang="en-GB" dirty="0" smtClean="0"/>
              <a:t>Application</a:t>
            </a:r>
            <a:endParaRPr lang="en-GB" dirty="0" smtClean="0"/>
          </a:p>
          <a:p>
            <a:pPr lvl="2"/>
            <a:r>
              <a:rPr lang="en-GB" dirty="0"/>
              <a:t>Ad </a:t>
            </a:r>
            <a:r>
              <a:rPr lang="en-GB" dirty="0" smtClean="0"/>
              <a:t>Sense – The </a:t>
            </a:r>
            <a:r>
              <a:rPr lang="en-GB" dirty="0"/>
              <a:t>D</a:t>
            </a:r>
            <a:r>
              <a:rPr lang="en-GB" dirty="0" smtClean="0"/>
              <a:t>isplay </a:t>
            </a:r>
            <a:r>
              <a:rPr lang="en-GB" dirty="0" smtClean="0"/>
              <a:t>Network (Affiliate Marketing)</a:t>
            </a:r>
            <a:endParaRPr lang="en-GB" dirty="0"/>
          </a:p>
          <a:p>
            <a:pPr lvl="2"/>
            <a:r>
              <a:rPr lang="en-GB" dirty="0" smtClean="0"/>
              <a:t>Ad Words </a:t>
            </a:r>
            <a:r>
              <a:rPr lang="mr-IN" dirty="0" smtClean="0"/>
              <a:t>–</a:t>
            </a:r>
            <a:r>
              <a:rPr lang="en-GB" dirty="0" smtClean="0"/>
              <a:t> The Ads and Search Network (Paid Marketing)</a:t>
            </a:r>
            <a:endParaRPr lang="en-GB" dirty="0" smtClean="0"/>
          </a:p>
          <a:p>
            <a:pPr lvl="2"/>
            <a:r>
              <a:rPr lang="en-GB" dirty="0" smtClean="0"/>
              <a:t>Costing your </a:t>
            </a:r>
            <a:r>
              <a:rPr lang="en-GB" dirty="0" smtClean="0"/>
              <a:t>campaign </a:t>
            </a:r>
            <a:r>
              <a:rPr lang="mr-IN" dirty="0" smtClean="0"/>
              <a:t>–</a:t>
            </a:r>
            <a:r>
              <a:rPr lang="en-GB" dirty="0" smtClean="0"/>
              <a:t> paym</a:t>
            </a:r>
            <a:r>
              <a:rPr lang="en-GB" dirty="0" smtClean="0"/>
              <a:t>ent approaches</a:t>
            </a:r>
            <a:br>
              <a:rPr lang="en-GB" dirty="0" smtClean="0"/>
            </a:br>
            <a:endParaRPr lang="en-GB" dirty="0" smtClean="0"/>
          </a:p>
          <a:p>
            <a:pPr lvl="2"/>
            <a:r>
              <a:rPr lang="en-GB" dirty="0" smtClean="0">
                <a:solidFill>
                  <a:srgbClr val="FF6600"/>
                </a:solidFill>
              </a:rPr>
              <a:t>Tutorial: Campaign Objectives (Re-visiting the Case)</a:t>
            </a:r>
            <a:endParaRPr lang="en-GB" dirty="0" smtClean="0">
              <a:solidFill>
                <a:srgbClr val="FF6600"/>
              </a:solidFill>
            </a:endParaRPr>
          </a:p>
          <a:p>
            <a:r>
              <a:rPr lang="en-GB" dirty="0" smtClean="0"/>
              <a:t>Google AdWords Network</a:t>
            </a:r>
          </a:p>
          <a:p>
            <a:pPr lvl="1"/>
            <a:r>
              <a:rPr lang="en-GB" dirty="0" smtClean="0"/>
              <a:t>The Google Display Network</a:t>
            </a:r>
          </a:p>
          <a:p>
            <a:pPr lvl="2"/>
            <a:r>
              <a:rPr lang="en-GB" dirty="0" smtClean="0"/>
              <a:t>Ad Formats</a:t>
            </a:r>
          </a:p>
          <a:p>
            <a:pPr lvl="2"/>
            <a:r>
              <a:rPr lang="en-GB" dirty="0" smtClean="0"/>
              <a:t>Ad Builder</a:t>
            </a:r>
          </a:p>
          <a:p>
            <a:pPr lvl="2"/>
            <a:r>
              <a:rPr lang="en-GB" dirty="0" smtClean="0"/>
              <a:t>YouTube Ads</a:t>
            </a:r>
            <a:br>
              <a:rPr lang="en-GB" dirty="0" smtClean="0"/>
            </a:br>
            <a:endParaRPr lang="en-GB" dirty="0" smtClean="0"/>
          </a:p>
          <a:p>
            <a:pPr lvl="2"/>
            <a:r>
              <a:rPr lang="en-GB" dirty="0" smtClean="0">
                <a:solidFill>
                  <a:srgbClr val="FF6600"/>
                </a:solidFill>
              </a:rPr>
              <a:t>Tutorial: Designing Ads</a:t>
            </a:r>
            <a:endParaRPr lang="en-GB" dirty="0">
              <a:solidFill>
                <a:srgbClr val="FF6600"/>
              </a:solidFill>
            </a:endParaRPr>
          </a:p>
          <a:p>
            <a:pPr lvl="2"/>
            <a:endParaRPr lang="en-GB" dirty="0" smtClean="0"/>
          </a:p>
        </p:txBody>
      </p:sp>
      <p:sp>
        <p:nvSpPr>
          <p:cNvPr id="5" name="Content Placeholder 2"/>
          <p:cNvSpPr txBox="1">
            <a:spLocks/>
          </p:cNvSpPr>
          <p:nvPr/>
        </p:nvSpPr>
        <p:spPr>
          <a:xfrm>
            <a:off x="6143946" y="2298357"/>
            <a:ext cx="4239850" cy="4023360"/>
          </a:xfrm>
          <a:prstGeom prst="rect">
            <a:avLst/>
          </a:prstGeom>
        </p:spPr>
        <p:txBody>
          <a:bodyPr vert="horz" lIns="45720" tIns="45720" rIns="4572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sz="2000" dirty="0" smtClean="0"/>
              <a:t>The Google Search </a:t>
            </a:r>
            <a:r>
              <a:rPr lang="en-GB" sz="2000" dirty="0" smtClean="0"/>
              <a:t>Network</a:t>
            </a:r>
            <a:endParaRPr lang="en-GB" sz="2000" dirty="0" smtClean="0"/>
          </a:p>
          <a:p>
            <a:pPr lvl="1"/>
            <a:r>
              <a:rPr lang="en-GB" sz="1300" dirty="0" smtClean="0"/>
              <a:t>Keyword Planning</a:t>
            </a:r>
          </a:p>
          <a:p>
            <a:pPr lvl="1"/>
            <a:r>
              <a:rPr lang="en-GB" sz="1300" dirty="0" smtClean="0"/>
              <a:t>Search </a:t>
            </a:r>
            <a:r>
              <a:rPr lang="en-GB" sz="1300" dirty="0" smtClean="0"/>
              <a:t>Optimisation</a:t>
            </a:r>
          </a:p>
          <a:p>
            <a:pPr lvl="1"/>
            <a:r>
              <a:rPr lang="en-GB" sz="1300" dirty="0" smtClean="0"/>
              <a:t>Search monitoring</a:t>
            </a:r>
          </a:p>
          <a:p>
            <a:pPr lvl="1"/>
            <a:r>
              <a:rPr lang="en-GB" sz="1300" dirty="0" smtClean="0"/>
              <a:t>The Analytics</a:t>
            </a:r>
          </a:p>
          <a:p>
            <a:pPr lvl="1"/>
            <a:endParaRPr lang="en-GB" dirty="0"/>
          </a:p>
          <a:p>
            <a:pPr lvl="1"/>
            <a:r>
              <a:rPr lang="en-GB" sz="1300" dirty="0" smtClean="0">
                <a:solidFill>
                  <a:srgbClr val="FF6600"/>
                </a:solidFill>
              </a:rPr>
              <a:t>Tutorial: Measurement of success</a:t>
            </a:r>
            <a:endParaRPr lang="en-GB" sz="1300" dirty="0" smtClean="0">
              <a:solidFill>
                <a:srgbClr val="FF6600"/>
              </a:solidFill>
            </a:endParaRPr>
          </a:p>
          <a:p>
            <a:pPr lvl="2"/>
            <a:endParaRPr lang="en-GB" dirty="0"/>
          </a:p>
          <a:p>
            <a:pPr lvl="2"/>
            <a:endParaRPr lang="en-GB" dirty="0" smtClean="0"/>
          </a:p>
        </p:txBody>
      </p:sp>
    </p:spTree>
    <p:extLst>
      <p:ext uri="{BB962C8B-B14F-4D97-AF65-F5344CB8AC3E}">
        <p14:creationId xmlns:p14="http://schemas.microsoft.com/office/powerpoint/2010/main" val="19199678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google network marketing</a:t>
            </a:r>
            <a:endParaRPr lang="en-GB" dirty="0"/>
          </a:p>
        </p:txBody>
      </p:sp>
      <p:pic>
        <p:nvPicPr>
          <p:cNvPr id="4" name="Picture 3">
            <a:hlinkClick r:id="rId2"/>
          </p:cNvPr>
          <p:cNvPicPr>
            <a:picLocks noChangeAspect="1"/>
          </p:cNvPicPr>
          <p:nvPr/>
        </p:nvPicPr>
        <p:blipFill>
          <a:blip r:embed="rId3"/>
          <a:stretch>
            <a:fillRect/>
          </a:stretch>
        </p:blipFill>
        <p:spPr>
          <a:xfrm>
            <a:off x="1490870" y="2086599"/>
            <a:ext cx="3785464" cy="1933656"/>
          </a:xfrm>
          <a:prstGeom prst="rect">
            <a:avLst/>
          </a:prstGeom>
        </p:spPr>
      </p:pic>
      <p:pic>
        <p:nvPicPr>
          <p:cNvPr id="5" name="Picture 4">
            <a:hlinkClick r:id="rId4"/>
          </p:cNvPr>
          <p:cNvPicPr>
            <a:picLocks noChangeAspect="1"/>
          </p:cNvPicPr>
          <p:nvPr/>
        </p:nvPicPr>
        <p:blipFill>
          <a:blip r:embed="rId5"/>
          <a:stretch>
            <a:fillRect/>
          </a:stretch>
        </p:blipFill>
        <p:spPr>
          <a:xfrm>
            <a:off x="1477993" y="4505739"/>
            <a:ext cx="3798340" cy="2018192"/>
          </a:xfrm>
          <a:prstGeom prst="rect">
            <a:avLst/>
          </a:prstGeom>
        </p:spPr>
      </p:pic>
      <p:sp>
        <p:nvSpPr>
          <p:cNvPr id="6" name="TextBox 5"/>
          <p:cNvSpPr txBox="1"/>
          <p:nvPr/>
        </p:nvSpPr>
        <p:spPr>
          <a:xfrm>
            <a:off x="5459403" y="2517913"/>
            <a:ext cx="4699343" cy="1107996"/>
          </a:xfrm>
          <a:prstGeom prst="rect">
            <a:avLst/>
          </a:prstGeom>
          <a:noFill/>
        </p:spPr>
        <p:txBody>
          <a:bodyPr wrap="square" rtlCol="0">
            <a:spAutoFit/>
          </a:bodyPr>
          <a:lstStyle/>
          <a:p>
            <a:r>
              <a:rPr lang="en-US" sz="2400" dirty="0" smtClean="0">
                <a:hlinkClick r:id="rId2"/>
              </a:rPr>
              <a:t>https://www.youtube.com/watch?v=hKMKpDbdBus</a:t>
            </a:r>
            <a:endParaRPr lang="en-US" sz="2400" dirty="0" smtClean="0"/>
          </a:p>
          <a:p>
            <a:endParaRPr lang="en-GB" dirty="0"/>
          </a:p>
        </p:txBody>
      </p:sp>
      <p:sp>
        <p:nvSpPr>
          <p:cNvPr id="7" name="TextBox 6"/>
          <p:cNvSpPr txBox="1"/>
          <p:nvPr/>
        </p:nvSpPr>
        <p:spPr>
          <a:xfrm>
            <a:off x="5547751" y="4953441"/>
            <a:ext cx="4625203" cy="1107646"/>
          </a:xfrm>
          <a:prstGeom prst="rect">
            <a:avLst/>
          </a:prstGeom>
          <a:noFill/>
        </p:spPr>
        <p:txBody>
          <a:bodyPr wrap="square" rtlCol="0">
            <a:spAutoFit/>
          </a:bodyPr>
          <a:lstStyle/>
          <a:p>
            <a:r>
              <a:rPr lang="en-US" sz="2400" dirty="0" smtClean="0">
                <a:hlinkClick r:id="rId4"/>
              </a:rPr>
              <a:t>https://www.youtube.com/watch?v=E3uIs6R363o</a:t>
            </a:r>
            <a:endParaRPr lang="en-US" sz="2400" dirty="0" smtClean="0"/>
          </a:p>
          <a:p>
            <a:endParaRPr lang="en-GB" dirty="0"/>
          </a:p>
        </p:txBody>
      </p:sp>
    </p:spTree>
    <p:extLst>
      <p:ext uri="{BB962C8B-B14F-4D97-AF65-F5344CB8AC3E}">
        <p14:creationId xmlns:p14="http://schemas.microsoft.com/office/powerpoint/2010/main" val="33772216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80182" y="1388406"/>
            <a:ext cx="9720072" cy="1499616"/>
          </a:xfrm>
        </p:spPr>
        <p:txBody>
          <a:bodyPr>
            <a:normAutofit fontScale="90000"/>
          </a:bodyPr>
          <a:lstStyle/>
          <a:p>
            <a:r>
              <a:rPr lang="en-GB" dirty="0" smtClean="0"/>
              <a:t/>
            </a:r>
            <a:br>
              <a:rPr lang="en-GB" dirty="0" smtClean="0"/>
            </a:br>
            <a:r>
              <a:rPr lang="en-GB" dirty="0"/>
              <a:t/>
            </a:r>
            <a:br>
              <a:rPr lang="en-GB" dirty="0"/>
            </a:br>
            <a:r>
              <a:rPr lang="en-GB" dirty="0" smtClean="0"/>
              <a:t/>
            </a:r>
            <a:br>
              <a:rPr lang="en-GB" dirty="0" smtClean="0"/>
            </a:br>
            <a:r>
              <a:rPr lang="en-GB" dirty="0" smtClean="0">
                <a:solidFill>
                  <a:srgbClr val="FF0000"/>
                </a:solidFill>
              </a:rPr>
              <a:t>IMPORTANT TO KNOW</a:t>
            </a:r>
            <a:r>
              <a:rPr lang="en-GB" dirty="0"/>
              <a:t/>
            </a:r>
            <a:br>
              <a:rPr lang="en-GB" dirty="0"/>
            </a:br>
            <a:r>
              <a:rPr lang="en-GB" dirty="0" smtClean="0"/>
              <a:t/>
            </a:r>
            <a:br>
              <a:rPr lang="en-GB" dirty="0" smtClean="0"/>
            </a:br>
            <a:r>
              <a:rPr lang="en-GB" dirty="0" smtClean="0"/>
              <a:t>There </a:t>
            </a:r>
            <a:r>
              <a:rPr lang="en-GB" dirty="0" smtClean="0"/>
              <a:t>are TWO types of Google Network marketing</a:t>
            </a:r>
            <a:br>
              <a:rPr lang="en-GB" dirty="0" smtClean="0"/>
            </a:br>
            <a:r>
              <a:rPr lang="en-GB" dirty="0"/>
              <a:t/>
            </a:r>
            <a:br>
              <a:rPr lang="en-GB" dirty="0"/>
            </a:br>
            <a:r>
              <a:rPr lang="en-GB" dirty="0"/>
              <a:t>-</a:t>
            </a:r>
            <a:r>
              <a:rPr lang="en-GB" dirty="0" smtClean="0"/>
              <a:t>Display</a:t>
            </a:r>
            <a:br>
              <a:rPr lang="en-GB" dirty="0" smtClean="0"/>
            </a:br>
            <a:r>
              <a:rPr lang="en-GB" dirty="0" smtClean="0"/>
              <a:t/>
            </a:r>
            <a:br>
              <a:rPr lang="en-GB" dirty="0" smtClean="0"/>
            </a:br>
            <a:r>
              <a:rPr lang="en-GB" dirty="0" smtClean="0"/>
              <a:t>-</a:t>
            </a:r>
            <a:r>
              <a:rPr lang="en-GB" dirty="0" smtClean="0"/>
              <a:t>search</a:t>
            </a:r>
            <a:endParaRPr lang="en-GB" dirty="0"/>
          </a:p>
        </p:txBody>
      </p:sp>
    </p:spTree>
    <p:extLst>
      <p:ext uri="{BB962C8B-B14F-4D97-AF65-F5344CB8AC3E}">
        <p14:creationId xmlns:p14="http://schemas.microsoft.com/office/powerpoint/2010/main" val="21091623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Difference between Google </a:t>
            </a:r>
            <a:r>
              <a:rPr lang="en-GB" dirty="0">
                <a:solidFill>
                  <a:srgbClr val="FF0000"/>
                </a:solidFill>
              </a:rPr>
              <a:t>search</a:t>
            </a:r>
            <a:r>
              <a:rPr lang="en-GB" dirty="0"/>
              <a:t> and </a:t>
            </a:r>
            <a:r>
              <a:rPr lang="en-GB" dirty="0">
                <a:solidFill>
                  <a:srgbClr val="FFC000"/>
                </a:solidFill>
              </a:rPr>
              <a:t>display</a:t>
            </a:r>
            <a:r>
              <a:rPr lang="en-GB" dirty="0"/>
              <a:t> </a:t>
            </a:r>
            <a:r>
              <a:rPr lang="en-GB" dirty="0" smtClean="0"/>
              <a:t>networks – In DETAIL</a:t>
            </a:r>
            <a:endParaRPr lang="en-GB" dirty="0"/>
          </a:p>
        </p:txBody>
      </p:sp>
      <p:pic>
        <p:nvPicPr>
          <p:cNvPr id="5" name="Picture 4">
            <a:hlinkClick r:id="rId2"/>
          </p:cNvPr>
          <p:cNvPicPr>
            <a:picLocks noChangeAspect="1"/>
          </p:cNvPicPr>
          <p:nvPr/>
        </p:nvPicPr>
        <p:blipFill>
          <a:blip r:embed="rId3"/>
          <a:stretch>
            <a:fillRect/>
          </a:stretch>
        </p:blipFill>
        <p:spPr>
          <a:xfrm>
            <a:off x="1167694" y="2832864"/>
            <a:ext cx="4106984" cy="2515760"/>
          </a:xfrm>
          <a:prstGeom prst="rect">
            <a:avLst/>
          </a:prstGeom>
        </p:spPr>
      </p:pic>
      <p:pic>
        <p:nvPicPr>
          <p:cNvPr id="6" name="Picture 5">
            <a:hlinkClick r:id="rId4"/>
          </p:cNvPr>
          <p:cNvPicPr>
            <a:picLocks noChangeAspect="1"/>
          </p:cNvPicPr>
          <p:nvPr/>
        </p:nvPicPr>
        <p:blipFill rotWithShape="1">
          <a:blip r:embed="rId5"/>
          <a:srcRect t="7863"/>
          <a:stretch/>
        </p:blipFill>
        <p:spPr>
          <a:xfrm>
            <a:off x="5280800" y="2838174"/>
            <a:ext cx="4257603" cy="2506869"/>
          </a:xfrm>
          <a:prstGeom prst="rect">
            <a:avLst/>
          </a:prstGeom>
        </p:spPr>
      </p:pic>
    </p:spTree>
    <p:extLst>
      <p:ext uri="{BB962C8B-B14F-4D97-AF65-F5344CB8AC3E}">
        <p14:creationId xmlns:p14="http://schemas.microsoft.com/office/powerpoint/2010/main" val="40492948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Difference between Google search and display </a:t>
            </a:r>
            <a:r>
              <a:rPr lang="en-GB" dirty="0" smtClean="0"/>
              <a:t>networks </a:t>
            </a:r>
            <a:r>
              <a:rPr lang="en-GB" dirty="0" smtClean="0">
                <a:solidFill>
                  <a:srgbClr val="FF0000"/>
                </a:solidFill>
              </a:rPr>
              <a:t>IN ACTION</a:t>
            </a:r>
            <a:endParaRPr lang="en-GB" dirty="0">
              <a:solidFill>
                <a:srgbClr val="FF0000"/>
              </a:solidFill>
            </a:endParaRPr>
          </a:p>
        </p:txBody>
      </p:sp>
      <p:pic>
        <p:nvPicPr>
          <p:cNvPr id="6" name="Picture 5">
            <a:hlinkClick r:id="rId2"/>
          </p:cNvPr>
          <p:cNvPicPr>
            <a:picLocks noChangeAspect="1"/>
          </p:cNvPicPr>
          <p:nvPr/>
        </p:nvPicPr>
        <p:blipFill>
          <a:blip r:embed="rId3"/>
          <a:stretch>
            <a:fillRect/>
          </a:stretch>
        </p:blipFill>
        <p:spPr>
          <a:xfrm>
            <a:off x="1168485" y="2232068"/>
            <a:ext cx="3676650" cy="2962275"/>
          </a:xfrm>
          <a:prstGeom prst="rect">
            <a:avLst/>
          </a:prstGeom>
        </p:spPr>
      </p:pic>
      <p:pic>
        <p:nvPicPr>
          <p:cNvPr id="7" name="Picture 6"/>
          <p:cNvPicPr>
            <a:picLocks noChangeAspect="1"/>
          </p:cNvPicPr>
          <p:nvPr/>
        </p:nvPicPr>
        <p:blipFill>
          <a:blip r:embed="rId4"/>
          <a:stretch>
            <a:fillRect/>
          </a:stretch>
        </p:blipFill>
        <p:spPr>
          <a:xfrm>
            <a:off x="1224733" y="5194343"/>
            <a:ext cx="3564153" cy="1298102"/>
          </a:xfrm>
          <a:prstGeom prst="rect">
            <a:avLst/>
          </a:prstGeom>
        </p:spPr>
      </p:pic>
      <p:pic>
        <p:nvPicPr>
          <p:cNvPr id="8" name="Picture 7">
            <a:hlinkClick r:id="rId5"/>
          </p:cNvPr>
          <p:cNvPicPr>
            <a:picLocks noChangeAspect="1"/>
          </p:cNvPicPr>
          <p:nvPr/>
        </p:nvPicPr>
        <p:blipFill>
          <a:blip r:embed="rId6"/>
          <a:stretch>
            <a:fillRect/>
          </a:stretch>
        </p:blipFill>
        <p:spPr>
          <a:xfrm>
            <a:off x="6511367" y="2232068"/>
            <a:ext cx="3667125" cy="2752725"/>
          </a:xfrm>
          <a:prstGeom prst="rect">
            <a:avLst/>
          </a:prstGeom>
        </p:spPr>
      </p:pic>
      <p:pic>
        <p:nvPicPr>
          <p:cNvPr id="9" name="Picture 8"/>
          <p:cNvPicPr>
            <a:picLocks noChangeAspect="1"/>
          </p:cNvPicPr>
          <p:nvPr/>
        </p:nvPicPr>
        <p:blipFill>
          <a:blip r:embed="rId7"/>
          <a:stretch>
            <a:fillRect/>
          </a:stretch>
        </p:blipFill>
        <p:spPr>
          <a:xfrm>
            <a:off x="6511367" y="4984793"/>
            <a:ext cx="3831238" cy="1586757"/>
          </a:xfrm>
          <a:prstGeom prst="rect">
            <a:avLst/>
          </a:prstGeom>
        </p:spPr>
      </p:pic>
    </p:spTree>
    <p:extLst>
      <p:ext uri="{BB962C8B-B14F-4D97-AF65-F5344CB8AC3E}">
        <p14:creationId xmlns:p14="http://schemas.microsoft.com/office/powerpoint/2010/main" val="20344055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 between Google </a:t>
            </a:r>
            <a:r>
              <a:rPr lang="en-GB" dirty="0" smtClean="0">
                <a:solidFill>
                  <a:srgbClr val="FF0000"/>
                </a:solidFill>
              </a:rPr>
              <a:t>search</a:t>
            </a:r>
            <a:r>
              <a:rPr lang="en-GB" dirty="0" smtClean="0"/>
              <a:t> and </a:t>
            </a:r>
            <a:r>
              <a:rPr lang="en-GB" dirty="0" smtClean="0">
                <a:solidFill>
                  <a:srgbClr val="FFC000"/>
                </a:solidFill>
              </a:rPr>
              <a:t>display</a:t>
            </a:r>
            <a:r>
              <a:rPr lang="en-GB" dirty="0" smtClean="0"/>
              <a:t> networks</a:t>
            </a:r>
            <a:endParaRPr lang="en-GB" dirty="0"/>
          </a:p>
        </p:txBody>
      </p:sp>
      <p:sp>
        <p:nvSpPr>
          <p:cNvPr id="3" name="Content Placeholder 2"/>
          <p:cNvSpPr>
            <a:spLocks noGrp="1"/>
          </p:cNvSpPr>
          <p:nvPr>
            <p:ph idx="1"/>
          </p:nvPr>
        </p:nvSpPr>
        <p:spPr>
          <a:xfrm>
            <a:off x="1135339" y="2451651"/>
            <a:ext cx="4054499" cy="3213653"/>
          </a:xfrm>
        </p:spPr>
        <p:txBody>
          <a:bodyPr>
            <a:normAutofit lnSpcReduction="10000"/>
          </a:bodyPr>
          <a:lstStyle/>
          <a:p>
            <a:r>
              <a:rPr lang="en-GB" dirty="0"/>
              <a:t>The </a:t>
            </a:r>
            <a:r>
              <a:rPr lang="en-GB" dirty="0">
                <a:solidFill>
                  <a:srgbClr val="FF0000"/>
                </a:solidFill>
                <a:hlinkClick r:id="rId2"/>
              </a:rPr>
              <a:t>search network</a:t>
            </a:r>
            <a:r>
              <a:rPr lang="en-GB" dirty="0">
                <a:solidFill>
                  <a:srgbClr val="FF0000"/>
                </a:solidFill>
              </a:rPr>
              <a:t> </a:t>
            </a:r>
            <a:r>
              <a:rPr lang="en-GB" dirty="0"/>
              <a:t>is a group of Google powered search engines where your ads are eligible to appear, Google being the primary search engine but others such AOL being included within the group. Ads are triggered on the search results pages of these search engines whenever a user searches on terms based on your included keywords.</a:t>
            </a:r>
          </a:p>
        </p:txBody>
      </p:sp>
      <p:sp>
        <p:nvSpPr>
          <p:cNvPr id="4" name="Content Placeholder 2"/>
          <p:cNvSpPr txBox="1">
            <a:spLocks/>
          </p:cNvSpPr>
          <p:nvPr/>
        </p:nvSpPr>
        <p:spPr>
          <a:xfrm>
            <a:off x="5701901" y="2385392"/>
            <a:ext cx="4054499" cy="3213651"/>
          </a:xfrm>
          <a:prstGeom prst="rect">
            <a:avLst/>
          </a:prstGeom>
        </p:spPr>
        <p:txBody>
          <a:bodyPr vert="horz" lIns="45720" tIns="45720" rIns="45720" bIns="45720" rtlCol="0">
            <a:normAutofit lnSpcReduction="1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a:lstStyle>
          <a:p>
            <a:r>
              <a:rPr lang="en-GB" dirty="0"/>
              <a:t>The </a:t>
            </a:r>
            <a:r>
              <a:rPr lang="en-GB" dirty="0">
                <a:hlinkClick r:id="rId3"/>
              </a:rPr>
              <a:t>display network</a:t>
            </a:r>
            <a:r>
              <a:rPr lang="en-GB" dirty="0"/>
              <a:t> consists of thousands of websites using Google AdSense which gives you the opportunity for your ads to be displayed on these external websites. Your ads can either be triggered automatically based on the keyword themes within your ad groups or you can also choose to select individual sites using managed placements.</a:t>
            </a:r>
          </a:p>
        </p:txBody>
      </p:sp>
      <p:sp>
        <p:nvSpPr>
          <p:cNvPr id="6" name="Rectangle 5"/>
          <p:cNvSpPr/>
          <p:nvPr/>
        </p:nvSpPr>
        <p:spPr>
          <a:xfrm>
            <a:off x="1024127" y="5847695"/>
            <a:ext cx="9145483" cy="523220"/>
          </a:xfrm>
          <a:prstGeom prst="rect">
            <a:avLst/>
          </a:prstGeom>
        </p:spPr>
        <p:txBody>
          <a:bodyPr wrap="square">
            <a:spAutoFit/>
          </a:bodyPr>
          <a:lstStyle/>
          <a:p>
            <a:r>
              <a:rPr lang="en-GB" sz="1400" dirty="0" smtClean="0"/>
              <a:t>https://www.en.advertisercommunity.com/t5/Basics-for-New-Advertisers/Difference-between-search-network-and-display-network/td-p/2612</a:t>
            </a:r>
            <a:endParaRPr lang="en-GB" sz="1400" dirty="0"/>
          </a:p>
        </p:txBody>
      </p:sp>
    </p:spTree>
    <p:extLst>
      <p:ext uri="{BB962C8B-B14F-4D97-AF65-F5344CB8AC3E}">
        <p14:creationId xmlns:p14="http://schemas.microsoft.com/office/powerpoint/2010/main" val="36455925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34664"/>
          <a:stretch/>
        </p:blipFill>
        <p:spPr bwMode="auto">
          <a:xfrm>
            <a:off x="5468254" y="2821304"/>
            <a:ext cx="4565853" cy="29481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52929" name="Title 1"/>
          <p:cNvSpPr>
            <a:spLocks noGrp="1"/>
          </p:cNvSpPr>
          <p:nvPr>
            <p:ph type="title"/>
          </p:nvPr>
        </p:nvSpPr>
        <p:spPr/>
        <p:txBody>
          <a:bodyPr>
            <a:normAutofit/>
          </a:bodyPr>
          <a:lstStyle/>
          <a:p>
            <a:r>
              <a:rPr lang="en-GB" sz="2800" b="1" dirty="0" smtClean="0"/>
              <a:t>1. Search </a:t>
            </a:r>
            <a:r>
              <a:rPr lang="en-GB" sz="2800" b="1" dirty="0" smtClean="0"/>
              <a:t>NETWORK Marketing </a:t>
            </a:r>
            <a:r>
              <a:rPr lang="en-GB" sz="2800" b="1" dirty="0" smtClean="0"/>
              <a:t>(It’s all about </a:t>
            </a:r>
            <a:r>
              <a:rPr lang="en-GB" sz="2800" b="1" dirty="0" err="1" smtClean="0"/>
              <a:t>AdWords</a:t>
            </a:r>
            <a:r>
              <a:rPr lang="en-GB" sz="2800" b="1" dirty="0"/>
              <a:t>)</a:t>
            </a:r>
            <a:endParaRPr lang="en-GB" sz="2800" b="1" dirty="0">
              <a:solidFill>
                <a:srgbClr val="FF0000"/>
              </a:solidFill>
            </a:endParaRPr>
          </a:p>
        </p:txBody>
      </p:sp>
      <p:sp>
        <p:nvSpPr>
          <p:cNvPr id="2" name="Rectangle 1"/>
          <p:cNvSpPr/>
          <p:nvPr/>
        </p:nvSpPr>
        <p:spPr bwMode="auto">
          <a:xfrm>
            <a:off x="5963266" y="3319766"/>
            <a:ext cx="2488224" cy="292388"/>
          </a:xfrm>
          <a:prstGeom prst="rect">
            <a:avLst/>
          </a:prstGeom>
          <a:noFill/>
          <a:ln w="19050">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38" tIns="45719" rIns="91438" bIns="45719"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83601" y="3206386"/>
            <a:ext cx="1700992" cy="2817185"/>
          </a:xfrm>
          <a:prstGeom prst="rect">
            <a:avLst/>
          </a:prstGeom>
          <a:noFill/>
          <a:ln w="9525">
            <a:solidFill>
              <a:srgbClr val="CC0000"/>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1411788" y="3319767"/>
            <a:ext cx="2232248" cy="430887"/>
          </a:xfrm>
          <a:prstGeom prst="rect">
            <a:avLst/>
          </a:prstGeom>
          <a:noFill/>
        </p:spPr>
        <p:txBody>
          <a:bodyPr wrap="square" lIns="121917" tIns="60958" rIns="121917" bIns="60958" rtlCol="0">
            <a:spAutoFit/>
          </a:bodyPr>
          <a:lstStyle/>
          <a:p>
            <a:r>
              <a:rPr lang="en-GB" sz="2000" b="1" u="sng" dirty="0">
                <a:solidFill>
                  <a:srgbClr val="FF0000"/>
                </a:solidFill>
                <a:latin typeface="Tahoma" panose="020B0604030504040204" pitchFamily="34" charset="0"/>
                <a:ea typeface="Tahoma" panose="020B0604030504040204" pitchFamily="34" charset="0"/>
                <a:cs typeface="Tahoma" panose="020B0604030504040204" pitchFamily="34" charset="0"/>
              </a:rPr>
              <a:t>PAID</a:t>
            </a:r>
            <a:r>
              <a:rPr lang="en-GB" sz="2000" b="1" dirty="0">
                <a:solidFill>
                  <a:srgbClr val="FF0000"/>
                </a:solidFill>
                <a:latin typeface="Tahoma" panose="020B0604030504040204" pitchFamily="34" charset="0"/>
                <a:ea typeface="Tahoma" panose="020B0604030504040204" pitchFamily="34" charset="0"/>
                <a:cs typeface="Tahoma" panose="020B0604030504040204" pitchFamily="34" charset="0"/>
              </a:rPr>
              <a:t> LISTINGS</a:t>
            </a:r>
          </a:p>
        </p:txBody>
      </p:sp>
      <p:sp>
        <p:nvSpPr>
          <p:cNvPr id="10" name="TextBox 9"/>
          <p:cNvSpPr txBox="1"/>
          <p:nvPr/>
        </p:nvSpPr>
        <p:spPr>
          <a:xfrm>
            <a:off x="1429212" y="4472888"/>
            <a:ext cx="2232248" cy="738664"/>
          </a:xfrm>
          <a:prstGeom prst="rect">
            <a:avLst/>
          </a:prstGeom>
          <a:noFill/>
        </p:spPr>
        <p:txBody>
          <a:bodyPr wrap="square" lIns="121917" tIns="60958" rIns="121917" bIns="60958" rtlCol="0">
            <a:spAutoFit/>
          </a:bodyPr>
          <a:lstStyle/>
          <a:p>
            <a:r>
              <a:rPr lang="en-GB" sz="2000" b="1" u="sng" dirty="0">
                <a:solidFill>
                  <a:srgbClr val="474C55"/>
                </a:solidFill>
                <a:latin typeface="Tahoma"/>
                <a:ea typeface="Tahoma" pitchFamily="34" charset="0"/>
                <a:cs typeface="Tahoma"/>
              </a:rPr>
              <a:t>NATURAL</a:t>
            </a:r>
            <a:r>
              <a:rPr lang="en-GB" sz="2000" b="1" dirty="0">
                <a:solidFill>
                  <a:srgbClr val="474C55"/>
                </a:solidFill>
                <a:latin typeface="Tahoma"/>
                <a:ea typeface="Tahoma" pitchFamily="34" charset="0"/>
                <a:cs typeface="Tahoma"/>
              </a:rPr>
              <a:t> LISTINGS</a:t>
            </a:r>
          </a:p>
        </p:txBody>
      </p:sp>
      <p:sp>
        <p:nvSpPr>
          <p:cNvPr id="6" name="Right Arrow 5"/>
          <p:cNvSpPr/>
          <p:nvPr/>
        </p:nvSpPr>
        <p:spPr bwMode="auto">
          <a:xfrm>
            <a:off x="3644037" y="3175551"/>
            <a:ext cx="2165151" cy="580816"/>
          </a:xfrm>
          <a:prstGeom prst="rightArrow">
            <a:avLst/>
          </a:prstGeom>
          <a:solidFill>
            <a:srgbClr val="FF0000"/>
          </a:solidFill>
          <a:ln>
            <a:noFill/>
          </a:ln>
          <a:effectLst/>
          <a:extLst/>
        </p:spPr>
        <p:txBody>
          <a:bodyPr vert="horz" wrap="square" lIns="91438" tIns="45719" rIns="91438" bIns="45719"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sp>
        <p:nvSpPr>
          <p:cNvPr id="7" name="Right Arrow 6"/>
          <p:cNvSpPr/>
          <p:nvPr/>
        </p:nvSpPr>
        <p:spPr bwMode="auto">
          <a:xfrm>
            <a:off x="2940276" y="4348299"/>
            <a:ext cx="3022992" cy="580816"/>
          </a:xfrm>
          <a:prstGeom prst="rightArrow">
            <a:avLst/>
          </a:prstGeom>
          <a:solidFill>
            <a:schemeClr val="tx1"/>
          </a:solidFill>
          <a:ln>
            <a:noFill/>
          </a:ln>
          <a:effectLst/>
          <a:extLst/>
        </p:spPr>
        <p:txBody>
          <a:bodyPr vert="horz" wrap="square" lIns="91438" tIns="45719" rIns="91438" bIns="45719" numCol="1" rtlCol="0" anchor="t" anchorCtr="0" compatLnSpc="1">
            <a:prstTxWarp prst="textNoShape">
              <a:avLst/>
            </a:prstTxWarp>
            <a:spAutoFit/>
          </a:bodyPr>
          <a:lstStyle/>
          <a:p>
            <a:pPr defTabSz="914377" fontAlgn="base">
              <a:spcBef>
                <a:spcPct val="50000"/>
              </a:spcBef>
              <a:spcAft>
                <a:spcPct val="0"/>
              </a:spcAft>
            </a:pPr>
            <a:endParaRPr lang="en-GB" sz="1300" dirty="0">
              <a:latin typeface="Trebuchet MS" pitchFamily="-65" charset="0"/>
              <a:cs typeface="Arial" charset="0"/>
            </a:endParaRPr>
          </a:p>
        </p:txBody>
      </p:sp>
    </p:spTree>
    <p:extLst>
      <p:ext uri="{BB962C8B-B14F-4D97-AF65-F5344CB8AC3E}">
        <p14:creationId xmlns:p14="http://schemas.microsoft.com/office/powerpoint/2010/main" val="3728896265"/>
      </p:ext>
    </p:extLst>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Search Network</a:t>
            </a:r>
            <a:r>
              <a:rPr lang="en-GB" dirty="0"/>
              <a:t>: Cases</a:t>
            </a:r>
          </a:p>
        </p:txBody>
      </p:sp>
      <p:pic>
        <p:nvPicPr>
          <p:cNvPr id="4" name="Picture 3">
            <a:hlinkClick r:id="rId2"/>
          </p:cNvPr>
          <p:cNvPicPr>
            <a:picLocks noChangeAspect="1"/>
          </p:cNvPicPr>
          <p:nvPr/>
        </p:nvPicPr>
        <p:blipFill>
          <a:blip r:embed="rId3"/>
          <a:stretch>
            <a:fillRect/>
          </a:stretch>
        </p:blipFill>
        <p:spPr>
          <a:xfrm>
            <a:off x="1024127" y="1888780"/>
            <a:ext cx="3714603" cy="2065381"/>
          </a:xfrm>
          <a:prstGeom prst="rect">
            <a:avLst/>
          </a:prstGeom>
        </p:spPr>
      </p:pic>
      <p:pic>
        <p:nvPicPr>
          <p:cNvPr id="6" name="Picture 5">
            <a:hlinkClick r:id="rId4"/>
          </p:cNvPr>
          <p:cNvPicPr>
            <a:picLocks noChangeAspect="1"/>
          </p:cNvPicPr>
          <p:nvPr/>
        </p:nvPicPr>
        <p:blipFill>
          <a:blip r:embed="rId5"/>
          <a:stretch>
            <a:fillRect/>
          </a:stretch>
        </p:blipFill>
        <p:spPr>
          <a:xfrm>
            <a:off x="1005229" y="4587059"/>
            <a:ext cx="3752397" cy="2122660"/>
          </a:xfrm>
          <a:prstGeom prst="rect">
            <a:avLst/>
          </a:prstGeom>
        </p:spPr>
      </p:pic>
      <p:pic>
        <p:nvPicPr>
          <p:cNvPr id="7" name="Picture 6"/>
          <p:cNvPicPr>
            <a:picLocks noChangeAspect="1"/>
          </p:cNvPicPr>
          <p:nvPr/>
        </p:nvPicPr>
        <p:blipFill>
          <a:blip r:embed="rId6"/>
          <a:stretch>
            <a:fillRect/>
          </a:stretch>
        </p:blipFill>
        <p:spPr>
          <a:xfrm>
            <a:off x="4928416" y="1888780"/>
            <a:ext cx="4007532" cy="1910921"/>
          </a:xfrm>
          <a:prstGeom prst="rect">
            <a:avLst/>
          </a:prstGeom>
        </p:spPr>
      </p:pic>
      <p:pic>
        <p:nvPicPr>
          <p:cNvPr id="8" name="Picture 7"/>
          <p:cNvPicPr>
            <a:picLocks noChangeAspect="1"/>
          </p:cNvPicPr>
          <p:nvPr/>
        </p:nvPicPr>
        <p:blipFill>
          <a:blip r:embed="rId7"/>
          <a:stretch>
            <a:fillRect/>
          </a:stretch>
        </p:blipFill>
        <p:spPr>
          <a:xfrm>
            <a:off x="5037438" y="4582687"/>
            <a:ext cx="3389870" cy="2127032"/>
          </a:xfrm>
          <a:prstGeom prst="rect">
            <a:avLst/>
          </a:prstGeom>
        </p:spPr>
      </p:pic>
    </p:spTree>
    <p:extLst>
      <p:ext uri="{BB962C8B-B14F-4D97-AF65-F5344CB8AC3E}">
        <p14:creationId xmlns:p14="http://schemas.microsoft.com/office/powerpoint/2010/main" val="28183080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325724"/>
            <a:ext cx="9720072" cy="1499616"/>
          </a:xfrm>
        </p:spPr>
        <p:txBody>
          <a:bodyPr/>
          <a:lstStyle/>
          <a:p>
            <a:r>
              <a:rPr lang="en-GB" dirty="0" smtClean="0"/>
              <a:t>Display Network: Cases</a:t>
            </a:r>
            <a:endParaRPr lang="en-GB" dirty="0"/>
          </a:p>
        </p:txBody>
      </p:sp>
      <p:pic>
        <p:nvPicPr>
          <p:cNvPr id="3" name="Picture 2">
            <a:hlinkClick r:id="rId2"/>
          </p:cNvPr>
          <p:cNvPicPr>
            <a:picLocks noChangeAspect="1"/>
          </p:cNvPicPr>
          <p:nvPr/>
        </p:nvPicPr>
        <p:blipFill>
          <a:blip r:embed="rId3"/>
          <a:stretch>
            <a:fillRect/>
          </a:stretch>
        </p:blipFill>
        <p:spPr>
          <a:xfrm>
            <a:off x="1024128" y="1541134"/>
            <a:ext cx="3793021" cy="2153537"/>
          </a:xfrm>
          <a:prstGeom prst="rect">
            <a:avLst/>
          </a:prstGeom>
        </p:spPr>
      </p:pic>
      <p:pic>
        <p:nvPicPr>
          <p:cNvPr id="4" name="Picture 3">
            <a:hlinkClick r:id="rId4"/>
          </p:cNvPr>
          <p:cNvPicPr>
            <a:picLocks noChangeAspect="1"/>
          </p:cNvPicPr>
          <p:nvPr/>
        </p:nvPicPr>
        <p:blipFill>
          <a:blip r:embed="rId5"/>
          <a:stretch>
            <a:fillRect/>
          </a:stretch>
        </p:blipFill>
        <p:spPr>
          <a:xfrm>
            <a:off x="1024128" y="4405828"/>
            <a:ext cx="3793021" cy="2123137"/>
          </a:xfrm>
          <a:prstGeom prst="rect">
            <a:avLst/>
          </a:prstGeom>
        </p:spPr>
      </p:pic>
      <p:pic>
        <p:nvPicPr>
          <p:cNvPr id="6" name="Picture 5"/>
          <p:cNvPicPr>
            <a:picLocks noChangeAspect="1"/>
          </p:cNvPicPr>
          <p:nvPr/>
        </p:nvPicPr>
        <p:blipFill>
          <a:blip r:embed="rId6"/>
          <a:stretch>
            <a:fillRect/>
          </a:stretch>
        </p:blipFill>
        <p:spPr>
          <a:xfrm>
            <a:off x="4907820" y="1541132"/>
            <a:ext cx="3207589" cy="2153537"/>
          </a:xfrm>
          <a:prstGeom prst="rect">
            <a:avLst/>
          </a:prstGeom>
        </p:spPr>
      </p:pic>
      <p:pic>
        <p:nvPicPr>
          <p:cNvPr id="7" name="Picture 6"/>
          <p:cNvPicPr>
            <a:picLocks noChangeAspect="1"/>
          </p:cNvPicPr>
          <p:nvPr/>
        </p:nvPicPr>
        <p:blipFill>
          <a:blip r:embed="rId7"/>
          <a:stretch>
            <a:fillRect/>
          </a:stretch>
        </p:blipFill>
        <p:spPr>
          <a:xfrm>
            <a:off x="4907820" y="4405829"/>
            <a:ext cx="3207589" cy="2245592"/>
          </a:xfrm>
          <a:prstGeom prst="rect">
            <a:avLst/>
          </a:prstGeom>
        </p:spPr>
      </p:pic>
    </p:spTree>
    <p:extLst>
      <p:ext uri="{BB962C8B-B14F-4D97-AF65-F5344CB8AC3E}">
        <p14:creationId xmlns:p14="http://schemas.microsoft.com/office/powerpoint/2010/main" val="648449233"/>
      </p:ext>
    </p:extLst>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p:cNvPr>
          <p:cNvPicPr>
            <a:picLocks noChangeAspect="1"/>
          </p:cNvPicPr>
          <p:nvPr/>
        </p:nvPicPr>
        <p:blipFill>
          <a:blip r:embed="rId3"/>
          <a:stretch>
            <a:fillRect/>
          </a:stretch>
        </p:blipFill>
        <p:spPr>
          <a:xfrm>
            <a:off x="3017419" y="1645478"/>
            <a:ext cx="5762145" cy="4715564"/>
          </a:xfrm>
          <a:prstGeom prst="rect">
            <a:avLst/>
          </a:prstGeom>
        </p:spPr>
      </p:pic>
      <p:sp>
        <p:nvSpPr>
          <p:cNvPr id="4" name="Rectangle 3"/>
          <p:cNvSpPr/>
          <p:nvPr/>
        </p:nvSpPr>
        <p:spPr>
          <a:xfrm>
            <a:off x="3388055" y="6358594"/>
            <a:ext cx="5217106" cy="369332"/>
          </a:xfrm>
          <a:prstGeom prst="rect">
            <a:avLst/>
          </a:prstGeom>
        </p:spPr>
        <p:txBody>
          <a:bodyPr wrap="none">
            <a:spAutoFit/>
          </a:bodyPr>
          <a:lstStyle/>
          <a:p>
            <a:r>
              <a:rPr lang="en-US" dirty="0"/>
              <a:t>http://</a:t>
            </a:r>
            <a:r>
              <a:rPr lang="en-US" dirty="0" err="1"/>
              <a:t>www.autocar.co.uk</a:t>
            </a:r>
            <a:r>
              <a:rPr lang="en-US" dirty="0"/>
              <a:t>/car-review/</a:t>
            </a:r>
            <a:r>
              <a:rPr lang="en-US" dirty="0" err="1"/>
              <a:t>bmw</a:t>
            </a:r>
            <a:r>
              <a:rPr lang="en-US" dirty="0"/>
              <a:t>/6-series/0</a:t>
            </a:r>
          </a:p>
        </p:txBody>
      </p:sp>
      <p:sp>
        <p:nvSpPr>
          <p:cNvPr id="5" name="Rectangle 4"/>
          <p:cNvSpPr/>
          <p:nvPr/>
        </p:nvSpPr>
        <p:spPr>
          <a:xfrm>
            <a:off x="1967712" y="671204"/>
            <a:ext cx="7960375" cy="830997"/>
          </a:xfrm>
          <a:prstGeom prst="rect">
            <a:avLst/>
          </a:prstGeom>
        </p:spPr>
        <p:txBody>
          <a:bodyPr wrap="square">
            <a:spAutoFit/>
          </a:bodyPr>
          <a:lstStyle/>
          <a:p>
            <a:r>
              <a:rPr lang="en-GB" sz="2400" b="1" dirty="0" smtClean="0"/>
              <a:t>2. Display Network </a:t>
            </a:r>
            <a:r>
              <a:rPr lang="en-GB" sz="2400" b="1" dirty="0"/>
              <a:t>Marketing (It’s all about </a:t>
            </a:r>
            <a:r>
              <a:rPr lang="en-GB" sz="2400" b="1" dirty="0" smtClean="0"/>
              <a:t>the </a:t>
            </a:r>
            <a:r>
              <a:rPr lang="en-GB" sz="2400" b="1" dirty="0" err="1" smtClean="0"/>
              <a:t>Adsense</a:t>
            </a:r>
            <a:r>
              <a:rPr lang="en-GB" sz="2400" b="1" dirty="0" smtClean="0"/>
              <a:t> Ads)</a:t>
            </a:r>
            <a:endParaRPr lang="en-US" sz="2400" b="1" dirty="0"/>
          </a:p>
        </p:txBody>
      </p:sp>
      <p:sp>
        <p:nvSpPr>
          <p:cNvPr id="7" name="Rectangle 6"/>
          <p:cNvSpPr/>
          <p:nvPr/>
        </p:nvSpPr>
        <p:spPr>
          <a:xfrm>
            <a:off x="10073073" y="4028421"/>
            <a:ext cx="1383011" cy="369332"/>
          </a:xfrm>
          <a:prstGeom prst="rect">
            <a:avLst/>
          </a:prstGeom>
        </p:spPr>
        <p:txBody>
          <a:bodyPr wrap="none">
            <a:spAutoFit/>
          </a:bodyPr>
          <a:lstStyle/>
          <a:p>
            <a:r>
              <a:rPr lang="en-GB" dirty="0" smtClean="0"/>
              <a:t>AdSense </a:t>
            </a:r>
            <a:r>
              <a:rPr lang="en-GB" dirty="0"/>
              <a:t>Ads</a:t>
            </a:r>
            <a:endParaRPr lang="en-US" dirty="0"/>
          </a:p>
        </p:txBody>
      </p:sp>
      <p:cxnSp>
        <p:nvCxnSpPr>
          <p:cNvPr id="9" name="Straight Arrow Connector 8"/>
          <p:cNvCxnSpPr>
            <a:stCxn id="7" idx="1"/>
          </p:cNvCxnSpPr>
          <p:nvPr/>
        </p:nvCxnSpPr>
        <p:spPr>
          <a:xfrm flipH="1" flipV="1">
            <a:off x="8790609" y="3776871"/>
            <a:ext cx="1282464" cy="43621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cxnSp>
        <p:nvCxnSpPr>
          <p:cNvPr id="11" name="Straight Arrow Connector 10"/>
          <p:cNvCxnSpPr/>
          <p:nvPr/>
        </p:nvCxnSpPr>
        <p:spPr>
          <a:xfrm flipH="1">
            <a:off x="8766313" y="4395304"/>
            <a:ext cx="1360557" cy="991706"/>
          </a:xfrm>
          <a:prstGeom prst="straightConnector1">
            <a:avLst/>
          </a:prstGeom>
          <a:ln>
            <a:tailEnd type="arrow"/>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728724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rgbClr val="FF0000"/>
                </a:solidFill>
              </a:rPr>
              <a:t>ADSENSE</a:t>
            </a:r>
            <a:r>
              <a:rPr lang="en-GB" dirty="0" smtClean="0"/>
              <a:t> DISPLAY NETWORK: </a:t>
            </a:r>
            <a:r>
              <a:rPr lang="en-GB" dirty="0" smtClean="0"/>
              <a:t>Cases</a:t>
            </a:r>
            <a:br>
              <a:rPr lang="en-GB" dirty="0" smtClean="0"/>
            </a:br>
            <a:r>
              <a:rPr lang="en-GB" sz="2000" dirty="0" smtClean="0"/>
              <a:t>Where your display ads end up</a:t>
            </a:r>
            <a:endParaRPr lang="en-GB" sz="2000" dirty="0"/>
          </a:p>
        </p:txBody>
      </p:sp>
      <p:pic>
        <p:nvPicPr>
          <p:cNvPr id="4" name="Picture 3">
            <a:hlinkClick r:id="rId2"/>
          </p:cNvPr>
          <p:cNvPicPr>
            <a:picLocks noChangeAspect="1"/>
          </p:cNvPicPr>
          <p:nvPr/>
        </p:nvPicPr>
        <p:blipFill>
          <a:blip r:embed="rId3"/>
          <a:stretch>
            <a:fillRect/>
          </a:stretch>
        </p:blipFill>
        <p:spPr>
          <a:xfrm>
            <a:off x="1136049" y="2109305"/>
            <a:ext cx="2876550" cy="3931478"/>
          </a:xfrm>
          <a:prstGeom prst="rect">
            <a:avLst/>
          </a:prstGeom>
        </p:spPr>
      </p:pic>
      <p:pic>
        <p:nvPicPr>
          <p:cNvPr id="5" name="Picture 4">
            <a:hlinkClick r:id="rId4"/>
          </p:cNvPr>
          <p:cNvPicPr>
            <a:picLocks noChangeAspect="1"/>
          </p:cNvPicPr>
          <p:nvPr/>
        </p:nvPicPr>
        <p:blipFill>
          <a:blip r:embed="rId5"/>
          <a:stretch>
            <a:fillRect/>
          </a:stretch>
        </p:blipFill>
        <p:spPr>
          <a:xfrm>
            <a:off x="4426839" y="2120348"/>
            <a:ext cx="2914650" cy="3872679"/>
          </a:xfrm>
          <a:prstGeom prst="rect">
            <a:avLst/>
          </a:prstGeom>
        </p:spPr>
      </p:pic>
      <p:pic>
        <p:nvPicPr>
          <p:cNvPr id="6" name="Picture 5">
            <a:hlinkClick r:id="rId6"/>
          </p:cNvPr>
          <p:cNvPicPr>
            <a:picLocks noChangeAspect="1"/>
          </p:cNvPicPr>
          <p:nvPr/>
        </p:nvPicPr>
        <p:blipFill>
          <a:blip r:embed="rId7"/>
          <a:stretch>
            <a:fillRect/>
          </a:stretch>
        </p:blipFill>
        <p:spPr>
          <a:xfrm>
            <a:off x="7590282" y="2109304"/>
            <a:ext cx="2905125" cy="3883723"/>
          </a:xfrm>
          <a:prstGeom prst="rect">
            <a:avLst/>
          </a:prstGeom>
        </p:spPr>
      </p:pic>
      <p:sp>
        <p:nvSpPr>
          <p:cNvPr id="7" name="Rectangle 6"/>
          <p:cNvSpPr/>
          <p:nvPr/>
        </p:nvSpPr>
        <p:spPr>
          <a:xfrm>
            <a:off x="1401507" y="6236685"/>
            <a:ext cx="1734770" cy="253916"/>
          </a:xfrm>
          <a:prstGeom prst="rect">
            <a:avLst/>
          </a:prstGeom>
        </p:spPr>
        <p:txBody>
          <a:bodyPr wrap="none">
            <a:spAutoFit/>
          </a:bodyPr>
          <a:lstStyle/>
          <a:p>
            <a:r>
              <a:rPr lang="en-GB" sz="1050" dirty="0" smtClean="0">
                <a:hlinkClick r:id="rId8"/>
              </a:rPr>
              <a:t>https://www.buildeazy.com/</a:t>
            </a:r>
            <a:endParaRPr lang="en-GB" sz="1050" dirty="0"/>
          </a:p>
        </p:txBody>
      </p:sp>
      <p:sp>
        <p:nvSpPr>
          <p:cNvPr id="8" name="Rectangle 7"/>
          <p:cNvSpPr/>
          <p:nvPr/>
        </p:nvSpPr>
        <p:spPr>
          <a:xfrm>
            <a:off x="4921520" y="6107711"/>
            <a:ext cx="1759841" cy="276999"/>
          </a:xfrm>
          <a:prstGeom prst="rect">
            <a:avLst/>
          </a:prstGeom>
        </p:spPr>
        <p:txBody>
          <a:bodyPr wrap="none">
            <a:spAutoFit/>
          </a:bodyPr>
          <a:lstStyle/>
          <a:p>
            <a:r>
              <a:rPr lang="en-GB" sz="1200" dirty="0" smtClean="0">
                <a:hlinkClick r:id="rId9"/>
              </a:rPr>
              <a:t>http://www.wikihow.com/</a:t>
            </a:r>
            <a:endParaRPr lang="en-GB" sz="1200" dirty="0"/>
          </a:p>
        </p:txBody>
      </p:sp>
    </p:spTree>
    <p:extLst>
      <p:ext uri="{BB962C8B-B14F-4D97-AF65-F5344CB8AC3E}">
        <p14:creationId xmlns:p14="http://schemas.microsoft.com/office/powerpoint/2010/main" val="837710146"/>
      </p:ext>
    </p:extLst>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summary</a:t>
            </a:r>
            <a:endParaRPr lang="en-US" dirty="0"/>
          </a:p>
        </p:txBody>
      </p:sp>
      <p:pic>
        <p:nvPicPr>
          <p:cNvPr id="4" name="Picture 3"/>
          <p:cNvPicPr>
            <a:picLocks noChangeAspect="1"/>
          </p:cNvPicPr>
          <p:nvPr/>
        </p:nvPicPr>
        <p:blipFill>
          <a:blip r:embed="rId2"/>
          <a:stretch>
            <a:fillRect/>
          </a:stretch>
        </p:blipFill>
        <p:spPr>
          <a:xfrm>
            <a:off x="2906643" y="2110154"/>
            <a:ext cx="5950226" cy="3947746"/>
          </a:xfrm>
          <a:prstGeom prst="rect">
            <a:avLst/>
          </a:prstGeom>
        </p:spPr>
      </p:pic>
      <p:sp>
        <p:nvSpPr>
          <p:cNvPr id="5" name="TextBox 4"/>
          <p:cNvSpPr txBox="1"/>
          <p:nvPr/>
        </p:nvSpPr>
        <p:spPr>
          <a:xfrm>
            <a:off x="2197652" y="3942522"/>
            <a:ext cx="1878827" cy="369332"/>
          </a:xfrm>
          <a:prstGeom prst="rect">
            <a:avLst/>
          </a:prstGeom>
          <a:noFill/>
        </p:spPr>
        <p:txBody>
          <a:bodyPr wrap="none" rtlCol="0">
            <a:spAutoFit/>
          </a:bodyPr>
          <a:lstStyle/>
          <a:p>
            <a:r>
              <a:rPr lang="en-US" dirty="0" smtClean="0"/>
              <a:t>Advertising Sellers</a:t>
            </a:r>
            <a:endParaRPr lang="en-US" dirty="0"/>
          </a:p>
        </p:txBody>
      </p:sp>
      <p:sp>
        <p:nvSpPr>
          <p:cNvPr id="6" name="TextBox 5"/>
          <p:cNvSpPr txBox="1"/>
          <p:nvPr/>
        </p:nvSpPr>
        <p:spPr>
          <a:xfrm>
            <a:off x="7708348" y="3931478"/>
            <a:ext cx="1874093" cy="369332"/>
          </a:xfrm>
          <a:prstGeom prst="rect">
            <a:avLst/>
          </a:prstGeom>
          <a:noFill/>
        </p:spPr>
        <p:txBody>
          <a:bodyPr wrap="none" rtlCol="0">
            <a:spAutoFit/>
          </a:bodyPr>
          <a:lstStyle/>
          <a:p>
            <a:r>
              <a:rPr lang="en-US" dirty="0" smtClean="0"/>
              <a:t>Advertising Buyers</a:t>
            </a:r>
            <a:endParaRPr lang="en-US" dirty="0"/>
          </a:p>
        </p:txBody>
      </p:sp>
    </p:spTree>
    <p:extLst>
      <p:ext uri="{BB962C8B-B14F-4D97-AF65-F5344CB8AC3E}">
        <p14:creationId xmlns:p14="http://schemas.microsoft.com/office/powerpoint/2010/main" val="38387352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Exercise: </a:t>
            </a:r>
            <a:br>
              <a:rPr lang="en-US" dirty="0" smtClean="0"/>
            </a:br>
            <a:r>
              <a:rPr lang="en-US" sz="2400" dirty="0" smtClean="0"/>
              <a:t>the Google online marketing challenge</a:t>
            </a:r>
            <a:endParaRPr lang="en-US" sz="2400" dirty="0"/>
          </a:p>
        </p:txBody>
      </p:sp>
      <p:sp>
        <p:nvSpPr>
          <p:cNvPr id="3" name="Content Placeholder 2"/>
          <p:cNvSpPr>
            <a:spLocks noGrp="1"/>
          </p:cNvSpPr>
          <p:nvPr>
            <p:ph idx="1"/>
          </p:nvPr>
        </p:nvSpPr>
        <p:spPr>
          <a:xfrm>
            <a:off x="1024128" y="1987826"/>
            <a:ext cx="9720073" cy="4152348"/>
          </a:xfrm>
        </p:spPr>
        <p:txBody>
          <a:bodyPr>
            <a:normAutofit fontScale="92500"/>
          </a:bodyPr>
          <a:lstStyle/>
          <a:p>
            <a:r>
              <a:rPr lang="en-US" dirty="0" smtClean="0"/>
              <a:t>Explore the Google online </a:t>
            </a:r>
            <a:r>
              <a:rPr lang="en-US" dirty="0"/>
              <a:t>marketing challenge:</a:t>
            </a:r>
            <a:br>
              <a:rPr lang="en-US" dirty="0"/>
            </a:br>
            <a:r>
              <a:rPr lang="en-US" dirty="0">
                <a:hlinkClick r:id="rId2"/>
              </a:rPr>
              <a:t>https://www.google.com/onlinechallenge</a:t>
            </a:r>
            <a:r>
              <a:rPr lang="en-US" dirty="0" smtClean="0">
                <a:hlinkClick r:id="rId2"/>
              </a:rPr>
              <a:t>/</a:t>
            </a:r>
            <a:endParaRPr lang="en-US" dirty="0" smtClean="0"/>
          </a:p>
          <a:p>
            <a:r>
              <a:rPr lang="en-US" dirty="0" smtClean="0"/>
              <a:t>If your interested then I have already registered us so we can try go ahead. Note, they haven’t approved me yet. Else you can still become a </a:t>
            </a:r>
          </a:p>
          <a:p>
            <a:endParaRPr lang="en-US" dirty="0" smtClean="0"/>
          </a:p>
          <a:p>
            <a:pPr marL="457200" indent="-457200">
              <a:buFont typeface="+mj-lt"/>
              <a:buAutoNum type="arabicPeriod"/>
            </a:pPr>
            <a:r>
              <a:rPr lang="en-US" dirty="0" smtClean="0"/>
              <a:t>Watch the video on the home page</a:t>
            </a:r>
          </a:p>
          <a:p>
            <a:pPr marL="457200" indent="-457200">
              <a:buFont typeface="+mj-lt"/>
              <a:buAutoNum type="arabicPeriod"/>
            </a:pPr>
            <a:r>
              <a:rPr lang="en-US" dirty="0" smtClean="0"/>
              <a:t>Click on the GOMC menu and read about the competition (in particular the ‘Writing Campaign Reports’ which we will use as a starting point for our tutorial this afternoon)</a:t>
            </a:r>
          </a:p>
          <a:p>
            <a:pPr marL="457200" indent="-457200">
              <a:buFont typeface="+mj-lt"/>
              <a:buAutoNum type="arabicPeriod"/>
            </a:pPr>
            <a:r>
              <a:rPr lang="en-US" dirty="0" smtClean="0"/>
              <a:t>Click on the Digital Marketing Course menu and read about becoming </a:t>
            </a:r>
            <a:r>
              <a:rPr lang="en-US" dirty="0" err="1" smtClean="0"/>
              <a:t>adwords</a:t>
            </a:r>
            <a:r>
              <a:rPr lang="en-US" dirty="0" smtClean="0"/>
              <a:t> certified</a:t>
            </a:r>
          </a:p>
          <a:p>
            <a:pPr marL="457200" indent="-457200">
              <a:buFont typeface="+mj-lt"/>
              <a:buAutoNum type="arabicPeriod"/>
            </a:pPr>
            <a:r>
              <a:rPr lang="en-US" dirty="0" smtClean="0"/>
              <a:t>Finally look at the Prizes and Past Challenges menu</a:t>
            </a:r>
          </a:p>
          <a:p>
            <a:endParaRPr lang="en-US" dirty="0" smtClean="0"/>
          </a:p>
          <a:p>
            <a:endParaRPr lang="en-US" dirty="0"/>
          </a:p>
          <a:p>
            <a:endParaRPr lang="en-US" dirty="0" smtClean="0"/>
          </a:p>
          <a:p>
            <a:endParaRPr lang="en-US" dirty="0"/>
          </a:p>
          <a:p>
            <a:endParaRPr lang="en-US" dirty="0"/>
          </a:p>
          <a:p>
            <a:endParaRPr lang="en-US" dirty="0"/>
          </a:p>
        </p:txBody>
      </p:sp>
    </p:spTree>
    <p:extLst>
      <p:ext uri="{BB962C8B-B14F-4D97-AF65-F5344CB8AC3E}">
        <p14:creationId xmlns:p14="http://schemas.microsoft.com/office/powerpoint/2010/main" val="2917993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Your </a:t>
            </a:r>
            <a:r>
              <a:rPr lang="en-GB" dirty="0" smtClean="0"/>
              <a:t>CASE: </a:t>
            </a:r>
            <a:r>
              <a:rPr lang="en-GB" sz="2400" dirty="0" smtClean="0"/>
              <a:t>Higher Education</a:t>
            </a:r>
            <a:r>
              <a:rPr lang="en-GB" sz="2400" dirty="0" smtClean="0"/>
              <a:t> </a:t>
            </a:r>
            <a:r>
              <a:rPr lang="en-GB" sz="2400" dirty="0" smtClean="0"/>
              <a:t>Digital Marketing</a:t>
            </a:r>
            <a:endParaRPr lang="en-GB" sz="2400" dirty="0"/>
          </a:p>
        </p:txBody>
      </p:sp>
      <p:sp>
        <p:nvSpPr>
          <p:cNvPr id="3" name="Content Placeholder 2"/>
          <p:cNvSpPr>
            <a:spLocks noGrp="1"/>
          </p:cNvSpPr>
          <p:nvPr>
            <p:ph idx="1"/>
          </p:nvPr>
        </p:nvSpPr>
        <p:spPr/>
        <p:txBody>
          <a:bodyPr>
            <a:normAutofit fontScale="77500" lnSpcReduction="20000"/>
          </a:bodyPr>
          <a:lstStyle/>
          <a:p>
            <a:r>
              <a:rPr lang="en-GB" dirty="0" smtClean="0"/>
              <a:t>Case Studies</a:t>
            </a:r>
            <a:endParaRPr lang="en-GB" dirty="0" smtClean="0">
              <a:hlinkClick r:id="rId2"/>
            </a:endParaRPr>
          </a:p>
          <a:p>
            <a:r>
              <a:rPr lang="en-GB" dirty="0" smtClean="0">
                <a:hlinkClick r:id="rId2"/>
              </a:rPr>
              <a:t>http://www.higher-education-marketing.com/case-studies</a:t>
            </a:r>
            <a:endParaRPr lang="en-GB" dirty="0" smtClean="0"/>
          </a:p>
          <a:p>
            <a:endParaRPr lang="en-GB" dirty="0" smtClean="0"/>
          </a:p>
          <a:p>
            <a:r>
              <a:rPr lang="en-GB" dirty="0" smtClean="0"/>
              <a:t>Process</a:t>
            </a:r>
            <a:endParaRPr lang="en-GB" dirty="0"/>
          </a:p>
          <a:p>
            <a:r>
              <a:rPr lang="en-GB" dirty="0" smtClean="0">
                <a:hlinkClick r:id="rId3"/>
              </a:rPr>
              <a:t>http://www.higher-education-marketing.com/process</a:t>
            </a:r>
            <a:endParaRPr lang="en-GB" dirty="0" smtClean="0"/>
          </a:p>
          <a:p>
            <a:endParaRPr lang="en-GB" dirty="0"/>
          </a:p>
          <a:p>
            <a:r>
              <a:rPr lang="en-GB" dirty="0" smtClean="0"/>
              <a:t>Resources Checklist</a:t>
            </a:r>
            <a:endParaRPr lang="en-GB" dirty="0" smtClean="0">
              <a:hlinkClick r:id="rId4"/>
            </a:endParaRPr>
          </a:p>
          <a:p>
            <a:r>
              <a:rPr lang="en-GB" dirty="0" smtClean="0">
                <a:hlinkClick r:id="rId4"/>
              </a:rPr>
              <a:t>http://www.higher-education-marketing.com/resources/checklists</a:t>
            </a:r>
            <a:endParaRPr lang="en-GB" dirty="0" smtClean="0"/>
          </a:p>
          <a:p>
            <a:endParaRPr lang="en-GB" dirty="0" smtClean="0"/>
          </a:p>
          <a:p>
            <a:r>
              <a:rPr lang="en-GB" dirty="0" smtClean="0"/>
              <a:t>Pay per click marketing – </a:t>
            </a:r>
          </a:p>
          <a:p>
            <a:r>
              <a:rPr lang="en-GB" dirty="0" smtClean="0">
                <a:hlinkClick r:id="rId5"/>
              </a:rPr>
              <a:t>http://www.higher-education-marketing.com/services/pay-per-click-marketing</a:t>
            </a:r>
            <a:endParaRPr lang="en-GB" dirty="0" smtClean="0"/>
          </a:p>
          <a:p>
            <a:endParaRPr lang="en-GB" dirty="0"/>
          </a:p>
          <a:p>
            <a:endParaRPr lang="en-GB" dirty="0"/>
          </a:p>
        </p:txBody>
      </p:sp>
    </p:spTree>
    <p:extLst>
      <p:ext uri="{BB962C8B-B14F-4D97-AF65-F5344CB8AC3E}">
        <p14:creationId xmlns:p14="http://schemas.microsoft.com/office/powerpoint/2010/main" val="6934317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xmlns=""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297</TotalTime>
  <Words>553</Words>
  <Application>Microsoft Macintosh PowerPoint</Application>
  <PresentationFormat>Custom</PresentationFormat>
  <Paragraphs>87</Paragraphs>
  <Slides>27</Slides>
  <Notes>0</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Integral</vt:lpstr>
      <vt:lpstr>Session 5-7 Introducing Google Network Marketing</vt:lpstr>
      <vt:lpstr> Lets just remind ourselves  90% of web user journeys start with a search engine*. Go Figure.</vt:lpstr>
      <vt:lpstr>PowerPoint Presentation</vt:lpstr>
      <vt:lpstr>First  Lets remind ourselves about the importance of search engines  It’s all about:</vt:lpstr>
      <vt:lpstr>PowerPoint Presentation</vt:lpstr>
      <vt:lpstr>PowerPoint Presentation</vt:lpstr>
      <vt:lpstr>PowerPoint Presentation</vt:lpstr>
      <vt:lpstr>PowerPoint Presentation</vt:lpstr>
      <vt:lpstr>PowerPoint Presentation</vt:lpstr>
      <vt:lpstr>PowerPoint Presentation</vt:lpstr>
      <vt:lpstr>Assessment 2</vt:lpstr>
      <vt:lpstr>PowerPoint Presentation</vt:lpstr>
      <vt:lpstr>THE key tools</vt:lpstr>
      <vt:lpstr>The next 3 weeks - ADWORDS</vt:lpstr>
      <vt:lpstr>Examples of google network marketing</vt:lpstr>
      <vt:lpstr>   IMPORTANT TO KNOW  There are TWO types of Google Network marketing  -Display  -search</vt:lpstr>
      <vt:lpstr>Difference between Google search and display networks – In DETAIL</vt:lpstr>
      <vt:lpstr>Difference between Google search and display networks IN ACTION</vt:lpstr>
      <vt:lpstr>Difference between Google search and display networks</vt:lpstr>
      <vt:lpstr>1. Search NETWORK Marketing (It’s all about AdWords)</vt:lpstr>
      <vt:lpstr>Search Network: Cases</vt:lpstr>
      <vt:lpstr>Display Network: Cases</vt:lpstr>
      <vt:lpstr>PowerPoint Presentation</vt:lpstr>
      <vt:lpstr>ADSENSE DISPLAY NETWORK: Cases Where your display ads end up</vt:lpstr>
      <vt:lpstr>In summary</vt:lpstr>
      <vt:lpstr>Exercise:  the Google online marketing challenge</vt:lpstr>
      <vt:lpstr>Your CASE: Higher Education Digital Marketing</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5-7 Introducing Google Network Marketing</dc:title>
  <dc:creator>Alex Bell</dc:creator>
  <cp:lastModifiedBy>Alex Bell</cp:lastModifiedBy>
  <cp:revision>14</cp:revision>
  <dcterms:created xsi:type="dcterms:W3CDTF">2017-03-08T14:57:24Z</dcterms:created>
  <dcterms:modified xsi:type="dcterms:W3CDTF">2017-03-08T23:18:52Z</dcterms:modified>
</cp:coreProperties>
</file>