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3" r:id="rId8"/>
    <p:sldId id="260"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p:cViewPr varScale="1">
        <p:scale>
          <a:sx n="74" d="100"/>
          <a:sy n="74" d="100"/>
        </p:scale>
        <p:origin x="104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B136A26-FB93-45C4-95C9-FACA41F2CB29}" type="datetimeFigureOut">
              <a:rPr lang="en-GB" smtClean="0"/>
              <a:t>19/11/2019</a:t>
            </a:fld>
            <a:endParaRPr lang="en-GB"/>
          </a:p>
        </p:txBody>
      </p:sp>
      <p:sp>
        <p:nvSpPr>
          <p:cNvPr id="5" name="Footer Placeholder 4"/>
          <p:cNvSpPr>
            <a:spLocks noGrp="1"/>
          </p:cNvSpPr>
          <p:nvPr>
            <p:ph type="ftr" sz="quarter" idx="11"/>
          </p:nvPr>
        </p:nvSpPr>
        <p:spPr/>
        <p:txBody>
          <a:bodyPr/>
          <a:lstStyle/>
          <a:p>
            <a:endParaRPr lang="en-GB"/>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655AE510-081F-4FD6-B7CA-0C62002AA2E6}"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136A26-FB93-45C4-95C9-FACA41F2CB29}" type="datetimeFigureOut">
              <a:rPr lang="en-GB" smtClean="0"/>
              <a:t>19/11/2019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5AE510-081F-4FD6-B7CA-0C62002AA2E6}"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DB136A26-FB93-45C4-95C9-FACA41F2CB29}" type="datetimeFigureOut">
              <a:rPr lang="en-GB" smtClean="0"/>
              <a:t>19/11/2019</a:t>
            </a:fld>
            <a:endParaRPr lang="en-GB"/>
          </a:p>
        </p:txBody>
      </p:sp>
      <p:sp>
        <p:nvSpPr>
          <p:cNvPr id="8" name="Slide Number Placeholder 7"/>
          <p:cNvSpPr>
            <a:spLocks noGrp="1"/>
          </p:cNvSpPr>
          <p:nvPr>
            <p:ph type="sldNum" sz="quarter" idx="11"/>
          </p:nvPr>
        </p:nvSpPr>
        <p:spPr/>
        <p:txBody>
          <a:bodyPr/>
          <a:lstStyle/>
          <a:p>
            <a:fld id="{655AE510-081F-4FD6-B7CA-0C62002AA2E6}" type="slidenum">
              <a:rPr lang="en-GB" smtClean="0"/>
              <a:t>‹#›</a:t>
            </a:fld>
            <a:endParaRPr lang="en-GB"/>
          </a:p>
        </p:txBody>
      </p:sp>
      <p:sp>
        <p:nvSpPr>
          <p:cNvPr id="9" name="Footer Placeholder 8"/>
          <p:cNvSpPr>
            <a:spLocks noGrp="1"/>
          </p:cNvSpPr>
          <p:nvPr>
            <p:ph type="ftr" sz="quarter" idx="12"/>
          </p:nvPr>
        </p:nvSpPr>
        <p:spPr/>
        <p:txBody>
          <a:bodyPr/>
          <a:lstStyle/>
          <a:p>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136A26-FB93-45C4-95C9-FACA41F2CB29}" type="datetimeFigureOut">
              <a:rPr lang="en-GB" smtClean="0"/>
              <a:t>19/11/2019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5AE510-081F-4FD6-B7CA-0C62002AA2E6}"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B136A26-FB93-45C4-95C9-FACA41F2CB29}" type="datetimeFigureOut">
              <a:rPr lang="en-GB" smtClean="0"/>
              <a:t>19/11/2019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5AE510-081F-4FD6-B7CA-0C62002AA2E6}"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B136A26-FB93-45C4-95C9-FACA41F2CB29}" type="datetimeFigureOut">
              <a:rPr lang="en-GB" smtClean="0"/>
              <a:t>19/11/2019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5AE510-081F-4FD6-B7CA-0C62002AA2E6}"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136A26-FB93-45C4-95C9-FACA41F2CB29}" type="datetimeFigureOut">
              <a:rPr lang="en-GB" smtClean="0"/>
              <a:t>19/11/2019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5AE510-081F-4FD6-B7CA-0C62002AA2E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136A26-FB93-45C4-95C9-FACA41F2CB29}" type="datetimeFigureOut">
              <a:rPr lang="en-GB" smtClean="0"/>
              <a:t>19/11/2019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5AE510-081F-4FD6-B7CA-0C62002AA2E6}"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136A26-FB93-45C4-95C9-FACA41F2CB29}" type="datetimeFigureOut">
              <a:rPr lang="en-GB" smtClean="0"/>
              <a:t>19/11/2019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655AE510-081F-4FD6-B7CA-0C62002AA2E6}" type="slidenum">
              <a:rPr lang="en-GB" smtClean="0"/>
              <a:t>‹#›</a:t>
            </a:fld>
            <a:endParaRPr lang="en-GB"/>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B136A26-FB93-45C4-95C9-FACA41F2CB29}" type="datetimeFigureOut">
              <a:rPr lang="en-GB" smtClean="0"/>
              <a:t>19/11/2019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5AE510-081F-4FD6-B7CA-0C62002AA2E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B136A26-FB93-45C4-95C9-FACA41F2CB29}" type="datetimeFigureOut">
              <a:rPr lang="en-GB" smtClean="0"/>
              <a:t>19/11/2019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5AE510-081F-4FD6-B7CA-0C62002AA2E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DB136A26-FB93-45C4-95C9-FACA41F2CB29}" type="datetimeFigureOut">
              <a:rPr lang="en-GB" smtClean="0"/>
              <a:t>19/11/2019</a:t>
            </a:fld>
            <a:endParaRPr lang="en-GB"/>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655AE510-081F-4FD6-B7CA-0C62002AA2E6}" type="slidenum">
              <a:rPr lang="en-GB" smtClean="0"/>
              <a:t>‹#›</a:t>
            </a:fld>
            <a:endParaRPr lang="en-GB"/>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gowerton.com/" TargetMode="External"/><Relationship Id="rId2" Type="http://schemas.openxmlformats.org/officeDocument/2006/relationships/hyperlink" Target="https://www.ospreysrugby.com/community/rugby-camps" TargetMode="External"/><Relationship Id="rId1" Type="http://schemas.openxmlformats.org/officeDocument/2006/relationships/slideLayout" Target="../slideLayouts/slideLayout7.xml"/><Relationship Id="rId6" Type="http://schemas.openxmlformats.org/officeDocument/2006/relationships/hyperlink" Target="https://clipartix.com/wp-content/uploads/2017/02/Communication-clipart-free-images-3.jpg" TargetMode="External"/><Relationship Id="rId5" Type="http://schemas.openxmlformats.org/officeDocument/2006/relationships/hyperlink" Target="http://embossingbysandy.com/wp-content/uploads/Sports-Balls-boys.jpg" TargetMode="External"/><Relationship Id="rId4" Type="http://schemas.openxmlformats.org/officeDocument/2006/relationships/hyperlink" Target="https://www.campamerica.co.uk/about-us/the-compan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59222" y="2492896"/>
            <a:ext cx="4105035" cy="2862322"/>
          </a:xfrm>
          <a:prstGeom prst="rect">
            <a:avLst/>
          </a:prstGeom>
          <a:noFill/>
        </p:spPr>
        <p:txBody>
          <a:bodyPr wrap="none" rtlCol="0">
            <a:spAutoFit/>
          </a:bodyPr>
          <a:lstStyle/>
          <a:p>
            <a:pPr algn="ctr">
              <a:lnSpc>
                <a:spcPct val="150000"/>
              </a:lnSpc>
            </a:pPr>
            <a:r>
              <a:rPr lang="en-GB" sz="2000" u="sng" dirty="0" smtClean="0">
                <a:latin typeface="Calibri Light" pitchFamily="34" charset="0"/>
                <a:cs typeface="Calibri Light" pitchFamily="34" charset="0"/>
              </a:rPr>
              <a:t>Placement Opportunities</a:t>
            </a:r>
          </a:p>
          <a:p>
            <a:pPr algn="ctr">
              <a:lnSpc>
                <a:spcPct val="150000"/>
              </a:lnSpc>
            </a:pPr>
            <a:endParaRPr lang="en-GB" sz="2000" u="sng" dirty="0" smtClean="0">
              <a:latin typeface="Calibri Light" pitchFamily="34" charset="0"/>
              <a:cs typeface="Calibri Light" pitchFamily="34" charset="0"/>
            </a:endParaRPr>
          </a:p>
          <a:p>
            <a:pPr algn="ctr">
              <a:lnSpc>
                <a:spcPct val="150000"/>
              </a:lnSpc>
            </a:pPr>
            <a:r>
              <a:rPr lang="en-GB" sz="2000" dirty="0" smtClean="0">
                <a:latin typeface="Calibri Light" pitchFamily="34" charset="0"/>
                <a:cs typeface="Calibri Light" pitchFamily="34" charset="0"/>
              </a:rPr>
              <a:t> University of Wales Trinity Saint David</a:t>
            </a:r>
          </a:p>
          <a:p>
            <a:pPr algn="ctr">
              <a:lnSpc>
                <a:spcPct val="150000"/>
              </a:lnSpc>
            </a:pPr>
            <a:r>
              <a:rPr lang="en-GB" sz="2000" dirty="0" smtClean="0">
                <a:latin typeface="Calibri Light" pitchFamily="34" charset="0"/>
                <a:cs typeface="Calibri Light" pitchFamily="34" charset="0"/>
              </a:rPr>
              <a:t>Sports Management</a:t>
            </a:r>
          </a:p>
          <a:p>
            <a:pPr algn="ctr">
              <a:lnSpc>
                <a:spcPct val="150000"/>
              </a:lnSpc>
            </a:pPr>
            <a:r>
              <a:rPr lang="en-GB" sz="2000" dirty="0" smtClean="0">
                <a:latin typeface="Calibri Light" pitchFamily="34" charset="0"/>
                <a:cs typeface="Calibri Light" pitchFamily="34" charset="0"/>
              </a:rPr>
              <a:t>Jack Porter</a:t>
            </a:r>
          </a:p>
          <a:p>
            <a:pPr algn="ctr">
              <a:lnSpc>
                <a:spcPct val="150000"/>
              </a:lnSpc>
            </a:pPr>
            <a:r>
              <a:rPr lang="en-GB" sz="2000" dirty="0" smtClean="0">
                <a:latin typeface="Calibri Light" pitchFamily="34" charset="0"/>
                <a:cs typeface="Calibri Light" pitchFamily="34" charset="0"/>
              </a:rPr>
              <a:t>1702515</a:t>
            </a:r>
            <a:endParaRPr lang="en-GB" sz="2000" dirty="0">
              <a:latin typeface="Calibri Light" pitchFamily="34" charset="0"/>
              <a:cs typeface="Calibri Light" pitchFamily="34" charset="0"/>
            </a:endParaRPr>
          </a:p>
        </p:txBody>
      </p:sp>
      <p:sp>
        <p:nvSpPr>
          <p:cNvPr id="5" name="AutoShape 4" descr="Image result for sports clip art black and white"/>
          <p:cNvSpPr>
            <a:spLocks noChangeAspect="1" noChangeArrowheads="1"/>
          </p:cNvSpPr>
          <p:nvPr/>
        </p:nvSpPr>
        <p:spPr bwMode="auto">
          <a:xfrm>
            <a:off x="63500" y="-136525"/>
            <a:ext cx="2847975" cy="14192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0087" y="1052735"/>
            <a:ext cx="31242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5937022" y="2328311"/>
            <a:ext cx="886781" cy="276999"/>
          </a:xfrm>
          <a:prstGeom prst="rect">
            <a:avLst/>
          </a:prstGeom>
        </p:spPr>
        <p:txBody>
          <a:bodyPr wrap="none">
            <a:spAutoFit/>
          </a:bodyPr>
          <a:lstStyle/>
          <a:p>
            <a:r>
              <a:rPr lang="en-GB" sz="1200" dirty="0"/>
              <a:t>(</a:t>
            </a:r>
            <a:r>
              <a:rPr lang="en-GB" sz="1200" dirty="0" smtClean="0"/>
              <a:t>N/A, </a:t>
            </a:r>
            <a:r>
              <a:rPr lang="en-GB" sz="1200" dirty="0" err="1" smtClean="0"/>
              <a:t>n.d.</a:t>
            </a:r>
            <a:r>
              <a:rPr lang="en-GB" sz="1200" dirty="0" smtClean="0"/>
              <a:t>)</a:t>
            </a:r>
            <a:endParaRPr lang="en-GB" sz="1200" dirty="0"/>
          </a:p>
        </p:txBody>
      </p:sp>
    </p:spTree>
    <p:extLst>
      <p:ext uri="{BB962C8B-B14F-4D97-AF65-F5344CB8AC3E}">
        <p14:creationId xmlns:p14="http://schemas.microsoft.com/office/powerpoint/2010/main" val="20531656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lstStyle/>
          <a:p>
            <a:pPr marL="342900" indent="-342900">
              <a:buFont typeface="Wingdings" pitchFamily="2" charset="2"/>
              <a:buChar char="§"/>
            </a:pPr>
            <a:r>
              <a:rPr lang="en-GB" b="0" dirty="0" smtClean="0">
                <a:latin typeface="Calibri Light" pitchFamily="34" charset="0"/>
                <a:cs typeface="Calibri Light" pitchFamily="34" charset="0"/>
              </a:rPr>
              <a:t>In this PowerPoint I will discuss the potential placements I have considered attending as part of the placement module. </a:t>
            </a:r>
          </a:p>
          <a:p>
            <a:pPr marL="342900" indent="-342900">
              <a:buFont typeface="Wingdings" pitchFamily="2" charset="2"/>
              <a:buChar char="§"/>
            </a:pPr>
            <a:r>
              <a:rPr lang="en-GB" b="0" dirty="0" smtClean="0">
                <a:latin typeface="Calibri Light" pitchFamily="34" charset="0"/>
                <a:cs typeface="Calibri Light" pitchFamily="34" charset="0"/>
              </a:rPr>
              <a:t>I will discuss each placement, exploring pros and cons and why they suit me as an individual. </a:t>
            </a:r>
          </a:p>
          <a:p>
            <a:pPr marL="342900" indent="-342900">
              <a:buFont typeface="Wingdings" pitchFamily="2" charset="2"/>
              <a:buChar char="§"/>
            </a:pPr>
            <a:r>
              <a:rPr lang="en-GB" b="0" dirty="0" smtClean="0">
                <a:latin typeface="Calibri Light" pitchFamily="34" charset="0"/>
                <a:cs typeface="Calibri Light" pitchFamily="34" charset="0"/>
              </a:rPr>
              <a:t>I will also consider what skills I will develop should I choose said placement. </a:t>
            </a:r>
          </a:p>
          <a:p>
            <a:endParaRPr lang="en-GB" b="0" dirty="0">
              <a:latin typeface="Calibri Light" pitchFamily="34" charset="0"/>
              <a:cs typeface="Calibri Light" pitchFamily="34" charset="0"/>
            </a:endParaRPr>
          </a:p>
        </p:txBody>
      </p:sp>
    </p:spTree>
    <p:extLst>
      <p:ext uri="{BB962C8B-B14F-4D97-AF65-F5344CB8AC3E}">
        <p14:creationId xmlns:p14="http://schemas.microsoft.com/office/powerpoint/2010/main" val="7947349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81" y="0"/>
            <a:ext cx="7427168" cy="1371600"/>
          </a:xfrm>
        </p:spPr>
        <p:txBody>
          <a:bodyPr>
            <a:normAutofit/>
          </a:bodyPr>
          <a:lstStyle/>
          <a:p>
            <a:r>
              <a:rPr lang="en-GB" dirty="0" smtClean="0"/>
              <a:t>Gowerton Comprehensive School</a:t>
            </a:r>
            <a:endParaRPr lang="en-GB" dirty="0"/>
          </a:p>
        </p:txBody>
      </p:sp>
      <p:sp>
        <p:nvSpPr>
          <p:cNvPr id="3" name="Content Placeholder 2"/>
          <p:cNvSpPr>
            <a:spLocks noGrp="1"/>
          </p:cNvSpPr>
          <p:nvPr>
            <p:ph idx="1"/>
          </p:nvPr>
        </p:nvSpPr>
        <p:spPr>
          <a:xfrm>
            <a:off x="-23192" y="2481136"/>
            <a:ext cx="7620000" cy="4373563"/>
          </a:xfrm>
        </p:spPr>
        <p:txBody>
          <a:bodyPr/>
          <a:lstStyle/>
          <a:p>
            <a:r>
              <a:rPr lang="en-GB" b="0" u="sng" dirty="0" smtClean="0">
                <a:latin typeface="Calibri Light" pitchFamily="34" charset="0"/>
                <a:cs typeface="Calibri Light" pitchFamily="34" charset="0"/>
              </a:rPr>
              <a:t>Pros</a:t>
            </a:r>
            <a:r>
              <a:rPr lang="en-GB" b="0" dirty="0" smtClean="0">
                <a:latin typeface="Calibri Light" pitchFamily="34" charset="0"/>
                <a:cs typeface="Calibri Light" pitchFamily="34" charset="0"/>
              </a:rPr>
              <a:t> </a:t>
            </a:r>
          </a:p>
          <a:p>
            <a:pPr marL="342900" indent="-342900">
              <a:buFont typeface="Wingdings" pitchFamily="2" charset="2"/>
              <a:buChar char="§"/>
            </a:pPr>
            <a:r>
              <a:rPr lang="en-GB" b="0" dirty="0" smtClean="0">
                <a:latin typeface="Calibri Light" pitchFamily="34" charset="0"/>
                <a:cs typeface="Calibri Light" pitchFamily="34" charset="0"/>
              </a:rPr>
              <a:t>I attended this school, and so I have personal experience with sports facilities. </a:t>
            </a:r>
          </a:p>
          <a:p>
            <a:pPr marL="342900" indent="-342900">
              <a:buFont typeface="Wingdings" pitchFamily="2" charset="2"/>
              <a:buChar char="§"/>
            </a:pPr>
            <a:r>
              <a:rPr lang="en-GB" b="0" dirty="0" smtClean="0">
                <a:latin typeface="Calibri Light" pitchFamily="34" charset="0"/>
                <a:cs typeface="Calibri Light" pitchFamily="34" charset="0"/>
              </a:rPr>
              <a:t>The Locations benefits me personally, as it’s within walking distance from my home. </a:t>
            </a:r>
          </a:p>
          <a:p>
            <a:pPr marL="342900" indent="-342900">
              <a:buFont typeface="Wingdings" pitchFamily="2" charset="2"/>
              <a:buChar char="§"/>
            </a:pPr>
            <a:r>
              <a:rPr lang="en-GB" b="0" dirty="0" smtClean="0">
                <a:latin typeface="Calibri Light" pitchFamily="34" charset="0"/>
                <a:cs typeface="Calibri Light" pitchFamily="34" charset="0"/>
              </a:rPr>
              <a:t>This school is currently struggling with staff numbers due to budget cuts, as a result it would be a benefit to them and myself when I attend and work with students free of charge. </a:t>
            </a:r>
          </a:p>
          <a:p>
            <a:r>
              <a:rPr lang="en-GB" b="0" u="sng" dirty="0" smtClean="0">
                <a:latin typeface="Calibri Light" pitchFamily="34" charset="0"/>
                <a:cs typeface="Calibri Light" pitchFamily="34" charset="0"/>
              </a:rPr>
              <a:t>Cons</a:t>
            </a:r>
          </a:p>
          <a:p>
            <a:pPr marL="342900" indent="-342900">
              <a:buFont typeface="Wingdings" pitchFamily="2" charset="2"/>
              <a:buChar char="§"/>
            </a:pPr>
            <a:r>
              <a:rPr lang="en-GB" b="0" dirty="0" smtClean="0">
                <a:latin typeface="Calibri Light" pitchFamily="34" charset="0"/>
                <a:cs typeface="Calibri Light" pitchFamily="34" charset="0"/>
              </a:rPr>
              <a:t>Not new opportunity, not learning anything new, as been and experienced what’s available before. </a:t>
            </a:r>
            <a:endParaRPr lang="en-GB" b="0" dirty="0">
              <a:latin typeface="Calibri Light" pitchFamily="34" charset="0"/>
              <a:cs typeface="Calibri Light" pitchFamily="34" charset="0"/>
            </a:endParaRPr>
          </a:p>
        </p:txBody>
      </p:sp>
      <p:sp>
        <p:nvSpPr>
          <p:cNvPr id="4" name="Rectangle 3"/>
          <p:cNvSpPr/>
          <p:nvPr/>
        </p:nvSpPr>
        <p:spPr>
          <a:xfrm>
            <a:off x="17481" y="1484784"/>
            <a:ext cx="4572000" cy="923330"/>
          </a:xfrm>
          <a:prstGeom prst="rect">
            <a:avLst/>
          </a:prstGeom>
        </p:spPr>
        <p:txBody>
          <a:bodyPr>
            <a:spAutoFit/>
          </a:bodyPr>
          <a:lstStyle/>
          <a:p>
            <a:r>
              <a:rPr lang="en-GB" b="1" dirty="0" smtClean="0">
                <a:latin typeface="Calibri Light" pitchFamily="34" charset="0"/>
                <a:cs typeface="Calibri Light" pitchFamily="34" charset="0"/>
              </a:rPr>
              <a:t>‘Gowerton </a:t>
            </a:r>
            <a:r>
              <a:rPr lang="en-GB" b="1" dirty="0">
                <a:latin typeface="Calibri Light" pitchFamily="34" charset="0"/>
                <a:cs typeface="Calibri Light" pitchFamily="34" charset="0"/>
              </a:rPr>
              <a:t>School is a public secondary school located in the heart of Gowerton village, near Swansea, United Kingdom</a:t>
            </a:r>
            <a:r>
              <a:rPr lang="en-GB" b="1" dirty="0" smtClean="0">
                <a:latin typeface="Calibri Light" pitchFamily="34" charset="0"/>
                <a:cs typeface="Calibri Light" pitchFamily="34" charset="0"/>
              </a:rPr>
              <a:t>.’</a:t>
            </a:r>
            <a:endParaRPr lang="en-GB" b="1" dirty="0">
              <a:latin typeface="Calibri Light" pitchFamily="34" charset="0"/>
              <a:cs typeface="Calibri Light" pitchFamily="34" charset="0"/>
            </a:endParaRPr>
          </a:p>
        </p:txBody>
      </p:sp>
      <p:sp>
        <p:nvSpPr>
          <p:cNvPr id="5" name="TextBox 4"/>
          <p:cNvSpPr txBox="1"/>
          <p:nvPr/>
        </p:nvSpPr>
        <p:spPr>
          <a:xfrm>
            <a:off x="827584" y="2408113"/>
            <a:ext cx="970137" cy="276999"/>
          </a:xfrm>
          <a:prstGeom prst="rect">
            <a:avLst/>
          </a:prstGeom>
          <a:noFill/>
        </p:spPr>
        <p:txBody>
          <a:bodyPr wrap="none" rtlCol="0">
            <a:spAutoFit/>
          </a:bodyPr>
          <a:lstStyle/>
          <a:p>
            <a:r>
              <a:rPr lang="en-GB" sz="1200" dirty="0" smtClean="0"/>
              <a:t>(N/A,2019) </a:t>
            </a:r>
            <a:endParaRPr lang="en-GB" sz="1200" dirty="0"/>
          </a:p>
        </p:txBody>
      </p:sp>
    </p:spTree>
    <p:extLst>
      <p:ext uri="{BB962C8B-B14F-4D97-AF65-F5344CB8AC3E}">
        <p14:creationId xmlns:p14="http://schemas.microsoft.com/office/powerpoint/2010/main" val="5439648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5791200" cy="1371600"/>
          </a:xfrm>
        </p:spPr>
        <p:txBody>
          <a:bodyPr/>
          <a:lstStyle/>
          <a:p>
            <a:r>
              <a:rPr lang="en-GB" dirty="0" smtClean="0"/>
              <a:t>Ospreys Summer Camp</a:t>
            </a:r>
            <a:endParaRPr lang="en-GB" dirty="0"/>
          </a:p>
        </p:txBody>
      </p:sp>
      <p:sp>
        <p:nvSpPr>
          <p:cNvPr id="3" name="Content Placeholder 2"/>
          <p:cNvSpPr>
            <a:spLocks noGrp="1"/>
          </p:cNvSpPr>
          <p:nvPr>
            <p:ph idx="1"/>
          </p:nvPr>
        </p:nvSpPr>
        <p:spPr>
          <a:xfrm>
            <a:off x="0" y="3156849"/>
            <a:ext cx="7620000" cy="3672342"/>
          </a:xfrm>
        </p:spPr>
        <p:txBody>
          <a:bodyPr/>
          <a:lstStyle/>
          <a:p>
            <a:r>
              <a:rPr lang="en-GB" b="0" u="sng" dirty="0" smtClean="0">
                <a:latin typeface="Calibri Light" pitchFamily="34" charset="0"/>
                <a:cs typeface="Calibri Light" pitchFamily="34" charset="0"/>
              </a:rPr>
              <a:t>Pros</a:t>
            </a:r>
          </a:p>
          <a:p>
            <a:pPr marL="342900" indent="-342900">
              <a:buFont typeface="Wingdings" pitchFamily="2" charset="2"/>
              <a:buChar char="§"/>
            </a:pPr>
            <a:r>
              <a:rPr lang="en-GB" b="0" dirty="0" smtClean="0">
                <a:latin typeface="Calibri Light" pitchFamily="34" charset="0"/>
                <a:cs typeface="Calibri Light" pitchFamily="34" charset="0"/>
              </a:rPr>
              <a:t>This placements is primarily Rugby based, which is my sport of choice. </a:t>
            </a:r>
          </a:p>
          <a:p>
            <a:pPr marL="342900" indent="-342900">
              <a:buFont typeface="Wingdings" pitchFamily="2" charset="2"/>
              <a:buChar char="§"/>
            </a:pPr>
            <a:r>
              <a:rPr lang="en-GB" b="0" dirty="0" smtClean="0">
                <a:latin typeface="Calibri Light" pitchFamily="34" charset="0"/>
                <a:cs typeface="Calibri Light" pitchFamily="34" charset="0"/>
              </a:rPr>
              <a:t>Allows to broaden horizons working with new and experienced coaches, and different age groups. </a:t>
            </a:r>
          </a:p>
          <a:p>
            <a:r>
              <a:rPr lang="en-GB" b="0" u="sng" dirty="0" smtClean="0">
                <a:latin typeface="Calibri Light" pitchFamily="34" charset="0"/>
                <a:cs typeface="Calibri Light" pitchFamily="34" charset="0"/>
              </a:rPr>
              <a:t>Cons</a:t>
            </a:r>
          </a:p>
          <a:p>
            <a:pPr marL="342900" indent="-342900">
              <a:buFont typeface="Wingdings" pitchFamily="2" charset="2"/>
              <a:buChar char="§"/>
            </a:pPr>
            <a:r>
              <a:rPr lang="en-GB" b="0" dirty="0" smtClean="0">
                <a:latin typeface="Calibri Light" pitchFamily="34" charset="0"/>
                <a:cs typeface="Calibri Light" pitchFamily="34" charset="0"/>
              </a:rPr>
              <a:t>The location is far to travel everyday. </a:t>
            </a:r>
          </a:p>
          <a:p>
            <a:pPr marL="342900" indent="-342900">
              <a:buFont typeface="Wingdings" pitchFamily="2" charset="2"/>
              <a:buChar char="§"/>
            </a:pPr>
            <a:r>
              <a:rPr lang="en-GB" b="0" dirty="0" smtClean="0">
                <a:latin typeface="Calibri Light" pitchFamily="34" charset="0"/>
                <a:cs typeface="Calibri Light" pitchFamily="34" charset="0"/>
              </a:rPr>
              <a:t>There’s a lot of competition from others looking to coach at this venue.</a:t>
            </a:r>
            <a:endParaRPr lang="en-GB" b="0" dirty="0">
              <a:latin typeface="Calibri Light" pitchFamily="34" charset="0"/>
              <a:cs typeface="Calibri Light" pitchFamily="34" charset="0"/>
            </a:endParaRPr>
          </a:p>
        </p:txBody>
      </p:sp>
      <p:sp>
        <p:nvSpPr>
          <p:cNvPr id="4" name="Rectangle 3"/>
          <p:cNvSpPr/>
          <p:nvPr/>
        </p:nvSpPr>
        <p:spPr>
          <a:xfrm>
            <a:off x="0" y="1772816"/>
            <a:ext cx="8874224" cy="923330"/>
          </a:xfrm>
          <a:prstGeom prst="rect">
            <a:avLst/>
          </a:prstGeom>
        </p:spPr>
        <p:txBody>
          <a:bodyPr wrap="square">
            <a:spAutoFit/>
          </a:bodyPr>
          <a:lstStyle/>
          <a:p>
            <a:r>
              <a:rPr lang="en-GB" b="1" dirty="0" smtClean="0">
                <a:latin typeface="Calibri Light" pitchFamily="34" charset="0"/>
                <a:cs typeface="Calibri Light" pitchFamily="34" charset="0"/>
              </a:rPr>
              <a:t>‘These </a:t>
            </a:r>
            <a:r>
              <a:rPr lang="en-GB" b="1" dirty="0">
                <a:latin typeface="Calibri Light" pitchFamily="34" charset="0"/>
                <a:cs typeface="Calibri Light" pitchFamily="34" charset="0"/>
              </a:rPr>
              <a:t>fun camps run during the school holidays for children of all abilities age 6 - 12, both boys and girls (the days run from 8.30am to 3.30pm). We offer a range of camps based from our training ground at </a:t>
            </a:r>
            <a:r>
              <a:rPr lang="en-GB" b="1" dirty="0" err="1">
                <a:latin typeface="Calibri Light" pitchFamily="34" charset="0"/>
                <a:cs typeface="Calibri Light" pitchFamily="34" charset="0"/>
              </a:rPr>
              <a:t>Llandarcy</a:t>
            </a:r>
            <a:r>
              <a:rPr lang="en-GB" b="1" dirty="0">
                <a:latin typeface="Calibri Light" pitchFamily="34" charset="0"/>
                <a:cs typeface="Calibri Light" pitchFamily="34" charset="0"/>
              </a:rPr>
              <a:t> to outreach camps based in the local community</a:t>
            </a:r>
            <a:r>
              <a:rPr lang="en-GB" b="1" dirty="0" smtClean="0">
                <a:latin typeface="Calibri Light" pitchFamily="34" charset="0"/>
                <a:cs typeface="Calibri Light" pitchFamily="34" charset="0"/>
              </a:rPr>
              <a:t>.’ (N/A, 2016) </a:t>
            </a:r>
            <a:endParaRPr lang="en-GB" dirty="0">
              <a:latin typeface="Calibri Light" pitchFamily="34" charset="0"/>
              <a:cs typeface="Calibri Light" pitchFamily="34" charset="0"/>
            </a:endParaRPr>
          </a:p>
        </p:txBody>
      </p:sp>
    </p:spTree>
    <p:extLst>
      <p:ext uri="{BB962C8B-B14F-4D97-AF65-F5344CB8AC3E}">
        <p14:creationId xmlns:p14="http://schemas.microsoft.com/office/powerpoint/2010/main" val="26294410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5791200" cy="831622"/>
          </a:xfrm>
        </p:spPr>
        <p:txBody>
          <a:bodyPr/>
          <a:lstStyle/>
          <a:p>
            <a:r>
              <a:rPr lang="en-GB" dirty="0" smtClean="0"/>
              <a:t>Camp America</a:t>
            </a:r>
            <a:endParaRPr lang="en-GB" dirty="0"/>
          </a:p>
        </p:txBody>
      </p:sp>
      <p:sp>
        <p:nvSpPr>
          <p:cNvPr id="3" name="Content Placeholder 2"/>
          <p:cNvSpPr>
            <a:spLocks noGrp="1"/>
          </p:cNvSpPr>
          <p:nvPr>
            <p:ph idx="1"/>
          </p:nvPr>
        </p:nvSpPr>
        <p:spPr>
          <a:xfrm>
            <a:off x="0" y="2484437"/>
            <a:ext cx="7620000" cy="4373563"/>
          </a:xfrm>
        </p:spPr>
        <p:txBody>
          <a:bodyPr/>
          <a:lstStyle/>
          <a:p>
            <a:r>
              <a:rPr lang="en-GB" b="0" u="sng" dirty="0" smtClean="0">
                <a:latin typeface="Calibri Light" pitchFamily="34" charset="0"/>
                <a:cs typeface="Calibri Light" pitchFamily="34" charset="0"/>
              </a:rPr>
              <a:t>Pros</a:t>
            </a:r>
          </a:p>
          <a:p>
            <a:pPr marL="342900" indent="-342900">
              <a:buFont typeface="Wingdings" pitchFamily="2" charset="2"/>
              <a:buChar char="§"/>
            </a:pPr>
            <a:r>
              <a:rPr lang="en-GB" b="0" dirty="0" smtClean="0">
                <a:latin typeface="Calibri Light" pitchFamily="34" charset="0"/>
                <a:cs typeface="Calibri Light" pitchFamily="34" charset="0"/>
              </a:rPr>
              <a:t>Amazing experience, great opportunity. </a:t>
            </a:r>
            <a:endParaRPr lang="en-GB" b="0" dirty="0">
              <a:latin typeface="Calibri Light" pitchFamily="34" charset="0"/>
              <a:cs typeface="Calibri Light" pitchFamily="34" charset="0"/>
            </a:endParaRPr>
          </a:p>
          <a:p>
            <a:pPr marL="342900" indent="-342900">
              <a:buFont typeface="Wingdings" pitchFamily="2" charset="2"/>
              <a:buChar char="§"/>
            </a:pPr>
            <a:r>
              <a:rPr lang="en-GB" b="0" dirty="0" smtClean="0">
                <a:latin typeface="Calibri Light" pitchFamily="34" charset="0"/>
                <a:cs typeface="Calibri Light" pitchFamily="34" charset="0"/>
              </a:rPr>
              <a:t>New challenges.</a:t>
            </a:r>
          </a:p>
          <a:p>
            <a:pPr marL="342900" indent="-342900">
              <a:buFont typeface="Wingdings" pitchFamily="2" charset="2"/>
              <a:buChar char="§"/>
            </a:pPr>
            <a:r>
              <a:rPr lang="en-GB" b="0" dirty="0" smtClean="0">
                <a:latin typeface="Calibri Light" pitchFamily="34" charset="0"/>
                <a:cs typeface="Calibri Light" pitchFamily="34" charset="0"/>
              </a:rPr>
              <a:t>Coaching different cultures.</a:t>
            </a:r>
          </a:p>
          <a:p>
            <a:pPr marL="342900" indent="-342900">
              <a:buFont typeface="Wingdings" pitchFamily="2" charset="2"/>
              <a:buChar char="§"/>
            </a:pPr>
            <a:r>
              <a:rPr lang="en-GB" b="0" dirty="0" smtClean="0">
                <a:latin typeface="Calibri Light" pitchFamily="34" charset="0"/>
                <a:cs typeface="Calibri Light" pitchFamily="34" charset="0"/>
              </a:rPr>
              <a:t>Weekly wages</a:t>
            </a:r>
          </a:p>
          <a:p>
            <a:pPr marL="342900" indent="-342900">
              <a:buFont typeface="Wingdings" pitchFamily="2" charset="2"/>
              <a:buChar char="§"/>
            </a:pPr>
            <a:r>
              <a:rPr lang="en-GB" b="0" dirty="0" smtClean="0">
                <a:latin typeface="Calibri Light" pitchFamily="34" charset="0"/>
                <a:cs typeface="Calibri Light" pitchFamily="34" charset="0"/>
              </a:rPr>
              <a:t>Allows to Travel America</a:t>
            </a:r>
          </a:p>
          <a:p>
            <a:r>
              <a:rPr lang="en-GB" b="0" u="sng" dirty="0" smtClean="0">
                <a:latin typeface="Calibri Light" pitchFamily="34" charset="0"/>
                <a:cs typeface="Calibri Light" pitchFamily="34" charset="0"/>
              </a:rPr>
              <a:t>Cons</a:t>
            </a:r>
          </a:p>
          <a:p>
            <a:pPr marL="342900" indent="-342900">
              <a:buFont typeface="Arial" pitchFamily="34" charset="0"/>
              <a:buChar char="•"/>
            </a:pPr>
            <a:r>
              <a:rPr lang="en-GB" b="0" dirty="0" smtClean="0">
                <a:latin typeface="Calibri Light" pitchFamily="34" charset="0"/>
                <a:cs typeface="Calibri Light" pitchFamily="34" charset="0"/>
              </a:rPr>
              <a:t>Expensive Travel costs</a:t>
            </a:r>
          </a:p>
          <a:p>
            <a:pPr marL="342900" indent="-342900">
              <a:buFont typeface="Arial" pitchFamily="34" charset="0"/>
              <a:buChar char="•"/>
            </a:pPr>
            <a:r>
              <a:rPr lang="en-GB" b="0" dirty="0" smtClean="0">
                <a:latin typeface="Calibri Light" pitchFamily="34" charset="0"/>
                <a:cs typeface="Calibri Light" pitchFamily="34" charset="0"/>
              </a:rPr>
              <a:t>There’s an application process</a:t>
            </a:r>
          </a:p>
          <a:p>
            <a:pPr marL="342900" indent="-342900">
              <a:buFont typeface="Wingdings" pitchFamily="2" charset="2"/>
              <a:buChar char="§"/>
            </a:pPr>
            <a:endParaRPr lang="en-GB" b="0" dirty="0" smtClean="0">
              <a:latin typeface="Calibri Light" pitchFamily="34" charset="0"/>
              <a:cs typeface="Calibri Light" pitchFamily="34" charset="0"/>
            </a:endParaRPr>
          </a:p>
          <a:p>
            <a:pPr marL="342900" indent="-342900">
              <a:buFont typeface="Wingdings" pitchFamily="2" charset="2"/>
              <a:buChar char="§"/>
            </a:pPr>
            <a:endParaRPr lang="en-GB" b="0" dirty="0" smtClean="0">
              <a:latin typeface="Calibri Light" pitchFamily="34" charset="0"/>
              <a:cs typeface="Calibri Light" pitchFamily="34" charset="0"/>
            </a:endParaRPr>
          </a:p>
          <a:p>
            <a:pPr marL="342900" indent="-342900">
              <a:buFont typeface="Wingdings" pitchFamily="2" charset="2"/>
              <a:buChar char="§"/>
            </a:pPr>
            <a:endParaRPr lang="en-GB" b="0" dirty="0">
              <a:latin typeface="Calibri Light" pitchFamily="34" charset="0"/>
              <a:cs typeface="Calibri Light" pitchFamily="34" charset="0"/>
            </a:endParaRPr>
          </a:p>
        </p:txBody>
      </p:sp>
      <p:sp>
        <p:nvSpPr>
          <p:cNvPr id="4" name="Rectangle 3"/>
          <p:cNvSpPr/>
          <p:nvPr/>
        </p:nvSpPr>
        <p:spPr>
          <a:xfrm>
            <a:off x="30979" y="1052736"/>
            <a:ext cx="7272808" cy="1200329"/>
          </a:xfrm>
          <a:prstGeom prst="rect">
            <a:avLst/>
          </a:prstGeom>
        </p:spPr>
        <p:txBody>
          <a:bodyPr wrap="square">
            <a:spAutoFit/>
          </a:bodyPr>
          <a:lstStyle/>
          <a:p>
            <a:r>
              <a:rPr lang="en-GB" b="1" dirty="0" smtClean="0">
                <a:latin typeface="Calibri Light" pitchFamily="34" charset="0"/>
                <a:cs typeface="Calibri Light" pitchFamily="34" charset="0"/>
              </a:rPr>
              <a:t>‘Camp </a:t>
            </a:r>
            <a:r>
              <a:rPr lang="en-GB" b="1" dirty="0">
                <a:latin typeface="Calibri Light" pitchFamily="34" charset="0"/>
                <a:cs typeface="Calibri Light" pitchFamily="34" charset="0"/>
              </a:rPr>
              <a:t>America recruits international staff for American summer camps. Established in 1969, we are the biggest international summer camp staff provider recruiting thousands of young people each year to work on hundreds of summer camps across the USA</a:t>
            </a:r>
            <a:r>
              <a:rPr lang="en-GB" b="1" dirty="0" smtClean="0">
                <a:latin typeface="Calibri Light" pitchFamily="34" charset="0"/>
                <a:cs typeface="Calibri Light" pitchFamily="34" charset="0"/>
              </a:rPr>
              <a:t>!’ (Camp America ,2019)</a:t>
            </a:r>
            <a:endParaRPr lang="en-GB" b="1" dirty="0">
              <a:latin typeface="Calibri Light" pitchFamily="34" charset="0"/>
              <a:cs typeface="Calibri Light" pitchFamily="34" charset="0"/>
            </a:endParaRPr>
          </a:p>
        </p:txBody>
      </p:sp>
      <p:sp>
        <p:nvSpPr>
          <p:cNvPr id="5" name="TextBox 4"/>
          <p:cNvSpPr txBox="1"/>
          <p:nvPr/>
        </p:nvSpPr>
        <p:spPr>
          <a:xfrm>
            <a:off x="179512" y="2220130"/>
            <a:ext cx="886781" cy="276999"/>
          </a:xfrm>
          <a:prstGeom prst="rect">
            <a:avLst/>
          </a:prstGeom>
          <a:noFill/>
        </p:spPr>
        <p:txBody>
          <a:bodyPr wrap="none" rtlCol="0">
            <a:spAutoFit/>
          </a:bodyPr>
          <a:lstStyle/>
          <a:p>
            <a:r>
              <a:rPr lang="en-GB" sz="1200" dirty="0" smtClean="0"/>
              <a:t>(N/A, </a:t>
            </a:r>
            <a:r>
              <a:rPr lang="en-GB" sz="1200" dirty="0" err="1" smtClean="0"/>
              <a:t>n.d.</a:t>
            </a:r>
            <a:r>
              <a:rPr lang="en-GB" sz="1200" dirty="0" smtClean="0"/>
              <a:t>)</a:t>
            </a:r>
            <a:endParaRPr lang="en-GB" sz="1200" dirty="0"/>
          </a:p>
        </p:txBody>
      </p:sp>
    </p:spTree>
    <p:extLst>
      <p:ext uri="{BB962C8B-B14F-4D97-AF65-F5344CB8AC3E}">
        <p14:creationId xmlns:p14="http://schemas.microsoft.com/office/powerpoint/2010/main" val="31299566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Skills I would develop and How:</a:t>
            </a:r>
            <a:endParaRPr lang="en-GB" dirty="0"/>
          </a:p>
        </p:txBody>
      </p:sp>
      <p:sp>
        <p:nvSpPr>
          <p:cNvPr id="3" name="Content Placeholder 2"/>
          <p:cNvSpPr>
            <a:spLocks noGrp="1"/>
          </p:cNvSpPr>
          <p:nvPr>
            <p:ph idx="1"/>
          </p:nvPr>
        </p:nvSpPr>
        <p:spPr/>
        <p:txBody>
          <a:bodyPr>
            <a:normAutofit/>
          </a:bodyPr>
          <a:lstStyle/>
          <a:p>
            <a:pPr marL="342900" indent="-342900">
              <a:buFont typeface="Wingdings" pitchFamily="2" charset="2"/>
              <a:buChar char="§"/>
            </a:pPr>
            <a:r>
              <a:rPr lang="en-GB" b="0" dirty="0" smtClean="0">
                <a:latin typeface="Calibri Light" pitchFamily="34" charset="0"/>
                <a:cs typeface="Calibri Light" pitchFamily="34" charset="0"/>
              </a:rPr>
              <a:t>Communication  </a:t>
            </a:r>
          </a:p>
          <a:p>
            <a:pPr marL="342900" indent="-342900">
              <a:buFont typeface="Arial" pitchFamily="34" charset="0"/>
              <a:buChar char="•"/>
            </a:pPr>
            <a:r>
              <a:rPr lang="en-GB" b="0" dirty="0" smtClean="0">
                <a:latin typeface="Calibri Light" pitchFamily="34" charset="0"/>
                <a:cs typeface="Calibri Light" pitchFamily="34" charset="0"/>
              </a:rPr>
              <a:t>Teamwork</a:t>
            </a:r>
          </a:p>
          <a:p>
            <a:pPr marL="342900" indent="-342900">
              <a:buFont typeface="Arial" pitchFamily="34" charset="0"/>
              <a:buChar char="•"/>
            </a:pPr>
            <a:r>
              <a:rPr lang="en-GB" b="0" dirty="0">
                <a:latin typeface="Calibri Light" pitchFamily="34" charset="0"/>
                <a:cs typeface="Calibri Light" pitchFamily="34" charset="0"/>
              </a:rPr>
              <a:t>Responsibility</a:t>
            </a:r>
          </a:p>
          <a:p>
            <a:pPr marL="342900" indent="-342900">
              <a:buFont typeface="Arial" pitchFamily="34" charset="0"/>
              <a:buChar char="•"/>
            </a:pPr>
            <a:r>
              <a:rPr lang="en-GB" b="0" dirty="0">
                <a:latin typeface="Calibri Light" pitchFamily="34" charset="0"/>
                <a:cs typeface="Calibri Light" pitchFamily="34" charset="0"/>
              </a:rPr>
              <a:t>Creativity</a:t>
            </a:r>
          </a:p>
          <a:p>
            <a:pPr marL="342900" indent="-342900">
              <a:buFont typeface="Arial" pitchFamily="34" charset="0"/>
              <a:buChar char="•"/>
            </a:pPr>
            <a:r>
              <a:rPr lang="en-GB" b="0" dirty="0">
                <a:latin typeface="Calibri Light" pitchFamily="34" charset="0"/>
                <a:cs typeface="Calibri Light" pitchFamily="34" charset="0"/>
              </a:rPr>
              <a:t>Problem-solving</a:t>
            </a:r>
          </a:p>
          <a:p>
            <a:pPr marL="342900" indent="-342900">
              <a:buFont typeface="Arial" pitchFamily="34" charset="0"/>
              <a:buChar char="•"/>
            </a:pPr>
            <a:r>
              <a:rPr lang="en-GB" b="0" dirty="0">
                <a:latin typeface="Calibri Light" pitchFamily="34" charset="0"/>
                <a:cs typeface="Calibri Light" pitchFamily="34" charset="0"/>
              </a:rPr>
              <a:t>Leadership</a:t>
            </a:r>
          </a:p>
          <a:p>
            <a:pPr marL="342900" indent="-342900">
              <a:buFont typeface="Arial" pitchFamily="34" charset="0"/>
              <a:buChar char="•"/>
            </a:pPr>
            <a:r>
              <a:rPr lang="en-GB" b="0" dirty="0" smtClean="0">
                <a:latin typeface="Calibri Light" pitchFamily="34" charset="0"/>
                <a:cs typeface="Calibri Light" pitchFamily="34" charset="0"/>
              </a:rPr>
              <a:t>People </a:t>
            </a:r>
            <a:r>
              <a:rPr lang="en-GB" b="0" dirty="0">
                <a:latin typeface="Calibri Light" pitchFamily="34" charset="0"/>
                <a:cs typeface="Calibri Light" pitchFamily="34" charset="0"/>
              </a:rPr>
              <a:t>skills</a:t>
            </a:r>
          </a:p>
          <a:p>
            <a:pPr marL="342900" indent="-342900">
              <a:buFont typeface="Arial" pitchFamily="34" charset="0"/>
              <a:buChar char="•"/>
            </a:pPr>
            <a:r>
              <a:rPr lang="en-GB" b="0" dirty="0" smtClean="0">
                <a:latin typeface="Calibri Light" pitchFamily="34" charset="0"/>
                <a:cs typeface="Calibri Light" pitchFamily="34" charset="0"/>
              </a:rPr>
              <a:t>Adaptability</a:t>
            </a:r>
          </a:p>
          <a:p>
            <a:pPr marL="342900" indent="-342900">
              <a:buFont typeface="Arial" pitchFamily="34" charset="0"/>
              <a:buChar char="•"/>
            </a:pPr>
            <a:r>
              <a:rPr lang="en-GB" b="0" dirty="0" smtClean="0">
                <a:latin typeface="Calibri Light" pitchFamily="34" charset="0"/>
                <a:cs typeface="Calibri Light" pitchFamily="34" charset="0"/>
              </a:rPr>
              <a:t>Independence</a:t>
            </a:r>
          </a:p>
          <a:p>
            <a:endParaRPr lang="en-GB" b="0" dirty="0">
              <a:latin typeface="Calibri Light" pitchFamily="34" charset="0"/>
              <a:cs typeface="Calibri Light" pitchFamily="34" charset="0"/>
            </a:endParaRPr>
          </a:p>
          <a:p>
            <a:pPr marL="342900" indent="-342900">
              <a:buFont typeface="Wingdings" pitchFamily="2" charset="2"/>
              <a:buChar char="§"/>
            </a:pP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0731" y="2348880"/>
            <a:ext cx="3216183" cy="2415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980997" y="4749002"/>
            <a:ext cx="824265" cy="261610"/>
          </a:xfrm>
          <a:prstGeom prst="rect">
            <a:avLst/>
          </a:prstGeom>
          <a:noFill/>
        </p:spPr>
        <p:txBody>
          <a:bodyPr wrap="none" rtlCol="0">
            <a:spAutoFit/>
          </a:bodyPr>
          <a:lstStyle/>
          <a:p>
            <a:r>
              <a:rPr lang="en-GB" sz="1100" dirty="0" smtClean="0"/>
              <a:t>(N/A, </a:t>
            </a:r>
            <a:r>
              <a:rPr lang="en-GB" sz="1100" dirty="0" err="1" smtClean="0"/>
              <a:t>n.d.</a:t>
            </a:r>
            <a:r>
              <a:rPr lang="en-GB" sz="1100" dirty="0" smtClean="0"/>
              <a:t>)</a:t>
            </a:r>
            <a:endParaRPr lang="en-GB" sz="1100" dirty="0"/>
          </a:p>
        </p:txBody>
      </p:sp>
    </p:spTree>
    <p:extLst>
      <p:ext uri="{BB962C8B-B14F-4D97-AF65-F5344CB8AC3E}">
        <p14:creationId xmlns:p14="http://schemas.microsoft.com/office/powerpoint/2010/main" val="20418665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5791200" cy="1371600"/>
          </a:xfrm>
        </p:spPr>
        <p:txBody>
          <a:bodyPr/>
          <a:lstStyle/>
          <a:p>
            <a:r>
              <a:rPr lang="en-GB" dirty="0" smtClean="0"/>
              <a:t>Final choice</a:t>
            </a:r>
            <a:endParaRPr lang="en-GB" dirty="0"/>
          </a:p>
        </p:txBody>
      </p:sp>
      <p:sp>
        <p:nvSpPr>
          <p:cNvPr id="3" name="Content Placeholder 2"/>
          <p:cNvSpPr>
            <a:spLocks noGrp="1"/>
          </p:cNvSpPr>
          <p:nvPr>
            <p:ph idx="1"/>
          </p:nvPr>
        </p:nvSpPr>
        <p:spPr/>
        <p:txBody>
          <a:bodyPr/>
          <a:lstStyle/>
          <a:p>
            <a:r>
              <a:rPr lang="en-GB" b="0" dirty="0" smtClean="0">
                <a:latin typeface="Calibri Light" pitchFamily="34" charset="0"/>
                <a:cs typeface="Calibri Light" pitchFamily="34" charset="0"/>
              </a:rPr>
              <a:t>My preferred choice is Gowerton school due to it’s convenience, this is an important quality as I have other commitments outside of university responsibilities. I feel it offers me everything I’m looking for in a placement provider, for example, delivering coaching sessions with knowledgeable teachers to guide me and help me reach my ultimate goal, it also allows me to work closely with local children and with quality equipment.  </a:t>
            </a:r>
            <a:endParaRPr lang="en-GB" b="0" dirty="0">
              <a:latin typeface="Calibri Light" pitchFamily="34" charset="0"/>
              <a:cs typeface="Calibri Light" pitchFamily="34" charset="0"/>
            </a:endParaRPr>
          </a:p>
        </p:txBody>
      </p:sp>
    </p:spTree>
    <p:extLst>
      <p:ext uri="{BB962C8B-B14F-4D97-AF65-F5344CB8AC3E}">
        <p14:creationId xmlns:p14="http://schemas.microsoft.com/office/powerpoint/2010/main" val="13064743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1556792"/>
            <a:ext cx="8712968" cy="4524315"/>
          </a:xfrm>
          <a:prstGeom prst="rect">
            <a:avLst/>
          </a:prstGeom>
          <a:noFill/>
        </p:spPr>
        <p:txBody>
          <a:bodyPr wrap="square" rtlCol="0">
            <a:spAutoFit/>
          </a:bodyPr>
          <a:lstStyle/>
          <a:p>
            <a:endParaRPr lang="en-GB" dirty="0" smtClean="0"/>
          </a:p>
          <a:p>
            <a:r>
              <a:rPr lang="en-GB" dirty="0" smtClean="0"/>
              <a:t>N/A (2017) </a:t>
            </a:r>
            <a:r>
              <a:rPr lang="en-GB" i="1" dirty="0" smtClean="0"/>
              <a:t>Ospreys Online </a:t>
            </a:r>
            <a:r>
              <a:rPr lang="en-GB" dirty="0" smtClean="0"/>
              <a:t>[Online</a:t>
            </a:r>
            <a:r>
              <a:rPr lang="en-GB" dirty="0"/>
              <a:t>]. Available at </a:t>
            </a:r>
            <a:r>
              <a:rPr lang="en-GB" dirty="0" smtClean="0">
                <a:hlinkClick r:id="rId2"/>
              </a:rPr>
              <a:t>https://www.ospreysrugby.com/community/rugby-camps</a:t>
            </a:r>
            <a:r>
              <a:rPr lang="en-GB" dirty="0" smtClean="0"/>
              <a:t> </a:t>
            </a:r>
          </a:p>
          <a:p>
            <a:r>
              <a:rPr lang="en-GB" dirty="0" smtClean="0"/>
              <a:t>(14/11/19).</a:t>
            </a:r>
          </a:p>
          <a:p>
            <a:endParaRPr lang="en-GB" dirty="0"/>
          </a:p>
          <a:p>
            <a:r>
              <a:rPr lang="en-GB" dirty="0" smtClean="0"/>
              <a:t>N/A (2019) </a:t>
            </a:r>
            <a:r>
              <a:rPr lang="en-GB" i="1" dirty="0" smtClean="0"/>
              <a:t>Gowerton School </a:t>
            </a:r>
            <a:r>
              <a:rPr lang="en-GB" dirty="0" smtClean="0"/>
              <a:t>[Online</a:t>
            </a:r>
            <a:r>
              <a:rPr lang="en-GB" dirty="0"/>
              <a:t>]. Available at </a:t>
            </a:r>
            <a:r>
              <a:rPr lang="en-GB" dirty="0" smtClean="0">
                <a:hlinkClick r:id="rId3"/>
              </a:rPr>
              <a:t>http://www.gowerton.com/</a:t>
            </a:r>
            <a:r>
              <a:rPr lang="en-GB" dirty="0" smtClean="0"/>
              <a:t> (14/11/19).</a:t>
            </a:r>
          </a:p>
          <a:p>
            <a:endParaRPr lang="en-GB" dirty="0" smtClean="0"/>
          </a:p>
          <a:p>
            <a:r>
              <a:rPr lang="en-GB" dirty="0" smtClean="0"/>
              <a:t>N/A (.</a:t>
            </a:r>
            <a:r>
              <a:rPr lang="en-GB" dirty="0" err="1" smtClean="0"/>
              <a:t>n.d</a:t>
            </a:r>
            <a:r>
              <a:rPr lang="en-GB" dirty="0" smtClean="0"/>
              <a:t>) </a:t>
            </a:r>
            <a:r>
              <a:rPr lang="en-GB" i="1" dirty="0" smtClean="0"/>
              <a:t>Camp America </a:t>
            </a:r>
            <a:r>
              <a:rPr lang="en-GB" dirty="0" smtClean="0"/>
              <a:t>[Online</a:t>
            </a:r>
            <a:r>
              <a:rPr lang="en-GB" dirty="0"/>
              <a:t>]. Available at </a:t>
            </a:r>
            <a:r>
              <a:rPr lang="en-GB" dirty="0" smtClean="0">
                <a:hlinkClick r:id="rId4"/>
              </a:rPr>
              <a:t>https://www.campamerica.co.uk/about-us/the-company</a:t>
            </a:r>
            <a:r>
              <a:rPr lang="en-GB" dirty="0" smtClean="0"/>
              <a:t> (14/11/19).</a:t>
            </a:r>
          </a:p>
          <a:p>
            <a:endParaRPr lang="en-GB" dirty="0"/>
          </a:p>
          <a:p>
            <a:r>
              <a:rPr lang="en-GB" dirty="0" smtClean="0"/>
              <a:t>N/A (</a:t>
            </a:r>
            <a:r>
              <a:rPr lang="en-GB" dirty="0" err="1" smtClean="0"/>
              <a:t>n.d.</a:t>
            </a:r>
            <a:r>
              <a:rPr lang="en-GB" dirty="0" smtClean="0"/>
              <a:t>) Sports, Balls, Boys [Online</a:t>
            </a:r>
            <a:r>
              <a:rPr lang="en-GB" dirty="0"/>
              <a:t>]. Available </a:t>
            </a:r>
            <a:r>
              <a:rPr lang="en-GB" dirty="0" smtClean="0"/>
              <a:t>at </a:t>
            </a:r>
            <a:r>
              <a:rPr lang="en-GB" dirty="0" smtClean="0">
                <a:hlinkClick r:id="rId5"/>
              </a:rPr>
              <a:t>http://embossingbysandy.com/wp-content/uploads/Sports-Balls-boys.jpg</a:t>
            </a:r>
            <a:r>
              <a:rPr lang="en-GB" dirty="0" smtClean="0"/>
              <a:t> (14/11/19)</a:t>
            </a:r>
          </a:p>
          <a:p>
            <a:endParaRPr lang="en-GB" dirty="0"/>
          </a:p>
          <a:p>
            <a:r>
              <a:rPr lang="en-GB" dirty="0" smtClean="0"/>
              <a:t>N/A (.</a:t>
            </a:r>
            <a:r>
              <a:rPr lang="en-GB" dirty="0" err="1" smtClean="0"/>
              <a:t>n.d</a:t>
            </a:r>
            <a:r>
              <a:rPr lang="en-GB" dirty="0" smtClean="0"/>
              <a:t>) </a:t>
            </a:r>
            <a:r>
              <a:rPr lang="en-GB" i="1" dirty="0" smtClean="0"/>
              <a:t>Communication </a:t>
            </a:r>
            <a:r>
              <a:rPr lang="en-GB" dirty="0" smtClean="0"/>
              <a:t>[Online</a:t>
            </a:r>
            <a:r>
              <a:rPr lang="en-GB" dirty="0"/>
              <a:t>]. Available at </a:t>
            </a:r>
            <a:r>
              <a:rPr lang="en-GB" dirty="0" smtClean="0">
                <a:hlinkClick r:id="rId6"/>
              </a:rPr>
              <a:t>https://clipartix.com/wp-content/uploads/2017/02/Communication-clipart-free-images-3.jpg</a:t>
            </a:r>
            <a:r>
              <a:rPr lang="en-GB" dirty="0" smtClean="0"/>
              <a:t> (14/11/19)</a:t>
            </a:r>
            <a:endParaRPr lang="en-GB" dirty="0"/>
          </a:p>
        </p:txBody>
      </p:sp>
    </p:spTree>
    <p:extLst>
      <p:ext uri="{BB962C8B-B14F-4D97-AF65-F5344CB8AC3E}">
        <p14:creationId xmlns:p14="http://schemas.microsoft.com/office/powerpoint/2010/main" val="159150716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Essential</Template>
  <TotalTime>62</TotalTime>
  <Words>573</Words>
  <Application>Microsoft Office PowerPoint</Application>
  <PresentationFormat>On-screen Show (4:3)</PresentationFormat>
  <Paragraphs>65</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Arial Black</vt:lpstr>
      <vt:lpstr>Calibri Light</vt:lpstr>
      <vt:lpstr>Wingdings</vt:lpstr>
      <vt:lpstr>Essential</vt:lpstr>
      <vt:lpstr>PowerPoint Presentation</vt:lpstr>
      <vt:lpstr>Introduction</vt:lpstr>
      <vt:lpstr>Gowerton Comprehensive School</vt:lpstr>
      <vt:lpstr>Ospreys Summer Camp</vt:lpstr>
      <vt:lpstr>Camp America</vt:lpstr>
      <vt:lpstr>Skills I would develop and How:</vt:lpstr>
      <vt:lpstr>Final choice</vt:lpstr>
      <vt:lpstr>PowerPoint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Marie Pitson</cp:lastModifiedBy>
  <cp:revision>6</cp:revision>
  <dcterms:created xsi:type="dcterms:W3CDTF">2019-11-19T05:09:53Z</dcterms:created>
  <dcterms:modified xsi:type="dcterms:W3CDTF">2019-11-19T07:39:16Z</dcterms:modified>
</cp:coreProperties>
</file>