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4"/>
  </p:notesMasterIdLst>
  <p:sldIdLst>
    <p:sldId id="266" r:id="rId5"/>
    <p:sldId id="308" r:id="rId6"/>
    <p:sldId id="312" r:id="rId7"/>
    <p:sldId id="258" r:id="rId8"/>
    <p:sldId id="273" r:id="rId9"/>
    <p:sldId id="271" r:id="rId10"/>
    <p:sldId id="259" r:id="rId11"/>
    <p:sldId id="260" r:id="rId12"/>
    <p:sldId id="261" r:id="rId13"/>
    <p:sldId id="263" r:id="rId14"/>
    <p:sldId id="264" r:id="rId15"/>
    <p:sldId id="265" r:id="rId16"/>
    <p:sldId id="314" r:id="rId17"/>
    <p:sldId id="267" r:id="rId18"/>
    <p:sldId id="268" r:id="rId19"/>
    <p:sldId id="269" r:id="rId20"/>
    <p:sldId id="313" r:id="rId21"/>
    <p:sldId id="309" r:id="rId22"/>
    <p:sldId id="31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84" d="100"/>
          <a:sy n="84" d="100"/>
        </p:scale>
        <p:origin x="210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AFA285A7-3E38-4344-B740-874A380628D0}"/>
    <pc:docChg chg="modSld">
      <pc:chgData name="Marie Pitson" userId="db8d2b3e-593d-47e6-a0b5-dc90f7ab49ec" providerId="ADAL" clId="{AFA285A7-3E38-4344-B740-874A380628D0}" dt="2022-03-10T13:25:37.778" v="7" actId="20577"/>
      <pc:docMkLst>
        <pc:docMk/>
      </pc:docMkLst>
      <pc:sldChg chg="modNotesTx">
        <pc:chgData name="Marie Pitson" userId="db8d2b3e-593d-47e6-a0b5-dc90f7ab49ec" providerId="ADAL" clId="{AFA285A7-3E38-4344-B740-874A380628D0}" dt="2022-03-10T13:24:46.168" v="1" actId="20577"/>
        <pc:sldMkLst>
          <pc:docMk/>
          <pc:sldMk cId="0" sldId="258"/>
        </pc:sldMkLst>
      </pc:sldChg>
      <pc:sldChg chg="modNotesTx">
        <pc:chgData name="Marie Pitson" userId="db8d2b3e-593d-47e6-a0b5-dc90f7ab49ec" providerId="ADAL" clId="{AFA285A7-3E38-4344-B740-874A380628D0}" dt="2022-03-10T13:24:59.405" v="4" actId="20577"/>
        <pc:sldMkLst>
          <pc:docMk/>
          <pc:sldMk cId="0" sldId="259"/>
        </pc:sldMkLst>
      </pc:sldChg>
      <pc:sldChg chg="modNotesTx">
        <pc:chgData name="Marie Pitson" userId="db8d2b3e-593d-47e6-a0b5-dc90f7ab49ec" providerId="ADAL" clId="{AFA285A7-3E38-4344-B740-874A380628D0}" dt="2022-03-10T13:25:03.474" v="5" actId="20577"/>
        <pc:sldMkLst>
          <pc:docMk/>
          <pc:sldMk cId="0" sldId="260"/>
        </pc:sldMkLst>
      </pc:sldChg>
      <pc:sldChg chg="modNotesTx">
        <pc:chgData name="Marie Pitson" userId="db8d2b3e-593d-47e6-a0b5-dc90f7ab49ec" providerId="ADAL" clId="{AFA285A7-3E38-4344-B740-874A380628D0}" dt="2022-03-10T13:25:09.066" v="6" actId="20577"/>
        <pc:sldMkLst>
          <pc:docMk/>
          <pc:sldMk cId="0" sldId="261"/>
        </pc:sldMkLst>
      </pc:sldChg>
      <pc:sldChg chg="modNotesTx">
        <pc:chgData name="Marie Pitson" userId="db8d2b3e-593d-47e6-a0b5-dc90f7ab49ec" providerId="ADAL" clId="{AFA285A7-3E38-4344-B740-874A380628D0}" dt="2022-03-10T13:24:54.459" v="3" actId="20577"/>
        <pc:sldMkLst>
          <pc:docMk/>
          <pc:sldMk cId="0" sldId="271"/>
        </pc:sldMkLst>
      </pc:sldChg>
      <pc:sldChg chg="modNotesTx">
        <pc:chgData name="Marie Pitson" userId="db8d2b3e-593d-47e6-a0b5-dc90f7ab49ec" providerId="ADAL" clId="{AFA285A7-3E38-4344-B740-874A380628D0}" dt="2022-03-10T13:24:50.272" v="2" actId="20577"/>
        <pc:sldMkLst>
          <pc:docMk/>
          <pc:sldMk cId="0" sldId="273"/>
        </pc:sldMkLst>
      </pc:sldChg>
      <pc:sldChg chg="modNotesTx">
        <pc:chgData name="Marie Pitson" userId="db8d2b3e-593d-47e6-a0b5-dc90f7ab49ec" providerId="ADAL" clId="{AFA285A7-3E38-4344-B740-874A380628D0}" dt="2022-03-10T13:24:40.778" v="0" actId="20577"/>
        <pc:sldMkLst>
          <pc:docMk/>
          <pc:sldMk cId="1878662860" sldId="312"/>
        </pc:sldMkLst>
      </pc:sldChg>
      <pc:sldChg chg="modNotesTx">
        <pc:chgData name="Marie Pitson" userId="db8d2b3e-593d-47e6-a0b5-dc90f7ab49ec" providerId="ADAL" clId="{AFA285A7-3E38-4344-B740-874A380628D0}" dt="2022-03-10T13:25:37.778" v="7" actId="20577"/>
        <pc:sldMkLst>
          <pc:docMk/>
          <pc:sldMk cId="2116214601" sldId="31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Introduced part 2 of the module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Looked at the role of management accounting and costing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Compared financial and management accounting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Materials need to be valued for the following two purposes: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Product costs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Stock valuations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5DE09A55-0392-40F3-A081-94B7EEF4233A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6E647E27-C4B7-421F-8B3A-D71839DE6B83}" type="pres">
      <dgm:prSet presAssocID="{40FC4FFE-8987-4A26-B7F4-8A516F18ADAE}" presName="compNode" presStyleCnt="0"/>
      <dgm:spPr/>
    </dgm:pt>
    <dgm:pt modelId="{032EC918-E28B-422C-9FAC-73D5B0C68AE6}" type="pres">
      <dgm:prSet presAssocID="{40FC4FFE-8987-4A26-B7F4-8A516F18ADAE}" presName="bgRect" presStyleLbl="bgShp" presStyleIdx="0" presStyleCnt="3"/>
      <dgm:spPr/>
    </dgm:pt>
    <dgm:pt modelId="{66B2B327-E582-4C8B-8815-44B25F210DA8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607FA0BC-E85D-4A40-B67F-4FBC12A9D2D4}" type="pres">
      <dgm:prSet presAssocID="{40FC4FFE-8987-4A26-B7F4-8A516F18ADAE}" presName="spaceRect" presStyleCnt="0"/>
      <dgm:spPr/>
    </dgm:pt>
    <dgm:pt modelId="{E49EAC7D-A039-4D55-9430-85153A605ED0}" type="pres">
      <dgm:prSet presAssocID="{40FC4FFE-8987-4A26-B7F4-8A516F18ADAE}" presName="parTx" presStyleLbl="revTx" presStyleIdx="0" presStyleCnt="3">
        <dgm:presLayoutVars>
          <dgm:chMax val="0"/>
          <dgm:chPref val="0"/>
        </dgm:presLayoutVars>
      </dgm:prSet>
      <dgm:spPr/>
    </dgm:pt>
    <dgm:pt modelId="{3DAC91DE-F854-4310-A74F-489202F9ECF5}" type="pres">
      <dgm:prSet presAssocID="{5B62599A-5C9B-48E7-896E-EA782AC60C8B}" presName="sibTrans" presStyleCnt="0"/>
      <dgm:spPr/>
    </dgm:pt>
    <dgm:pt modelId="{1E857A87-8260-4B65-BCC1-B37AFA19DD0B}" type="pres">
      <dgm:prSet presAssocID="{49225C73-1633-42F1-AB3B-7CB183E5F8B8}" presName="compNode" presStyleCnt="0"/>
      <dgm:spPr/>
    </dgm:pt>
    <dgm:pt modelId="{0D18740C-D3C7-42D3-993D-9515341B7F2D}" type="pres">
      <dgm:prSet presAssocID="{49225C73-1633-42F1-AB3B-7CB183E5F8B8}" presName="bgRect" presStyleLbl="bgShp" presStyleIdx="1" presStyleCnt="3"/>
      <dgm:spPr/>
    </dgm:pt>
    <dgm:pt modelId="{179200C5-EFA0-4EBC-9BBB-EDD1D5E61B26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AF5C066-E30E-48C0-89AA-9295E74DC722}" type="pres">
      <dgm:prSet presAssocID="{49225C73-1633-42F1-AB3B-7CB183E5F8B8}" presName="spaceRect" presStyleCnt="0"/>
      <dgm:spPr/>
    </dgm:pt>
    <dgm:pt modelId="{30113572-1A65-48BE-9385-4B5E7647FD7B}" type="pres">
      <dgm:prSet presAssocID="{49225C73-1633-42F1-AB3B-7CB183E5F8B8}" presName="parTx" presStyleLbl="revTx" presStyleIdx="1" presStyleCnt="3">
        <dgm:presLayoutVars>
          <dgm:chMax val="0"/>
          <dgm:chPref val="0"/>
        </dgm:presLayoutVars>
      </dgm:prSet>
      <dgm:spPr/>
    </dgm:pt>
    <dgm:pt modelId="{19C361A9-9CBF-47C2-BB82-44C51DD59844}" type="pres">
      <dgm:prSet presAssocID="{9646853A-8964-4519-A5B1-0B7D18B2983D}" presName="sibTrans" presStyleCnt="0"/>
      <dgm:spPr/>
    </dgm:pt>
    <dgm:pt modelId="{614940C3-FAEE-4E54-B930-69A18C4ED46A}" type="pres">
      <dgm:prSet presAssocID="{1C383F32-22E8-4F62-A3E0-BDC3D5F48992}" presName="compNode" presStyleCnt="0"/>
      <dgm:spPr/>
    </dgm:pt>
    <dgm:pt modelId="{715CBBE3-A582-4103-8895-F4049732C09A}" type="pres">
      <dgm:prSet presAssocID="{1C383F32-22E8-4F62-A3E0-BDC3D5F48992}" presName="bgRect" presStyleLbl="bgShp" presStyleIdx="2" presStyleCnt="3"/>
      <dgm:spPr/>
    </dgm:pt>
    <dgm:pt modelId="{B122767D-701A-46C9-9353-880B0D03206D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B85CB8A-055F-499C-8977-41E75E8FB5C1}" type="pres">
      <dgm:prSet presAssocID="{1C383F32-22E8-4F62-A3E0-BDC3D5F48992}" presName="spaceRect" presStyleCnt="0"/>
      <dgm:spPr/>
    </dgm:pt>
    <dgm:pt modelId="{A00A19EC-C748-49DA-937D-45A5A9167C0E}" type="pres">
      <dgm:prSet presAssocID="{1C383F32-22E8-4F62-A3E0-BDC3D5F4899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F942685F-3D86-4965-AD2D-B89FD4393508}" type="presOf" srcId="{49225C73-1633-42F1-AB3B-7CB183E5F8B8}" destId="{30113572-1A65-48BE-9385-4B5E7647FD7B}" srcOrd="0" destOrd="0" presId="urn:microsoft.com/office/officeart/2018/2/layout/IconVerticalSolid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D5069C2-C689-431E-B641-D25BDE70E30D}" type="presOf" srcId="{1C383F32-22E8-4F62-A3E0-BDC3D5F48992}" destId="{A00A19EC-C748-49DA-937D-45A5A9167C0E}" srcOrd="0" destOrd="0" presId="urn:microsoft.com/office/officeart/2018/2/layout/IconVerticalSolidList"/>
    <dgm:cxn modelId="{424451CB-A61B-460B-A638-3D442256DF37}" type="presOf" srcId="{01A66772-F185-4D58-B8BB-E9370D7A7A2B}" destId="{5DE09A55-0392-40F3-A081-94B7EEF4233A}" srcOrd="0" destOrd="0" presId="urn:microsoft.com/office/officeart/2018/2/layout/IconVerticalSolidList"/>
    <dgm:cxn modelId="{5D61CFFD-5E4F-4446-AE88-4BDE713C7085}" type="presOf" srcId="{40FC4FFE-8987-4A26-B7F4-8A516F18ADAE}" destId="{E49EAC7D-A039-4D55-9430-85153A605ED0}" srcOrd="0" destOrd="0" presId="urn:microsoft.com/office/officeart/2018/2/layout/IconVerticalSolidList"/>
    <dgm:cxn modelId="{38292661-2DD0-4716-B969-590B379E3788}" type="presParOf" srcId="{5DE09A55-0392-40F3-A081-94B7EEF4233A}" destId="{6E647E27-C4B7-421F-8B3A-D71839DE6B83}" srcOrd="0" destOrd="0" presId="urn:microsoft.com/office/officeart/2018/2/layout/IconVerticalSolidList"/>
    <dgm:cxn modelId="{83DB56ED-5FE2-435A-BBAD-906E92EE0DE4}" type="presParOf" srcId="{6E647E27-C4B7-421F-8B3A-D71839DE6B83}" destId="{032EC918-E28B-422C-9FAC-73D5B0C68AE6}" srcOrd="0" destOrd="0" presId="urn:microsoft.com/office/officeart/2018/2/layout/IconVerticalSolidList"/>
    <dgm:cxn modelId="{0AD15AB3-4C8B-4DBE-B691-4FED7ABEB5F3}" type="presParOf" srcId="{6E647E27-C4B7-421F-8B3A-D71839DE6B83}" destId="{66B2B327-E582-4C8B-8815-44B25F210DA8}" srcOrd="1" destOrd="0" presId="urn:microsoft.com/office/officeart/2018/2/layout/IconVerticalSolidList"/>
    <dgm:cxn modelId="{FE859F69-1410-46DB-90A7-6C7235DE849B}" type="presParOf" srcId="{6E647E27-C4B7-421F-8B3A-D71839DE6B83}" destId="{607FA0BC-E85D-4A40-B67F-4FBC12A9D2D4}" srcOrd="2" destOrd="0" presId="urn:microsoft.com/office/officeart/2018/2/layout/IconVerticalSolidList"/>
    <dgm:cxn modelId="{B46C4A36-8C53-4810-90A8-B317E3E6B7E4}" type="presParOf" srcId="{6E647E27-C4B7-421F-8B3A-D71839DE6B83}" destId="{E49EAC7D-A039-4D55-9430-85153A605ED0}" srcOrd="3" destOrd="0" presId="urn:microsoft.com/office/officeart/2018/2/layout/IconVerticalSolidList"/>
    <dgm:cxn modelId="{707CC346-0B01-4FEF-9E73-F01C3A3AA264}" type="presParOf" srcId="{5DE09A55-0392-40F3-A081-94B7EEF4233A}" destId="{3DAC91DE-F854-4310-A74F-489202F9ECF5}" srcOrd="1" destOrd="0" presId="urn:microsoft.com/office/officeart/2018/2/layout/IconVerticalSolidList"/>
    <dgm:cxn modelId="{2DB99DE0-AE18-4DC4-9A2F-9D26385DFA7C}" type="presParOf" srcId="{5DE09A55-0392-40F3-A081-94B7EEF4233A}" destId="{1E857A87-8260-4B65-BCC1-B37AFA19DD0B}" srcOrd="2" destOrd="0" presId="urn:microsoft.com/office/officeart/2018/2/layout/IconVerticalSolidList"/>
    <dgm:cxn modelId="{DC20937E-A172-455A-8772-F8F9DEAD7462}" type="presParOf" srcId="{1E857A87-8260-4B65-BCC1-B37AFA19DD0B}" destId="{0D18740C-D3C7-42D3-993D-9515341B7F2D}" srcOrd="0" destOrd="0" presId="urn:microsoft.com/office/officeart/2018/2/layout/IconVerticalSolidList"/>
    <dgm:cxn modelId="{80CBF19F-7108-4644-BA9C-CCA877EE642B}" type="presParOf" srcId="{1E857A87-8260-4B65-BCC1-B37AFA19DD0B}" destId="{179200C5-EFA0-4EBC-9BBB-EDD1D5E61B26}" srcOrd="1" destOrd="0" presId="urn:microsoft.com/office/officeart/2018/2/layout/IconVerticalSolidList"/>
    <dgm:cxn modelId="{AEE1A349-9874-448F-A244-513DCE282BE7}" type="presParOf" srcId="{1E857A87-8260-4B65-BCC1-B37AFA19DD0B}" destId="{8AF5C066-E30E-48C0-89AA-9295E74DC722}" srcOrd="2" destOrd="0" presId="urn:microsoft.com/office/officeart/2018/2/layout/IconVerticalSolidList"/>
    <dgm:cxn modelId="{A06E8914-AA34-4435-A0CC-C8A207332487}" type="presParOf" srcId="{1E857A87-8260-4B65-BCC1-B37AFA19DD0B}" destId="{30113572-1A65-48BE-9385-4B5E7647FD7B}" srcOrd="3" destOrd="0" presId="urn:microsoft.com/office/officeart/2018/2/layout/IconVerticalSolidList"/>
    <dgm:cxn modelId="{4E7BAB85-8757-4BFC-BE80-64F6B07F07F6}" type="presParOf" srcId="{5DE09A55-0392-40F3-A081-94B7EEF4233A}" destId="{19C361A9-9CBF-47C2-BB82-44C51DD59844}" srcOrd="3" destOrd="0" presId="urn:microsoft.com/office/officeart/2018/2/layout/IconVerticalSolidList"/>
    <dgm:cxn modelId="{52FD4338-4466-41E9-B155-FC30C72D4497}" type="presParOf" srcId="{5DE09A55-0392-40F3-A081-94B7EEF4233A}" destId="{614940C3-FAEE-4E54-B930-69A18C4ED46A}" srcOrd="4" destOrd="0" presId="urn:microsoft.com/office/officeart/2018/2/layout/IconVerticalSolidList"/>
    <dgm:cxn modelId="{7F0A244C-51F2-46BF-B990-89AB4D8E6D2B}" type="presParOf" srcId="{614940C3-FAEE-4E54-B930-69A18C4ED46A}" destId="{715CBBE3-A582-4103-8895-F4049732C09A}" srcOrd="0" destOrd="0" presId="urn:microsoft.com/office/officeart/2018/2/layout/IconVerticalSolidList"/>
    <dgm:cxn modelId="{7D25C36E-9853-4F9F-B71C-5C639199DB23}" type="presParOf" srcId="{614940C3-FAEE-4E54-B930-69A18C4ED46A}" destId="{B122767D-701A-46C9-9353-880B0D03206D}" srcOrd="1" destOrd="0" presId="urn:microsoft.com/office/officeart/2018/2/layout/IconVerticalSolidList"/>
    <dgm:cxn modelId="{5AFFF0F8-EF74-4787-8338-682FCF5E6D6A}" type="presParOf" srcId="{614940C3-FAEE-4E54-B930-69A18C4ED46A}" destId="{CB85CB8A-055F-499C-8977-41E75E8FB5C1}" srcOrd="2" destOrd="0" presId="urn:microsoft.com/office/officeart/2018/2/layout/IconVerticalSolidList"/>
    <dgm:cxn modelId="{8E2E94E5-29C9-471E-8F63-47F4D7AC682B}" type="presParOf" srcId="{614940C3-FAEE-4E54-B930-69A18C4ED46A}" destId="{A00A19EC-C748-49DA-937D-45A5A9167C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Introduced part 2 of the module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Looked at the role of management accounting and costing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Compared financial and management accounting</a:t>
          </a:r>
        </a:p>
      </dsp:txBody>
      <dsp:txXfrm>
        <a:off x="7041543" y="2725540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2EC918-E28B-422C-9FAC-73D5B0C68AE6}">
      <dsp:nvSpPr>
        <dsp:cNvPr id="0" name=""/>
        <dsp:cNvSpPr/>
      </dsp:nvSpPr>
      <dsp:spPr>
        <a:xfrm>
          <a:off x="0" y="61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B2B327-E582-4C8B-8815-44B25F210DA8}">
      <dsp:nvSpPr>
        <dsp:cNvPr id="0" name=""/>
        <dsp:cNvSpPr/>
      </dsp:nvSpPr>
      <dsp:spPr>
        <a:xfrm>
          <a:off x="436480" y="325271"/>
          <a:ext cx="793601" cy="79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EAC7D-A039-4D55-9430-85153A605ED0}">
      <dsp:nvSpPr>
        <dsp:cNvPr id="0" name=""/>
        <dsp:cNvSpPr/>
      </dsp:nvSpPr>
      <dsp:spPr>
        <a:xfrm>
          <a:off x="1666563" y="61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Materials need to be valued for the following two purposes:</a:t>
          </a:r>
        </a:p>
      </dsp:txBody>
      <dsp:txXfrm>
        <a:off x="1666563" y="616"/>
        <a:ext cx="5243823" cy="1442911"/>
      </dsp:txXfrm>
    </dsp:sp>
    <dsp:sp modelId="{0D18740C-D3C7-42D3-993D-9515341B7F2D}">
      <dsp:nvSpPr>
        <dsp:cNvPr id="0" name=""/>
        <dsp:cNvSpPr/>
      </dsp:nvSpPr>
      <dsp:spPr>
        <a:xfrm>
          <a:off x="0" y="180425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9200C5-EFA0-4EBC-9BBB-EDD1D5E61B26}">
      <dsp:nvSpPr>
        <dsp:cNvPr id="0" name=""/>
        <dsp:cNvSpPr/>
      </dsp:nvSpPr>
      <dsp:spPr>
        <a:xfrm>
          <a:off x="436480" y="2128911"/>
          <a:ext cx="793601" cy="79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13572-1A65-48BE-9385-4B5E7647FD7B}">
      <dsp:nvSpPr>
        <dsp:cNvPr id="0" name=""/>
        <dsp:cNvSpPr/>
      </dsp:nvSpPr>
      <dsp:spPr>
        <a:xfrm>
          <a:off x="1666563" y="180425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Product costs</a:t>
          </a:r>
        </a:p>
      </dsp:txBody>
      <dsp:txXfrm>
        <a:off x="1666563" y="1804256"/>
        <a:ext cx="5243823" cy="1442911"/>
      </dsp:txXfrm>
    </dsp:sp>
    <dsp:sp modelId="{715CBBE3-A582-4103-8895-F4049732C09A}">
      <dsp:nvSpPr>
        <dsp:cNvPr id="0" name=""/>
        <dsp:cNvSpPr/>
      </dsp:nvSpPr>
      <dsp:spPr>
        <a:xfrm>
          <a:off x="0" y="360789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22767D-701A-46C9-9353-880B0D03206D}">
      <dsp:nvSpPr>
        <dsp:cNvPr id="0" name=""/>
        <dsp:cNvSpPr/>
      </dsp:nvSpPr>
      <dsp:spPr>
        <a:xfrm>
          <a:off x="436480" y="3932551"/>
          <a:ext cx="793601" cy="79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A19EC-C748-49DA-937D-45A5A9167C0E}">
      <dsp:nvSpPr>
        <dsp:cNvPr id="0" name=""/>
        <dsp:cNvSpPr/>
      </dsp:nvSpPr>
      <dsp:spPr>
        <a:xfrm>
          <a:off x="1666563" y="360789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Stock valuations</a:t>
          </a:r>
        </a:p>
      </dsp:txBody>
      <dsp:txXfrm>
        <a:off x="1666563" y="3607896"/>
        <a:ext cx="5243823" cy="14429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C97E74-3FC0-4D89-BDA1-E59F9AB502A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6C30E2-2EC9-4280-B7B8-2D444F8A3B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626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6C30E2-2EC9-4280-B7B8-2D444F8A3B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06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6C30E2-2EC9-4280-B7B8-2D444F8A3B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169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6C30E2-2EC9-4280-B7B8-2D444F8A3B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2100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6C30E2-2EC9-4280-B7B8-2D444F8A3B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8072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977D8702-A020-4331-A3D0-9D344947A8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59DF984D-F4A7-4B87-848F-7E7ED239F49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F110A6D3-E16D-4502-A8A9-F918FB5BC9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4068341E-E3F7-4E69-A225-165D85E8E3C4}" type="slidenum">
              <a:rPr lang="en-US" altLang="en-US"/>
              <a:pPr/>
              <a:t>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5FBE7098-0463-4BA1-852B-C5A5A97B8E0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BCC68DCE-6DD2-4798-8339-E42EA2C30E0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B2607A22-D1E6-4891-8C82-8FB756A174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FB458DF9-9BD8-452C-9104-9D454D3424FB}" type="slidenum">
              <a:rPr lang="en-US" altLang="en-US"/>
              <a:pPr/>
              <a:t>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7772DD0A-1333-4EB7-AF7C-8F7136B2774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F61CF559-B7F3-4BAB-83A7-E44070A8EB3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3D047B64-D48A-48AF-8667-88A26BEF42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061B998-5CE9-4E78-879C-833CC7550FE3}" type="slidenum">
              <a:rPr lang="en-US" altLang="en-US"/>
              <a:pPr/>
              <a:t>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6C30E2-2EC9-4280-B7B8-2D444F8A3B2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31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6C30E2-2EC9-4280-B7B8-2D444F8A3B2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449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16FA1C5-0955-403C-A954-F1938C1BE429}"/>
              </a:ext>
            </a:extLst>
          </p:cNvPr>
          <p:cNvSpPr txBox="1"/>
          <p:nvPr/>
        </p:nvSpPr>
        <p:spPr>
          <a:xfrm>
            <a:off x="6729999" y="2414695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5400" b="0" i="0" u="none" strike="noStrike" kern="1200" cap="none" spc="0" normalizeH="0" baseline="0" noProof="0" dirty="0">
                <a:ln w="3175">
                  <a:solidFill>
                    <a:prstClr val="white">
                      <a:alpha val="65000"/>
                    </a:prstClr>
                  </a:solidFill>
                </a:ln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  <a:uLnTx/>
                <a:uFillTx/>
                <a:latin typeface="Arial" charset="0"/>
                <a:ea typeface="MS PGothic" panose="020B0600070205080204" pitchFamily="34" charset="-128"/>
                <a:cs typeface="+mj-cs"/>
              </a:rPr>
              <a:t>MATERIALS</a:t>
            </a:r>
            <a:r>
              <a:rPr kumimoji="0" lang="en-GB" sz="5400" b="0" i="0" u="none" strike="noStrike" kern="1200" cap="none" spc="0" normalizeH="0" baseline="0" noProof="0" dirty="0">
                <a:ln w="3175">
                  <a:solidFill>
                    <a:prstClr val="white">
                      <a:alpha val="65000"/>
                    </a:prstClr>
                  </a:solidFill>
                </a:ln>
                <a:solidFill>
                  <a:prstClr val="white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  <a:uLnTx/>
                <a:uFillTx/>
                <a:latin typeface="Arial" charset="0"/>
                <a:ea typeface="MS PGothic" panose="020B0600070205080204" pitchFamily="34" charset="-128"/>
                <a:cs typeface="+mj-cs"/>
              </a:rPr>
              <a:t> </a:t>
            </a:r>
            <a:r>
              <a:rPr kumimoji="0" lang="en-GB" sz="5400" b="0" i="0" u="none" strike="noStrike" kern="1200" cap="none" spc="0" normalizeH="0" baseline="0" noProof="0" dirty="0">
                <a:ln w="3175">
                  <a:solidFill>
                    <a:prstClr val="white">
                      <a:alpha val="65000"/>
                    </a:prstClr>
                  </a:solidFill>
                </a:ln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  <a:uLnTx/>
                <a:uFillTx/>
                <a:latin typeface="Arial" charset="0"/>
                <a:ea typeface="MS PGothic" panose="020B0600070205080204" pitchFamily="34" charset="-128"/>
                <a:cs typeface="+mj-cs"/>
              </a:rPr>
              <a:t>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Previously we………………..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595240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EBD0D2-AA2A-4936-A509-D629383EF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US" dirty="0"/>
              <a:t>Materials Valuation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6506110-E6E1-4309-83FA-C6B068FA3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151558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8662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05AF7D55-1859-44ED-8C67-5F78819935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When stock is purchased at different prices a consistent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system is needed in order to value the closing stock and issues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>
              <a:latin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b="1">
                <a:latin typeface="Arial" panose="020B0604020202020204" pitchFamily="34" charset="0"/>
              </a:rPr>
              <a:t>Example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					Quantity	Unit Cost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Opening Bal 1</a:t>
            </a:r>
            <a:r>
              <a:rPr lang="en-US" altLang="en-US" baseline="30000">
                <a:latin typeface="Arial" panose="020B0604020202020204" pitchFamily="34" charset="0"/>
              </a:rPr>
              <a:t>st</a:t>
            </a:r>
            <a:r>
              <a:rPr lang="en-US" altLang="en-US">
                <a:latin typeface="Arial" panose="020B0604020202020204" pitchFamily="34" charset="0"/>
              </a:rPr>
              <a:t> August 		                 0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Receipt	1</a:t>
            </a:r>
            <a:r>
              <a:rPr lang="en-US" altLang="en-US" baseline="30000">
                <a:latin typeface="Arial" panose="020B0604020202020204" pitchFamily="34" charset="0"/>
              </a:rPr>
              <a:t>st</a:t>
            </a:r>
            <a:r>
              <a:rPr lang="en-US" altLang="en-US">
                <a:latin typeface="Arial" panose="020B0604020202020204" pitchFamily="34" charset="0"/>
              </a:rPr>
              <a:t> August			200		50p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Receipt 5</a:t>
            </a:r>
            <a:r>
              <a:rPr lang="en-US" altLang="en-US" baseline="30000">
                <a:latin typeface="Arial" panose="020B0604020202020204" pitchFamily="34" charset="0"/>
              </a:rPr>
              <a:t>th</a:t>
            </a:r>
            <a:r>
              <a:rPr lang="en-US" altLang="en-US">
                <a:latin typeface="Arial" panose="020B0604020202020204" pitchFamily="34" charset="0"/>
              </a:rPr>
              <a:t> August			100		54p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Issue 6</a:t>
            </a:r>
            <a:r>
              <a:rPr lang="en-US" altLang="en-US" baseline="30000">
                <a:latin typeface="Arial" panose="020B0604020202020204" pitchFamily="34" charset="0"/>
              </a:rPr>
              <a:t>th</a:t>
            </a:r>
            <a:r>
              <a:rPr lang="en-US" altLang="en-US">
                <a:latin typeface="Arial" panose="020B0604020202020204" pitchFamily="34" charset="0"/>
              </a:rPr>
              <a:t> August				  50		?			</a:t>
            </a:r>
            <a:endParaRPr lang="en-US" altLang="en-US" sz="1800">
              <a:latin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804F637B-BBC6-43B6-AFCF-C3700A6841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Materials Valuation</a:t>
            </a:r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C49E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339" name="Title 2">
            <a:extLst>
              <a:ext uri="{FF2B5EF4-FFF2-40B4-BE49-F238E27FC236}">
                <a16:creationId xmlns:a16="http://schemas.microsoft.com/office/drawing/2014/main" id="{C1D56F57-F89B-4992-9190-913573D7A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>
                <a:solidFill>
                  <a:srgbClr val="FFFFFF"/>
                </a:solidFill>
              </a:rPr>
              <a:t>Perpetual Inventory System</a:t>
            </a: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38" name="Content Placeholder 1">
            <a:extLst>
              <a:ext uri="{FF2B5EF4-FFF2-40B4-BE49-F238E27FC236}">
                <a16:creationId xmlns:a16="http://schemas.microsoft.com/office/drawing/2014/main" id="{81C05222-A4F3-4720-AB0D-A44EF3A60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>
                <a:solidFill>
                  <a:srgbClr val="FFFFFF"/>
                </a:solidFill>
              </a:rPr>
              <a:t>Updates the inventory accounts after each purchase or sale (each transaction)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429D4B7-8187-4B73-AF01-D10A09E1F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2017" y="998685"/>
            <a:ext cx="6798082" cy="486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363" name="Title 2">
            <a:extLst>
              <a:ext uri="{FF2B5EF4-FFF2-40B4-BE49-F238E27FC236}">
                <a16:creationId xmlns:a16="http://schemas.microsoft.com/office/drawing/2014/main" id="{AD675E98-B321-4399-9268-0B21D72DC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Materials Valuation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1AE2BF-6448-4B3D-8878-3FB6AFA62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sz="1500">
                <a:solidFill>
                  <a:srgbClr val="FFFFFF"/>
                </a:solidFill>
                <a:ea typeface="+mn-ea"/>
              </a:rPr>
              <a:t>We shall look at three of them, which are as follows:</a:t>
            </a:r>
          </a:p>
          <a:p>
            <a:pPr marL="0" indent="0"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sz="1500">
              <a:solidFill>
                <a:srgbClr val="FFFFFF"/>
              </a:solidFill>
              <a:ea typeface="+mn-ea"/>
            </a:endParaRPr>
          </a:p>
          <a:p>
            <a:pPr marL="365760" indent="-365760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1500">
                <a:solidFill>
                  <a:srgbClr val="FFFFFF"/>
                </a:solidFill>
                <a:ea typeface="+mn-ea"/>
              </a:rPr>
              <a:t>FIFO:  	First in, first out</a:t>
            </a:r>
          </a:p>
          <a:p>
            <a:pPr marL="365760" indent="-365760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1500">
                <a:solidFill>
                  <a:srgbClr val="FFFFFF"/>
                </a:solidFill>
                <a:ea typeface="+mn-ea"/>
              </a:rPr>
              <a:t>LIFO: 	Last in, Last out</a:t>
            </a:r>
          </a:p>
          <a:p>
            <a:pPr marL="365760" indent="-365760">
              <a:lnSpc>
                <a:spcPct val="100000"/>
              </a:lnSpc>
              <a:spcAft>
                <a:spcPts val="0"/>
              </a:spcAft>
              <a:defRPr/>
            </a:pPr>
            <a:r>
              <a:rPr lang="en-US" sz="1500">
                <a:solidFill>
                  <a:srgbClr val="FFFFFF"/>
                </a:solidFill>
                <a:ea typeface="+mn-ea"/>
              </a:rPr>
              <a:t>AVCO: 	Average Cost</a:t>
            </a:r>
          </a:p>
          <a:p>
            <a:pPr marL="365760" indent="-365760">
              <a:lnSpc>
                <a:spcPct val="100000"/>
              </a:lnSpc>
              <a:spcAft>
                <a:spcPts val="0"/>
              </a:spcAft>
              <a:defRPr/>
            </a:pPr>
            <a:endParaRPr lang="en-US" sz="1500">
              <a:solidFill>
                <a:srgbClr val="FFFFFF"/>
              </a:solidFill>
              <a:ea typeface="+mn-ea"/>
            </a:endParaRPr>
          </a:p>
          <a:p>
            <a:pPr marL="0" indent="0"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sz="1500">
                <a:solidFill>
                  <a:srgbClr val="FFFFFF"/>
                </a:solidFill>
                <a:ea typeface="+mn-ea"/>
              </a:rPr>
              <a:t>For each of the methods, we will look at the calculations involved and the effect on both product costs and stock valuations</a:t>
            </a:r>
          </a:p>
        </p:txBody>
      </p:sp>
      <p:pic>
        <p:nvPicPr>
          <p:cNvPr id="15365" name="Picture 15364" descr="Calculator, pen, compass, money and a paper with graphs printed on it">
            <a:extLst>
              <a:ext uri="{FF2B5EF4-FFF2-40B4-BE49-F238E27FC236}">
                <a16:creationId xmlns:a16="http://schemas.microsoft.com/office/drawing/2014/main" id="{065E41F8-1FF5-4DDB-B9B3-391A84F4E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000" r="14777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>
            <a:extLst>
              <a:ext uri="{FF2B5EF4-FFF2-40B4-BE49-F238E27FC236}">
                <a16:creationId xmlns:a16="http://schemas.microsoft.com/office/drawing/2014/main" id="{1DEF0F80-6E1F-4B22-8666-50E93FB6BA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dirty="0">
                <a:latin typeface="Arial" panose="020B0604020202020204" pitchFamily="34" charset="0"/>
              </a:rPr>
              <a:t>Assumes that materials are issued out of stock in the order in which they are delivered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b="1" dirty="0">
                <a:latin typeface="Arial" panose="020B0604020202020204" pitchFamily="34" charset="0"/>
              </a:rPr>
              <a:t>Example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dirty="0">
                <a:latin typeface="Arial" panose="020B0604020202020204" pitchFamily="34" charset="0"/>
              </a:rPr>
              <a:t>						Quantity	Unit Cost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dirty="0">
                <a:latin typeface="Arial" panose="020B0604020202020204" pitchFamily="34" charset="0"/>
              </a:rPr>
              <a:t>Opening Bal       1</a:t>
            </a:r>
            <a:r>
              <a:rPr lang="en-US" altLang="en-US" baseline="30000" dirty="0">
                <a:latin typeface="Arial" panose="020B0604020202020204" pitchFamily="34" charset="0"/>
              </a:rPr>
              <a:t>st</a:t>
            </a:r>
            <a:r>
              <a:rPr lang="en-US" altLang="en-US" dirty="0">
                <a:latin typeface="Arial" panose="020B0604020202020204" pitchFamily="34" charset="0"/>
              </a:rPr>
              <a:t> August 		    0	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dirty="0">
                <a:latin typeface="Arial" panose="020B0604020202020204" pitchFamily="34" charset="0"/>
              </a:rPr>
              <a:t>Receipt	              1</a:t>
            </a:r>
            <a:r>
              <a:rPr lang="en-US" altLang="en-US" baseline="30000" dirty="0">
                <a:latin typeface="Arial" panose="020B0604020202020204" pitchFamily="34" charset="0"/>
              </a:rPr>
              <a:t>st</a:t>
            </a:r>
            <a:r>
              <a:rPr lang="en-US" altLang="en-US" dirty="0">
                <a:latin typeface="Arial" panose="020B0604020202020204" pitchFamily="34" charset="0"/>
              </a:rPr>
              <a:t> August		200		50p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dirty="0">
                <a:latin typeface="Arial" panose="020B0604020202020204" pitchFamily="34" charset="0"/>
              </a:rPr>
              <a:t>Receipt               5</a:t>
            </a:r>
            <a:r>
              <a:rPr lang="en-US" altLang="en-US" baseline="30000" dirty="0">
                <a:latin typeface="Arial" panose="020B0604020202020204" pitchFamily="34" charset="0"/>
              </a:rPr>
              <a:t>th</a:t>
            </a:r>
            <a:r>
              <a:rPr lang="en-US" altLang="en-US" dirty="0">
                <a:latin typeface="Arial" panose="020B0604020202020204" pitchFamily="34" charset="0"/>
              </a:rPr>
              <a:t> August		100		54p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dirty="0">
                <a:latin typeface="Arial" panose="020B0604020202020204" pitchFamily="34" charset="0"/>
              </a:rPr>
              <a:t>Issue                   6</a:t>
            </a:r>
            <a:r>
              <a:rPr lang="en-US" altLang="en-US" baseline="30000" dirty="0">
                <a:latin typeface="Arial" panose="020B0604020202020204" pitchFamily="34" charset="0"/>
              </a:rPr>
              <a:t>th</a:t>
            </a:r>
            <a:r>
              <a:rPr lang="en-US" altLang="en-US" dirty="0">
                <a:latin typeface="Arial" panose="020B0604020202020204" pitchFamily="34" charset="0"/>
              </a:rPr>
              <a:t> August		  50		?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dirty="0">
                <a:latin typeface="Arial" panose="020B0604020202020204" pitchFamily="34" charset="0"/>
              </a:rPr>
              <a:t>Value of issue under FIFO 50 units x 50p =£25.			</a:t>
            </a:r>
          </a:p>
          <a:p>
            <a:pPr eaLnBrk="1" hangingPunct="1">
              <a:lnSpc>
                <a:spcPct val="70000"/>
              </a:lnSpc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F3BB890A-1926-4980-BA03-1EB943FA17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First in First Out (FIFO)</a:t>
            </a:r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5" name="Rectangle 137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D048AA6F-B862-41E1-B526-684B9876A7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 b="1">
                <a:solidFill>
                  <a:srgbClr val="FFFFFF"/>
                </a:solidFill>
                <a:latin typeface="Arial" panose="020B0604020202020204" pitchFamily="34" charset="0"/>
              </a:rPr>
              <a:t>Last in First Out (LIFO)</a:t>
            </a:r>
            <a:endParaRPr lang="en-US" altLang="en-US" sz="40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cxnSp>
        <p:nvCxnSpPr>
          <p:cNvPr id="19466" name="Straight Connector 139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58" name="Rectangle 3">
            <a:extLst>
              <a:ext uri="{FF2B5EF4-FFF2-40B4-BE49-F238E27FC236}">
                <a16:creationId xmlns:a16="http://schemas.microsoft.com/office/drawing/2014/main" id="{32F25694-D869-45CA-998E-9F9A3A41F6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7279" y="2546224"/>
            <a:ext cx="5977938" cy="3342747"/>
          </a:xfrm>
        </p:spPr>
        <p:txBody>
          <a:bodyPr>
            <a:normAutofit/>
          </a:bodyPr>
          <a:lstStyle/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Assumes that materials are issued out of stock in reverse order to which they were delivered.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US" altLang="en-US" sz="1100" b="1" dirty="0">
                <a:solidFill>
                  <a:srgbClr val="FFFFFF"/>
                </a:solidFill>
                <a:latin typeface="Arial" panose="020B0604020202020204" pitchFamily="34" charset="0"/>
              </a:rPr>
              <a:t>Example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						Quantity	Unit Cost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Opening Bal 1</a:t>
            </a:r>
            <a:r>
              <a:rPr lang="en-US" altLang="en-US" sz="1100" baseline="30000" dirty="0">
                <a:solidFill>
                  <a:srgbClr val="FFFFFF"/>
                </a:solidFill>
                <a:latin typeface="Arial" panose="020B0604020202020204" pitchFamily="34" charset="0"/>
              </a:rPr>
              <a:t>st</a:t>
            </a: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 August 		                                              0	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Receipt	1</a:t>
            </a:r>
            <a:r>
              <a:rPr lang="en-US" altLang="en-US" sz="1100" baseline="30000" dirty="0">
                <a:solidFill>
                  <a:srgbClr val="FFFFFF"/>
                </a:solidFill>
                <a:latin typeface="Arial" panose="020B0604020202020204" pitchFamily="34" charset="0"/>
              </a:rPr>
              <a:t>st</a:t>
            </a: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 August		                                                200	50p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Receipt 5</a:t>
            </a:r>
            <a:r>
              <a:rPr lang="en-US" altLang="en-US" sz="1100" baseline="30000" dirty="0">
                <a:solidFill>
                  <a:srgbClr val="FFFFFF"/>
                </a:solidFill>
                <a:latin typeface="Arial" panose="020B0604020202020204" pitchFamily="34" charset="0"/>
              </a:rPr>
              <a:t>th</a:t>
            </a: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 August			                       100	54p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Issue 6</a:t>
            </a:r>
            <a:r>
              <a:rPr lang="en-US" altLang="en-US" sz="1100" baseline="30000" dirty="0">
                <a:solidFill>
                  <a:srgbClr val="FFFFFF"/>
                </a:solidFill>
                <a:latin typeface="Arial" panose="020B0604020202020204" pitchFamily="34" charset="0"/>
              </a:rPr>
              <a:t>th</a:t>
            </a: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 August			                        50	?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endParaRPr lang="en-US" altLang="en-US" sz="1100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US" altLang="en-US" sz="1100" dirty="0">
                <a:solidFill>
                  <a:srgbClr val="FFFFFF"/>
                </a:solidFill>
                <a:latin typeface="Arial" panose="020B0604020202020204" pitchFamily="34" charset="0"/>
              </a:rPr>
              <a:t>Value of issue under LIFO 50 units x 54p =£27.			</a:t>
            </a:r>
          </a:p>
          <a:p>
            <a:pPr eaLnBrk="1" hangingPunct="1">
              <a:lnSpc>
                <a:spcPct val="100000"/>
              </a:lnSpc>
            </a:pPr>
            <a:endParaRPr lang="en-GB" altLang="en-US" sz="1100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pic>
        <p:nvPicPr>
          <p:cNvPr id="19461" name="Picture 19460" descr="Pencil and answer-sheet">
            <a:extLst>
              <a:ext uri="{FF2B5EF4-FFF2-40B4-BE49-F238E27FC236}">
                <a16:creationId xmlns:a16="http://schemas.microsoft.com/office/drawing/2014/main" id="{3F3D7A35-1606-463C-95FF-23AD04CB04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344" r="18755" b="-1"/>
          <a:stretch/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05D259BC-CDE3-425B-B8A1-7373B1ACA7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All stocks and issues are valued at an average price. The average price is recalculated after every receipt.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en-US" altLang="en-US">
              <a:latin typeface="Arial" panose="020B0604020202020204" pitchFamily="34" charset="0"/>
            </a:endParaRPr>
          </a:p>
          <a:p>
            <a:pPr algn="ctr" eaLnBrk="1" hangingPunct="1">
              <a:lnSpc>
                <a:spcPct val="70000"/>
              </a:lnSpc>
              <a:buFontTx/>
              <a:buNone/>
            </a:pPr>
            <a:r>
              <a:rPr lang="en-US" altLang="en-US" u="sng">
                <a:latin typeface="Arial" panose="020B0604020202020204" pitchFamily="34" charset="0"/>
              </a:rPr>
              <a:t>Running Total Of Costs</a:t>
            </a:r>
            <a:r>
              <a:rPr lang="en-US" altLang="en-US">
                <a:latin typeface="Arial" panose="020B0604020202020204" pitchFamily="34" charset="0"/>
              </a:rPr>
              <a:t> </a:t>
            </a:r>
          </a:p>
          <a:p>
            <a:pPr algn="ctr" eaLnBrk="1" hangingPunct="1">
              <a:lnSpc>
                <a:spcPct val="7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Running Total Of Units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 b="1">
                <a:latin typeface="Arial" panose="020B0604020202020204" pitchFamily="34" charset="0"/>
              </a:rPr>
              <a:t>Example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Value of issue under AVCO 	</a:t>
            </a:r>
          </a:p>
          <a:p>
            <a:pPr algn="ctr" eaLnBrk="1" hangingPunct="1">
              <a:lnSpc>
                <a:spcPct val="70000"/>
              </a:lnSpc>
              <a:buFontTx/>
              <a:buNone/>
            </a:pPr>
            <a:r>
              <a:rPr lang="en-US" altLang="en-US" u="sng">
                <a:latin typeface="Arial" panose="020B0604020202020204" pitchFamily="34" charset="0"/>
              </a:rPr>
              <a:t>(200x50p)+(100x54p)</a:t>
            </a:r>
            <a:r>
              <a:rPr lang="en-US" altLang="en-US">
                <a:latin typeface="Arial" panose="020B0604020202020204" pitchFamily="34" charset="0"/>
              </a:rPr>
              <a:t> </a:t>
            </a:r>
          </a:p>
          <a:p>
            <a:pPr algn="ctr" eaLnBrk="1" hangingPunct="1">
              <a:lnSpc>
                <a:spcPct val="7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200 +100</a:t>
            </a:r>
          </a:p>
          <a:p>
            <a:pPr algn="ctr" eaLnBrk="1" hangingPunct="1">
              <a:lnSpc>
                <a:spcPct val="7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=</a:t>
            </a:r>
          </a:p>
          <a:p>
            <a:pPr algn="ctr" eaLnBrk="1" hangingPunct="1">
              <a:lnSpc>
                <a:spcPct val="7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51.333p</a:t>
            </a:r>
          </a:p>
          <a:p>
            <a:pPr algn="ctr" eaLnBrk="1" hangingPunct="1">
              <a:lnSpc>
                <a:spcPct val="70000"/>
              </a:lnSpc>
              <a:buFontTx/>
              <a:buNone/>
            </a:pPr>
            <a:endParaRPr lang="en-US" altLang="en-US">
              <a:latin typeface="Arial" panose="020B0604020202020204" pitchFamily="34" charset="0"/>
            </a:endParaRP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Value of issue = 50 x 51.33p = £25.67</a:t>
            </a:r>
          </a:p>
          <a:p>
            <a:pPr eaLnBrk="1" hangingPunct="1">
              <a:lnSpc>
                <a:spcPct val="70000"/>
              </a:lnSpc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87EB355B-91A5-426E-880F-CBE82BECEF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 b="1">
                <a:latin typeface="Arial" panose="020B0604020202020204" pitchFamily="34" charset="0"/>
              </a:rPr>
              <a:t>Weighted Average Cost (AVCO)</a:t>
            </a:r>
            <a:endParaRPr lang="en-US" altLang="en-US" sz="40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555" name="Title 1">
            <a:extLst>
              <a:ext uri="{FF2B5EF4-FFF2-40B4-BE49-F238E27FC236}">
                <a16:creationId xmlns:a16="http://schemas.microsoft.com/office/drawing/2014/main" id="{AD794B7F-E2F6-4DEE-A41E-6C3CB0D83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>
                <a:solidFill>
                  <a:srgbClr val="FFFFFF"/>
                </a:solidFill>
                <a:latin typeface="Arial" panose="020B0604020202020204" pitchFamily="34" charset="0"/>
              </a:rPr>
              <a:t>Method</a:t>
            </a:r>
            <a:endParaRPr lang="en-US" altLang="en-US" sz="40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D606703A-7D08-4D9B-9F49-14567B1FF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546224"/>
            <a:ext cx="5977938" cy="334274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</a:rPr>
              <a:t>Always start with opening stock.</a:t>
            </a: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</a:rPr>
              <a:t>Put dates in the correct order .</a:t>
            </a: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</a:rPr>
              <a:t>If doing AVCO leave a blank line before each issue to calculate the running total of costs and units.</a:t>
            </a: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</a:rPr>
              <a:t>Check that opening stock plus receipts equals issues plus closing stock.</a:t>
            </a:r>
          </a:p>
          <a:p>
            <a:pPr eaLnBrk="1" hangingPunct="1"/>
            <a:endParaRPr lang="en-GB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pic>
        <p:nvPicPr>
          <p:cNvPr id="23557" name="Picture 23556" descr="Codes on papers">
            <a:extLst>
              <a:ext uri="{FF2B5EF4-FFF2-40B4-BE49-F238E27FC236}">
                <a16:creationId xmlns:a16="http://schemas.microsoft.com/office/drawing/2014/main" id="{626966CB-8ACD-4116-A572-2076A0017D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82" r="26438" b="-1"/>
          <a:stretch/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81" name="Picture 24580" descr="Calculator, pen, compass, money and a paper with graphs printed on it">
            <a:extLst>
              <a:ext uri="{FF2B5EF4-FFF2-40B4-BE49-F238E27FC236}">
                <a16:creationId xmlns:a16="http://schemas.microsoft.com/office/drawing/2014/main" id="{9130B73E-608E-4511-9833-2712E32D6F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579" name="Title 1">
            <a:extLst>
              <a:ext uri="{FF2B5EF4-FFF2-40B4-BE49-F238E27FC236}">
                <a16:creationId xmlns:a16="http://schemas.microsoft.com/office/drawing/2014/main" id="{AAD43947-B4ED-4D73-9DC1-9137D828B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Comparison between methods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8" name="Content Placeholder 2">
            <a:extLst>
              <a:ext uri="{FF2B5EF4-FFF2-40B4-BE49-F238E27FC236}">
                <a16:creationId xmlns:a16="http://schemas.microsoft.com/office/drawing/2014/main" id="{6868A3F1-6126-48D8-9A3F-D8DBF8B48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</a:rPr>
              <a:t>FIFO</a:t>
            </a:r>
          </a:p>
          <a:p>
            <a:pPr eaLnBrk="1" hangingPunct="1"/>
            <a:r>
              <a:rPr lang="en-GB" altLang="en-US" b="1">
                <a:latin typeface="Arial" panose="020B0604020202020204" pitchFamily="34" charset="0"/>
              </a:rPr>
              <a:t>Advantages:</a:t>
            </a:r>
            <a:endParaRPr lang="en-GB" altLang="en-US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(a)	Logical – reflects the most likely physical flow.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(b)	Easily understood.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(c)	Stock values at up-to date prices.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(d)	Acceptable to the Revenue and SSAP 9.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603" name="Title 1">
            <a:extLst>
              <a:ext uri="{FF2B5EF4-FFF2-40B4-BE49-F238E27FC236}">
                <a16:creationId xmlns:a16="http://schemas.microsoft.com/office/drawing/2014/main" id="{7B9B8FC6-4956-4DFA-B132-98A570F36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4400">
                <a:solidFill>
                  <a:srgbClr val="FFFFFF"/>
                </a:solidFill>
                <a:latin typeface="Arial" panose="020B0604020202020204" pitchFamily="34" charset="0"/>
              </a:rPr>
              <a:t>Comparison between methods</a:t>
            </a:r>
            <a:endParaRPr lang="en-US" altLang="en-US" sz="44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5602" name="Content Placeholder 2">
            <a:extLst>
              <a:ext uri="{FF2B5EF4-FFF2-40B4-BE49-F238E27FC236}">
                <a16:creationId xmlns:a16="http://schemas.microsoft.com/office/drawing/2014/main" id="{40C04428-379F-4924-913D-AC52ED794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 b="1">
                <a:latin typeface="Arial" panose="020B0604020202020204" pitchFamily="34" charset="0"/>
              </a:rPr>
              <a:t>FIFO</a:t>
            </a:r>
          </a:p>
          <a:p>
            <a:pPr eaLnBrk="1" hangingPunct="1"/>
            <a:r>
              <a:rPr lang="en-GB" altLang="en-US" sz="2400" b="1">
                <a:latin typeface="Arial" panose="020B0604020202020204" pitchFamily="34" charset="0"/>
              </a:rPr>
              <a:t>Disadvantages:</a:t>
            </a:r>
            <a:endParaRPr lang="en-GB" altLang="en-US" sz="24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(a)	Issues may be at out-of-date prices.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(b)	In times of rising prices, reported profits are high.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(c)	Cost comparisons between jobs are difficult.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627" name="Title 1">
            <a:extLst>
              <a:ext uri="{FF2B5EF4-FFF2-40B4-BE49-F238E27FC236}">
                <a16:creationId xmlns:a16="http://schemas.microsoft.com/office/drawing/2014/main" id="{D1423CB8-9F72-40B7-BBA9-3DCEE2C0A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4400">
                <a:solidFill>
                  <a:srgbClr val="FFFFFF"/>
                </a:solidFill>
                <a:latin typeface="Arial" panose="020B0604020202020204" pitchFamily="34" charset="0"/>
              </a:rPr>
              <a:t>Comparison between methods</a:t>
            </a:r>
            <a:endParaRPr lang="en-US" altLang="en-US" sz="44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26626" name="Content Placeholder 2">
            <a:extLst>
              <a:ext uri="{FF2B5EF4-FFF2-40B4-BE49-F238E27FC236}">
                <a16:creationId xmlns:a16="http://schemas.microsoft.com/office/drawing/2014/main" id="{5BA1DB67-8AEA-4812-B090-A03F1F1BB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400" b="1">
                <a:latin typeface="Arial" panose="020B0604020202020204" pitchFamily="34" charset="0"/>
              </a:rPr>
              <a:t>LIFO</a:t>
            </a:r>
          </a:p>
          <a:p>
            <a:pPr eaLnBrk="1" hangingPunct="1"/>
            <a:r>
              <a:rPr lang="en-GB" altLang="en-US" sz="2400" b="1">
                <a:latin typeface="Arial" panose="020B0604020202020204" pitchFamily="34" charset="0"/>
              </a:rPr>
              <a:t>Advantages:</a:t>
            </a:r>
            <a:endParaRPr lang="en-GB" altLang="en-US" sz="240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(a)	Issue prices are up-to-date.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(b)	In times of rising prices, reported profits are reduced.</a:t>
            </a:r>
          </a:p>
          <a:p>
            <a:pPr eaLnBrk="1" hangingPunct="1"/>
            <a:endParaRPr lang="en-GB" altLang="en-US" sz="2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1" name="Title 1">
            <a:extLst>
              <a:ext uri="{FF2B5EF4-FFF2-40B4-BE49-F238E27FC236}">
                <a16:creationId xmlns:a16="http://schemas.microsoft.com/office/drawing/2014/main" id="{3D8C14EA-224F-4CD6-B290-A50C94128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047" y="643466"/>
            <a:ext cx="2771273" cy="547046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3600">
                <a:latin typeface="Arial" panose="020B0604020202020204" pitchFamily="34" charset="0"/>
              </a:rPr>
              <a:t>Comparison between methods</a:t>
            </a:r>
            <a:endParaRPr lang="en-US" altLang="en-US" sz="3600">
              <a:latin typeface="Arial" panose="020B0604020202020204" pitchFamily="34" charset="0"/>
            </a:endParaRP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3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50" name="Content Placeholder 2">
            <a:extLst>
              <a:ext uri="{FF2B5EF4-FFF2-40B4-BE49-F238E27FC236}">
                <a16:creationId xmlns:a16="http://schemas.microsoft.com/office/drawing/2014/main" id="{D78BD765-AFA7-4F3D-AFF5-EF0AF6768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8565" y="643466"/>
            <a:ext cx="6818427" cy="5470462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 dirty="0">
                <a:latin typeface="Arial" panose="020B0604020202020204" pitchFamily="34" charset="0"/>
              </a:rPr>
              <a:t>LIFO</a:t>
            </a:r>
          </a:p>
          <a:p>
            <a:pPr eaLnBrk="1" hangingPunct="1"/>
            <a:r>
              <a:rPr lang="en-GB" altLang="en-US" b="1" dirty="0">
                <a:latin typeface="Arial" panose="020B0604020202020204" pitchFamily="34" charset="0"/>
              </a:rPr>
              <a:t>Disadvantages:</a:t>
            </a:r>
            <a:endParaRPr lang="en-GB" altLang="en-US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(a)	Not acceptable to the Revenue and SSAP 9.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(b)	Stock values may become very out of date.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(c)	Cost comparisons between jobs are difficult.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675" name="Title 1">
            <a:extLst>
              <a:ext uri="{FF2B5EF4-FFF2-40B4-BE49-F238E27FC236}">
                <a16:creationId xmlns:a16="http://schemas.microsoft.com/office/drawing/2014/main" id="{3507A7EA-D289-44A2-B0EE-74406F844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>
                <a:solidFill>
                  <a:srgbClr val="FFFFFF"/>
                </a:solidFill>
                <a:latin typeface="Arial" panose="020B0604020202020204" pitchFamily="34" charset="0"/>
              </a:rPr>
              <a:t>Comparison between methods</a:t>
            </a:r>
            <a:endParaRPr lang="en-US" altLang="en-US" sz="40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74" name="Content Placeholder 2">
            <a:extLst>
              <a:ext uri="{FF2B5EF4-FFF2-40B4-BE49-F238E27FC236}">
                <a16:creationId xmlns:a16="http://schemas.microsoft.com/office/drawing/2014/main" id="{B4316A29-871C-413B-8B10-57D367C2D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546224"/>
            <a:ext cx="5977938" cy="334274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b="1">
                <a:solidFill>
                  <a:srgbClr val="FFFFFF"/>
                </a:solidFill>
                <a:latin typeface="Arial" panose="020B0604020202020204" pitchFamily="34" charset="0"/>
              </a:rPr>
              <a:t>WEIGHTED AVERAGE COST (AVCO)</a:t>
            </a:r>
          </a:p>
          <a:p>
            <a:pPr eaLnBrk="1" hangingPunct="1"/>
            <a:r>
              <a:rPr lang="en-GB" altLang="en-US" sz="1800" b="1">
                <a:solidFill>
                  <a:srgbClr val="FFFFFF"/>
                </a:solidFill>
                <a:latin typeface="Arial" panose="020B0604020202020204" pitchFamily="34" charset="0"/>
              </a:rPr>
              <a:t>Advantages:</a:t>
            </a:r>
            <a:endParaRPr lang="en-GB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</a:rPr>
              <a:t>(a)	Acceptable to SSAP 9 and the Revenue.</a:t>
            </a: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</a:rPr>
              <a:t>(b)	Logical because units all have the same value.</a:t>
            </a:r>
          </a:p>
        </p:txBody>
      </p:sp>
      <p:pic>
        <p:nvPicPr>
          <p:cNvPr id="28677" name="Picture 28676" descr="Stones balancing on a wood">
            <a:extLst>
              <a:ext uri="{FF2B5EF4-FFF2-40B4-BE49-F238E27FC236}">
                <a16:creationId xmlns:a16="http://schemas.microsoft.com/office/drawing/2014/main" id="{28475A98-4FFD-4FCB-A550-9F4048D042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0" r="20651" b="-1"/>
          <a:stretch/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3" name="Rectangle 7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699" name="Title 1">
            <a:extLst>
              <a:ext uri="{FF2B5EF4-FFF2-40B4-BE49-F238E27FC236}">
                <a16:creationId xmlns:a16="http://schemas.microsoft.com/office/drawing/2014/main" id="{D8788681-0BF4-4D9A-A76A-8BEF6B737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>
                <a:solidFill>
                  <a:srgbClr val="FFFFFF"/>
                </a:solidFill>
                <a:latin typeface="Arial" panose="020B0604020202020204" pitchFamily="34" charset="0"/>
              </a:rPr>
              <a:t>Comparison between methods</a:t>
            </a:r>
            <a:endParaRPr lang="en-US" altLang="en-US" sz="400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cxnSp>
        <p:nvCxnSpPr>
          <p:cNvPr id="29704" name="Straight Connector 7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698" name="Content Placeholder 2">
            <a:extLst>
              <a:ext uri="{FF2B5EF4-FFF2-40B4-BE49-F238E27FC236}">
                <a16:creationId xmlns:a16="http://schemas.microsoft.com/office/drawing/2014/main" id="{8AA01399-FC01-486D-A945-93609CB80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546224"/>
            <a:ext cx="5977938" cy="334274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800" b="1">
                <a:solidFill>
                  <a:srgbClr val="FFFFFF"/>
                </a:solidFill>
                <a:latin typeface="Arial" panose="020B0604020202020204" pitchFamily="34" charset="0"/>
              </a:rPr>
              <a:t>AVERAGE WEIGTED COST (AVCO)</a:t>
            </a:r>
          </a:p>
          <a:p>
            <a:pPr eaLnBrk="1" hangingPunct="1"/>
            <a:r>
              <a:rPr lang="en-GB" altLang="en-US" sz="1800" b="1">
                <a:solidFill>
                  <a:srgbClr val="FFFFFF"/>
                </a:solidFill>
                <a:latin typeface="Arial" panose="020B0604020202020204" pitchFamily="34" charset="0"/>
              </a:rPr>
              <a:t>Disadvantages:</a:t>
            </a:r>
            <a:endParaRPr lang="en-GB" altLang="en-US" sz="180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</a:rPr>
              <a:t>(a)	Issue prices and stock values may not be an actual purchase price.</a:t>
            </a:r>
          </a:p>
          <a:p>
            <a:pPr eaLnBrk="1" hangingPunct="1"/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</a:rPr>
              <a:t>(b)	Stock values and issue prices may both lag behind current values</a:t>
            </a:r>
          </a:p>
        </p:txBody>
      </p:sp>
      <p:pic>
        <p:nvPicPr>
          <p:cNvPr id="29705" name="Picture 29700" descr="Codes on papers">
            <a:extLst>
              <a:ext uri="{FF2B5EF4-FFF2-40B4-BE49-F238E27FC236}">
                <a16:creationId xmlns:a16="http://schemas.microsoft.com/office/drawing/2014/main" id="{E87EFDDA-334A-4B37-B8DA-E62156F411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84" r="26736" b="-1"/>
          <a:stretch/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0BFDBD-F6BD-4A20-B91B-9FE4D8670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FIFO, LIFO, AVCO – IMPACT OF INFLATION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4AB34-82A2-414D-B1D1-B02FFD83F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If inflation did not exist then…………….</a:t>
            </a:r>
          </a:p>
          <a:p>
            <a:r>
              <a:rPr lang="en-GB" sz="1800">
                <a:solidFill>
                  <a:srgbClr val="FFFFFF"/>
                </a:solidFill>
              </a:rPr>
              <a:t>However, it does……………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A1F8AA-B4E4-4B55-AFC7-50DA786402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176" r="-1" b="16042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2146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377D4-764A-4184-845D-08FD327DC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200">
                <a:solidFill>
                  <a:schemeClr val="tx1">
                    <a:lumMod val="85000"/>
                    <a:lumOff val="15000"/>
                  </a:schemeClr>
                </a:solidFill>
              </a:rPr>
              <a:t>Download the first question and the question template</a:t>
            </a:r>
          </a:p>
        </p:txBody>
      </p:sp>
      <p:pic>
        <p:nvPicPr>
          <p:cNvPr id="1028" name="Picture 4" descr="Infographic of globe with lifestyle icons surrounding it">
            <a:extLst>
              <a:ext uri="{FF2B5EF4-FFF2-40B4-BE49-F238E27FC236}">
                <a16:creationId xmlns:a16="http://schemas.microsoft.com/office/drawing/2014/main" id="{180B8AB6-D46E-477E-9947-42AC363679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9" r="8556"/>
          <a:stretch/>
        </p:blipFill>
        <p:spPr bwMode="auto">
          <a:xfrm>
            <a:off x="-1" y="1"/>
            <a:ext cx="4635315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477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19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55" name="Straight Connector 19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6" name="Rectangle 193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nfographic of telescope surrounded by astronomy and maths icons">
            <a:extLst>
              <a:ext uri="{FF2B5EF4-FFF2-40B4-BE49-F238E27FC236}">
                <a16:creationId xmlns:a16="http://schemas.microsoft.com/office/drawing/2014/main" id="{40A3DC5B-A2F5-414D-A0FB-5D44981843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349" r="1" b="1774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23B0A4-4311-46D0-B63D-BEC4AE2FA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The task solution is on Moodle and Teams</a:t>
            </a:r>
          </a:p>
        </p:txBody>
      </p:sp>
      <p:cxnSp>
        <p:nvCxnSpPr>
          <p:cNvPr id="2057" name="Straight Connector 194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6" name="!!footer rectangle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814646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773</Words>
  <Application>Microsoft Office PowerPoint</Application>
  <PresentationFormat>Widescreen</PresentationFormat>
  <Paragraphs>117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Georgia Pro Cond Light</vt:lpstr>
      <vt:lpstr>Speak Pro</vt:lpstr>
      <vt:lpstr>RetrospectVTI</vt:lpstr>
      <vt:lpstr>PowerPoint Presentation</vt:lpstr>
      <vt:lpstr>Previously we………………..</vt:lpstr>
      <vt:lpstr>Materials Valuation</vt:lpstr>
      <vt:lpstr>Materials Valuation</vt:lpstr>
      <vt:lpstr>Perpetual Inventory System</vt:lpstr>
      <vt:lpstr>Materials Valuation</vt:lpstr>
      <vt:lpstr>First in First Out (FIFO)</vt:lpstr>
      <vt:lpstr>Last in First Out (LIFO)</vt:lpstr>
      <vt:lpstr>Weighted Average Cost (AVCO)</vt:lpstr>
      <vt:lpstr>Method</vt:lpstr>
      <vt:lpstr>Comparison between methods</vt:lpstr>
      <vt:lpstr>Comparison between methods</vt:lpstr>
      <vt:lpstr>Comparison between methods</vt:lpstr>
      <vt:lpstr>Comparison between methods</vt:lpstr>
      <vt:lpstr>Comparison between methods</vt:lpstr>
      <vt:lpstr>Comparison between methods</vt:lpstr>
      <vt:lpstr>FIFO, LIFO, AVCO – IMPACT OF INFLATION</vt:lpstr>
      <vt:lpstr>Download the first question and the question template</vt:lpstr>
      <vt:lpstr>The task solution is on Moodle and Teams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4</cp:revision>
  <dcterms:created xsi:type="dcterms:W3CDTF">2021-12-13T12:42:04Z</dcterms:created>
  <dcterms:modified xsi:type="dcterms:W3CDTF">2022-03-10T13:25:43Z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