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embeddedFontLst>
    <p:embeddedFont>
      <p:font typeface="Informal Roman" pitchFamily="66" charset="0"/>
      <p:regular r:id="rId11"/>
    </p:embeddedFont>
    <p:embeddedFont>
      <p:font typeface="Lato" charset="0"/>
      <p:regular r:id="rId12"/>
      <p:bold r:id="rId13"/>
      <p:italic r:id="rId14"/>
      <p:boldItalic r:id="rId15"/>
    </p:embeddedFont>
    <p:embeddedFont>
      <p:font typeface="Montserrat"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87"/>
    <p:restoredTop sz="94599"/>
  </p:normalViewPr>
  <p:slideViewPr>
    <p:cSldViewPr snapToGrid="0">
      <p:cViewPr varScale="1">
        <p:scale>
          <a:sx n="111" d="100"/>
          <a:sy n="111" d="100"/>
        </p:scale>
        <p:origin x="-490" y="-8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23" Type="http://schemas.openxmlformats.org/officeDocument/2006/relationships/tableStyles" Target="tableStyles.xml"/><Relationship Id="rId10" Type="http://schemas.openxmlformats.org/officeDocument/2006/relationships/notesMaster" Target="notesMasters/notesMaster1.xml"/><Relationship Id="rId19"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72315617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7043bc8a29_0_3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7043bc8a29_0_3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GB" sz="1200" dirty="0"/>
              <a:t>Deloitte is a UK based company employing around 312,000 employees worldwide. However, recently the company is facing major non-performance issues from their workforce which is affecting the company's reputation as well as financials. As the company is seeking advice in order to mitigate the employee non-performance, going forward this presentation will follow this same notion.</a:t>
            </a:r>
            <a:endParaRPr sz="1200" dirty="0"/>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7043bc8a29_0_3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7043bc8a29_0_3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GB" sz="1200" dirty="0"/>
              <a:t>In order to identify the employee non-performance issues faced by Deloitte and to mitigate them SMART objective framework was utilised. This is to specifically identify the issues and the development of a realistic goal to mitigate the issues in a timely manner.</a:t>
            </a:r>
            <a:endParaRPr sz="1200" dirty="0"/>
          </a:p>
          <a:p>
            <a:pPr marL="0" lvl="0" indent="0" algn="just" rtl="0">
              <a:lnSpc>
                <a:spcPct val="115000"/>
              </a:lnSpc>
              <a:spcBef>
                <a:spcPts val="0"/>
              </a:spcBef>
              <a:spcAft>
                <a:spcPts val="0"/>
              </a:spcAft>
              <a:buNone/>
            </a:pPr>
            <a:r>
              <a:rPr lang="en-GB" sz="1200" dirty="0"/>
              <a:t>Furthermore, a SWOT analysis of the UK companies based on their performance have been developed and it based on which the incorporation of digital technology is being proposed.</a:t>
            </a:r>
            <a:endParaRPr sz="1200" dirty="0"/>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7043bc8a29_0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7043bc8a29_0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GB" sz="1200"/>
              <a:t>This three steps mitigatory method will be utilised to address the employee non-performance issue within Deloitte. Furthermore, in this method instead of considering the team productivity, individual productivity will be taken into consideration in order to assess performance. This as a result helps organisation to identify the under performing employees and train and mentor them to enhance their productivity as well as motivation. Furthermore, performing employees can be rewarded to motivate them and others around them. However, this investment into the performance rewards system will increase the organisational financial burden.</a:t>
            </a:r>
            <a:endParaRPr sz="1200"/>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7043bc8a29_0_3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7043bc8a29_0_3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GB" sz="1200"/>
              <a:t>A primary research through a questionnaire based survey will be undertaken among the employees to identify their perception about the non-performance issue. This will help with the identification of various areas which employees believe is causing non-performance such as pay structure.</a:t>
            </a:r>
            <a:endParaRPr sz="1200"/>
          </a:p>
          <a:p>
            <a:pPr marL="0" lvl="0" indent="0" algn="just" rtl="0">
              <a:lnSpc>
                <a:spcPct val="115000"/>
              </a:lnSpc>
              <a:spcBef>
                <a:spcPts val="0"/>
              </a:spcBef>
              <a:spcAft>
                <a:spcPts val="0"/>
              </a:spcAft>
              <a:buNone/>
            </a:pPr>
            <a:r>
              <a:rPr lang="en-GB" sz="1200"/>
              <a:t>Secondary research on the company's annual report will be conducted to determine the financial viability of the performance based monthly rewards system organisation wide.</a:t>
            </a:r>
            <a:endParaRPr sz="1200"/>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7043bc8a29_0_3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7043bc8a29_0_3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GB" sz="1200"/>
              <a:t>This entire project span is expected to take around 6 weeks. Associated tasks have been identified and then they were segmented into multiple tasks such as project planning, research and so on. Based on the project calendar, the entire project should take around 6 weeks.</a:t>
            </a:r>
            <a:endParaRPr sz="1200"/>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7043bc8a29_0_3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7043bc8a29_0_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1578399"/>
            <a:ext cx="5017500" cy="2846455"/>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600" b="1" dirty="0">
                <a:solidFill>
                  <a:srgbClr val="FFFFFF"/>
                </a:solidFill>
              </a:rPr>
              <a:t>M6X01422 – Project Description and Presentation</a:t>
            </a:r>
            <a:endParaRPr sz="2600" b="1">
              <a:solidFill>
                <a:srgbClr val="FFFFFF"/>
              </a:solidFill>
            </a:endParaRPr>
          </a:p>
          <a:p>
            <a:pPr marL="0" lvl="0" indent="0" algn="ctr" rtl="0">
              <a:lnSpc>
                <a:spcPct val="115000"/>
              </a:lnSpc>
              <a:spcBef>
                <a:spcPts val="0"/>
              </a:spcBef>
              <a:spcAft>
                <a:spcPts val="0"/>
              </a:spcAft>
              <a:buNone/>
            </a:pPr>
            <a:r>
              <a:rPr lang="en-GB" sz="2600" b="1" dirty="0">
                <a:solidFill>
                  <a:srgbClr val="FFFFFF"/>
                </a:solidFill>
              </a:rPr>
              <a:t>Performance issues at Deloitte, UK</a:t>
            </a:r>
            <a:endParaRPr sz="2600" b="1">
              <a:solidFill>
                <a:srgbClr val="FFFFFF"/>
              </a:solidFill>
            </a:endParaRPr>
          </a:p>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US" sz="2000" b="1" dirty="0">
                <a:solidFill>
                  <a:srgbClr val="FFFFFF"/>
                </a:solidFill>
              </a:rPr>
              <a:t>Introduction </a:t>
            </a:r>
            <a:endParaRPr sz="2000" b="1" dirty="0">
              <a:solidFill>
                <a:srgbClr val="FFFFFF"/>
              </a:solidFill>
            </a:endParaRPr>
          </a:p>
          <a:p>
            <a:pPr marL="0" lvl="0" indent="0" algn="l" rtl="0">
              <a:spcBef>
                <a:spcPts val="0"/>
              </a:spcBef>
              <a:spcAft>
                <a:spcPts val="0"/>
              </a:spcAft>
              <a:buNone/>
            </a:pPr>
            <a:endParaRPr dirty="0"/>
          </a:p>
        </p:txBody>
      </p:sp>
      <p:sp>
        <p:nvSpPr>
          <p:cNvPr id="140" name="Google Shape;140;p14"/>
          <p:cNvSpPr txBox="1">
            <a:spLocks noGrp="1"/>
          </p:cNvSpPr>
          <p:nvPr>
            <p:ph type="body" idx="1"/>
          </p:nvPr>
        </p:nvSpPr>
        <p:spPr>
          <a:xfrm>
            <a:off x="393985" y="1578436"/>
            <a:ext cx="4034896" cy="2911200"/>
          </a:xfrm>
          <a:prstGeom prst="rect">
            <a:avLst/>
          </a:prstGeom>
        </p:spPr>
        <p:txBody>
          <a:bodyPr spcFirstLastPara="1" wrap="square" lIns="91425" tIns="91425" rIns="91425" bIns="91425" anchor="t" anchorCtr="0">
            <a:noAutofit/>
          </a:bodyPr>
          <a:lstStyle/>
          <a:p>
            <a:pPr marL="457200" lvl="0" indent="-304800" algn="just" rtl="0">
              <a:spcBef>
                <a:spcPts val="0"/>
              </a:spcBef>
              <a:spcAft>
                <a:spcPts val="0"/>
              </a:spcAft>
              <a:buClr>
                <a:srgbClr val="FFFFFF"/>
              </a:buClr>
              <a:buSzPts val="1200"/>
              <a:buFont typeface="Montserrat"/>
              <a:buChar char="●"/>
            </a:pPr>
            <a:endParaRPr lang="en-GB" sz="14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Deloitte is a UK based company employing 312,000 employees globally (Deloitte, 2020)</a:t>
            </a:r>
            <a:endParaRPr sz="14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Recently Deloitte is facing major employee non-performance issue (Glassdoor, 2020)</a:t>
            </a:r>
            <a:endParaRPr sz="14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Organisation is seeking consultancy to mitigate the non-performance issue</a:t>
            </a:r>
            <a:endParaRPr sz="1400" dirty="0">
              <a:solidFill>
                <a:srgbClr val="FFFFFF"/>
              </a:solidFill>
              <a:latin typeface="Montserrat"/>
              <a:ea typeface="Montserrat"/>
              <a:cs typeface="Montserrat"/>
              <a:sym typeface="Montserrat"/>
            </a:endParaRPr>
          </a:p>
          <a:p>
            <a:pPr marL="0" lvl="0" indent="0" algn="l" rtl="0">
              <a:spcBef>
                <a:spcPts val="0"/>
              </a:spcBef>
              <a:spcAft>
                <a:spcPts val="1600"/>
              </a:spcAft>
              <a:buNone/>
            </a:pPr>
            <a:endParaRPr sz="1400" dirty="0">
              <a:solidFill>
                <a:srgbClr val="FFFFFF"/>
              </a:solidFill>
            </a:endParaRPr>
          </a:p>
        </p:txBody>
      </p:sp>
      <p:pic>
        <p:nvPicPr>
          <p:cNvPr id="3074" name="Picture 2" descr="Image result for employee non performance">
            <a:extLst>
              <a:ext uri="{FF2B5EF4-FFF2-40B4-BE49-F238E27FC236}">
                <a16:creationId xmlns:a16="http://schemas.microsoft.com/office/drawing/2014/main" xmlns="" id="{93FD1228-F1B0-3F4D-9842-668BC84E93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491350"/>
            <a:ext cx="3354602" cy="2911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000" b="1" dirty="0">
                <a:solidFill>
                  <a:srgbClr val="FFFFFF"/>
                </a:solidFill>
              </a:rPr>
              <a:t>Project Justification</a:t>
            </a:r>
            <a:endParaRPr sz="2000" b="1">
              <a:solidFill>
                <a:srgbClr val="FFFFFF"/>
              </a:solidFill>
            </a:endParaRPr>
          </a:p>
          <a:p>
            <a:pPr marL="0" lvl="0" indent="0" algn="l" rtl="0">
              <a:spcBef>
                <a:spcPts val="0"/>
              </a:spcBef>
              <a:spcAft>
                <a:spcPts val="0"/>
              </a:spcAft>
              <a:buNone/>
            </a:pPr>
            <a:endParaRPr/>
          </a:p>
        </p:txBody>
      </p:sp>
      <p:sp>
        <p:nvSpPr>
          <p:cNvPr id="146" name="Google Shape;146;p15"/>
          <p:cNvSpPr txBox="1">
            <a:spLocks noGrp="1"/>
          </p:cNvSpPr>
          <p:nvPr>
            <p:ph type="body" idx="1"/>
          </p:nvPr>
        </p:nvSpPr>
        <p:spPr>
          <a:xfrm>
            <a:off x="0" y="1885207"/>
            <a:ext cx="4692772" cy="3048300"/>
          </a:xfrm>
          <a:prstGeom prst="rect">
            <a:avLst/>
          </a:prstGeom>
        </p:spPr>
        <p:txBody>
          <a:bodyPr spcFirstLastPara="1" wrap="square" lIns="91425" tIns="91425" rIns="91425" bIns="91425" anchor="t" anchorCtr="0">
            <a:noAutofit/>
          </a:bodyPr>
          <a:lstStyle/>
          <a:p>
            <a:pPr marL="457200" lvl="0" indent="-304800" algn="just" rtl="0">
              <a:spcBef>
                <a:spcPts val="0"/>
              </a:spcBef>
              <a:spcAft>
                <a:spcPts val="0"/>
              </a:spcAft>
              <a:buClr>
                <a:srgbClr val="FFFFFF"/>
              </a:buClr>
              <a:buSzPts val="1200"/>
              <a:buFont typeface="Montserrat"/>
              <a:buChar char="●"/>
            </a:pPr>
            <a:endParaRPr lang="en-GB" sz="1000" dirty="0">
              <a:solidFill>
                <a:srgbClr val="FFFFFF"/>
              </a:solidFill>
              <a:latin typeface="Montserrat" panose="020B0604020202020204" charset="0"/>
              <a:ea typeface="Montserrat"/>
              <a:cs typeface="Montserrat"/>
              <a:sym typeface="Montserrat"/>
            </a:endParaRPr>
          </a:p>
          <a:p>
            <a:r>
              <a:rPr lang="en-GB" sz="1000" dirty="0">
                <a:latin typeface="Montserrat" panose="020B0604020202020204" charset="0"/>
              </a:rPr>
              <a:t>The SMART objectives of the report are as follows:</a:t>
            </a:r>
            <a:endParaRPr lang="en-IN" sz="1000" dirty="0">
              <a:latin typeface="Montserrat" panose="020B0604020202020204" charset="0"/>
            </a:endParaRPr>
          </a:p>
          <a:p>
            <a:pPr lvl="0"/>
            <a:r>
              <a:rPr lang="en-GB" sz="1000" b="1" i="1" dirty="0">
                <a:latin typeface="Montserrat" panose="020B0604020202020204" charset="0"/>
              </a:rPr>
              <a:t>Specific:</a:t>
            </a:r>
            <a:r>
              <a:rPr lang="en-GB" sz="1000" dirty="0">
                <a:latin typeface="Montserrat" panose="020B0604020202020204" charset="0"/>
              </a:rPr>
              <a:t> To identify the performance issues in Deloitte and offer necessary solutions in an innovative manner.</a:t>
            </a:r>
            <a:endParaRPr lang="en-IN" sz="1000" dirty="0">
              <a:latin typeface="Montserrat" panose="020B0604020202020204" charset="0"/>
            </a:endParaRPr>
          </a:p>
          <a:p>
            <a:pPr lvl="0"/>
            <a:r>
              <a:rPr lang="en-GB" sz="1000" b="1" i="1" dirty="0">
                <a:latin typeface="Montserrat" panose="020B0604020202020204" charset="0"/>
              </a:rPr>
              <a:t>Measurable:</a:t>
            </a:r>
            <a:r>
              <a:rPr lang="en-GB" sz="1000" dirty="0">
                <a:latin typeface="Montserrat" panose="020B0604020202020204" charset="0"/>
              </a:rPr>
              <a:t> Developing a smartphone application for tracking employee performance and send their grievances directly to the company management.</a:t>
            </a:r>
            <a:endParaRPr lang="en-IN" sz="1000" dirty="0">
              <a:latin typeface="Montserrat" panose="020B0604020202020204" charset="0"/>
            </a:endParaRPr>
          </a:p>
          <a:p>
            <a:pPr lvl="0"/>
            <a:r>
              <a:rPr lang="en-GB" sz="1000" b="1" i="1" dirty="0">
                <a:latin typeface="Montserrat" panose="020B0604020202020204" charset="0"/>
              </a:rPr>
              <a:t>Achievable:</a:t>
            </a:r>
            <a:r>
              <a:rPr lang="en-GB" sz="1000" dirty="0">
                <a:latin typeface="Montserrat" panose="020B0604020202020204" charset="0"/>
              </a:rPr>
              <a:t> Hiring a third-party IT firm would help Deloitte develop the application which can then be supplied to the employees.</a:t>
            </a:r>
            <a:endParaRPr lang="en-IN" sz="1000" dirty="0">
              <a:latin typeface="Montserrat" panose="020B0604020202020204" charset="0"/>
            </a:endParaRPr>
          </a:p>
          <a:p>
            <a:pPr lvl="0"/>
            <a:r>
              <a:rPr lang="en-GB" sz="1000" b="1" i="1" dirty="0">
                <a:latin typeface="Montserrat" panose="020B0604020202020204" charset="0"/>
              </a:rPr>
              <a:t>Realistic:</a:t>
            </a:r>
            <a:r>
              <a:rPr lang="en-GB" sz="1000" dirty="0">
                <a:latin typeface="Montserrat" panose="020B0604020202020204" charset="0"/>
              </a:rPr>
              <a:t> In a highly digitalised world, using such smartphone application would help reduce the effort of the company management required for monitoring employees.</a:t>
            </a:r>
            <a:endParaRPr lang="en-IN" sz="1000" dirty="0">
              <a:latin typeface="Montserrat" panose="020B0604020202020204" charset="0"/>
            </a:endParaRPr>
          </a:p>
          <a:p>
            <a:pPr lvl="0"/>
            <a:r>
              <a:rPr lang="en-GB" sz="1000" b="1" i="1" dirty="0">
                <a:latin typeface="Montserrat" panose="020B0604020202020204" charset="0"/>
              </a:rPr>
              <a:t>Timebound:</a:t>
            </a:r>
            <a:r>
              <a:rPr lang="en-GB" sz="1000" dirty="0">
                <a:latin typeface="Montserrat" panose="020B0604020202020204" charset="0"/>
              </a:rPr>
              <a:t> The entire application development and implementation of the new performance management system can be completed in 2-3 months.</a:t>
            </a:r>
            <a:endParaRPr lang="en-IN" sz="1000" dirty="0">
              <a:latin typeface="Montserrat" panose="020B0604020202020204" charset="0"/>
            </a:endParaRPr>
          </a:p>
          <a:p>
            <a:pPr marL="0" lvl="0" indent="0" algn="l" rtl="0">
              <a:spcBef>
                <a:spcPts val="0"/>
              </a:spcBef>
              <a:spcAft>
                <a:spcPts val="1600"/>
              </a:spcAft>
              <a:buNone/>
            </a:pPr>
            <a:endParaRPr sz="1000" dirty="0">
              <a:latin typeface="Montserrat" panose="020B0604020202020204" charset="0"/>
            </a:endParaRPr>
          </a:p>
        </p:txBody>
      </p:sp>
      <p:pic>
        <p:nvPicPr>
          <p:cNvPr id="147" name="Google Shape;147;p15"/>
          <p:cNvPicPr preferRelativeResize="0"/>
          <p:nvPr/>
        </p:nvPicPr>
        <p:blipFill>
          <a:blip r:embed="rId3">
            <a:alphaModFix/>
          </a:blip>
          <a:stretch>
            <a:fillRect/>
          </a:stretch>
        </p:blipFill>
        <p:spPr>
          <a:xfrm>
            <a:off x="4869981" y="1807362"/>
            <a:ext cx="3939600" cy="3203990"/>
          </a:xfrm>
          <a:prstGeom prst="rect">
            <a:avLst/>
          </a:prstGeom>
          <a:noFill/>
          <a:ln>
            <a:noFill/>
          </a:ln>
        </p:spPr>
      </p:pic>
      <p:sp>
        <p:nvSpPr>
          <p:cNvPr id="2" name="TextBox 1">
            <a:extLst>
              <a:ext uri="{FF2B5EF4-FFF2-40B4-BE49-F238E27FC236}">
                <a16:creationId xmlns:a16="http://schemas.microsoft.com/office/drawing/2014/main" xmlns="" id="{A907787D-B74A-4FBE-91FE-578A591359C5}"/>
              </a:ext>
            </a:extLst>
          </p:cNvPr>
          <p:cNvSpPr txBox="1"/>
          <p:nvPr/>
        </p:nvSpPr>
        <p:spPr>
          <a:xfrm>
            <a:off x="461072" y="1233376"/>
            <a:ext cx="3216528" cy="861774"/>
          </a:xfrm>
          <a:prstGeom prst="rect">
            <a:avLst/>
          </a:prstGeom>
          <a:noFill/>
        </p:spPr>
        <p:txBody>
          <a:bodyPr wrap="square" rtlCol="0">
            <a:spAutoFit/>
          </a:bodyPr>
          <a:lstStyle/>
          <a:p>
            <a:pPr algn="just"/>
            <a:r>
              <a:rPr lang="en-GB" sz="1000" dirty="0">
                <a:solidFill>
                  <a:schemeClr val="bg1"/>
                </a:solidFill>
                <a:latin typeface="Montserrat" panose="020B0604020202020204" charset="0"/>
                <a:cs typeface="Times New Roman" panose="02020603050405020304" pitchFamily="18" charset="0"/>
              </a:rPr>
              <a:t>Project Aim: The aim of the research project is to identify the performance issues faced by Deloitte and mitigate them using innovative performance management systems.</a:t>
            </a:r>
            <a:endParaRPr lang="en-IN" sz="1000" dirty="0">
              <a:solidFill>
                <a:schemeClr val="bg1"/>
              </a:solidFill>
              <a:latin typeface="Montserrat" panose="020B0604020202020204" charset="0"/>
              <a:cs typeface="Times New Roman" panose="02020603050405020304" pitchFamily="18" charset="0"/>
            </a:endParaRPr>
          </a:p>
          <a:p>
            <a:endParaRPr lang="en-IN" sz="1000" dirty="0">
              <a:latin typeface="Montserrat" panose="020B0604020202020204"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GB" sz="2000" b="1" dirty="0">
                <a:solidFill>
                  <a:srgbClr val="FFFFFF"/>
                </a:solidFill>
              </a:rPr>
              <a:t>Business Case </a:t>
            </a:r>
            <a:r>
              <a:rPr lang="en-GB" sz="2000" b="1">
                <a:solidFill>
                  <a:srgbClr val="FFFFFF"/>
                </a:solidFill>
              </a:rPr>
              <a:t>and </a:t>
            </a:r>
            <a:r>
              <a:rPr lang="en-GB" sz="2000" b="1" smtClean="0">
                <a:solidFill>
                  <a:srgbClr val="FFFFFF"/>
                </a:solidFill>
              </a:rPr>
              <a:t>Project </a:t>
            </a:r>
            <a:r>
              <a:rPr lang="en-GB" sz="2000" b="1" dirty="0">
                <a:solidFill>
                  <a:srgbClr val="FFFFFF"/>
                </a:solidFill>
              </a:rPr>
              <a:t>Approach</a:t>
            </a:r>
            <a:endParaRPr sz="2000" b="1" dirty="0">
              <a:solidFill>
                <a:srgbClr val="FFFFFF"/>
              </a:solidFill>
            </a:endParaRPr>
          </a:p>
          <a:p>
            <a:pPr marL="0" lvl="0" indent="0" algn="l" rtl="0">
              <a:spcBef>
                <a:spcPts val="0"/>
              </a:spcBef>
              <a:spcAft>
                <a:spcPts val="0"/>
              </a:spcAft>
              <a:buNone/>
            </a:pPr>
            <a:endParaRPr dirty="0"/>
          </a:p>
        </p:txBody>
      </p:sp>
      <p:sp>
        <p:nvSpPr>
          <p:cNvPr id="153" name="Google Shape;153;p16"/>
          <p:cNvSpPr txBox="1">
            <a:spLocks noGrp="1"/>
          </p:cNvSpPr>
          <p:nvPr>
            <p:ph type="body" idx="1"/>
          </p:nvPr>
        </p:nvSpPr>
        <p:spPr>
          <a:xfrm>
            <a:off x="370114" y="1241250"/>
            <a:ext cx="4846461" cy="3699300"/>
          </a:xfrm>
          <a:prstGeom prst="rect">
            <a:avLst/>
          </a:prstGeom>
        </p:spPr>
        <p:txBody>
          <a:bodyPr spcFirstLastPara="1" wrap="square" lIns="91425" tIns="91425" rIns="91425" bIns="91425" anchor="t" anchorCtr="0">
            <a:noAutofit/>
          </a:bodyPr>
          <a:lstStyle/>
          <a:p>
            <a:pPr marL="4572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Three key mitigatory method can be used to address the issue: </a:t>
            </a:r>
            <a:endParaRPr sz="1400" dirty="0">
              <a:solidFill>
                <a:srgbClr val="FFFFFF"/>
              </a:solidFill>
              <a:latin typeface="Montserrat"/>
              <a:ea typeface="Montserrat"/>
              <a:cs typeface="Montserrat"/>
              <a:sym typeface="Montserrat"/>
            </a:endParaRPr>
          </a:p>
          <a:p>
            <a:pPr marL="9144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Recognising the employee performance</a:t>
            </a:r>
            <a:endParaRPr sz="1400" dirty="0">
              <a:solidFill>
                <a:srgbClr val="FFFFFF"/>
              </a:solidFill>
              <a:latin typeface="Montserrat"/>
              <a:ea typeface="Montserrat"/>
              <a:cs typeface="Montserrat"/>
              <a:sym typeface="Montserrat"/>
            </a:endParaRPr>
          </a:p>
          <a:p>
            <a:pPr marL="9144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Seeing the employee performance</a:t>
            </a:r>
            <a:endParaRPr sz="1400" dirty="0">
              <a:solidFill>
                <a:srgbClr val="FFFFFF"/>
              </a:solidFill>
              <a:latin typeface="Montserrat"/>
              <a:ea typeface="Montserrat"/>
              <a:cs typeface="Montserrat"/>
              <a:sym typeface="Montserrat"/>
            </a:endParaRPr>
          </a:p>
          <a:p>
            <a:pPr marL="9144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Fuelling the employee performance</a:t>
            </a:r>
            <a:endParaRPr sz="14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Instead of team productivity, individual productivity will be taken into consideration (Shields </a:t>
            </a:r>
            <a:r>
              <a:rPr lang="en-GB" sz="1400" i="1" dirty="0">
                <a:solidFill>
                  <a:srgbClr val="FFFFFF"/>
                </a:solidFill>
                <a:latin typeface="Montserrat"/>
                <a:ea typeface="Montserrat"/>
                <a:cs typeface="Montserrat"/>
                <a:sym typeface="Montserrat"/>
              </a:rPr>
              <a:t>et al</a:t>
            </a:r>
            <a:r>
              <a:rPr lang="en-GB" sz="1400" dirty="0">
                <a:solidFill>
                  <a:srgbClr val="FFFFFF"/>
                </a:solidFill>
                <a:latin typeface="Montserrat"/>
                <a:ea typeface="Montserrat"/>
                <a:cs typeface="Montserrat"/>
                <a:sym typeface="Montserrat"/>
              </a:rPr>
              <a:t>.2015)</a:t>
            </a:r>
            <a:endParaRPr sz="14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Under-performing employees will be trained and mentored</a:t>
            </a:r>
            <a:endParaRPr sz="14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Performance rewards to increase motivation</a:t>
            </a:r>
            <a:endParaRPr sz="14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r>
              <a:rPr lang="en-GB" sz="1400" dirty="0">
                <a:solidFill>
                  <a:srgbClr val="FFFFFF"/>
                </a:solidFill>
                <a:latin typeface="Montserrat"/>
                <a:ea typeface="Montserrat"/>
                <a:cs typeface="Montserrat"/>
                <a:sym typeface="Montserrat"/>
              </a:rPr>
              <a:t>Excessive investment into the performance rewards system is a financial burden (Froese </a:t>
            </a:r>
            <a:r>
              <a:rPr lang="en-GB" sz="1400" i="1" dirty="0">
                <a:solidFill>
                  <a:srgbClr val="FFFFFF"/>
                </a:solidFill>
                <a:latin typeface="Montserrat"/>
                <a:ea typeface="Montserrat"/>
                <a:cs typeface="Montserrat"/>
                <a:sym typeface="Montserrat"/>
              </a:rPr>
              <a:t>et al</a:t>
            </a:r>
            <a:r>
              <a:rPr lang="en-GB" sz="1400" dirty="0">
                <a:solidFill>
                  <a:srgbClr val="FFFFFF"/>
                </a:solidFill>
                <a:latin typeface="Montserrat"/>
                <a:ea typeface="Montserrat"/>
                <a:cs typeface="Montserrat"/>
                <a:sym typeface="Montserrat"/>
              </a:rPr>
              <a:t>. 2019)</a:t>
            </a:r>
            <a:endParaRPr sz="1400" dirty="0">
              <a:solidFill>
                <a:srgbClr val="FFFFFF"/>
              </a:solidFill>
              <a:latin typeface="Montserrat"/>
              <a:ea typeface="Montserrat"/>
              <a:cs typeface="Montserrat"/>
              <a:sym typeface="Montserrat"/>
            </a:endParaRPr>
          </a:p>
          <a:p>
            <a:pPr marL="0" lvl="0" indent="0" algn="l" rtl="0">
              <a:spcBef>
                <a:spcPts val="0"/>
              </a:spcBef>
              <a:spcAft>
                <a:spcPts val="1600"/>
              </a:spcAft>
              <a:buNone/>
            </a:pPr>
            <a:endParaRPr sz="1400" dirty="0">
              <a:solidFill>
                <a:srgbClr val="FFFFFF"/>
              </a:solidFill>
              <a:latin typeface="Montserrat"/>
              <a:ea typeface="Montserrat"/>
              <a:cs typeface="Montserrat"/>
              <a:sym typeface="Montserrat"/>
            </a:endParaRPr>
          </a:p>
        </p:txBody>
      </p:sp>
      <p:pic>
        <p:nvPicPr>
          <p:cNvPr id="5" name="Picture 4">
            <a:extLst>
              <a:ext uri="{FF2B5EF4-FFF2-40B4-BE49-F238E27FC236}">
                <a16:creationId xmlns:a16="http://schemas.microsoft.com/office/drawing/2014/main" xmlns="" id="{9434DACB-66C9-3243-9A20-AE0577641AE0}"/>
              </a:ext>
            </a:extLst>
          </p:cNvPr>
          <p:cNvPicPr>
            <a:picLocks noChangeAspect="1"/>
          </p:cNvPicPr>
          <p:nvPr/>
        </p:nvPicPr>
        <p:blipFill>
          <a:blip r:embed="rId3"/>
          <a:stretch>
            <a:fillRect/>
          </a:stretch>
        </p:blipFill>
        <p:spPr>
          <a:xfrm>
            <a:off x="5391455" y="1450318"/>
            <a:ext cx="3752545" cy="3034595"/>
          </a:xfrm>
          <a:prstGeom prst="rect">
            <a:avLst/>
          </a:prstGeom>
        </p:spPr>
      </p:pic>
      <p:sp>
        <p:nvSpPr>
          <p:cNvPr id="2" name="TextBox 1">
            <a:extLst>
              <a:ext uri="{FF2B5EF4-FFF2-40B4-BE49-F238E27FC236}">
                <a16:creationId xmlns:a16="http://schemas.microsoft.com/office/drawing/2014/main" xmlns="" id="{6F1E5588-5031-485E-A1E4-5D0FBB590F72}"/>
              </a:ext>
            </a:extLst>
          </p:cNvPr>
          <p:cNvSpPr txBox="1"/>
          <p:nvPr/>
        </p:nvSpPr>
        <p:spPr>
          <a:xfrm>
            <a:off x="6393712" y="4484913"/>
            <a:ext cx="2380174" cy="553998"/>
          </a:xfrm>
          <a:prstGeom prst="rect">
            <a:avLst/>
          </a:prstGeom>
          <a:noFill/>
        </p:spPr>
        <p:txBody>
          <a:bodyPr wrap="square" rtlCol="0">
            <a:spAutoFit/>
          </a:bodyPr>
          <a:lstStyle/>
          <a:p>
            <a:pPr algn="ctr"/>
            <a:r>
              <a:rPr lang="en-GB" sz="1000" b="1" dirty="0">
                <a:solidFill>
                  <a:schemeClr val="bg1"/>
                </a:solidFill>
                <a:latin typeface="Montserrat" panose="020B0604020202020204" charset="0"/>
              </a:rPr>
              <a:t>Conceptual Model of the Smartphone Application for performance management</a:t>
            </a:r>
            <a:endParaRPr lang="en-IN" sz="1000" dirty="0">
              <a:solidFill>
                <a:schemeClr val="bg1"/>
              </a:solidFill>
              <a:latin typeface="Montserrat" panose="020B060402020202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000" b="1" dirty="0">
                <a:solidFill>
                  <a:srgbClr val="FFFFFF"/>
                </a:solidFill>
              </a:rPr>
              <a:t>Research Methodology</a:t>
            </a:r>
            <a:endParaRPr sz="2000" b="1">
              <a:solidFill>
                <a:srgbClr val="FFFFFF"/>
              </a:solidFill>
            </a:endParaRPr>
          </a:p>
          <a:p>
            <a:pPr marL="0" lvl="0" indent="0" algn="l" rtl="0">
              <a:spcBef>
                <a:spcPts val="0"/>
              </a:spcBef>
              <a:spcAft>
                <a:spcPts val="0"/>
              </a:spcAft>
              <a:buNone/>
            </a:pPr>
            <a:endParaRPr/>
          </a:p>
        </p:txBody>
      </p:sp>
      <p:sp>
        <p:nvSpPr>
          <p:cNvPr id="159" name="Google Shape;159;p17"/>
          <p:cNvSpPr txBox="1">
            <a:spLocks noGrp="1"/>
          </p:cNvSpPr>
          <p:nvPr>
            <p:ph type="body" idx="1"/>
          </p:nvPr>
        </p:nvSpPr>
        <p:spPr>
          <a:xfrm>
            <a:off x="764100" y="1545779"/>
            <a:ext cx="3818786" cy="2911200"/>
          </a:xfrm>
          <a:prstGeom prst="rect">
            <a:avLst/>
          </a:prstGeom>
        </p:spPr>
        <p:txBody>
          <a:bodyPr spcFirstLastPara="1" wrap="square" lIns="91425" tIns="91425" rIns="91425" bIns="91425" anchor="t" anchorCtr="0">
            <a:noAutofit/>
          </a:bodyPr>
          <a:lstStyle/>
          <a:p>
            <a:pPr marL="457200" lvl="0" indent="-304800" algn="just" rtl="0">
              <a:spcBef>
                <a:spcPts val="0"/>
              </a:spcBef>
              <a:spcAft>
                <a:spcPts val="0"/>
              </a:spcAft>
              <a:buClr>
                <a:srgbClr val="FFFFFF"/>
              </a:buClr>
              <a:buSzPts val="1200"/>
              <a:buFont typeface="Montserrat"/>
              <a:buChar char="●"/>
            </a:pPr>
            <a:endParaRPr lang="en-GB" sz="12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endParaRPr lang="en-GB" sz="12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r>
              <a:rPr lang="en-GB" sz="1200" dirty="0">
                <a:solidFill>
                  <a:srgbClr val="FFFFFF"/>
                </a:solidFill>
                <a:latin typeface="Montserrat"/>
                <a:ea typeface="Montserrat"/>
                <a:cs typeface="Montserrat"/>
                <a:sym typeface="Montserrat"/>
              </a:rPr>
              <a:t>Survey based primary research to identify employee perspective behind the non-performance</a:t>
            </a:r>
            <a:endParaRPr sz="1200" dirty="0">
              <a:solidFill>
                <a:srgbClr val="FFFFFF"/>
              </a:solidFill>
              <a:latin typeface="Montserrat"/>
              <a:ea typeface="Montserrat"/>
              <a:cs typeface="Montserrat"/>
              <a:sym typeface="Montserrat"/>
            </a:endParaRPr>
          </a:p>
          <a:p>
            <a:pPr marL="457200" lvl="0" indent="-304800" algn="just" rtl="0">
              <a:spcBef>
                <a:spcPts val="0"/>
              </a:spcBef>
              <a:spcAft>
                <a:spcPts val="0"/>
              </a:spcAft>
              <a:buClr>
                <a:srgbClr val="FFFFFF"/>
              </a:buClr>
              <a:buSzPts val="1200"/>
              <a:buFont typeface="Montserrat"/>
              <a:buChar char="●"/>
            </a:pPr>
            <a:r>
              <a:rPr lang="en-GB" sz="1200" dirty="0">
                <a:solidFill>
                  <a:srgbClr val="FFFFFF"/>
                </a:solidFill>
                <a:latin typeface="Montserrat"/>
                <a:ea typeface="Montserrat"/>
                <a:cs typeface="Montserrat"/>
                <a:sym typeface="Montserrat"/>
              </a:rPr>
              <a:t>Secondary research on the company's annual reports to identify the financial viability of the new reward system</a:t>
            </a:r>
            <a:endParaRPr sz="1200" dirty="0">
              <a:solidFill>
                <a:srgbClr val="FFFFFF"/>
              </a:solidFill>
              <a:latin typeface="Montserrat"/>
              <a:ea typeface="Montserrat"/>
              <a:cs typeface="Montserrat"/>
              <a:sym typeface="Montserrat"/>
            </a:endParaRPr>
          </a:p>
          <a:p>
            <a:pPr marL="0" lvl="0" indent="0" algn="l" rtl="0">
              <a:spcBef>
                <a:spcPts val="0"/>
              </a:spcBef>
              <a:spcAft>
                <a:spcPts val="1600"/>
              </a:spcAft>
              <a:buNone/>
            </a:pPr>
            <a:endParaRPr dirty="0"/>
          </a:p>
        </p:txBody>
      </p:sp>
      <p:pic>
        <p:nvPicPr>
          <p:cNvPr id="2050" name="Picture 2" descr="Image result for research">
            <a:extLst>
              <a:ext uri="{FF2B5EF4-FFF2-40B4-BE49-F238E27FC236}">
                <a16:creationId xmlns:a16="http://schemas.microsoft.com/office/drawing/2014/main" xmlns="" id="{10616B3C-BFE4-9145-AFF8-3767D4FB13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302" y="1440277"/>
            <a:ext cx="3943350" cy="288135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000" b="1" dirty="0">
                <a:solidFill>
                  <a:srgbClr val="FFFFFF"/>
                </a:solidFill>
              </a:rPr>
              <a:t>Project Plan</a:t>
            </a:r>
            <a:endParaRPr sz="2000" b="1">
              <a:solidFill>
                <a:srgbClr val="FFFFFF"/>
              </a:solidFill>
            </a:endParaRPr>
          </a:p>
          <a:p>
            <a:pPr marL="0" lvl="0" indent="0" algn="l" rtl="0">
              <a:spcBef>
                <a:spcPts val="0"/>
              </a:spcBef>
              <a:spcAft>
                <a:spcPts val="0"/>
              </a:spcAft>
              <a:buNone/>
            </a:pPr>
            <a:endParaRPr/>
          </a:p>
        </p:txBody>
      </p:sp>
      <p:pic>
        <p:nvPicPr>
          <p:cNvPr id="165" name="Google Shape;165;p18"/>
          <p:cNvPicPr preferRelativeResize="0"/>
          <p:nvPr/>
        </p:nvPicPr>
        <p:blipFill>
          <a:blip r:embed="rId3">
            <a:alphaModFix/>
          </a:blip>
          <a:stretch>
            <a:fillRect/>
          </a:stretch>
        </p:blipFill>
        <p:spPr>
          <a:xfrm>
            <a:off x="632375" y="1551600"/>
            <a:ext cx="7879250" cy="27747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1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GB" sz="2000" b="1">
                <a:solidFill>
                  <a:srgbClr val="FFFFFF"/>
                </a:solidFill>
              </a:rPr>
              <a:t>Reference</a:t>
            </a:r>
            <a:endParaRPr sz="2000">
              <a:solidFill>
                <a:srgbClr val="FFFFFF"/>
              </a:solidFill>
            </a:endParaRPr>
          </a:p>
        </p:txBody>
      </p:sp>
      <p:sp>
        <p:nvSpPr>
          <p:cNvPr id="171" name="Google Shape;171;p19"/>
          <p:cNvSpPr txBox="1">
            <a:spLocks noGrp="1"/>
          </p:cNvSpPr>
          <p:nvPr>
            <p:ph type="body" idx="1"/>
          </p:nvPr>
        </p:nvSpPr>
        <p:spPr>
          <a:xfrm>
            <a:off x="1024231" y="1220708"/>
            <a:ext cx="7038900" cy="3466905"/>
          </a:xfrm>
          <a:prstGeom prst="rect">
            <a:avLst/>
          </a:prstGeom>
        </p:spPr>
        <p:txBody>
          <a:bodyPr spcFirstLastPara="1" wrap="square" lIns="91425" tIns="91425" rIns="91425" bIns="91425" anchor="t" anchorCtr="0">
            <a:noAutofit/>
          </a:bodyPr>
          <a:lstStyle/>
          <a:p>
            <a:pPr marL="0" indent="0" algn="just">
              <a:lnSpc>
                <a:spcPct val="150000"/>
              </a:lnSpc>
              <a:spcBef>
                <a:spcPts val="1400"/>
              </a:spcBef>
              <a:buNone/>
            </a:pPr>
            <a:r>
              <a:rPr lang="en-GB" sz="1000" dirty="0"/>
              <a:t>Amble, B. (2020) ‘Poor performance management hindering UK companies’. Available at: https://www.management-issues.com/news/552/poor-performance-management-hindering-uk-companies/ [Accessed: 25 February 2020].</a:t>
            </a:r>
            <a:endParaRPr lang="en-GB" sz="1000" dirty="0">
              <a:solidFill>
                <a:srgbClr val="FFFFFF"/>
              </a:solidFill>
              <a:latin typeface="Montserrat"/>
              <a:ea typeface="Montserrat"/>
              <a:cs typeface="Montserrat"/>
              <a:sym typeface="Montserrat"/>
            </a:endParaRPr>
          </a:p>
          <a:p>
            <a:pPr marL="0" lvl="0" indent="0" algn="just" rtl="0">
              <a:lnSpc>
                <a:spcPct val="150000"/>
              </a:lnSpc>
              <a:spcBef>
                <a:spcPts val="1400"/>
              </a:spcBef>
              <a:spcAft>
                <a:spcPts val="0"/>
              </a:spcAft>
              <a:buNone/>
            </a:pPr>
            <a:r>
              <a:rPr lang="en-GB" sz="1000" dirty="0">
                <a:solidFill>
                  <a:srgbClr val="FFFFFF"/>
                </a:solidFill>
                <a:latin typeface="Montserrat"/>
                <a:ea typeface="Montserrat"/>
                <a:cs typeface="Montserrat"/>
                <a:sym typeface="Montserrat"/>
              </a:rPr>
              <a:t>Deloitte. 2020, ‘About Deloitte UK’. [online] Available at: https://www2.deloitte.com/uk/en/legal/about-deloitte-uk.html [Accessed: 2 March 2020].</a:t>
            </a:r>
            <a:endParaRPr sz="1000" dirty="0">
              <a:solidFill>
                <a:srgbClr val="FFFFFF"/>
              </a:solidFill>
              <a:latin typeface="Montserrat"/>
              <a:ea typeface="Montserrat"/>
              <a:cs typeface="Montserrat"/>
              <a:sym typeface="Montserrat"/>
            </a:endParaRPr>
          </a:p>
          <a:p>
            <a:pPr marL="0" lvl="0" indent="0" algn="just" rtl="0">
              <a:lnSpc>
                <a:spcPct val="150000"/>
              </a:lnSpc>
              <a:spcBef>
                <a:spcPts val="1400"/>
              </a:spcBef>
              <a:spcAft>
                <a:spcPts val="0"/>
              </a:spcAft>
              <a:buNone/>
            </a:pPr>
            <a:r>
              <a:rPr lang="en-GB" sz="1000" dirty="0" err="1">
                <a:solidFill>
                  <a:srgbClr val="FFFFFF"/>
                </a:solidFill>
                <a:latin typeface="Montserrat"/>
                <a:ea typeface="Montserrat"/>
                <a:cs typeface="Montserrat"/>
                <a:sym typeface="Montserrat"/>
              </a:rPr>
              <a:t>Glassdoor</a:t>
            </a:r>
            <a:r>
              <a:rPr lang="en-GB" sz="1000" dirty="0">
                <a:solidFill>
                  <a:srgbClr val="FFFFFF"/>
                </a:solidFill>
                <a:latin typeface="Montserrat"/>
                <a:ea typeface="Montserrat"/>
                <a:cs typeface="Montserrat"/>
                <a:sym typeface="Montserrat"/>
              </a:rPr>
              <a:t>. 2020, ‘Employee Review | Deloitte’.  [online] Available at: https://www.glassdoor.co.in/Reviews/Employee-Review-Deloitte-RVW15367085.htm [Accessed: 2 March 2020].</a:t>
            </a:r>
            <a:endParaRPr sz="1000" dirty="0">
              <a:solidFill>
                <a:srgbClr val="FFFFFF"/>
              </a:solidFill>
              <a:latin typeface="Montserrat"/>
              <a:ea typeface="Montserrat"/>
              <a:cs typeface="Montserrat"/>
              <a:sym typeface="Montserrat"/>
            </a:endParaRPr>
          </a:p>
          <a:p>
            <a:pPr marL="0" lvl="0" indent="0" algn="just" rtl="0">
              <a:lnSpc>
                <a:spcPct val="150000"/>
              </a:lnSpc>
              <a:spcBef>
                <a:spcPts val="1400"/>
              </a:spcBef>
              <a:spcAft>
                <a:spcPts val="0"/>
              </a:spcAft>
              <a:buNone/>
            </a:pPr>
            <a:r>
              <a:rPr lang="en-GB" sz="1000" dirty="0">
                <a:solidFill>
                  <a:srgbClr val="FFFFFF"/>
                </a:solidFill>
                <a:latin typeface="Montserrat"/>
                <a:ea typeface="Montserrat"/>
                <a:cs typeface="Montserrat"/>
                <a:sym typeface="Montserrat"/>
              </a:rPr>
              <a:t>Froese, F.J., </a:t>
            </a:r>
            <a:r>
              <a:rPr lang="en-GB" sz="1000" dirty="0" err="1">
                <a:solidFill>
                  <a:srgbClr val="FFFFFF"/>
                </a:solidFill>
                <a:latin typeface="Montserrat"/>
                <a:ea typeface="Montserrat"/>
                <a:cs typeface="Montserrat"/>
                <a:sym typeface="Montserrat"/>
              </a:rPr>
              <a:t>Peltokorpi</a:t>
            </a:r>
            <a:r>
              <a:rPr lang="en-GB" sz="1000" dirty="0">
                <a:solidFill>
                  <a:srgbClr val="FFFFFF"/>
                </a:solidFill>
                <a:latin typeface="Montserrat"/>
                <a:ea typeface="Montserrat"/>
                <a:cs typeface="Montserrat"/>
                <a:sym typeface="Montserrat"/>
              </a:rPr>
              <a:t>, V., Varma, A. and </a:t>
            </a:r>
            <a:r>
              <a:rPr lang="en-GB" sz="1000" dirty="0" err="1">
                <a:solidFill>
                  <a:srgbClr val="FFFFFF"/>
                </a:solidFill>
                <a:latin typeface="Montserrat"/>
                <a:ea typeface="Montserrat"/>
                <a:cs typeface="Montserrat"/>
                <a:sym typeface="Montserrat"/>
              </a:rPr>
              <a:t>Hitotsuyanagi</a:t>
            </a:r>
            <a:r>
              <a:rPr lang="en-GB" sz="1000" dirty="0">
                <a:solidFill>
                  <a:srgbClr val="FFFFFF"/>
                </a:solidFill>
                <a:latin typeface="Montserrat"/>
                <a:ea typeface="Montserrat"/>
                <a:cs typeface="Montserrat"/>
                <a:sym typeface="Montserrat"/>
              </a:rPr>
              <a:t>‐Hansel, A. 2019 ‘Merit‐based rewards, job satisfaction and voluntary turnover: moderating effects of employee demographic characteristics’, </a:t>
            </a:r>
            <a:r>
              <a:rPr lang="en-GB" sz="1000" i="1" dirty="0">
                <a:solidFill>
                  <a:srgbClr val="FFFFFF"/>
                </a:solidFill>
                <a:latin typeface="Montserrat"/>
                <a:ea typeface="Montserrat"/>
                <a:cs typeface="Montserrat"/>
                <a:sym typeface="Montserrat"/>
              </a:rPr>
              <a:t>British Journal of Management</a:t>
            </a:r>
            <a:r>
              <a:rPr lang="en-GB" sz="1000" dirty="0">
                <a:solidFill>
                  <a:srgbClr val="FFFFFF"/>
                </a:solidFill>
                <a:latin typeface="Montserrat"/>
                <a:ea typeface="Montserrat"/>
                <a:cs typeface="Montserrat"/>
                <a:sym typeface="Montserrat"/>
              </a:rPr>
              <a:t>, 30(3), pp.610-623.</a:t>
            </a:r>
            <a:endParaRPr sz="1000" dirty="0">
              <a:solidFill>
                <a:srgbClr val="FFFFFF"/>
              </a:solidFill>
              <a:latin typeface="Montserrat"/>
              <a:ea typeface="Montserrat"/>
              <a:cs typeface="Montserrat"/>
              <a:sym typeface="Montserrat"/>
            </a:endParaRPr>
          </a:p>
          <a:p>
            <a:pPr marL="0" lvl="0" indent="0" algn="l" rtl="0">
              <a:spcBef>
                <a:spcPts val="1400"/>
              </a:spcBef>
              <a:spcAft>
                <a:spcPts val="1600"/>
              </a:spcAft>
              <a:buNone/>
            </a:pPr>
            <a:endParaRPr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pPr algn="ctr">
              <a:buNone/>
            </a:pPr>
            <a:r>
              <a:rPr lang="en-US" sz="9600" b="1" dirty="0">
                <a:latin typeface="Informal Roman" pitchFamily="66" charset="0"/>
              </a:rPr>
              <a:t>Thank you</a:t>
            </a: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791</Words>
  <Application>Microsoft Office PowerPoint</Application>
  <PresentationFormat>On-screen Show (16:9)</PresentationFormat>
  <Paragraphs>45</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Informal Roman</vt:lpstr>
      <vt:lpstr>Lato</vt:lpstr>
      <vt:lpstr>Montserrat</vt:lpstr>
      <vt:lpstr>Times New Roman</vt:lpstr>
      <vt:lpstr>Focus</vt:lpstr>
      <vt:lpstr>M6X01422 – Project Description and Presentation Performance issues at Deloitte, UK </vt:lpstr>
      <vt:lpstr>Introduction  </vt:lpstr>
      <vt:lpstr>Project Justification </vt:lpstr>
      <vt:lpstr>Business Case and Project Approach </vt:lpstr>
      <vt:lpstr>Research Methodology </vt:lpstr>
      <vt:lpstr>Project Plan </vt:lpstr>
      <vt:lpstr>Reference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M6X01422 – Project Description and Presentation Performance issues at Deloitte, UK</dc:title>
  <dc:creator>Lenovo</dc:creator>
  <cp:lastModifiedBy>Lenovo</cp:lastModifiedBy>
  <cp:revision>4</cp:revision>
  <dcterms:modified xsi:type="dcterms:W3CDTF">2020-03-02T17:12:08Z</dcterms:modified>
</cp:coreProperties>
</file>