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0"/>
  </p:notesMasterIdLst>
  <p:sldIdLst>
    <p:sldId id="256" r:id="rId2"/>
    <p:sldId id="257" r:id="rId3"/>
    <p:sldId id="324" r:id="rId4"/>
    <p:sldId id="328" r:id="rId5"/>
    <p:sldId id="329" r:id="rId6"/>
    <p:sldId id="320" r:id="rId7"/>
    <p:sldId id="319" r:id="rId8"/>
    <p:sldId id="326" r:id="rId9"/>
    <p:sldId id="321" r:id="rId10"/>
    <p:sldId id="325" r:id="rId11"/>
    <p:sldId id="322" r:id="rId12"/>
    <p:sldId id="331" r:id="rId13"/>
    <p:sldId id="332" r:id="rId14"/>
    <p:sldId id="327" r:id="rId15"/>
    <p:sldId id="330" r:id="rId16"/>
    <p:sldId id="333" r:id="rId17"/>
    <p:sldId id="334" r:id="rId18"/>
    <p:sldId id="335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64AD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0" autoAdjust="0"/>
    <p:restoredTop sz="87827" autoAdjust="0"/>
  </p:normalViewPr>
  <p:slideViewPr>
    <p:cSldViewPr snapToGrid="0">
      <p:cViewPr varScale="1">
        <p:scale>
          <a:sx n="84" d="100"/>
          <a:sy n="84" d="100"/>
        </p:scale>
        <p:origin x="408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56" d="100"/>
          <a:sy n="56" d="100"/>
        </p:scale>
        <p:origin x="1998" y="7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6.png"/><Relationship Id="rId7" Type="http://schemas.openxmlformats.org/officeDocument/2006/relationships/image" Target="../media/image8.png"/><Relationship Id="rId2" Type="http://schemas.openxmlformats.org/officeDocument/2006/relationships/image" Target="../media/image13.svg"/><Relationship Id="rId1" Type="http://schemas.openxmlformats.org/officeDocument/2006/relationships/image" Target="../media/image5.png"/><Relationship Id="rId6" Type="http://schemas.openxmlformats.org/officeDocument/2006/relationships/image" Target="../media/image17.svg"/><Relationship Id="rId5" Type="http://schemas.openxmlformats.org/officeDocument/2006/relationships/image" Target="../media/image7.png"/><Relationship Id="rId10" Type="http://schemas.openxmlformats.org/officeDocument/2006/relationships/image" Target="../media/image21.svg"/><Relationship Id="rId4" Type="http://schemas.openxmlformats.org/officeDocument/2006/relationships/image" Target="../media/image15.svg"/><Relationship Id="rId9" Type="http://schemas.openxmlformats.org/officeDocument/2006/relationships/image" Target="../media/image9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6.png"/><Relationship Id="rId7" Type="http://schemas.openxmlformats.org/officeDocument/2006/relationships/image" Target="../media/image8.png"/><Relationship Id="rId2" Type="http://schemas.openxmlformats.org/officeDocument/2006/relationships/image" Target="../media/image13.svg"/><Relationship Id="rId1" Type="http://schemas.openxmlformats.org/officeDocument/2006/relationships/image" Target="../media/image5.png"/><Relationship Id="rId6" Type="http://schemas.openxmlformats.org/officeDocument/2006/relationships/image" Target="../media/image17.svg"/><Relationship Id="rId5" Type="http://schemas.openxmlformats.org/officeDocument/2006/relationships/image" Target="../media/image7.png"/><Relationship Id="rId10" Type="http://schemas.openxmlformats.org/officeDocument/2006/relationships/image" Target="../media/image21.svg"/><Relationship Id="rId4" Type="http://schemas.openxmlformats.org/officeDocument/2006/relationships/image" Target="../media/image15.svg"/><Relationship Id="rId9" Type="http://schemas.openxmlformats.org/officeDocument/2006/relationships/image" Target="../media/image9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90D2D67-822F-440F-AF7B-B3B97AFB9704}" type="doc">
      <dgm:prSet loTypeId="urn:microsoft.com/office/officeart/2018/5/layout/IconCircleLabelList" loCatId="icon" qsTypeId="urn:microsoft.com/office/officeart/2005/8/quickstyle/simple4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E50BD76D-A71A-4D7C-B565-A552459C09A0}">
      <dgm:prSet custT="1"/>
      <dgm:spPr/>
      <dgm:t>
        <a:bodyPr/>
        <a:lstStyle/>
        <a:p>
          <a:pPr>
            <a:defRPr cap="all"/>
          </a:pPr>
          <a:r>
            <a:rPr lang="en-GB" sz="1200" cap="none" dirty="0">
              <a:solidFill>
                <a:schemeClr val="tx1"/>
              </a:solidFill>
            </a:rPr>
            <a:t>Marketing strategy of creating and distributing informative and content such as blogs, videos and photos </a:t>
          </a:r>
          <a:endParaRPr lang="en-US" sz="1200" cap="none" dirty="0">
            <a:solidFill>
              <a:schemeClr val="tx1"/>
            </a:solidFill>
          </a:endParaRPr>
        </a:p>
      </dgm:t>
    </dgm:pt>
    <dgm:pt modelId="{0B3A9C35-4E6D-4398-8A57-6C48C42CA471}" type="parTrans" cxnId="{F5074352-9526-467F-882A-97938A8E384F}">
      <dgm:prSet/>
      <dgm:spPr/>
      <dgm:t>
        <a:bodyPr/>
        <a:lstStyle/>
        <a:p>
          <a:endParaRPr lang="en-US"/>
        </a:p>
      </dgm:t>
    </dgm:pt>
    <dgm:pt modelId="{3E74D3E6-D9CE-4613-8A20-44FD8806CEE3}" type="sibTrans" cxnId="{F5074352-9526-467F-882A-97938A8E384F}">
      <dgm:prSet/>
      <dgm:spPr/>
      <dgm:t>
        <a:bodyPr/>
        <a:lstStyle/>
        <a:p>
          <a:endParaRPr lang="en-US"/>
        </a:p>
      </dgm:t>
    </dgm:pt>
    <dgm:pt modelId="{E1742392-8610-48C6-89ED-A97A414AC6AC}">
      <dgm:prSet custT="1"/>
      <dgm:spPr/>
      <dgm:t>
        <a:bodyPr/>
        <a:lstStyle/>
        <a:p>
          <a:pPr>
            <a:defRPr cap="all"/>
          </a:pPr>
          <a:r>
            <a:rPr lang="en-GB" sz="1200" cap="none" dirty="0">
              <a:solidFill>
                <a:schemeClr val="tx1"/>
              </a:solidFill>
            </a:rPr>
            <a:t>Helps the organisation receive more traffic or </a:t>
          </a:r>
          <a:r>
            <a:rPr lang="en-GB" sz="1200" cap="none" dirty="0">
              <a:solidFill>
                <a:schemeClr val="bg1">
                  <a:lumMod val="85000"/>
                  <a:lumOff val="15000"/>
                </a:schemeClr>
              </a:solidFill>
            </a:rPr>
            <a:t>repeated traffic</a:t>
          </a:r>
          <a:endParaRPr lang="en-US" sz="1200" cap="none" dirty="0">
            <a:solidFill>
              <a:schemeClr val="bg1">
                <a:lumMod val="85000"/>
                <a:lumOff val="15000"/>
              </a:schemeClr>
            </a:solidFill>
          </a:endParaRPr>
        </a:p>
      </dgm:t>
    </dgm:pt>
    <dgm:pt modelId="{78D4FF6E-07B3-4E9A-A43F-A422BFC90035}" type="parTrans" cxnId="{9D2A79E2-BFF4-4637-A575-DFEE8874508C}">
      <dgm:prSet/>
      <dgm:spPr/>
      <dgm:t>
        <a:bodyPr/>
        <a:lstStyle/>
        <a:p>
          <a:endParaRPr lang="en-US"/>
        </a:p>
      </dgm:t>
    </dgm:pt>
    <dgm:pt modelId="{B9C7AC17-2BF9-4F6E-BCED-F40CF051E2F8}" type="sibTrans" cxnId="{9D2A79E2-BFF4-4637-A575-DFEE8874508C}">
      <dgm:prSet/>
      <dgm:spPr/>
      <dgm:t>
        <a:bodyPr/>
        <a:lstStyle/>
        <a:p>
          <a:endParaRPr lang="en-US"/>
        </a:p>
      </dgm:t>
    </dgm:pt>
    <dgm:pt modelId="{8FDCB7A3-09ED-4A5E-844F-9048F0B2AF42}">
      <dgm:prSet custT="1"/>
      <dgm:spPr/>
      <dgm:t>
        <a:bodyPr/>
        <a:lstStyle/>
        <a:p>
          <a:pPr algn="l">
            <a:defRPr cap="all"/>
          </a:pPr>
          <a:r>
            <a:rPr lang="en-GB" sz="1200" cap="none" dirty="0">
              <a:solidFill>
                <a:schemeClr val="tx1"/>
              </a:solidFill>
            </a:rPr>
            <a:t>Content marketing needs to be part of an overall digital marketing strategy rather than seen as a separate entity, for example incorporated as part of inbound marketing, PPC, PR and SEO</a:t>
          </a:r>
          <a:endParaRPr lang="en-US" sz="1200" cap="none" dirty="0">
            <a:solidFill>
              <a:schemeClr val="tx1"/>
            </a:solidFill>
          </a:endParaRPr>
        </a:p>
      </dgm:t>
    </dgm:pt>
    <dgm:pt modelId="{6620BCB1-6BB3-4470-9F14-7ED601A63477}" type="parTrans" cxnId="{287CD1A9-808B-484B-86BB-3D3DFAA6D247}">
      <dgm:prSet/>
      <dgm:spPr/>
      <dgm:t>
        <a:bodyPr/>
        <a:lstStyle/>
        <a:p>
          <a:endParaRPr lang="en-US"/>
        </a:p>
      </dgm:t>
    </dgm:pt>
    <dgm:pt modelId="{777DA99F-F4EA-4409-8792-143FE5E8DE54}" type="sibTrans" cxnId="{287CD1A9-808B-484B-86BB-3D3DFAA6D247}">
      <dgm:prSet/>
      <dgm:spPr/>
      <dgm:t>
        <a:bodyPr/>
        <a:lstStyle/>
        <a:p>
          <a:endParaRPr lang="en-US"/>
        </a:p>
      </dgm:t>
    </dgm:pt>
    <dgm:pt modelId="{25D80328-4167-48C2-97CC-FA3FBA0A77CF}">
      <dgm:prSet custT="1"/>
      <dgm:spPr/>
      <dgm:t>
        <a:bodyPr/>
        <a:lstStyle/>
        <a:p>
          <a:pPr>
            <a:defRPr cap="all"/>
          </a:pPr>
          <a:r>
            <a:rPr lang="en-GB" sz="1200" cap="none" dirty="0">
              <a:solidFill>
                <a:schemeClr val="tx1"/>
              </a:solidFill>
            </a:rPr>
            <a:t>Emails and PPC will never hit the target without attractive, media-rich, relevant content to appeal to the target audience</a:t>
          </a:r>
          <a:endParaRPr lang="en-US" sz="1200" cap="none" dirty="0">
            <a:solidFill>
              <a:schemeClr val="tx1"/>
            </a:solidFill>
          </a:endParaRPr>
        </a:p>
      </dgm:t>
    </dgm:pt>
    <dgm:pt modelId="{46F7E97B-1A17-4C11-961D-56EC4F6CAC27}" type="parTrans" cxnId="{1644834C-2B9E-4CA5-B170-200D1A5D55C3}">
      <dgm:prSet/>
      <dgm:spPr/>
      <dgm:t>
        <a:bodyPr/>
        <a:lstStyle/>
        <a:p>
          <a:endParaRPr lang="en-US"/>
        </a:p>
      </dgm:t>
    </dgm:pt>
    <dgm:pt modelId="{C68CA45A-DB89-46C1-AB9B-28E183B5CD3A}" type="sibTrans" cxnId="{1644834C-2B9E-4CA5-B170-200D1A5D55C3}">
      <dgm:prSet/>
      <dgm:spPr/>
      <dgm:t>
        <a:bodyPr/>
        <a:lstStyle/>
        <a:p>
          <a:endParaRPr lang="en-US"/>
        </a:p>
      </dgm:t>
    </dgm:pt>
    <dgm:pt modelId="{25DBE97E-DE1F-4391-982D-CF8C60A26BD6}">
      <dgm:prSet custT="1"/>
      <dgm:spPr/>
      <dgm:t>
        <a:bodyPr/>
        <a:lstStyle/>
        <a:p>
          <a:pPr>
            <a:defRPr cap="all"/>
          </a:pPr>
          <a:r>
            <a:rPr lang="en-GB" sz="1200" cap="none" dirty="0">
              <a:solidFill>
                <a:schemeClr val="bg1">
                  <a:lumMod val="85000"/>
                  <a:lumOff val="15000"/>
                </a:schemeClr>
              </a:solidFill>
            </a:rPr>
            <a:t>Important to remember that </a:t>
          </a:r>
          <a:r>
            <a:rPr lang="en-GB" sz="1200" cap="none" dirty="0">
              <a:solidFill>
                <a:schemeClr val="tx1"/>
              </a:solidFill>
            </a:rPr>
            <a:t>‘content is king’</a:t>
          </a:r>
          <a:endParaRPr lang="en-US" sz="1200" cap="none" dirty="0">
            <a:solidFill>
              <a:schemeClr val="tx1"/>
            </a:solidFill>
          </a:endParaRPr>
        </a:p>
      </dgm:t>
    </dgm:pt>
    <dgm:pt modelId="{DA42F589-45D8-4941-92A5-40FD3153E2D7}" type="parTrans" cxnId="{7DD0586B-80B6-4001-8680-604974BD84CF}">
      <dgm:prSet/>
      <dgm:spPr/>
      <dgm:t>
        <a:bodyPr/>
        <a:lstStyle/>
        <a:p>
          <a:endParaRPr lang="en-US"/>
        </a:p>
      </dgm:t>
    </dgm:pt>
    <dgm:pt modelId="{290ED0D5-F1B7-48D2-AD00-A73FA2BE6897}" type="sibTrans" cxnId="{7DD0586B-80B6-4001-8680-604974BD84CF}">
      <dgm:prSet/>
      <dgm:spPr/>
      <dgm:t>
        <a:bodyPr/>
        <a:lstStyle/>
        <a:p>
          <a:endParaRPr lang="en-US"/>
        </a:p>
      </dgm:t>
    </dgm:pt>
    <dgm:pt modelId="{635BA3FE-C41B-433D-BC2A-3257B618AD9B}" type="pres">
      <dgm:prSet presAssocID="{C90D2D67-822F-440F-AF7B-B3B97AFB9704}" presName="root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D0628008-7ED7-4FFA-864E-45436DD64762}" type="pres">
      <dgm:prSet presAssocID="{E50BD76D-A71A-4D7C-B565-A552459C09A0}" presName="compNode" presStyleCnt="0"/>
      <dgm:spPr/>
    </dgm:pt>
    <dgm:pt modelId="{11145E39-C691-48B6-A539-2F028F859E9F}" type="pres">
      <dgm:prSet presAssocID="{E50BD76D-A71A-4D7C-B565-A552459C09A0}" presName="iconBgRect" presStyleLbl="bgShp" presStyleIdx="0" presStyleCnt="5"/>
      <dgm:spPr/>
    </dgm:pt>
    <dgm:pt modelId="{768DFF8B-A16F-4454-A5B0-9088B14680F4}" type="pres">
      <dgm:prSet presAssocID="{E50BD76D-A71A-4D7C-B565-A552459C09A0}" presName="iconRect" presStyleLbl="node1" presStyleIdx="0" presStyleCnt="5"/>
      <dgm:spPr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2"/>
              </a:ext>
            </a:extLst>
          </a:blip>
          <a:stretch>
            <a:fillRect/>
          </a:stretch>
        </a:blipFill>
        <a:ln>
          <a:noFill/>
        </a:ln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Light Bulb and Gear"/>
        </a:ext>
      </dgm:extLst>
    </dgm:pt>
    <dgm:pt modelId="{4F9219F3-045E-4B3C-B567-E22E29556EC4}" type="pres">
      <dgm:prSet presAssocID="{E50BD76D-A71A-4D7C-B565-A552459C09A0}" presName="spaceRect" presStyleCnt="0"/>
      <dgm:spPr/>
    </dgm:pt>
    <dgm:pt modelId="{1EBDBF86-F4D2-4276-A0B2-AECCD7145AAD}" type="pres">
      <dgm:prSet presAssocID="{E50BD76D-A71A-4D7C-B565-A552459C09A0}" presName="textRect" presStyleLbl="revTx" presStyleIdx="0" presStyleCnt="5">
        <dgm:presLayoutVars>
          <dgm:chMax val="1"/>
          <dgm:chPref val="1"/>
        </dgm:presLayoutVars>
      </dgm:prSet>
      <dgm:spPr/>
      <dgm:t>
        <a:bodyPr/>
        <a:lstStyle/>
        <a:p>
          <a:endParaRPr lang="en-US"/>
        </a:p>
      </dgm:t>
    </dgm:pt>
    <dgm:pt modelId="{843DDD00-23C1-4581-B086-339F0196144C}" type="pres">
      <dgm:prSet presAssocID="{3E74D3E6-D9CE-4613-8A20-44FD8806CEE3}" presName="sibTrans" presStyleCnt="0"/>
      <dgm:spPr/>
    </dgm:pt>
    <dgm:pt modelId="{57494DE0-F658-4495-9761-2A6354167FF9}" type="pres">
      <dgm:prSet presAssocID="{E1742392-8610-48C6-89ED-A97A414AC6AC}" presName="compNode" presStyleCnt="0"/>
      <dgm:spPr/>
    </dgm:pt>
    <dgm:pt modelId="{0719BF18-83C9-4ABB-927B-4EF48D5EA54F}" type="pres">
      <dgm:prSet presAssocID="{E1742392-8610-48C6-89ED-A97A414AC6AC}" presName="iconBgRect" presStyleLbl="bgShp" presStyleIdx="1" presStyleCnt="5"/>
      <dgm:spPr/>
    </dgm:pt>
    <dgm:pt modelId="{EB27027F-FBF2-4D18-A3F4-97BD2BB639D9}" type="pres">
      <dgm:prSet presAssocID="{E1742392-8610-48C6-89ED-A97A414AC6AC}" presName="iconRect" presStyleLbl="node1" presStyleIdx="1" presStyleCnt="5"/>
      <dgm:spPr>
        <a:blipFill>
          <a:blip xmlns:r="http://schemas.openxmlformats.org/officeDocument/2006/relationships"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a:blipFill>
        <a:ln>
          <a:noFill/>
        </a:ln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Traffic Light"/>
        </a:ext>
      </dgm:extLst>
    </dgm:pt>
    <dgm:pt modelId="{8242FA0E-4604-4A02-9EC0-B14AD5433CD1}" type="pres">
      <dgm:prSet presAssocID="{E1742392-8610-48C6-89ED-A97A414AC6AC}" presName="spaceRect" presStyleCnt="0"/>
      <dgm:spPr/>
    </dgm:pt>
    <dgm:pt modelId="{CCF8F873-5145-4475-B168-51237B086D0D}" type="pres">
      <dgm:prSet presAssocID="{E1742392-8610-48C6-89ED-A97A414AC6AC}" presName="textRect" presStyleLbl="revTx" presStyleIdx="1" presStyleCnt="5">
        <dgm:presLayoutVars>
          <dgm:chMax val="1"/>
          <dgm:chPref val="1"/>
        </dgm:presLayoutVars>
      </dgm:prSet>
      <dgm:spPr/>
      <dgm:t>
        <a:bodyPr/>
        <a:lstStyle/>
        <a:p>
          <a:endParaRPr lang="en-US"/>
        </a:p>
      </dgm:t>
    </dgm:pt>
    <dgm:pt modelId="{D92EB7FE-8E06-41E8-98A6-9A68D1FDCEF0}" type="pres">
      <dgm:prSet presAssocID="{B9C7AC17-2BF9-4F6E-BCED-F40CF051E2F8}" presName="sibTrans" presStyleCnt="0"/>
      <dgm:spPr/>
    </dgm:pt>
    <dgm:pt modelId="{D9E02B71-7F06-447B-9FD7-A2DCAD5B9A25}" type="pres">
      <dgm:prSet presAssocID="{8FDCB7A3-09ED-4A5E-844F-9048F0B2AF42}" presName="compNode" presStyleCnt="0"/>
      <dgm:spPr/>
    </dgm:pt>
    <dgm:pt modelId="{D24A7534-25B9-4C25-91A6-5A82600C937D}" type="pres">
      <dgm:prSet presAssocID="{8FDCB7A3-09ED-4A5E-844F-9048F0B2AF42}" presName="iconBgRect" presStyleLbl="bgShp" presStyleIdx="2" presStyleCnt="5"/>
      <dgm:spPr/>
    </dgm:pt>
    <dgm:pt modelId="{65B68515-8352-490F-9EE8-756F3D44BB0F}" type="pres">
      <dgm:prSet presAssocID="{8FDCB7A3-09ED-4A5E-844F-9048F0B2AF42}" presName="iconRect" presStyleLbl="node1" presStyleIdx="2" presStyleCnt="5"/>
      <dgm:spPr>
        <a:blipFill>
          <a:blip xmlns:r="http://schemas.openxmlformats.org/officeDocument/2006/relationships" r:embed="rId5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a:blipFill>
        <a:ln>
          <a:noFill/>
        </a:ln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Marketing"/>
        </a:ext>
      </dgm:extLst>
    </dgm:pt>
    <dgm:pt modelId="{B2B8FF55-A14D-41ED-8C46-3E7365E28030}" type="pres">
      <dgm:prSet presAssocID="{8FDCB7A3-09ED-4A5E-844F-9048F0B2AF42}" presName="spaceRect" presStyleCnt="0"/>
      <dgm:spPr/>
    </dgm:pt>
    <dgm:pt modelId="{47ED9E2E-0913-46B1-B435-112BB90C7D84}" type="pres">
      <dgm:prSet presAssocID="{8FDCB7A3-09ED-4A5E-844F-9048F0B2AF42}" presName="textRect" presStyleLbl="revTx" presStyleIdx="2" presStyleCnt="5">
        <dgm:presLayoutVars>
          <dgm:chMax val="1"/>
          <dgm:chPref val="1"/>
        </dgm:presLayoutVars>
      </dgm:prSet>
      <dgm:spPr/>
      <dgm:t>
        <a:bodyPr/>
        <a:lstStyle/>
        <a:p>
          <a:endParaRPr lang="en-US"/>
        </a:p>
      </dgm:t>
    </dgm:pt>
    <dgm:pt modelId="{337E1429-D93B-4C08-B501-6C73D6CE4C6F}" type="pres">
      <dgm:prSet presAssocID="{777DA99F-F4EA-4409-8792-143FE5E8DE54}" presName="sibTrans" presStyleCnt="0"/>
      <dgm:spPr/>
    </dgm:pt>
    <dgm:pt modelId="{FDB039B5-D4DC-4F33-A7A6-F02227E7F18B}" type="pres">
      <dgm:prSet presAssocID="{25D80328-4167-48C2-97CC-FA3FBA0A77CF}" presName="compNode" presStyleCnt="0"/>
      <dgm:spPr/>
    </dgm:pt>
    <dgm:pt modelId="{18A8469E-49E5-4FFC-95FE-9FB9BA39B275}" type="pres">
      <dgm:prSet presAssocID="{25D80328-4167-48C2-97CC-FA3FBA0A77CF}" presName="iconBgRect" presStyleLbl="bgShp" presStyleIdx="3" presStyleCnt="5"/>
      <dgm:spPr/>
    </dgm:pt>
    <dgm:pt modelId="{28AFDF2D-89F2-4F1F-9067-BC6BB449A36E}" type="pres">
      <dgm:prSet presAssocID="{25D80328-4167-48C2-97CC-FA3FBA0A77CF}" presName="iconRect" presStyleLbl="node1" presStyleIdx="3" presStyleCnt="5"/>
      <dgm:spPr>
        <a:blipFill>
          <a:blip xmlns:r="http://schemas.openxmlformats.org/officeDocument/2006/relationships" r:embed="rId7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8"/>
              </a:ext>
            </a:extLst>
          </a:blip>
          <a:stretch>
            <a:fillRect/>
          </a:stretch>
        </a:blipFill>
        <a:ln>
          <a:noFill/>
        </a:ln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B8864061-C6C2-45BF-A4EB-B094347FA0B9}" type="pres">
      <dgm:prSet presAssocID="{25D80328-4167-48C2-97CC-FA3FBA0A77CF}" presName="spaceRect" presStyleCnt="0"/>
      <dgm:spPr/>
    </dgm:pt>
    <dgm:pt modelId="{1102956C-9782-4045-98FD-200F98596A7C}" type="pres">
      <dgm:prSet presAssocID="{25D80328-4167-48C2-97CC-FA3FBA0A77CF}" presName="textRect" presStyleLbl="revTx" presStyleIdx="3" presStyleCnt="5" custLinFactNeighborX="2518" custLinFactNeighborY="-1557">
        <dgm:presLayoutVars>
          <dgm:chMax val="1"/>
          <dgm:chPref val="1"/>
        </dgm:presLayoutVars>
      </dgm:prSet>
      <dgm:spPr/>
      <dgm:t>
        <a:bodyPr/>
        <a:lstStyle/>
        <a:p>
          <a:endParaRPr lang="en-US"/>
        </a:p>
      </dgm:t>
    </dgm:pt>
    <dgm:pt modelId="{AFF2118F-9B34-4064-B081-1983A01FA164}" type="pres">
      <dgm:prSet presAssocID="{C68CA45A-DB89-46C1-AB9B-28E183B5CD3A}" presName="sibTrans" presStyleCnt="0"/>
      <dgm:spPr/>
    </dgm:pt>
    <dgm:pt modelId="{C2ADCBC0-4EED-4BDD-A545-CB3DFB5420DD}" type="pres">
      <dgm:prSet presAssocID="{25DBE97E-DE1F-4391-982D-CF8C60A26BD6}" presName="compNode" presStyleCnt="0"/>
      <dgm:spPr/>
    </dgm:pt>
    <dgm:pt modelId="{73373B8E-5159-419B-8A3E-BFE3828FE481}" type="pres">
      <dgm:prSet presAssocID="{25DBE97E-DE1F-4391-982D-CF8C60A26BD6}" presName="iconBgRect" presStyleLbl="bgShp" presStyleIdx="4" presStyleCnt="5" custLinFactX="-47667" custLinFactNeighborX="-100000" custLinFactNeighborY="19999"/>
      <dgm:spPr/>
    </dgm:pt>
    <dgm:pt modelId="{00A6DBDA-793E-431A-8974-3D2AF9F156F6}" type="pres">
      <dgm:prSet presAssocID="{25DBE97E-DE1F-4391-982D-CF8C60A26BD6}" presName="iconRect" presStyleLbl="node1" presStyleIdx="4" presStyleCnt="5" custLinFactX="-100000" custLinFactNeighborX="-155574" custLinFactNeighborY="34856"/>
      <dgm:spPr>
        <a:blipFill>
          <a:blip xmlns:r="http://schemas.openxmlformats.org/officeDocument/2006/relationships" r:embed="rId9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10"/>
              </a:ext>
            </a:extLst>
          </a:blip>
          <a:stretch>
            <a:fillRect/>
          </a:stretch>
        </a:blipFill>
        <a:ln>
          <a:noFill/>
        </a:ln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577F5F11-EA6E-45A1-A07E-125C904F4C82}" type="pres">
      <dgm:prSet presAssocID="{25DBE97E-DE1F-4391-982D-CF8C60A26BD6}" presName="spaceRect" presStyleCnt="0"/>
      <dgm:spPr/>
    </dgm:pt>
    <dgm:pt modelId="{C665748E-01CD-4384-A028-24F630A61953}" type="pres">
      <dgm:prSet presAssocID="{25DBE97E-DE1F-4391-982D-CF8C60A26BD6}" presName="textRect" presStyleLbl="revTx" presStyleIdx="4" presStyleCnt="5" custScaleX="144922" custScaleY="57520" custLinFactNeighborX="-92527" custLinFactNeighborY="-4168">
        <dgm:presLayoutVars>
          <dgm:chMax val="1"/>
          <dgm:chPref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149455AA-ABF7-4726-B0A5-1AD627F6F4F6}" type="presOf" srcId="{8FDCB7A3-09ED-4A5E-844F-9048F0B2AF42}" destId="{47ED9E2E-0913-46B1-B435-112BB90C7D84}" srcOrd="0" destOrd="0" presId="urn:microsoft.com/office/officeart/2018/5/layout/IconCircleLabelList"/>
    <dgm:cxn modelId="{8806050A-EC3F-459F-AEDF-97060B04AD8D}" type="presOf" srcId="{E50BD76D-A71A-4D7C-B565-A552459C09A0}" destId="{1EBDBF86-F4D2-4276-A0B2-AECCD7145AAD}" srcOrd="0" destOrd="0" presId="urn:microsoft.com/office/officeart/2018/5/layout/IconCircleLabelList"/>
    <dgm:cxn modelId="{2F6122F0-075E-42E1-AF02-7E7DCA21FD0C}" type="presOf" srcId="{C90D2D67-822F-440F-AF7B-B3B97AFB9704}" destId="{635BA3FE-C41B-433D-BC2A-3257B618AD9B}" srcOrd="0" destOrd="0" presId="urn:microsoft.com/office/officeart/2018/5/layout/IconCircleLabelList"/>
    <dgm:cxn modelId="{287CD1A9-808B-484B-86BB-3D3DFAA6D247}" srcId="{C90D2D67-822F-440F-AF7B-B3B97AFB9704}" destId="{8FDCB7A3-09ED-4A5E-844F-9048F0B2AF42}" srcOrd="2" destOrd="0" parTransId="{6620BCB1-6BB3-4470-9F14-7ED601A63477}" sibTransId="{777DA99F-F4EA-4409-8792-143FE5E8DE54}"/>
    <dgm:cxn modelId="{9D2A79E2-BFF4-4637-A575-DFEE8874508C}" srcId="{C90D2D67-822F-440F-AF7B-B3B97AFB9704}" destId="{E1742392-8610-48C6-89ED-A97A414AC6AC}" srcOrd="1" destOrd="0" parTransId="{78D4FF6E-07B3-4E9A-A43F-A422BFC90035}" sibTransId="{B9C7AC17-2BF9-4F6E-BCED-F40CF051E2F8}"/>
    <dgm:cxn modelId="{DCE34465-23B8-47C2-9545-5EFC4759B627}" type="presOf" srcId="{E1742392-8610-48C6-89ED-A97A414AC6AC}" destId="{CCF8F873-5145-4475-B168-51237B086D0D}" srcOrd="0" destOrd="0" presId="urn:microsoft.com/office/officeart/2018/5/layout/IconCircleLabelList"/>
    <dgm:cxn modelId="{7DD0586B-80B6-4001-8680-604974BD84CF}" srcId="{C90D2D67-822F-440F-AF7B-B3B97AFB9704}" destId="{25DBE97E-DE1F-4391-982D-CF8C60A26BD6}" srcOrd="4" destOrd="0" parTransId="{DA42F589-45D8-4941-92A5-40FD3153E2D7}" sibTransId="{290ED0D5-F1B7-48D2-AD00-A73FA2BE6897}"/>
    <dgm:cxn modelId="{B9809536-6BFA-4B69-9065-54ADC6C12564}" type="presOf" srcId="{25DBE97E-DE1F-4391-982D-CF8C60A26BD6}" destId="{C665748E-01CD-4384-A028-24F630A61953}" srcOrd="0" destOrd="0" presId="urn:microsoft.com/office/officeart/2018/5/layout/IconCircleLabelList"/>
    <dgm:cxn modelId="{F5074352-9526-467F-882A-97938A8E384F}" srcId="{C90D2D67-822F-440F-AF7B-B3B97AFB9704}" destId="{E50BD76D-A71A-4D7C-B565-A552459C09A0}" srcOrd="0" destOrd="0" parTransId="{0B3A9C35-4E6D-4398-8A57-6C48C42CA471}" sibTransId="{3E74D3E6-D9CE-4613-8A20-44FD8806CEE3}"/>
    <dgm:cxn modelId="{26A0962C-A866-4A7A-8CE6-5BCC5EB82C32}" type="presOf" srcId="{25D80328-4167-48C2-97CC-FA3FBA0A77CF}" destId="{1102956C-9782-4045-98FD-200F98596A7C}" srcOrd="0" destOrd="0" presId="urn:microsoft.com/office/officeart/2018/5/layout/IconCircleLabelList"/>
    <dgm:cxn modelId="{1644834C-2B9E-4CA5-B170-200D1A5D55C3}" srcId="{C90D2D67-822F-440F-AF7B-B3B97AFB9704}" destId="{25D80328-4167-48C2-97CC-FA3FBA0A77CF}" srcOrd="3" destOrd="0" parTransId="{46F7E97B-1A17-4C11-961D-56EC4F6CAC27}" sibTransId="{C68CA45A-DB89-46C1-AB9B-28E183B5CD3A}"/>
    <dgm:cxn modelId="{7B6E1081-D4A0-47DA-847C-163E14CBFD2D}" type="presParOf" srcId="{635BA3FE-C41B-433D-BC2A-3257B618AD9B}" destId="{D0628008-7ED7-4FFA-864E-45436DD64762}" srcOrd="0" destOrd="0" presId="urn:microsoft.com/office/officeart/2018/5/layout/IconCircleLabelList"/>
    <dgm:cxn modelId="{B4A3E635-A1EB-4837-BBBB-819527017115}" type="presParOf" srcId="{D0628008-7ED7-4FFA-864E-45436DD64762}" destId="{11145E39-C691-48B6-A539-2F028F859E9F}" srcOrd="0" destOrd="0" presId="urn:microsoft.com/office/officeart/2018/5/layout/IconCircleLabelList"/>
    <dgm:cxn modelId="{3FD8CDDA-9A3E-46F9-BF64-9A4F5742E354}" type="presParOf" srcId="{D0628008-7ED7-4FFA-864E-45436DD64762}" destId="{768DFF8B-A16F-4454-A5B0-9088B14680F4}" srcOrd="1" destOrd="0" presId="urn:microsoft.com/office/officeart/2018/5/layout/IconCircleLabelList"/>
    <dgm:cxn modelId="{AECE6A17-322C-4B3A-AB5B-28827146FC6A}" type="presParOf" srcId="{D0628008-7ED7-4FFA-864E-45436DD64762}" destId="{4F9219F3-045E-4B3C-B567-E22E29556EC4}" srcOrd="2" destOrd="0" presId="urn:microsoft.com/office/officeart/2018/5/layout/IconCircleLabelList"/>
    <dgm:cxn modelId="{934DCE20-C85C-43A0-AD8D-A6F8C1952667}" type="presParOf" srcId="{D0628008-7ED7-4FFA-864E-45436DD64762}" destId="{1EBDBF86-F4D2-4276-A0B2-AECCD7145AAD}" srcOrd="3" destOrd="0" presId="urn:microsoft.com/office/officeart/2018/5/layout/IconCircleLabelList"/>
    <dgm:cxn modelId="{70549124-B1A4-43AE-BCD4-729A2D5259A3}" type="presParOf" srcId="{635BA3FE-C41B-433D-BC2A-3257B618AD9B}" destId="{843DDD00-23C1-4581-B086-339F0196144C}" srcOrd="1" destOrd="0" presId="urn:microsoft.com/office/officeart/2018/5/layout/IconCircleLabelList"/>
    <dgm:cxn modelId="{BFCDC5B8-AF81-46D6-83D9-005E85674171}" type="presParOf" srcId="{635BA3FE-C41B-433D-BC2A-3257B618AD9B}" destId="{57494DE0-F658-4495-9761-2A6354167FF9}" srcOrd="2" destOrd="0" presId="urn:microsoft.com/office/officeart/2018/5/layout/IconCircleLabelList"/>
    <dgm:cxn modelId="{74E05B64-3C5F-4AB3-A3F9-39682F468930}" type="presParOf" srcId="{57494DE0-F658-4495-9761-2A6354167FF9}" destId="{0719BF18-83C9-4ABB-927B-4EF48D5EA54F}" srcOrd="0" destOrd="0" presId="urn:microsoft.com/office/officeart/2018/5/layout/IconCircleLabelList"/>
    <dgm:cxn modelId="{1064390E-35B2-4695-8C6E-3E9C2D2F2E58}" type="presParOf" srcId="{57494DE0-F658-4495-9761-2A6354167FF9}" destId="{EB27027F-FBF2-4D18-A3F4-97BD2BB639D9}" srcOrd="1" destOrd="0" presId="urn:microsoft.com/office/officeart/2018/5/layout/IconCircleLabelList"/>
    <dgm:cxn modelId="{75B08B70-C897-44E8-945A-87E446D8EEFD}" type="presParOf" srcId="{57494DE0-F658-4495-9761-2A6354167FF9}" destId="{8242FA0E-4604-4A02-9EC0-B14AD5433CD1}" srcOrd="2" destOrd="0" presId="urn:microsoft.com/office/officeart/2018/5/layout/IconCircleLabelList"/>
    <dgm:cxn modelId="{443403BF-7E66-4110-978B-C9044A38B056}" type="presParOf" srcId="{57494DE0-F658-4495-9761-2A6354167FF9}" destId="{CCF8F873-5145-4475-B168-51237B086D0D}" srcOrd="3" destOrd="0" presId="urn:microsoft.com/office/officeart/2018/5/layout/IconCircleLabelList"/>
    <dgm:cxn modelId="{1456CE35-C781-4EDE-880F-58580E027BF5}" type="presParOf" srcId="{635BA3FE-C41B-433D-BC2A-3257B618AD9B}" destId="{D92EB7FE-8E06-41E8-98A6-9A68D1FDCEF0}" srcOrd="3" destOrd="0" presId="urn:microsoft.com/office/officeart/2018/5/layout/IconCircleLabelList"/>
    <dgm:cxn modelId="{E2B855C2-C747-41DB-8C51-856D6AA47A91}" type="presParOf" srcId="{635BA3FE-C41B-433D-BC2A-3257B618AD9B}" destId="{D9E02B71-7F06-447B-9FD7-A2DCAD5B9A25}" srcOrd="4" destOrd="0" presId="urn:microsoft.com/office/officeart/2018/5/layout/IconCircleLabelList"/>
    <dgm:cxn modelId="{4BCE89CC-B9CE-4A53-807A-9189B26FF4DA}" type="presParOf" srcId="{D9E02B71-7F06-447B-9FD7-A2DCAD5B9A25}" destId="{D24A7534-25B9-4C25-91A6-5A82600C937D}" srcOrd="0" destOrd="0" presId="urn:microsoft.com/office/officeart/2018/5/layout/IconCircleLabelList"/>
    <dgm:cxn modelId="{4460E70C-7437-4E7D-BB28-487C6B0950F7}" type="presParOf" srcId="{D9E02B71-7F06-447B-9FD7-A2DCAD5B9A25}" destId="{65B68515-8352-490F-9EE8-756F3D44BB0F}" srcOrd="1" destOrd="0" presId="urn:microsoft.com/office/officeart/2018/5/layout/IconCircleLabelList"/>
    <dgm:cxn modelId="{D212F257-2DCC-44FC-A420-56844E8D511D}" type="presParOf" srcId="{D9E02B71-7F06-447B-9FD7-A2DCAD5B9A25}" destId="{B2B8FF55-A14D-41ED-8C46-3E7365E28030}" srcOrd="2" destOrd="0" presId="urn:microsoft.com/office/officeart/2018/5/layout/IconCircleLabelList"/>
    <dgm:cxn modelId="{410A2827-2151-4A7C-ABC0-EBADEA767E50}" type="presParOf" srcId="{D9E02B71-7F06-447B-9FD7-A2DCAD5B9A25}" destId="{47ED9E2E-0913-46B1-B435-112BB90C7D84}" srcOrd="3" destOrd="0" presId="urn:microsoft.com/office/officeart/2018/5/layout/IconCircleLabelList"/>
    <dgm:cxn modelId="{DC680392-68EF-40E2-BAA2-2B4BFA5850A8}" type="presParOf" srcId="{635BA3FE-C41B-433D-BC2A-3257B618AD9B}" destId="{337E1429-D93B-4C08-B501-6C73D6CE4C6F}" srcOrd="5" destOrd="0" presId="urn:microsoft.com/office/officeart/2018/5/layout/IconCircleLabelList"/>
    <dgm:cxn modelId="{E8B2811B-D246-474E-BA96-7006B6B63359}" type="presParOf" srcId="{635BA3FE-C41B-433D-BC2A-3257B618AD9B}" destId="{FDB039B5-D4DC-4F33-A7A6-F02227E7F18B}" srcOrd="6" destOrd="0" presId="urn:microsoft.com/office/officeart/2018/5/layout/IconCircleLabelList"/>
    <dgm:cxn modelId="{3A023548-2C30-4538-9CB9-54793D407B13}" type="presParOf" srcId="{FDB039B5-D4DC-4F33-A7A6-F02227E7F18B}" destId="{18A8469E-49E5-4FFC-95FE-9FB9BA39B275}" srcOrd="0" destOrd="0" presId="urn:microsoft.com/office/officeart/2018/5/layout/IconCircleLabelList"/>
    <dgm:cxn modelId="{0B97385F-EDC5-49ED-8D42-8691EDA87F03}" type="presParOf" srcId="{FDB039B5-D4DC-4F33-A7A6-F02227E7F18B}" destId="{28AFDF2D-89F2-4F1F-9067-BC6BB449A36E}" srcOrd="1" destOrd="0" presId="urn:microsoft.com/office/officeart/2018/5/layout/IconCircleLabelList"/>
    <dgm:cxn modelId="{60B29672-CB03-4625-BE52-782676FFBE0E}" type="presParOf" srcId="{FDB039B5-D4DC-4F33-A7A6-F02227E7F18B}" destId="{B8864061-C6C2-45BF-A4EB-B094347FA0B9}" srcOrd="2" destOrd="0" presId="urn:microsoft.com/office/officeart/2018/5/layout/IconCircleLabelList"/>
    <dgm:cxn modelId="{13B5B94A-47F5-4065-93A7-3F0639AAB951}" type="presParOf" srcId="{FDB039B5-D4DC-4F33-A7A6-F02227E7F18B}" destId="{1102956C-9782-4045-98FD-200F98596A7C}" srcOrd="3" destOrd="0" presId="urn:microsoft.com/office/officeart/2018/5/layout/IconCircleLabelList"/>
    <dgm:cxn modelId="{2FE9800D-BEA4-4CD2-9DEE-C43027865C69}" type="presParOf" srcId="{635BA3FE-C41B-433D-BC2A-3257B618AD9B}" destId="{AFF2118F-9B34-4064-B081-1983A01FA164}" srcOrd="7" destOrd="0" presId="urn:microsoft.com/office/officeart/2018/5/layout/IconCircleLabelList"/>
    <dgm:cxn modelId="{88F90A2D-07C8-474F-BDD1-FFF4652F89FE}" type="presParOf" srcId="{635BA3FE-C41B-433D-BC2A-3257B618AD9B}" destId="{C2ADCBC0-4EED-4BDD-A545-CB3DFB5420DD}" srcOrd="8" destOrd="0" presId="urn:microsoft.com/office/officeart/2018/5/layout/IconCircleLabelList"/>
    <dgm:cxn modelId="{ADC9D925-C156-44E0-B3BA-F55F92AD43BB}" type="presParOf" srcId="{C2ADCBC0-4EED-4BDD-A545-CB3DFB5420DD}" destId="{73373B8E-5159-419B-8A3E-BFE3828FE481}" srcOrd="0" destOrd="0" presId="urn:microsoft.com/office/officeart/2018/5/layout/IconCircleLabelList"/>
    <dgm:cxn modelId="{AB299146-1E0D-48D7-831D-98E962599779}" type="presParOf" srcId="{C2ADCBC0-4EED-4BDD-A545-CB3DFB5420DD}" destId="{00A6DBDA-793E-431A-8974-3D2AF9F156F6}" srcOrd="1" destOrd="0" presId="urn:microsoft.com/office/officeart/2018/5/layout/IconCircleLabelList"/>
    <dgm:cxn modelId="{D2F6B116-7262-4EC0-9B80-37C5F84B160C}" type="presParOf" srcId="{C2ADCBC0-4EED-4BDD-A545-CB3DFB5420DD}" destId="{577F5F11-EA6E-45A1-A07E-125C904F4C82}" srcOrd="2" destOrd="0" presId="urn:microsoft.com/office/officeart/2018/5/layout/IconCircleLabelList"/>
    <dgm:cxn modelId="{CFD24C81-F03E-4777-8FFA-1C3EAFC1669D}" type="presParOf" srcId="{C2ADCBC0-4EED-4BDD-A545-CB3DFB5420DD}" destId="{C665748E-01CD-4384-A028-24F630A61953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1145E39-C691-48B6-A539-2F028F859E9F}">
      <dsp:nvSpPr>
        <dsp:cNvPr id="0" name=""/>
        <dsp:cNvSpPr/>
      </dsp:nvSpPr>
      <dsp:spPr>
        <a:xfrm>
          <a:off x="939028" y="394977"/>
          <a:ext cx="835294" cy="835294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768DFF8B-A16F-4454-A5B0-9088B14680F4}">
      <dsp:nvSpPr>
        <dsp:cNvPr id="0" name=""/>
        <dsp:cNvSpPr/>
      </dsp:nvSpPr>
      <dsp:spPr>
        <a:xfrm>
          <a:off x="1117042" y="572991"/>
          <a:ext cx="479267" cy="479267"/>
        </a:xfrm>
        <a:prstGeom prst="rect">
          <a:avLst/>
        </a:prstGeom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2"/>
              </a:ext>
            </a:extLst>
          </a:blip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EBDBF86-F4D2-4276-A0B2-AECCD7145AAD}">
      <dsp:nvSpPr>
        <dsp:cNvPr id="0" name=""/>
        <dsp:cNvSpPr/>
      </dsp:nvSpPr>
      <dsp:spPr>
        <a:xfrm>
          <a:off x="672008" y="1490446"/>
          <a:ext cx="1369335" cy="5962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defRPr cap="all"/>
          </a:pPr>
          <a:r>
            <a:rPr lang="en-GB" sz="1200" kern="1200" cap="none" dirty="0">
              <a:solidFill>
                <a:schemeClr val="tx1"/>
              </a:solidFill>
            </a:rPr>
            <a:t>Marketing strategy of creating and distributing informative and content such as blogs, videos and photos </a:t>
          </a:r>
          <a:endParaRPr lang="en-US" sz="1200" kern="1200" cap="none" dirty="0">
            <a:solidFill>
              <a:schemeClr val="tx1"/>
            </a:solidFill>
          </a:endParaRPr>
        </a:p>
      </dsp:txBody>
      <dsp:txXfrm>
        <a:off x="672008" y="1490446"/>
        <a:ext cx="1369335" cy="596269"/>
      </dsp:txXfrm>
    </dsp:sp>
    <dsp:sp modelId="{0719BF18-83C9-4ABB-927B-4EF48D5EA54F}">
      <dsp:nvSpPr>
        <dsp:cNvPr id="0" name=""/>
        <dsp:cNvSpPr/>
      </dsp:nvSpPr>
      <dsp:spPr>
        <a:xfrm>
          <a:off x="2547998" y="394977"/>
          <a:ext cx="835294" cy="835294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EB27027F-FBF2-4D18-A3F4-97BD2BB639D9}">
      <dsp:nvSpPr>
        <dsp:cNvPr id="0" name=""/>
        <dsp:cNvSpPr/>
      </dsp:nvSpPr>
      <dsp:spPr>
        <a:xfrm>
          <a:off x="2726012" y="572991"/>
          <a:ext cx="479267" cy="479267"/>
        </a:xfrm>
        <a:prstGeom prst="rect">
          <a:avLst/>
        </a:prstGeom>
        <a:blipFill>
          <a:blip xmlns:r="http://schemas.openxmlformats.org/officeDocument/2006/relationships"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CF8F873-5145-4475-B168-51237B086D0D}">
      <dsp:nvSpPr>
        <dsp:cNvPr id="0" name=""/>
        <dsp:cNvSpPr/>
      </dsp:nvSpPr>
      <dsp:spPr>
        <a:xfrm>
          <a:off x="2280978" y="1490446"/>
          <a:ext cx="1369335" cy="5962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defRPr cap="all"/>
          </a:pPr>
          <a:r>
            <a:rPr lang="en-GB" sz="1200" kern="1200" cap="none" dirty="0">
              <a:solidFill>
                <a:schemeClr val="tx1"/>
              </a:solidFill>
            </a:rPr>
            <a:t>Helps the organisation receive more traffic or </a:t>
          </a:r>
          <a:r>
            <a:rPr lang="en-GB" sz="1200" kern="1200" cap="none" dirty="0">
              <a:solidFill>
                <a:schemeClr val="bg1">
                  <a:lumMod val="85000"/>
                  <a:lumOff val="15000"/>
                </a:schemeClr>
              </a:solidFill>
            </a:rPr>
            <a:t>repeated traffic</a:t>
          </a:r>
          <a:endParaRPr lang="en-US" sz="1200" kern="1200" cap="none" dirty="0">
            <a:solidFill>
              <a:schemeClr val="bg1">
                <a:lumMod val="85000"/>
                <a:lumOff val="15000"/>
              </a:schemeClr>
            </a:solidFill>
          </a:endParaRPr>
        </a:p>
      </dsp:txBody>
      <dsp:txXfrm>
        <a:off x="2280978" y="1490446"/>
        <a:ext cx="1369335" cy="596269"/>
      </dsp:txXfrm>
    </dsp:sp>
    <dsp:sp modelId="{D24A7534-25B9-4C25-91A6-5A82600C937D}">
      <dsp:nvSpPr>
        <dsp:cNvPr id="0" name=""/>
        <dsp:cNvSpPr/>
      </dsp:nvSpPr>
      <dsp:spPr>
        <a:xfrm>
          <a:off x="4156968" y="394977"/>
          <a:ext cx="835294" cy="835294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65B68515-8352-490F-9EE8-756F3D44BB0F}">
      <dsp:nvSpPr>
        <dsp:cNvPr id="0" name=""/>
        <dsp:cNvSpPr/>
      </dsp:nvSpPr>
      <dsp:spPr>
        <a:xfrm>
          <a:off x="4334982" y="572991"/>
          <a:ext cx="479267" cy="479267"/>
        </a:xfrm>
        <a:prstGeom prst="rect">
          <a:avLst/>
        </a:prstGeom>
        <a:blipFill>
          <a:blip xmlns:r="http://schemas.openxmlformats.org/officeDocument/2006/relationships" r:embed="rId5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7ED9E2E-0913-46B1-B435-112BB90C7D84}">
      <dsp:nvSpPr>
        <dsp:cNvPr id="0" name=""/>
        <dsp:cNvSpPr/>
      </dsp:nvSpPr>
      <dsp:spPr>
        <a:xfrm>
          <a:off x="3889947" y="1490446"/>
          <a:ext cx="1369335" cy="5962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defRPr cap="all"/>
          </a:pPr>
          <a:r>
            <a:rPr lang="en-GB" sz="1200" kern="1200" cap="none" dirty="0">
              <a:solidFill>
                <a:schemeClr val="tx1"/>
              </a:solidFill>
            </a:rPr>
            <a:t>Content marketing needs to be part of an overall digital marketing strategy rather than seen as a separate entity, for example incorporated as part of inbound marketing, PPC, PR and SEO</a:t>
          </a:r>
          <a:endParaRPr lang="en-US" sz="1200" kern="1200" cap="none" dirty="0">
            <a:solidFill>
              <a:schemeClr val="tx1"/>
            </a:solidFill>
          </a:endParaRPr>
        </a:p>
      </dsp:txBody>
      <dsp:txXfrm>
        <a:off x="3889947" y="1490446"/>
        <a:ext cx="1369335" cy="596269"/>
      </dsp:txXfrm>
    </dsp:sp>
    <dsp:sp modelId="{18A8469E-49E5-4FFC-95FE-9FB9BA39B275}">
      <dsp:nvSpPr>
        <dsp:cNvPr id="0" name=""/>
        <dsp:cNvSpPr/>
      </dsp:nvSpPr>
      <dsp:spPr>
        <a:xfrm>
          <a:off x="5765938" y="394977"/>
          <a:ext cx="835294" cy="835294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28AFDF2D-89F2-4F1F-9067-BC6BB449A36E}">
      <dsp:nvSpPr>
        <dsp:cNvPr id="0" name=""/>
        <dsp:cNvSpPr/>
      </dsp:nvSpPr>
      <dsp:spPr>
        <a:xfrm>
          <a:off x="5943951" y="572991"/>
          <a:ext cx="479267" cy="479267"/>
        </a:xfrm>
        <a:prstGeom prst="rect">
          <a:avLst/>
        </a:prstGeom>
        <a:blipFill>
          <a:blip xmlns:r="http://schemas.openxmlformats.org/officeDocument/2006/relationships" r:embed="rId7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8"/>
              </a:ext>
            </a:extLst>
          </a:blip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102956C-9782-4045-98FD-200F98596A7C}">
      <dsp:nvSpPr>
        <dsp:cNvPr id="0" name=""/>
        <dsp:cNvSpPr/>
      </dsp:nvSpPr>
      <dsp:spPr>
        <a:xfrm>
          <a:off x="5533397" y="1481162"/>
          <a:ext cx="1369335" cy="5962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defRPr cap="all"/>
          </a:pPr>
          <a:r>
            <a:rPr lang="en-GB" sz="1200" kern="1200" cap="none" dirty="0">
              <a:solidFill>
                <a:schemeClr val="tx1"/>
              </a:solidFill>
            </a:rPr>
            <a:t>Emails and PPC will never hit the target without attractive, media-rich, relevant content to appeal to the target audience</a:t>
          </a:r>
          <a:endParaRPr lang="en-US" sz="1200" kern="1200" cap="none" dirty="0">
            <a:solidFill>
              <a:schemeClr val="tx1"/>
            </a:solidFill>
          </a:endParaRPr>
        </a:p>
      </dsp:txBody>
      <dsp:txXfrm>
        <a:off x="5533397" y="1481162"/>
        <a:ext cx="1369335" cy="596269"/>
      </dsp:txXfrm>
    </dsp:sp>
    <dsp:sp modelId="{73373B8E-5159-419B-8A3E-BFE3828FE481}">
      <dsp:nvSpPr>
        <dsp:cNvPr id="0" name=""/>
        <dsp:cNvSpPr/>
      </dsp:nvSpPr>
      <dsp:spPr>
        <a:xfrm>
          <a:off x="2119028" y="2596100"/>
          <a:ext cx="835294" cy="835294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00A6DBDA-793E-431A-8974-3D2AF9F156F6}">
      <dsp:nvSpPr>
        <dsp:cNvPr id="0" name=""/>
        <dsp:cNvSpPr/>
      </dsp:nvSpPr>
      <dsp:spPr>
        <a:xfrm>
          <a:off x="2305613" y="2774117"/>
          <a:ext cx="479267" cy="479267"/>
        </a:xfrm>
        <a:prstGeom prst="rect">
          <a:avLst/>
        </a:prstGeom>
        <a:blipFill>
          <a:blip xmlns:r="http://schemas.openxmlformats.org/officeDocument/2006/relationships" r:embed="rId9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10"/>
              </a:ext>
            </a:extLst>
          </a:blip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665748E-01CD-4384-A028-24F630A61953}">
      <dsp:nvSpPr>
        <dsp:cNvPr id="0" name=""/>
        <dsp:cNvSpPr/>
      </dsp:nvSpPr>
      <dsp:spPr>
        <a:xfrm>
          <a:off x="1510891" y="3626313"/>
          <a:ext cx="1984469" cy="3429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defRPr cap="all"/>
          </a:pPr>
          <a:r>
            <a:rPr lang="en-GB" sz="1200" kern="1200" cap="none" dirty="0">
              <a:solidFill>
                <a:schemeClr val="bg1">
                  <a:lumMod val="85000"/>
                  <a:lumOff val="15000"/>
                </a:schemeClr>
              </a:solidFill>
            </a:rPr>
            <a:t>Important to remember that </a:t>
          </a:r>
          <a:r>
            <a:rPr lang="en-GB" sz="1200" kern="1200" cap="none" dirty="0">
              <a:solidFill>
                <a:schemeClr val="tx1"/>
              </a:solidFill>
            </a:rPr>
            <a:t>‘content is king’</a:t>
          </a:r>
          <a:endParaRPr lang="en-US" sz="1200" kern="1200" cap="none" dirty="0">
            <a:solidFill>
              <a:schemeClr val="tx1"/>
            </a:solidFill>
          </a:endParaRPr>
        </a:p>
      </dsp:txBody>
      <dsp:txXfrm>
        <a:off x="1510891" y="3626313"/>
        <a:ext cx="1984469" cy="34297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 xmlns="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B89E021-18CB-4022-A9A0-87681BB1A005}" type="datetimeFigureOut">
              <a:rPr lang="en-GB" smtClean="0"/>
              <a:t>30/10/2019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6F5F172-2EF0-40A8-804E-EAE64E30D2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09681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6F5F172-2EF0-40A8-804E-EAE64E30D2E3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849111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Help SEO through better customer insights,</a:t>
            </a:r>
            <a:r>
              <a:rPr lang="en-GB" baseline="0" dirty="0" smtClean="0"/>
              <a:t> ROI, Better Customer experience &amp; builds trust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6F5F172-2EF0-40A8-804E-EAE64E30D2E3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87178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BFDE5-4949-4B2B-A996-253756198753}" type="datetimeFigureOut">
              <a:rPr lang="en-GB" smtClean="0"/>
              <a:t>30/10/2019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60FF2-76CC-4C50-B802-487BB5BB70A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605921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BFDE5-4949-4B2B-A996-253756198753}" type="datetimeFigureOut">
              <a:rPr lang="en-GB" smtClean="0"/>
              <a:t>30/10/2019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60FF2-76CC-4C50-B802-487BB5BB70A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85603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BFDE5-4949-4B2B-A996-253756198753}" type="datetimeFigureOut">
              <a:rPr lang="en-GB" smtClean="0"/>
              <a:t>30/10/2019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60FF2-76CC-4C50-B802-487BB5BB70A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033507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BFDE5-4949-4B2B-A996-253756198753}" type="datetimeFigureOut">
              <a:rPr lang="en-GB" smtClean="0"/>
              <a:t>30/10/2019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60FF2-76CC-4C50-B802-487BB5BB70A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415836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BFDE5-4949-4B2B-A996-253756198753}" type="datetimeFigureOut">
              <a:rPr lang="en-GB" smtClean="0"/>
              <a:t>30/10/2019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60FF2-76CC-4C50-B802-487BB5BB70A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325377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BFDE5-4949-4B2B-A996-253756198753}" type="datetimeFigureOut">
              <a:rPr lang="en-GB" smtClean="0"/>
              <a:t>30/10/2019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60FF2-76CC-4C50-B802-487BB5BB70A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314504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BFDE5-4949-4B2B-A996-253756198753}" type="datetimeFigureOut">
              <a:rPr lang="en-GB" smtClean="0"/>
              <a:t>30/10/2019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60FF2-76CC-4C50-B802-487BB5BB70A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15270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BFDE5-4949-4B2B-A996-253756198753}" type="datetimeFigureOut">
              <a:rPr lang="en-GB" smtClean="0"/>
              <a:t>30/10/2019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60FF2-76CC-4C50-B802-487BB5BB70A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6521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BFDE5-4949-4B2B-A996-253756198753}" type="datetimeFigureOut">
              <a:rPr lang="en-GB" smtClean="0"/>
              <a:t>30/10/2019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60FF2-76CC-4C50-B802-487BB5BB70A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947291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BFDE5-4949-4B2B-A996-253756198753}" type="datetimeFigureOut">
              <a:rPr lang="en-GB" smtClean="0"/>
              <a:t>30/10/2019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60FF2-76CC-4C50-B802-487BB5BB70A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594462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BFDE5-4949-4B2B-A996-253756198753}" type="datetimeFigureOut">
              <a:rPr lang="en-GB" smtClean="0"/>
              <a:t>30/10/2019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60FF2-76CC-4C50-B802-487BB5BB70A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03561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3BFDE5-4949-4B2B-A996-253756198753}" type="datetimeFigureOut">
              <a:rPr lang="en-GB" smtClean="0"/>
              <a:t>30/10/2019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D560FF2-76CC-4C50-B802-487BB5BB70AD}" type="slidenum">
              <a:rPr lang="en-GB" smtClean="0"/>
              <a:t>‹#›</a:t>
            </a:fld>
            <a:endParaRPr lang="en-GB" dirty="0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14942" y="6126581"/>
            <a:ext cx="1538858" cy="594894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 userDrawn="1"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0" y="5880637"/>
            <a:ext cx="1187344" cy="7720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22659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oz.com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OU-LPZFqmew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936567" y="1179731"/>
            <a:ext cx="5991496" cy="2387600"/>
          </a:xfrm>
          <a:solidFill>
            <a:schemeClr val="tx1">
              <a:lumMod val="85000"/>
              <a:lumOff val="15000"/>
            </a:schemeClr>
          </a:solidFill>
        </p:spPr>
        <p:txBody>
          <a:bodyPr>
            <a:normAutofit/>
          </a:bodyPr>
          <a:lstStyle/>
          <a:p>
            <a:r>
              <a:rPr lang="en-GB" sz="54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CIM Certificate in Professional Marketing </a:t>
            </a:r>
            <a:endParaRPr lang="en-GB" sz="5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936568" y="3617739"/>
            <a:ext cx="5991494" cy="1010529"/>
          </a:xfrm>
          <a:solidFill>
            <a:schemeClr val="tx1">
              <a:lumMod val="85000"/>
              <a:lumOff val="15000"/>
            </a:schemeClr>
          </a:solidFill>
        </p:spPr>
        <p:txBody>
          <a:bodyPr>
            <a:normAutofit/>
          </a:bodyPr>
          <a:lstStyle/>
          <a:p>
            <a:r>
              <a:rPr lang="en-GB" sz="32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Digital Marketing </a:t>
            </a:r>
            <a:endParaRPr lang="en-GB" sz="3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179731"/>
            <a:ext cx="5795889" cy="34485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208081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5082" y="238515"/>
            <a:ext cx="11676185" cy="1325563"/>
          </a:xfrm>
          <a:solidFill>
            <a:schemeClr val="tx1">
              <a:lumMod val="85000"/>
              <a:lumOff val="15000"/>
            </a:schemeClr>
          </a:solidFill>
        </p:spPr>
        <p:txBody>
          <a:bodyPr/>
          <a:lstStyle/>
          <a:p>
            <a:r>
              <a:rPr lang="en-GB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Digital in Action </a:t>
            </a:r>
            <a:endParaRPr lang="en-GB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5083" y="2036640"/>
            <a:ext cx="11676185" cy="4351338"/>
          </a:xfrm>
        </p:spPr>
        <p:txBody>
          <a:bodyPr/>
          <a:lstStyle/>
          <a:p>
            <a:r>
              <a:rPr lang="en-GB" b="1" dirty="0" smtClean="0"/>
              <a:t>LO 5 Develop digital activities to support and enhance multichannel marketing 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7346756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Paid, earned and owned media 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Paid</a:t>
            </a:r>
          </a:p>
          <a:p>
            <a:pPr lvl="1"/>
            <a:r>
              <a:rPr lang="en-GB" dirty="0"/>
              <a:t>Paid search</a:t>
            </a:r>
          </a:p>
          <a:p>
            <a:pPr lvl="1"/>
            <a:r>
              <a:rPr lang="en-GB" dirty="0"/>
              <a:t>Display ads</a:t>
            </a:r>
          </a:p>
          <a:p>
            <a:pPr lvl="1"/>
            <a:r>
              <a:rPr lang="en-GB" dirty="0"/>
              <a:t>Affiliate marketing </a:t>
            </a:r>
            <a:endParaRPr lang="en-GB" dirty="0" smtClean="0"/>
          </a:p>
          <a:p>
            <a:r>
              <a:rPr lang="en-GB" dirty="0" smtClean="0"/>
              <a:t>Earned</a:t>
            </a:r>
          </a:p>
          <a:p>
            <a:pPr lvl="1"/>
            <a:r>
              <a:rPr lang="en-GB" dirty="0" smtClean="0"/>
              <a:t>WOM</a:t>
            </a:r>
          </a:p>
          <a:p>
            <a:pPr lvl="1"/>
            <a:r>
              <a:rPr lang="en-GB" dirty="0" smtClean="0"/>
              <a:t>Social networks</a:t>
            </a:r>
          </a:p>
          <a:p>
            <a:pPr lvl="1"/>
            <a:r>
              <a:rPr lang="en-GB" dirty="0" smtClean="0"/>
              <a:t>Editorial </a:t>
            </a:r>
          </a:p>
          <a:p>
            <a:r>
              <a:rPr lang="en-GB" dirty="0" smtClean="0"/>
              <a:t>Owned</a:t>
            </a:r>
          </a:p>
          <a:p>
            <a:pPr lvl="1"/>
            <a:r>
              <a:rPr lang="en-GB" dirty="0" smtClean="0"/>
              <a:t>Website</a:t>
            </a:r>
          </a:p>
          <a:p>
            <a:pPr lvl="1"/>
            <a:r>
              <a:rPr lang="en-GB" dirty="0" smtClean="0"/>
              <a:t>Blogs</a:t>
            </a:r>
          </a:p>
          <a:p>
            <a:pPr lvl="1"/>
            <a:r>
              <a:rPr lang="en-GB" dirty="0" smtClean="0"/>
              <a:t>Mobile apps </a:t>
            </a:r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29680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67C710-6D4A-4D2C-8896-B70E9085FC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Content distribution for gaining customers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5DC2D18F-BB76-4CB5-9C35-509005CB040D}"/>
              </a:ext>
            </a:extLst>
          </p:cNvPr>
          <p:cNvPicPr>
            <a:picLocks noGrp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339341" y="2046027"/>
            <a:ext cx="7463792" cy="3810146"/>
          </a:xfr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0F17ACD-BEA7-4527-9851-EB599CC9A1E9}"/>
              </a:ext>
            </a:extLst>
          </p:cNvPr>
          <p:cNvSpPr txBox="1"/>
          <p:nvPr/>
        </p:nvSpPr>
        <p:spPr>
          <a:xfrm>
            <a:off x="2339342" y="5890818"/>
            <a:ext cx="362879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Fleiss (2017).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60A6DEE-9793-4F57-A294-83BCED5179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076A0-47D7-4E0D-8345-72E5394CCE6E}" type="slidenum">
              <a:rPr lang="en-GB" smtClean="0"/>
              <a:t>4</a:t>
            </a:fld>
            <a:endParaRPr lang="en-GB"/>
          </a:p>
        </p:txBody>
      </p:sp>
      <p:sp>
        <p:nvSpPr>
          <p:cNvPr id="3" name="TextBox 2"/>
          <p:cNvSpPr txBox="1"/>
          <p:nvPr/>
        </p:nvSpPr>
        <p:spPr>
          <a:xfrm>
            <a:off x="4375355" y="6184490"/>
            <a:ext cx="36379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mtClean="0"/>
              <a:t>Contemporary issues in marketing 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947367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003ADD-0C8C-4385-87F3-6039E1C131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Content </a:t>
            </a:r>
            <a:r>
              <a:rPr lang="en-GB" dirty="0" smtClean="0"/>
              <a:t>marketing </a:t>
            </a: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9FC147C-F44F-4757-91C1-25AD3F20FBC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45275881"/>
              </p:ext>
            </p:extLst>
          </p:nvPr>
        </p:nvGraphicFramePr>
        <p:xfrm>
          <a:off x="2291715" y="1898471"/>
          <a:ext cx="7540262" cy="43891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B08C52-7CD8-42C8-9FCA-3DD90DECA3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076A0-47D7-4E0D-8345-72E5394CCE6E}" type="slidenum">
              <a:rPr lang="en-GB" smtClean="0">
                <a:solidFill>
                  <a:schemeClr val="bg1"/>
                </a:solidFill>
              </a:rPr>
              <a:pPr/>
              <a:t>5</a:t>
            </a:fld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376250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SEO &amp; PPC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Natural or organic listing </a:t>
            </a:r>
          </a:p>
          <a:p>
            <a:r>
              <a:rPr lang="en-GB" dirty="0" smtClean="0"/>
              <a:t>Need to feature on first page in order to generate clicks</a:t>
            </a:r>
          </a:p>
          <a:p>
            <a:r>
              <a:rPr lang="en-GB" dirty="0" smtClean="0"/>
              <a:t>All about the quality – content, links</a:t>
            </a:r>
          </a:p>
          <a:p>
            <a:r>
              <a:rPr lang="en-GB" dirty="0" smtClean="0"/>
              <a:t>Targeted and cost effective 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9501278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Conversion Rate Optimisation 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/>
              <a:t>What </a:t>
            </a:r>
            <a:r>
              <a:rPr lang="en-GB" dirty="0"/>
              <a:t>is Conversion Rate Optimization?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Conversion rate optimization (CRO) is the systematic process of increasing the percentage of website visitors who take a desired action — be that filling out a form, becoming customers, or otherwise. The CRO process involves understanding how users move through your site, what actions they take, and what's stopping them from completing your goals</a:t>
            </a:r>
            <a:r>
              <a:rPr lang="en-GB" dirty="0" smtClean="0"/>
              <a:t>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1000" dirty="0" smtClean="0"/>
              <a:t>Source </a:t>
            </a:r>
            <a:r>
              <a:rPr lang="en-GB" sz="1000" dirty="0" smtClean="0">
                <a:hlinkClick r:id="rId3"/>
              </a:rPr>
              <a:t>www.moz.com</a:t>
            </a:r>
            <a:r>
              <a:rPr lang="en-GB" sz="1000" dirty="0" smtClean="0"/>
              <a:t> </a:t>
            </a:r>
            <a:endParaRPr lang="en-GB" sz="1000" dirty="0"/>
          </a:p>
        </p:txBody>
      </p:sp>
    </p:spTree>
    <p:extLst>
      <p:ext uri="{BB962C8B-B14F-4D97-AF65-F5344CB8AC3E}">
        <p14:creationId xmlns:p14="http://schemas.microsoft.com/office/powerpoint/2010/main" val="143945403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Task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Consider your site or one you are familiar with and critically evaluate its effectiveness in relation to SEO and CRO</a:t>
            </a:r>
          </a:p>
          <a:p>
            <a:r>
              <a:rPr lang="en-GB" dirty="0" smtClean="0"/>
              <a:t>What's the justification for your findings?  </a:t>
            </a:r>
          </a:p>
          <a:p>
            <a:r>
              <a:rPr lang="en-GB" dirty="0" smtClean="0"/>
              <a:t>How effective are their marketing campaigns in relation to multichannel online/offline activity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1448477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Digital Campaigns and the Call to Action 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What do we want our customers to do?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Consider what our customers want to do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Buying modes</a:t>
            </a:r>
          </a:p>
          <a:p>
            <a:pPr marL="0" indent="0">
              <a:buNone/>
            </a:pPr>
            <a:r>
              <a:rPr lang="en-GB" dirty="0" smtClean="0"/>
              <a:t>Online purchase (possible offline fulfilment)</a:t>
            </a:r>
          </a:p>
          <a:p>
            <a:pPr marL="0" indent="0">
              <a:buNone/>
            </a:pPr>
            <a:r>
              <a:rPr lang="en-GB" dirty="0" smtClean="0"/>
              <a:t>Online browse and offline purchase (mixed buying mode)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49751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Creative multichannel campaigns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https://www.adweek.com/creativity/nike-shoppers-can-now-test-run-sneakers-on-a-treadmill-hooked-up-to-a-video-game/</a:t>
            </a:r>
          </a:p>
        </p:txBody>
      </p:sp>
      <p:pic>
        <p:nvPicPr>
          <p:cNvPr id="5" name="OU-LPZFqmew"/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3098800" y="2863056"/>
            <a:ext cx="5386211" cy="30297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77405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Digital Marketing Plan 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Plan, Reach, Act, Convert, Engage</a:t>
            </a:r>
          </a:p>
          <a:p>
            <a:r>
              <a:rPr lang="en-GB" dirty="0" smtClean="0"/>
              <a:t>Objectives </a:t>
            </a:r>
          </a:p>
          <a:p>
            <a:r>
              <a:rPr lang="en-GB" dirty="0" smtClean="0"/>
              <a:t>Options – Acquisition, retention and/or brand build to enhance customer relations </a:t>
            </a:r>
          </a:p>
          <a:p>
            <a:r>
              <a:rPr lang="en-GB" dirty="0" smtClean="0"/>
              <a:t>Integration with offline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82348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GB" dirty="0" err="1" smtClean="0">
                <a:solidFill>
                  <a:schemeClr val="bg1"/>
                </a:solidFill>
              </a:rPr>
              <a:t>Hubspot</a:t>
            </a:r>
            <a:r>
              <a:rPr lang="en-GB" dirty="0" smtClean="0">
                <a:solidFill>
                  <a:schemeClr val="bg1"/>
                </a:solidFill>
              </a:rPr>
              <a:t> Example Digital Marketing Mix  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en-GB" sz="5000" dirty="0" smtClean="0">
                <a:latin typeface="Arial" panose="020B0604020202020204" pitchFamily="34" charset="0"/>
                <a:cs typeface="Arial" panose="020B0604020202020204" pitchFamily="34" charset="0"/>
              </a:rPr>
              <a:t>1. Products/Services</a:t>
            </a:r>
            <a:r>
              <a:rPr lang="en-GB" sz="5000" dirty="0">
                <a:latin typeface="Arial" panose="020B0604020202020204" pitchFamily="34" charset="0"/>
                <a:cs typeface="Arial" panose="020B0604020202020204" pitchFamily="34" charset="0"/>
              </a:rPr>
              <a:t>: Integrated toolset for SEO, blogging, social media, website, email and lead intelligence tools.</a:t>
            </a:r>
          </a:p>
          <a:p>
            <a:endParaRPr lang="en-GB" sz="5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5000" dirty="0">
                <a:latin typeface="Arial" panose="020B0604020202020204" pitchFamily="34" charset="0"/>
                <a:cs typeface="Arial" panose="020B0604020202020204" pitchFamily="34" charset="0"/>
              </a:rPr>
              <a:t>2.  Prices/Fees: Subscription-based monthly, Software-As-Service model based on number of contacts in database and number of users of the service.</a:t>
            </a:r>
          </a:p>
          <a:p>
            <a:pPr marL="0" indent="0">
              <a:buNone/>
            </a:pPr>
            <a:endParaRPr lang="en-GB" sz="5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5000" dirty="0" smtClean="0"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r>
              <a:rPr lang="en-GB" sz="5000" dirty="0">
                <a:latin typeface="Arial" panose="020B0604020202020204" pitchFamily="34" charset="0"/>
                <a:cs typeface="Arial" panose="020B0604020202020204" pitchFamily="34" charset="0"/>
              </a:rPr>
              <a:t>. Place/Access: Online! Network of Partners, Country User Groups.</a:t>
            </a:r>
          </a:p>
          <a:p>
            <a:endParaRPr lang="en-GB" sz="5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5000" dirty="0">
                <a:latin typeface="Arial" panose="020B0604020202020204" pitchFamily="34" charset="0"/>
                <a:cs typeface="Arial" panose="020B0604020202020204" pitchFamily="34" charset="0"/>
              </a:rPr>
              <a:t>4. Promotion: Directors speak at events, webinars, useful guides that are amplified by SEO and effective with SEO. PPC Social media advertising, e.g. LinkedIn.</a:t>
            </a:r>
          </a:p>
          <a:p>
            <a:endParaRPr lang="en-GB" sz="5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1140985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1890" y="508102"/>
            <a:ext cx="10515600" cy="4351338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5. Physical Evidence: Consistent branding across communications.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6. Processes: More sales staff are now involved in conversion.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7: People: Investment in online services.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8. Partners: </a:t>
            </a:r>
            <a:r>
              <a:rPr lang="en-GB" dirty="0" err="1"/>
              <a:t>Hubspot</a:t>
            </a:r>
            <a:r>
              <a:rPr lang="en-GB" dirty="0"/>
              <a:t> looks to form partnerships with major media companies such as Facebook and Google plus local partners including Smart Insights who it is collaborating with on research in Europe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8677871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8500" y="2422525"/>
            <a:ext cx="10515600" cy="1325563"/>
          </a:xfrm>
          <a:solidFill>
            <a:schemeClr val="tx1"/>
          </a:solidFill>
        </p:spPr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Assignment 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1464807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Question 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Evaluate strengths and weaknesses of chosen organisation current digital marketing mix?</a:t>
            </a:r>
          </a:p>
          <a:p>
            <a:endParaRPr lang="en-GB" dirty="0"/>
          </a:p>
          <a:p>
            <a:pPr lvl="1"/>
            <a:r>
              <a:rPr lang="en-GB" dirty="0" smtClean="0"/>
              <a:t>Define the digital marketing mix</a:t>
            </a:r>
          </a:p>
          <a:p>
            <a:pPr lvl="1"/>
            <a:r>
              <a:rPr lang="en-GB" dirty="0" smtClean="0"/>
              <a:t>Strengths &amp; weaknesses </a:t>
            </a:r>
          </a:p>
          <a:p>
            <a:pPr lvl="1"/>
            <a:r>
              <a:rPr lang="en-GB" dirty="0" smtClean="0"/>
              <a:t>EVALUATE! </a:t>
            </a:r>
          </a:p>
        </p:txBody>
      </p:sp>
    </p:spTree>
    <p:extLst>
      <p:ext uri="{BB962C8B-B14F-4D97-AF65-F5344CB8AC3E}">
        <p14:creationId xmlns:p14="http://schemas.microsoft.com/office/powerpoint/2010/main" val="21066630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What do you want to achieve? 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Read content</a:t>
            </a:r>
          </a:p>
          <a:p>
            <a:r>
              <a:rPr lang="en-GB" dirty="0" smtClean="0"/>
              <a:t>Purchase </a:t>
            </a:r>
          </a:p>
          <a:p>
            <a:r>
              <a:rPr lang="en-GB" dirty="0" smtClean="0"/>
              <a:t>Download </a:t>
            </a:r>
          </a:p>
          <a:p>
            <a:r>
              <a:rPr lang="en-GB" dirty="0" smtClean="0"/>
              <a:t>Request information </a:t>
            </a:r>
          </a:p>
          <a:p>
            <a:r>
              <a:rPr lang="en-GB" dirty="0" smtClean="0"/>
              <a:t>Share </a:t>
            </a:r>
          </a:p>
          <a:p>
            <a:r>
              <a:rPr lang="en-GB" dirty="0" smtClean="0"/>
              <a:t>Comment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963850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Flexibility &amp; Creativity 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AR </a:t>
            </a:r>
          </a:p>
          <a:p>
            <a:r>
              <a:rPr lang="en-GB" dirty="0" smtClean="0"/>
              <a:t>Interactive </a:t>
            </a:r>
          </a:p>
          <a:p>
            <a:r>
              <a:rPr lang="en-GB" dirty="0" smtClean="0"/>
              <a:t>Pop ups </a:t>
            </a:r>
          </a:p>
          <a:p>
            <a:r>
              <a:rPr lang="en-GB" dirty="0" smtClean="0"/>
              <a:t>Viral Marketing – Gaming </a:t>
            </a:r>
          </a:p>
          <a:p>
            <a:r>
              <a:rPr lang="en-GB" dirty="0" smtClean="0"/>
              <a:t>Online Tracking of customer behaviour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9980183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Task 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Think of your last purchase of a large big ticket item: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D</a:t>
            </a:r>
            <a:r>
              <a:rPr lang="en-GB" dirty="0" smtClean="0"/>
              <a:t>escribe the customer journey</a:t>
            </a:r>
          </a:p>
          <a:p>
            <a:r>
              <a:rPr lang="en-GB" dirty="0" smtClean="0"/>
              <a:t>Each element of the marketing mix</a:t>
            </a:r>
          </a:p>
          <a:p>
            <a:r>
              <a:rPr lang="en-GB" dirty="0" smtClean="0"/>
              <a:t>Offline/Online communications </a:t>
            </a:r>
          </a:p>
          <a:p>
            <a:r>
              <a:rPr lang="en-GB" dirty="0" smtClean="0"/>
              <a:t>Touchpoints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2572544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2204</TotalTime>
  <Words>630</Words>
  <Application>Microsoft Office PowerPoint</Application>
  <PresentationFormat>Widescreen</PresentationFormat>
  <Paragraphs>104</Paragraphs>
  <Slides>18</Slides>
  <Notes>2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2" baseType="lpstr">
      <vt:lpstr>Arial</vt:lpstr>
      <vt:lpstr>Calibri</vt:lpstr>
      <vt:lpstr>Calibri Light</vt:lpstr>
      <vt:lpstr>Office Theme</vt:lpstr>
      <vt:lpstr>CIM Certificate in Professional Marketing </vt:lpstr>
      <vt:lpstr>Digital in Action </vt:lpstr>
      <vt:lpstr>Paid, earned and owned media </vt:lpstr>
      <vt:lpstr>Content distribution for gaining customers</vt:lpstr>
      <vt:lpstr>Content marketing </vt:lpstr>
      <vt:lpstr>SEO &amp; PPC</vt:lpstr>
      <vt:lpstr>Conversion Rate Optimisation </vt:lpstr>
      <vt:lpstr>Task</vt:lpstr>
      <vt:lpstr>Digital Campaigns and the Call to Action </vt:lpstr>
      <vt:lpstr>Creative multichannel campaigns</vt:lpstr>
      <vt:lpstr>Digital Marketing Plan </vt:lpstr>
      <vt:lpstr>Hubspot Example Digital Marketing Mix  </vt:lpstr>
      <vt:lpstr>PowerPoint Presentation</vt:lpstr>
      <vt:lpstr>Assignment </vt:lpstr>
      <vt:lpstr>Question </vt:lpstr>
      <vt:lpstr>What do you want to achieve? </vt:lpstr>
      <vt:lpstr>Flexibility &amp; Creativity </vt:lpstr>
      <vt:lpstr>Task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CIM Certificate in Professional Marketing</dc:title>
  <dc:creator>Beth Cummings</dc:creator>
  <cp:lastModifiedBy>Cummings Beth.</cp:lastModifiedBy>
  <cp:revision>102</cp:revision>
  <dcterms:created xsi:type="dcterms:W3CDTF">2018-10-02T07:12:32Z</dcterms:created>
  <dcterms:modified xsi:type="dcterms:W3CDTF">2019-10-30T14:16:23Z</dcterms:modified>
</cp:coreProperties>
</file>