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7" r:id="rId10"/>
    <p:sldId id="268" r:id="rId11"/>
    <p:sldId id="269" r:id="rId12"/>
    <p:sldId id="270" r:id="rId13"/>
    <p:sldId id="271" r:id="rId14"/>
    <p:sldId id="272" r:id="rId15"/>
    <p:sldId id="273" r:id="rId16"/>
    <p:sldId id="274" r:id="rId17"/>
    <p:sldId id="275" r:id="rId1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022" autoAdjust="0"/>
    <p:restoredTop sz="94660"/>
  </p:normalViewPr>
  <p:slideViewPr>
    <p:cSldViewPr snapToGrid="0">
      <p:cViewPr>
        <p:scale>
          <a:sx n="83" d="100"/>
          <a:sy n="83" d="100"/>
        </p:scale>
        <p:origin x="420" y="59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9665060A-3F3C-4A97-B6F1-9D2DC91D01BB}" type="datetimeFigureOut">
              <a:rPr lang="en-GB" smtClean="0"/>
              <a:t>15/10/2020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9E2014B-A47C-4609-A486-7C614802948F}" type="slidenum">
              <a:rPr lang="en-GB" smtClean="0"/>
              <a:t>‹#›</a:t>
            </a:fld>
            <a:endParaRPr lang="en-GB"/>
          </a:p>
        </p:txBody>
      </p:sp>
    </p:spTree>
    <p:extLst>
      <p:ext uri="{BB962C8B-B14F-4D97-AF65-F5344CB8AC3E}">
        <p14:creationId xmlns:p14="http://schemas.microsoft.com/office/powerpoint/2010/main" val="144446518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665060A-3F3C-4A97-B6F1-9D2DC91D01BB}" type="datetimeFigureOut">
              <a:rPr lang="en-GB" smtClean="0"/>
              <a:t>15/10/2020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9E2014B-A47C-4609-A486-7C614802948F}" type="slidenum">
              <a:rPr lang="en-GB" smtClean="0"/>
              <a:t>‹#›</a:t>
            </a:fld>
            <a:endParaRPr lang="en-GB"/>
          </a:p>
        </p:txBody>
      </p:sp>
    </p:spTree>
    <p:extLst>
      <p:ext uri="{BB962C8B-B14F-4D97-AF65-F5344CB8AC3E}">
        <p14:creationId xmlns:p14="http://schemas.microsoft.com/office/powerpoint/2010/main" val="73615744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9665060A-3F3C-4A97-B6F1-9D2DC91D01BB}" type="datetimeFigureOut">
              <a:rPr lang="en-GB" smtClean="0"/>
              <a:t>15/10/2020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9E2014B-A47C-4609-A486-7C614802948F}" type="slidenum">
              <a:rPr lang="en-GB" smtClean="0"/>
              <a:t>‹#›</a:t>
            </a:fld>
            <a:endParaRPr lang="en-GB"/>
          </a:p>
        </p:txBody>
      </p:sp>
    </p:spTree>
    <p:extLst>
      <p:ext uri="{BB962C8B-B14F-4D97-AF65-F5344CB8AC3E}">
        <p14:creationId xmlns:p14="http://schemas.microsoft.com/office/powerpoint/2010/main" val="98408529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9665060A-3F3C-4A97-B6F1-9D2DC91D01BB}" type="datetimeFigureOut">
              <a:rPr lang="en-GB" smtClean="0"/>
              <a:t>15/10/2020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9E2014B-A47C-4609-A486-7C614802948F}" type="slidenum">
              <a:rPr lang="en-GB" smtClean="0"/>
              <a:t>‹#›</a:t>
            </a:fld>
            <a:endParaRPr lang="en-GB"/>
          </a:p>
        </p:txBody>
      </p:sp>
    </p:spTree>
    <p:extLst>
      <p:ext uri="{BB962C8B-B14F-4D97-AF65-F5344CB8AC3E}">
        <p14:creationId xmlns:p14="http://schemas.microsoft.com/office/powerpoint/2010/main" val="357563087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9665060A-3F3C-4A97-B6F1-9D2DC91D01BB}" type="datetimeFigureOut">
              <a:rPr lang="en-GB" smtClean="0"/>
              <a:t>15/10/2020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19E2014B-A47C-4609-A486-7C614802948F}" type="slidenum">
              <a:rPr lang="en-GB" smtClean="0"/>
              <a:t>‹#›</a:t>
            </a:fld>
            <a:endParaRPr lang="en-GB"/>
          </a:p>
        </p:txBody>
      </p:sp>
    </p:spTree>
    <p:extLst>
      <p:ext uri="{BB962C8B-B14F-4D97-AF65-F5344CB8AC3E}">
        <p14:creationId xmlns:p14="http://schemas.microsoft.com/office/powerpoint/2010/main" val="308025220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9665060A-3F3C-4A97-B6F1-9D2DC91D01BB}" type="datetimeFigureOut">
              <a:rPr lang="en-GB" smtClean="0"/>
              <a:t>15/10/2020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19E2014B-A47C-4609-A486-7C614802948F}" type="slidenum">
              <a:rPr lang="en-GB" smtClean="0"/>
              <a:t>‹#›</a:t>
            </a:fld>
            <a:endParaRPr lang="en-GB"/>
          </a:p>
        </p:txBody>
      </p:sp>
    </p:spTree>
    <p:extLst>
      <p:ext uri="{BB962C8B-B14F-4D97-AF65-F5344CB8AC3E}">
        <p14:creationId xmlns:p14="http://schemas.microsoft.com/office/powerpoint/2010/main" val="225981233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665060A-3F3C-4A97-B6F1-9D2DC91D01BB}" type="datetimeFigureOut">
              <a:rPr lang="en-GB" smtClean="0"/>
              <a:t>15/10/2020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19E2014B-A47C-4609-A486-7C614802948F}" type="slidenum">
              <a:rPr lang="en-GB" smtClean="0"/>
              <a:t>‹#›</a:t>
            </a:fld>
            <a:endParaRPr lang="en-GB"/>
          </a:p>
        </p:txBody>
      </p:sp>
    </p:spTree>
    <p:extLst>
      <p:ext uri="{BB962C8B-B14F-4D97-AF65-F5344CB8AC3E}">
        <p14:creationId xmlns:p14="http://schemas.microsoft.com/office/powerpoint/2010/main" val="60687780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9665060A-3F3C-4A97-B6F1-9D2DC91D01BB}" type="datetimeFigureOut">
              <a:rPr lang="en-GB" smtClean="0"/>
              <a:t>15/10/2020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9E2014B-A47C-4609-A486-7C614802948F}" type="slidenum">
              <a:rPr lang="en-GB" smtClean="0"/>
              <a:t>‹#›</a:t>
            </a:fld>
            <a:endParaRPr lang="en-GB"/>
          </a:p>
        </p:txBody>
      </p:sp>
    </p:spTree>
    <p:extLst>
      <p:ext uri="{BB962C8B-B14F-4D97-AF65-F5344CB8AC3E}">
        <p14:creationId xmlns:p14="http://schemas.microsoft.com/office/powerpoint/2010/main" val="356100115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9665060A-3F3C-4A97-B6F1-9D2DC91D01BB}" type="datetimeFigureOut">
              <a:rPr lang="en-GB" smtClean="0"/>
              <a:t>15/10/2020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9E2014B-A47C-4609-A486-7C614802948F}" type="slidenum">
              <a:rPr lang="en-GB" smtClean="0"/>
              <a:t>‹#›</a:t>
            </a:fld>
            <a:endParaRPr lang="en-GB"/>
          </a:p>
        </p:txBody>
      </p:sp>
    </p:spTree>
    <p:extLst>
      <p:ext uri="{BB962C8B-B14F-4D97-AF65-F5344CB8AC3E}">
        <p14:creationId xmlns:p14="http://schemas.microsoft.com/office/powerpoint/2010/main" val="221174488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665060A-3F3C-4A97-B6F1-9D2DC91D01BB}" type="datetimeFigureOut">
              <a:rPr lang="en-GB" smtClean="0"/>
              <a:t>15/10/2020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9E2014B-A47C-4609-A486-7C614802948F}" type="slidenum">
              <a:rPr lang="en-GB" smtClean="0"/>
              <a:t>‹#›</a:t>
            </a:fld>
            <a:endParaRPr lang="en-GB"/>
          </a:p>
        </p:txBody>
      </p:sp>
    </p:spTree>
    <p:extLst>
      <p:ext uri="{BB962C8B-B14F-4D97-AF65-F5344CB8AC3E}">
        <p14:creationId xmlns:p14="http://schemas.microsoft.com/office/powerpoint/2010/main" val="306714691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665060A-3F3C-4A97-B6F1-9D2DC91D01BB}" type="datetimeFigureOut">
              <a:rPr lang="en-GB" smtClean="0"/>
              <a:t>15/10/2020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9E2014B-A47C-4609-A486-7C614802948F}" type="slidenum">
              <a:rPr lang="en-GB" smtClean="0"/>
              <a:t>‹#›</a:t>
            </a:fld>
            <a:endParaRPr lang="en-GB"/>
          </a:p>
        </p:txBody>
      </p:sp>
    </p:spTree>
    <p:extLst>
      <p:ext uri="{BB962C8B-B14F-4D97-AF65-F5344CB8AC3E}">
        <p14:creationId xmlns:p14="http://schemas.microsoft.com/office/powerpoint/2010/main" val="21645781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665060A-3F3C-4A97-B6F1-9D2DC91D01BB}" type="datetimeFigureOut">
              <a:rPr lang="en-GB" smtClean="0"/>
              <a:t>15/10/2020</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9E2014B-A47C-4609-A486-7C614802948F}" type="slidenum">
              <a:rPr lang="en-GB" smtClean="0"/>
              <a:t>‹#›</a:t>
            </a:fld>
            <a:endParaRPr lang="en-GB"/>
          </a:p>
        </p:txBody>
      </p:sp>
    </p:spTree>
    <p:extLst>
      <p:ext uri="{BB962C8B-B14F-4D97-AF65-F5344CB8AC3E}">
        <p14:creationId xmlns:p14="http://schemas.microsoft.com/office/powerpoint/2010/main" val="413144990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GB" sz="4400" b="1" dirty="0" smtClean="0"/>
              <a:t>PEST and SWOT Analysis</a:t>
            </a:r>
            <a:endParaRPr lang="en-GB" sz="4400" b="1" dirty="0"/>
          </a:p>
        </p:txBody>
      </p:sp>
      <p:sp>
        <p:nvSpPr>
          <p:cNvPr id="3" name="Subtitle 2"/>
          <p:cNvSpPr>
            <a:spLocks noGrp="1"/>
          </p:cNvSpPr>
          <p:nvPr>
            <p:ph type="subTitle" idx="1"/>
          </p:nvPr>
        </p:nvSpPr>
        <p:spPr/>
        <p:txBody>
          <a:bodyPr>
            <a:normAutofit/>
          </a:bodyPr>
          <a:lstStyle/>
          <a:p>
            <a:r>
              <a:rPr lang="en-GB" sz="3200" dirty="0" smtClean="0"/>
              <a:t>By</a:t>
            </a:r>
          </a:p>
          <a:p>
            <a:r>
              <a:rPr lang="en-GB" sz="3200" dirty="0" smtClean="0"/>
              <a:t>Andrew Thorn</a:t>
            </a:r>
            <a:endParaRPr lang="en-GB" sz="3200" dirty="0"/>
          </a:p>
        </p:txBody>
      </p:sp>
    </p:spTree>
    <p:extLst>
      <p:ext uri="{BB962C8B-B14F-4D97-AF65-F5344CB8AC3E}">
        <p14:creationId xmlns:p14="http://schemas.microsoft.com/office/powerpoint/2010/main" val="183299127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b="1" dirty="0" smtClean="0"/>
              <a:t>PEST Analysis</a:t>
            </a:r>
            <a:endParaRPr lang="en-GB" b="1" dirty="0"/>
          </a:p>
        </p:txBody>
      </p:sp>
      <p:sp>
        <p:nvSpPr>
          <p:cNvPr id="3" name="Content Placeholder 2"/>
          <p:cNvSpPr>
            <a:spLocks noGrp="1"/>
          </p:cNvSpPr>
          <p:nvPr>
            <p:ph idx="1"/>
          </p:nvPr>
        </p:nvSpPr>
        <p:spPr/>
        <p:txBody>
          <a:bodyPr>
            <a:normAutofit/>
          </a:bodyPr>
          <a:lstStyle/>
          <a:p>
            <a:r>
              <a:rPr lang="en-GB" sz="3200" dirty="0" smtClean="0"/>
              <a:t>Is a useful tool for understanding market growth or decline, and as such the position, potential and direction for a business</a:t>
            </a:r>
          </a:p>
          <a:p>
            <a:r>
              <a:rPr lang="en-GB" sz="3200" dirty="0" smtClean="0"/>
              <a:t>PEST Analysis is a business measurement tool</a:t>
            </a:r>
          </a:p>
          <a:p>
            <a:r>
              <a:rPr lang="en-GB" sz="3200" dirty="0" smtClean="0"/>
              <a:t>PEST is an acronym for </a:t>
            </a:r>
            <a:r>
              <a:rPr lang="en-GB" sz="3200" b="1" dirty="0" smtClean="0"/>
              <a:t>Political, Economic, Social and Technological</a:t>
            </a:r>
            <a:r>
              <a:rPr lang="en-GB" sz="3200" dirty="0" smtClean="0"/>
              <a:t> factors, which are used to assess the market for a business</a:t>
            </a:r>
            <a:endParaRPr lang="en-GB" sz="3200" dirty="0"/>
          </a:p>
        </p:txBody>
      </p:sp>
    </p:spTree>
    <p:extLst>
      <p:ext uri="{BB962C8B-B14F-4D97-AF65-F5344CB8AC3E}">
        <p14:creationId xmlns:p14="http://schemas.microsoft.com/office/powerpoint/2010/main" val="139563619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b="1" dirty="0" smtClean="0"/>
              <a:t>PEST Analysis</a:t>
            </a:r>
            <a:endParaRPr lang="en-GB" b="1" dirty="0"/>
          </a:p>
        </p:txBody>
      </p:sp>
      <p:sp>
        <p:nvSpPr>
          <p:cNvPr id="3" name="Content Placeholder 2"/>
          <p:cNvSpPr>
            <a:spLocks noGrp="1"/>
          </p:cNvSpPr>
          <p:nvPr>
            <p:ph idx="1"/>
          </p:nvPr>
        </p:nvSpPr>
        <p:spPr/>
        <p:txBody>
          <a:bodyPr>
            <a:normAutofit/>
          </a:bodyPr>
          <a:lstStyle/>
          <a:p>
            <a:r>
              <a:rPr lang="en-GB" sz="3200" dirty="0" smtClean="0"/>
              <a:t>PEST analysis can be used for marketing and business development assessment and decision-making</a:t>
            </a:r>
          </a:p>
          <a:p>
            <a:r>
              <a:rPr lang="en-GB" sz="3200" dirty="0" smtClean="0"/>
              <a:t>It encourages proactive thinking, rather than relying on habitual or instinctive reactions</a:t>
            </a:r>
            <a:endParaRPr lang="en-GB" sz="3200" dirty="0"/>
          </a:p>
        </p:txBody>
      </p:sp>
    </p:spTree>
    <p:extLst>
      <p:ext uri="{BB962C8B-B14F-4D97-AF65-F5344CB8AC3E}">
        <p14:creationId xmlns:p14="http://schemas.microsoft.com/office/powerpoint/2010/main" val="42499513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b="1" dirty="0" smtClean="0"/>
              <a:t>Political Factors</a:t>
            </a:r>
            <a:endParaRPr lang="en-GB" b="1" dirty="0"/>
          </a:p>
        </p:txBody>
      </p:sp>
      <p:sp>
        <p:nvSpPr>
          <p:cNvPr id="3" name="Content Placeholder 2"/>
          <p:cNvSpPr>
            <a:spLocks noGrp="1"/>
          </p:cNvSpPr>
          <p:nvPr>
            <p:ph idx="1"/>
          </p:nvPr>
        </p:nvSpPr>
        <p:spPr/>
        <p:txBody>
          <a:bodyPr>
            <a:normAutofit/>
          </a:bodyPr>
          <a:lstStyle/>
          <a:p>
            <a:pPr marL="514350" indent="-514350">
              <a:buAutoNum type="arabicPeriod"/>
            </a:pPr>
            <a:r>
              <a:rPr lang="en-GB" sz="3200" dirty="0" smtClean="0"/>
              <a:t>How stable is the political environment?</a:t>
            </a:r>
          </a:p>
          <a:p>
            <a:pPr marL="514350" indent="-514350">
              <a:buAutoNum type="arabicPeriod"/>
            </a:pPr>
            <a:r>
              <a:rPr lang="en-GB" sz="3200" dirty="0" smtClean="0"/>
              <a:t>Will government policy influence laws that regulate or tax your business?</a:t>
            </a:r>
          </a:p>
          <a:p>
            <a:pPr marL="514350" indent="-514350">
              <a:buAutoNum type="arabicPeriod"/>
            </a:pPr>
            <a:r>
              <a:rPr lang="en-GB" sz="3200" dirty="0" smtClean="0"/>
              <a:t>What is the government’s position on the economy?</a:t>
            </a:r>
          </a:p>
          <a:p>
            <a:pPr marL="514350" indent="-514350">
              <a:buAutoNum type="arabicPeriod"/>
            </a:pPr>
            <a:r>
              <a:rPr lang="en-GB" sz="3200" dirty="0" smtClean="0"/>
              <a:t>Does the government have a view on culture and religion?</a:t>
            </a:r>
          </a:p>
          <a:p>
            <a:pPr marL="514350" indent="-514350">
              <a:buAutoNum type="arabicPeriod"/>
            </a:pPr>
            <a:r>
              <a:rPr lang="en-GB" sz="3200" dirty="0" smtClean="0"/>
              <a:t>Is the government involved in trading agreements such as EU, NAFTA, ASEAN</a:t>
            </a:r>
            <a:endParaRPr lang="en-GB" sz="3200" dirty="0"/>
          </a:p>
        </p:txBody>
      </p:sp>
    </p:spTree>
    <p:extLst>
      <p:ext uri="{BB962C8B-B14F-4D97-AF65-F5344CB8AC3E}">
        <p14:creationId xmlns:p14="http://schemas.microsoft.com/office/powerpoint/2010/main" val="394175835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b="1" dirty="0" smtClean="0"/>
              <a:t>Economic Factors</a:t>
            </a:r>
            <a:endParaRPr lang="en-GB" b="1" dirty="0"/>
          </a:p>
        </p:txBody>
      </p:sp>
      <p:sp>
        <p:nvSpPr>
          <p:cNvPr id="3" name="Content Placeholder 2"/>
          <p:cNvSpPr>
            <a:spLocks noGrp="1"/>
          </p:cNvSpPr>
          <p:nvPr>
            <p:ph idx="1"/>
          </p:nvPr>
        </p:nvSpPr>
        <p:spPr/>
        <p:txBody>
          <a:bodyPr>
            <a:normAutofit/>
          </a:bodyPr>
          <a:lstStyle/>
          <a:p>
            <a:r>
              <a:rPr lang="en-GB" sz="3200" dirty="0" smtClean="0"/>
              <a:t>Inflation</a:t>
            </a:r>
          </a:p>
          <a:p>
            <a:r>
              <a:rPr lang="en-GB" sz="3200" dirty="0" smtClean="0"/>
              <a:t>Interest rate</a:t>
            </a:r>
          </a:p>
          <a:p>
            <a:r>
              <a:rPr lang="en-GB" sz="3200" dirty="0" smtClean="0"/>
              <a:t>Fiscal policy</a:t>
            </a:r>
          </a:p>
          <a:p>
            <a:r>
              <a:rPr lang="en-GB" sz="3200" dirty="0" smtClean="0"/>
              <a:t>Employment rates</a:t>
            </a:r>
          </a:p>
          <a:p>
            <a:r>
              <a:rPr lang="en-GB" sz="3200" dirty="0" smtClean="0"/>
              <a:t>Investment</a:t>
            </a:r>
          </a:p>
          <a:p>
            <a:endParaRPr lang="en-GB" sz="3200" dirty="0"/>
          </a:p>
        </p:txBody>
      </p:sp>
    </p:spTree>
    <p:extLst>
      <p:ext uri="{BB962C8B-B14F-4D97-AF65-F5344CB8AC3E}">
        <p14:creationId xmlns:p14="http://schemas.microsoft.com/office/powerpoint/2010/main" val="415139144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b="1" dirty="0" smtClean="0"/>
              <a:t>Social Factors</a:t>
            </a:r>
            <a:endParaRPr lang="en-GB" b="1" dirty="0"/>
          </a:p>
        </p:txBody>
      </p:sp>
      <p:sp>
        <p:nvSpPr>
          <p:cNvPr id="3" name="Content Placeholder 2"/>
          <p:cNvSpPr>
            <a:spLocks noGrp="1"/>
          </p:cNvSpPr>
          <p:nvPr>
            <p:ph idx="1"/>
          </p:nvPr>
        </p:nvSpPr>
        <p:spPr/>
        <p:txBody>
          <a:bodyPr>
            <a:normAutofit/>
          </a:bodyPr>
          <a:lstStyle/>
          <a:p>
            <a:r>
              <a:rPr lang="en-GB" sz="3200" dirty="0" smtClean="0"/>
              <a:t>Dominant religion</a:t>
            </a:r>
          </a:p>
          <a:p>
            <a:r>
              <a:rPr lang="en-GB" sz="3200" dirty="0" smtClean="0"/>
              <a:t>Attitudes to foreign products and services</a:t>
            </a:r>
          </a:p>
          <a:p>
            <a:r>
              <a:rPr lang="en-GB" sz="3200" dirty="0" smtClean="0"/>
              <a:t>How much time do consumers have for leisure?</a:t>
            </a:r>
          </a:p>
          <a:p>
            <a:r>
              <a:rPr lang="en-GB" sz="3200" dirty="0" smtClean="0"/>
              <a:t>How long are populations living?</a:t>
            </a:r>
          </a:p>
          <a:p>
            <a:r>
              <a:rPr lang="en-GB" sz="3200" dirty="0" smtClean="0"/>
              <a:t>Green issues</a:t>
            </a:r>
          </a:p>
          <a:p>
            <a:r>
              <a:rPr lang="en-GB" sz="3200" dirty="0" smtClean="0"/>
              <a:t>Language</a:t>
            </a:r>
          </a:p>
        </p:txBody>
      </p:sp>
    </p:spTree>
    <p:extLst>
      <p:ext uri="{BB962C8B-B14F-4D97-AF65-F5344CB8AC3E}">
        <p14:creationId xmlns:p14="http://schemas.microsoft.com/office/powerpoint/2010/main" val="300916020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b="1" dirty="0" smtClean="0"/>
              <a:t>Technological Factors</a:t>
            </a:r>
            <a:endParaRPr lang="en-GB" b="1" dirty="0"/>
          </a:p>
        </p:txBody>
      </p:sp>
      <p:sp>
        <p:nvSpPr>
          <p:cNvPr id="3" name="Content Placeholder 2"/>
          <p:cNvSpPr>
            <a:spLocks noGrp="1"/>
          </p:cNvSpPr>
          <p:nvPr>
            <p:ph idx="1"/>
          </p:nvPr>
        </p:nvSpPr>
        <p:spPr/>
        <p:txBody>
          <a:bodyPr>
            <a:normAutofit/>
          </a:bodyPr>
          <a:lstStyle/>
          <a:p>
            <a:r>
              <a:rPr lang="en-GB" sz="3200" dirty="0" smtClean="0"/>
              <a:t>Does technology allow for automation?</a:t>
            </a:r>
          </a:p>
          <a:p>
            <a:r>
              <a:rPr lang="en-GB" sz="3200" dirty="0" smtClean="0"/>
              <a:t>Allows products to be made more cheaply</a:t>
            </a:r>
          </a:p>
          <a:p>
            <a:r>
              <a:rPr lang="en-GB" sz="3200" dirty="0" smtClean="0"/>
              <a:t>Does technology allow consumers and businesses more innovative products and services 5G networks</a:t>
            </a:r>
          </a:p>
          <a:p>
            <a:r>
              <a:rPr lang="en-GB" sz="3200" dirty="0" smtClean="0"/>
              <a:t>Does technology offer companies new ways to communicate</a:t>
            </a:r>
          </a:p>
        </p:txBody>
      </p:sp>
    </p:spTree>
    <p:extLst>
      <p:ext uri="{BB962C8B-B14F-4D97-AF65-F5344CB8AC3E}">
        <p14:creationId xmlns:p14="http://schemas.microsoft.com/office/powerpoint/2010/main" val="423669488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SWOT Analysis</a:t>
            </a:r>
            <a:endParaRPr lang="en-GB" dirty="0"/>
          </a:p>
        </p:txBody>
      </p:sp>
      <p:pic>
        <p:nvPicPr>
          <p:cNvPr id="1026" name="Picture 2" descr="SWOT Analysis - What is it and How to do it - Tallyfy"/>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249680" y="1825625"/>
            <a:ext cx="9806939" cy="43513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4790685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SWOT Analysis</a:t>
            </a:r>
            <a:endParaRPr lang="en-GB" dirty="0"/>
          </a:p>
        </p:txBody>
      </p:sp>
      <p:pic>
        <p:nvPicPr>
          <p:cNvPr id="2050" name="Picture 2" descr="How to Do a SWOT Analysis to Boost Your Career | All Things Admin"/>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866900" y="1825625"/>
            <a:ext cx="8641080" cy="43513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465105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SWOT Analysis</a:t>
            </a:r>
            <a:endParaRPr lang="en-GB" dirty="0"/>
          </a:p>
        </p:txBody>
      </p:sp>
      <p:sp>
        <p:nvSpPr>
          <p:cNvPr id="3" name="Content Placeholder 2"/>
          <p:cNvSpPr>
            <a:spLocks noGrp="1"/>
          </p:cNvSpPr>
          <p:nvPr>
            <p:ph idx="1"/>
          </p:nvPr>
        </p:nvSpPr>
        <p:spPr/>
        <p:txBody>
          <a:bodyPr>
            <a:normAutofit/>
          </a:bodyPr>
          <a:lstStyle/>
          <a:p>
            <a:r>
              <a:rPr lang="en-GB" sz="3200" b="1" dirty="0"/>
              <a:t>SWOT analysis</a:t>
            </a:r>
            <a:r>
              <a:rPr lang="en-GB" sz="3200" dirty="0"/>
              <a:t> is a tool for auditing an organization and its environment. </a:t>
            </a:r>
            <a:endParaRPr lang="en-GB" sz="3200" dirty="0" smtClean="0"/>
          </a:p>
          <a:p>
            <a:r>
              <a:rPr lang="en-GB" sz="3200" dirty="0" smtClean="0"/>
              <a:t>It </a:t>
            </a:r>
            <a:r>
              <a:rPr lang="en-GB" sz="3200" dirty="0"/>
              <a:t>is the first stage of planning and helps </a:t>
            </a:r>
            <a:r>
              <a:rPr lang="en-GB" sz="3200" dirty="0" smtClean="0"/>
              <a:t>businesses </a:t>
            </a:r>
            <a:r>
              <a:rPr lang="en-GB" sz="3200" dirty="0"/>
              <a:t>to focus on key </a:t>
            </a:r>
            <a:r>
              <a:rPr lang="en-GB" sz="3200" dirty="0" smtClean="0"/>
              <a:t>issues. </a:t>
            </a:r>
          </a:p>
          <a:p>
            <a:r>
              <a:rPr lang="en-GB" sz="3200" dirty="0" smtClean="0"/>
              <a:t>Strengths </a:t>
            </a:r>
            <a:r>
              <a:rPr lang="en-GB" sz="3200" dirty="0"/>
              <a:t>and weaknesses are internal factors. </a:t>
            </a:r>
            <a:endParaRPr lang="en-GB" sz="3200" dirty="0" smtClean="0"/>
          </a:p>
          <a:p>
            <a:r>
              <a:rPr lang="en-GB" sz="3200" dirty="0" smtClean="0"/>
              <a:t>Opportunities </a:t>
            </a:r>
            <a:r>
              <a:rPr lang="en-GB" sz="3200" dirty="0"/>
              <a:t>and threats are external factors. </a:t>
            </a:r>
          </a:p>
        </p:txBody>
      </p:sp>
    </p:spTree>
    <p:extLst>
      <p:ext uri="{BB962C8B-B14F-4D97-AF65-F5344CB8AC3E}">
        <p14:creationId xmlns:p14="http://schemas.microsoft.com/office/powerpoint/2010/main" val="30376474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SWOT Analysis</a:t>
            </a:r>
            <a:endParaRPr lang="en-GB" dirty="0"/>
          </a:p>
        </p:txBody>
      </p:sp>
      <p:sp>
        <p:nvSpPr>
          <p:cNvPr id="3" name="Content Placeholder 2"/>
          <p:cNvSpPr>
            <a:spLocks noGrp="1"/>
          </p:cNvSpPr>
          <p:nvPr>
            <p:ph idx="1"/>
          </p:nvPr>
        </p:nvSpPr>
        <p:spPr/>
        <p:txBody>
          <a:bodyPr/>
          <a:lstStyle/>
          <a:p>
            <a:r>
              <a:rPr lang="en-GB" sz="3200" dirty="0" smtClean="0"/>
              <a:t>A strength is a positive internal factor. </a:t>
            </a:r>
          </a:p>
          <a:p>
            <a:r>
              <a:rPr lang="en-GB" sz="3200" dirty="0" smtClean="0"/>
              <a:t>A weakness is a negative internal factor. </a:t>
            </a:r>
          </a:p>
          <a:p>
            <a:r>
              <a:rPr lang="en-GB" sz="3200" dirty="0" smtClean="0"/>
              <a:t>An opportunity is a positive external factor. </a:t>
            </a:r>
          </a:p>
          <a:p>
            <a:r>
              <a:rPr lang="en-GB" sz="3200" dirty="0" smtClean="0"/>
              <a:t>A threat is a negative external factor</a:t>
            </a:r>
            <a:r>
              <a:rPr lang="en-GB" dirty="0" smtClean="0"/>
              <a:t>.</a:t>
            </a:r>
            <a:endParaRPr lang="en-GB" sz="3200" dirty="0" smtClean="0"/>
          </a:p>
          <a:p>
            <a:endParaRPr lang="en-GB" dirty="0"/>
          </a:p>
        </p:txBody>
      </p:sp>
    </p:spTree>
    <p:extLst>
      <p:ext uri="{BB962C8B-B14F-4D97-AF65-F5344CB8AC3E}">
        <p14:creationId xmlns:p14="http://schemas.microsoft.com/office/powerpoint/2010/main" val="15067613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SWOT Analysis</a:t>
            </a:r>
            <a:endParaRPr lang="en-GB" dirty="0"/>
          </a:p>
        </p:txBody>
      </p:sp>
      <p:sp>
        <p:nvSpPr>
          <p:cNvPr id="3" name="Content Placeholder 2"/>
          <p:cNvSpPr>
            <a:spLocks noGrp="1"/>
          </p:cNvSpPr>
          <p:nvPr>
            <p:ph idx="1"/>
          </p:nvPr>
        </p:nvSpPr>
        <p:spPr>
          <a:xfrm>
            <a:off x="838200" y="1825625"/>
            <a:ext cx="10515600" cy="4821064"/>
          </a:xfrm>
        </p:spPr>
        <p:txBody>
          <a:bodyPr>
            <a:normAutofit lnSpcReduction="10000"/>
          </a:bodyPr>
          <a:lstStyle/>
          <a:p>
            <a:r>
              <a:rPr lang="en-GB" sz="3200" dirty="0"/>
              <a:t>We should aim to turn our weaknesses into strengths, and our threats into opportunities. </a:t>
            </a:r>
            <a:endParaRPr lang="en-GB" sz="3200" dirty="0" smtClean="0"/>
          </a:p>
          <a:p>
            <a:r>
              <a:rPr lang="en-GB" sz="3200" dirty="0" smtClean="0"/>
              <a:t>Then </a:t>
            </a:r>
            <a:r>
              <a:rPr lang="en-GB" sz="3200" dirty="0"/>
              <a:t>finally, SWOT will give managers options to match internal strengths with external opportunities. </a:t>
            </a:r>
            <a:endParaRPr lang="en-GB" sz="3200" dirty="0" smtClean="0"/>
          </a:p>
          <a:p>
            <a:r>
              <a:rPr lang="en-GB" sz="3200" dirty="0" smtClean="0"/>
              <a:t>The </a:t>
            </a:r>
            <a:r>
              <a:rPr lang="en-GB" sz="3200" dirty="0"/>
              <a:t>outcome should be an increase in ‘value’ for customers – which hopefully will </a:t>
            </a:r>
            <a:r>
              <a:rPr lang="en-GB" sz="3200" dirty="0" smtClean="0"/>
              <a:t>improve </a:t>
            </a:r>
            <a:r>
              <a:rPr lang="en-GB" sz="3200" dirty="0"/>
              <a:t>our competitive advantage</a:t>
            </a:r>
            <a:r>
              <a:rPr lang="en-GB" sz="3200" dirty="0" smtClean="0"/>
              <a:t>.</a:t>
            </a:r>
          </a:p>
          <a:p>
            <a:r>
              <a:rPr lang="en-GB" sz="3200" dirty="0"/>
              <a:t>The main purpose of the analysis has to be to add value to our products and services so that we can recruit new customers, retain loyal customers, and extend products and services to customer segments over the long-term. </a:t>
            </a:r>
          </a:p>
        </p:txBody>
      </p:sp>
    </p:spTree>
    <p:extLst>
      <p:ext uri="{BB962C8B-B14F-4D97-AF65-F5344CB8AC3E}">
        <p14:creationId xmlns:p14="http://schemas.microsoft.com/office/powerpoint/2010/main" val="411189209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SWOT Analysis</a:t>
            </a:r>
            <a:endParaRPr lang="en-GB" dirty="0"/>
          </a:p>
        </p:txBody>
      </p:sp>
      <p:sp>
        <p:nvSpPr>
          <p:cNvPr id="3" name="Content Placeholder 2"/>
          <p:cNvSpPr>
            <a:spLocks noGrp="1"/>
          </p:cNvSpPr>
          <p:nvPr>
            <p:ph idx="1"/>
          </p:nvPr>
        </p:nvSpPr>
        <p:spPr>
          <a:xfrm>
            <a:off x="838200" y="1490704"/>
            <a:ext cx="10515600" cy="5009988"/>
          </a:xfrm>
        </p:spPr>
        <p:txBody>
          <a:bodyPr>
            <a:normAutofit fontScale="92500" lnSpcReduction="10000"/>
          </a:bodyPr>
          <a:lstStyle/>
          <a:p>
            <a:pPr fontAlgn="base"/>
            <a:r>
              <a:rPr lang="en-GB" sz="3200" b="1" dirty="0"/>
              <a:t>Simple rules.</a:t>
            </a:r>
          </a:p>
          <a:p>
            <a:pPr fontAlgn="base"/>
            <a:r>
              <a:rPr lang="en-GB" sz="3200" dirty="0"/>
              <a:t>Be realistic about the strengths and weaknesses of your organization.</a:t>
            </a:r>
          </a:p>
          <a:p>
            <a:pPr fontAlgn="base"/>
            <a:r>
              <a:rPr lang="en-GB" sz="3200" dirty="0"/>
              <a:t>It should distinguish between where your organization is today, and where it could be in the future.</a:t>
            </a:r>
          </a:p>
          <a:p>
            <a:pPr fontAlgn="base"/>
            <a:r>
              <a:rPr lang="en-GB" sz="3200" dirty="0"/>
              <a:t>It should always be specific. Avoid grey areas.</a:t>
            </a:r>
          </a:p>
          <a:p>
            <a:pPr fontAlgn="base"/>
            <a:r>
              <a:rPr lang="en-GB" sz="3200" dirty="0"/>
              <a:t>Always apply the tool in relation to your competition i.e. better than or worse than your competition.</a:t>
            </a:r>
          </a:p>
          <a:p>
            <a:pPr fontAlgn="base"/>
            <a:r>
              <a:rPr lang="en-GB" sz="3200" dirty="0"/>
              <a:t>Keep your audit short and simple. Avoid complexity and over analysis</a:t>
            </a:r>
          </a:p>
          <a:p>
            <a:pPr fontAlgn="base"/>
            <a:r>
              <a:rPr lang="en-GB" sz="3200" dirty="0"/>
              <a:t>It is subjective.</a:t>
            </a:r>
          </a:p>
          <a:p>
            <a:pPr marL="0" indent="0">
              <a:buNone/>
            </a:pPr>
            <a:endParaRPr lang="en-GB" dirty="0"/>
          </a:p>
        </p:txBody>
      </p:sp>
    </p:spTree>
    <p:extLst>
      <p:ext uri="{BB962C8B-B14F-4D97-AF65-F5344CB8AC3E}">
        <p14:creationId xmlns:p14="http://schemas.microsoft.com/office/powerpoint/2010/main" val="303046468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SWOT Analysis</a:t>
            </a:r>
            <a:endParaRPr lang="en-GB" dirty="0"/>
          </a:p>
        </p:txBody>
      </p:sp>
      <p:sp>
        <p:nvSpPr>
          <p:cNvPr id="3" name="Content Placeholder 2"/>
          <p:cNvSpPr>
            <a:spLocks noGrp="1"/>
          </p:cNvSpPr>
          <p:nvPr>
            <p:ph idx="1"/>
          </p:nvPr>
        </p:nvSpPr>
        <p:spPr/>
        <p:txBody>
          <a:bodyPr/>
          <a:lstStyle/>
          <a:p>
            <a:pPr fontAlgn="base"/>
            <a:r>
              <a:rPr lang="en-GB" b="1" dirty="0"/>
              <a:t>A strength could be:</a:t>
            </a:r>
          </a:p>
          <a:p>
            <a:pPr fontAlgn="base"/>
            <a:r>
              <a:rPr lang="en-GB" dirty="0"/>
              <a:t>Your specialist marketing expertise.</a:t>
            </a:r>
          </a:p>
          <a:p>
            <a:pPr fontAlgn="base"/>
            <a:r>
              <a:rPr lang="en-GB" dirty="0"/>
              <a:t>A new, innovative product or service.</a:t>
            </a:r>
          </a:p>
          <a:p>
            <a:pPr fontAlgn="base"/>
            <a:r>
              <a:rPr lang="en-GB" dirty="0"/>
              <a:t>Location of your business.</a:t>
            </a:r>
          </a:p>
          <a:p>
            <a:pPr fontAlgn="base"/>
            <a:r>
              <a:rPr lang="en-GB" dirty="0"/>
              <a:t>Quality processes and procedures.</a:t>
            </a:r>
          </a:p>
          <a:p>
            <a:pPr fontAlgn="base"/>
            <a:r>
              <a:rPr lang="en-GB" dirty="0"/>
              <a:t>Any other aspect of your business that adds value to your product or service.</a:t>
            </a:r>
          </a:p>
          <a:p>
            <a:pPr marL="0" indent="0">
              <a:buNone/>
            </a:pPr>
            <a:endParaRPr lang="en-GB" dirty="0"/>
          </a:p>
        </p:txBody>
      </p:sp>
    </p:spTree>
    <p:extLst>
      <p:ext uri="{BB962C8B-B14F-4D97-AF65-F5344CB8AC3E}">
        <p14:creationId xmlns:p14="http://schemas.microsoft.com/office/powerpoint/2010/main" val="363941460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SWOT Analysis</a:t>
            </a:r>
            <a:endParaRPr lang="en-GB" dirty="0"/>
          </a:p>
        </p:txBody>
      </p:sp>
      <p:sp>
        <p:nvSpPr>
          <p:cNvPr id="3" name="Content Placeholder 2"/>
          <p:cNvSpPr>
            <a:spLocks noGrp="1"/>
          </p:cNvSpPr>
          <p:nvPr>
            <p:ph idx="1"/>
          </p:nvPr>
        </p:nvSpPr>
        <p:spPr/>
        <p:txBody>
          <a:bodyPr/>
          <a:lstStyle/>
          <a:p>
            <a:pPr fontAlgn="base"/>
            <a:r>
              <a:rPr lang="en-GB" b="1" dirty="0"/>
              <a:t>A weakness could be:</a:t>
            </a:r>
          </a:p>
          <a:p>
            <a:pPr fontAlgn="base"/>
            <a:r>
              <a:rPr lang="en-GB" dirty="0"/>
              <a:t>Lack of marketing expertise.</a:t>
            </a:r>
          </a:p>
          <a:p>
            <a:pPr fontAlgn="base"/>
            <a:r>
              <a:rPr lang="en-GB" dirty="0"/>
              <a:t>Undifferentiated products or services (i.e. in relation to your competitors).</a:t>
            </a:r>
          </a:p>
          <a:p>
            <a:pPr fontAlgn="base"/>
            <a:r>
              <a:rPr lang="en-GB" dirty="0"/>
              <a:t>Location of your business.</a:t>
            </a:r>
          </a:p>
          <a:p>
            <a:pPr fontAlgn="base"/>
            <a:r>
              <a:rPr lang="en-GB" dirty="0"/>
              <a:t>Poor quality goods or services.</a:t>
            </a:r>
          </a:p>
          <a:p>
            <a:pPr fontAlgn="base"/>
            <a:r>
              <a:rPr lang="en-GB" dirty="0"/>
              <a:t>Damaged reputation.</a:t>
            </a:r>
          </a:p>
          <a:p>
            <a:pPr marL="0" indent="0">
              <a:buNone/>
            </a:pPr>
            <a:endParaRPr lang="en-GB" dirty="0"/>
          </a:p>
        </p:txBody>
      </p:sp>
    </p:spTree>
    <p:extLst>
      <p:ext uri="{BB962C8B-B14F-4D97-AF65-F5344CB8AC3E}">
        <p14:creationId xmlns:p14="http://schemas.microsoft.com/office/powerpoint/2010/main" val="38249173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SWOT Analysis</a:t>
            </a:r>
            <a:endParaRPr lang="en-GB" dirty="0"/>
          </a:p>
        </p:txBody>
      </p:sp>
      <p:sp>
        <p:nvSpPr>
          <p:cNvPr id="3" name="Content Placeholder 2"/>
          <p:cNvSpPr>
            <a:spLocks noGrp="1"/>
          </p:cNvSpPr>
          <p:nvPr>
            <p:ph idx="1"/>
          </p:nvPr>
        </p:nvSpPr>
        <p:spPr/>
        <p:txBody>
          <a:bodyPr>
            <a:normAutofit/>
          </a:bodyPr>
          <a:lstStyle/>
          <a:p>
            <a:pPr fontAlgn="base"/>
            <a:r>
              <a:rPr lang="en-GB" b="1" dirty="0"/>
              <a:t>An opportunity could be:</a:t>
            </a:r>
          </a:p>
          <a:p>
            <a:pPr fontAlgn="base"/>
            <a:r>
              <a:rPr lang="en-GB" dirty="0"/>
              <a:t>A developing market such as the Internet.</a:t>
            </a:r>
          </a:p>
          <a:p>
            <a:pPr fontAlgn="base"/>
            <a:r>
              <a:rPr lang="en-GB" dirty="0"/>
              <a:t>Mergers, joint ventures or strategic alliances.</a:t>
            </a:r>
          </a:p>
          <a:p>
            <a:pPr fontAlgn="base"/>
            <a:r>
              <a:rPr lang="en-GB" dirty="0"/>
              <a:t>Moving into new market segments that offer improved profits.</a:t>
            </a:r>
          </a:p>
          <a:p>
            <a:pPr fontAlgn="base"/>
            <a:r>
              <a:rPr lang="en-GB" dirty="0"/>
              <a:t>A new international market.</a:t>
            </a:r>
          </a:p>
          <a:p>
            <a:pPr fontAlgn="base"/>
            <a:r>
              <a:rPr lang="en-GB" dirty="0"/>
              <a:t>A market vacated by an ineffective competitor.</a:t>
            </a:r>
          </a:p>
          <a:p>
            <a:pPr marL="0" indent="0">
              <a:buNone/>
            </a:pPr>
            <a:endParaRPr lang="en-GB" sz="3200" dirty="0"/>
          </a:p>
        </p:txBody>
      </p:sp>
    </p:spTree>
    <p:extLst>
      <p:ext uri="{BB962C8B-B14F-4D97-AF65-F5344CB8AC3E}">
        <p14:creationId xmlns:p14="http://schemas.microsoft.com/office/powerpoint/2010/main" val="421851116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SWOT Analysis</a:t>
            </a:r>
            <a:endParaRPr lang="en-GB" dirty="0"/>
          </a:p>
        </p:txBody>
      </p:sp>
      <p:sp>
        <p:nvSpPr>
          <p:cNvPr id="3" name="Content Placeholder 2"/>
          <p:cNvSpPr>
            <a:spLocks noGrp="1"/>
          </p:cNvSpPr>
          <p:nvPr>
            <p:ph idx="1"/>
          </p:nvPr>
        </p:nvSpPr>
        <p:spPr/>
        <p:txBody>
          <a:bodyPr>
            <a:normAutofit/>
          </a:bodyPr>
          <a:lstStyle/>
          <a:p>
            <a:pPr fontAlgn="base"/>
            <a:r>
              <a:rPr lang="en-GB" b="1" dirty="0"/>
              <a:t>A threat could be:</a:t>
            </a:r>
          </a:p>
          <a:p>
            <a:pPr fontAlgn="base"/>
            <a:r>
              <a:rPr lang="en-GB" dirty="0"/>
              <a:t>A new competitor in your home market.</a:t>
            </a:r>
          </a:p>
          <a:p>
            <a:pPr fontAlgn="base"/>
            <a:r>
              <a:rPr lang="en-GB" dirty="0"/>
              <a:t>Price wars with competitors.</a:t>
            </a:r>
          </a:p>
          <a:p>
            <a:pPr fontAlgn="base"/>
            <a:r>
              <a:rPr lang="en-GB" dirty="0"/>
              <a:t>A competitor has a new, innovative product or service.</a:t>
            </a:r>
          </a:p>
          <a:p>
            <a:pPr fontAlgn="base"/>
            <a:r>
              <a:rPr lang="en-GB" dirty="0"/>
              <a:t>Competitors have superior access to channels of distribution.</a:t>
            </a:r>
          </a:p>
          <a:p>
            <a:pPr fontAlgn="base"/>
            <a:r>
              <a:rPr lang="en-GB" dirty="0"/>
              <a:t>Taxation is introduced on your product or service.</a:t>
            </a:r>
          </a:p>
          <a:p>
            <a:pPr marL="0" indent="0">
              <a:buNone/>
            </a:pPr>
            <a:endParaRPr lang="en-GB" sz="3200" dirty="0"/>
          </a:p>
        </p:txBody>
      </p:sp>
    </p:spTree>
    <p:extLst>
      <p:ext uri="{BB962C8B-B14F-4D97-AF65-F5344CB8AC3E}">
        <p14:creationId xmlns:p14="http://schemas.microsoft.com/office/powerpoint/2010/main" val="287194921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47</TotalTime>
  <Words>660</Words>
  <Application>Microsoft Office PowerPoint</Application>
  <PresentationFormat>Widescreen</PresentationFormat>
  <Paragraphs>87</Paragraphs>
  <Slides>17</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17</vt:i4>
      </vt:variant>
    </vt:vector>
  </HeadingPairs>
  <TitlesOfParts>
    <vt:vector size="21" baseType="lpstr">
      <vt:lpstr>Arial</vt:lpstr>
      <vt:lpstr>Calibri</vt:lpstr>
      <vt:lpstr>Calibri Light</vt:lpstr>
      <vt:lpstr>Office Theme</vt:lpstr>
      <vt:lpstr>PEST and SWOT Analysis</vt:lpstr>
      <vt:lpstr>PEST Analysis</vt:lpstr>
      <vt:lpstr>PEST Analysis</vt:lpstr>
      <vt:lpstr>Political Factors</vt:lpstr>
      <vt:lpstr>Economic Factors</vt:lpstr>
      <vt:lpstr>Social Factors</vt:lpstr>
      <vt:lpstr>Technological Factors</vt:lpstr>
      <vt:lpstr>SWOT Analysis</vt:lpstr>
      <vt:lpstr>SWOT Analysis</vt:lpstr>
      <vt:lpstr>SWOT Analysis</vt:lpstr>
      <vt:lpstr>SWOT Analysis</vt:lpstr>
      <vt:lpstr>SWOT Analysis</vt:lpstr>
      <vt:lpstr>SWOT Analysis</vt:lpstr>
      <vt:lpstr>SWOT Analysis</vt:lpstr>
      <vt:lpstr>SWOT Analysis</vt:lpstr>
      <vt:lpstr>SWOT Analysis</vt:lpstr>
      <vt:lpstr>SWOT Analysis</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PEST and SWOT Analysis</dc:title>
  <dc:creator>Andrew Thorn</dc:creator>
  <cp:lastModifiedBy>Andrew Thorn</cp:lastModifiedBy>
  <cp:revision>7</cp:revision>
  <dcterms:created xsi:type="dcterms:W3CDTF">2020-10-15T08:56:17Z</dcterms:created>
  <dcterms:modified xsi:type="dcterms:W3CDTF">2020-10-15T09:43:44Z</dcterms:modified>
</cp:coreProperties>
</file>