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DACF60-8299-4437-82E6-0BD1D52E025C}" v="2" dt="2026-03-15T14:39:34.1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468" autoAdjust="0"/>
  </p:normalViewPr>
  <p:slideViewPr>
    <p:cSldViewPr snapToGrid="0">
      <p:cViewPr>
        <p:scale>
          <a:sx n="60" d="100"/>
          <a:sy n="60" d="100"/>
        </p:scale>
        <p:origin x="1450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ina Fira" userId="0bb1fe582fa2ade2" providerId="LiveId" clId="{2CBC2F8D-7AB7-4531-8515-CCCB01A50780}"/>
    <pc:docChg chg="custSel modSld">
      <pc:chgData name="Janina Fira" userId="0bb1fe582fa2ade2" providerId="LiveId" clId="{2CBC2F8D-7AB7-4531-8515-CCCB01A50780}" dt="2026-03-15T14:37:16.068" v="67" actId="20577"/>
      <pc:docMkLst>
        <pc:docMk/>
      </pc:docMkLst>
      <pc:sldChg chg="modSp mod">
        <pc:chgData name="Janina Fira" userId="0bb1fe582fa2ade2" providerId="LiveId" clId="{2CBC2F8D-7AB7-4531-8515-CCCB01A50780}" dt="2026-03-15T14:37:16.068" v="67" actId="20577"/>
        <pc:sldMkLst>
          <pc:docMk/>
          <pc:sldMk cId="148163753" sldId="256"/>
        </pc:sldMkLst>
        <pc:spChg chg="mod">
          <ac:chgData name="Janina Fira" userId="0bb1fe582fa2ade2" providerId="LiveId" clId="{2CBC2F8D-7AB7-4531-8515-CCCB01A50780}" dt="2026-03-15T14:37:16.068" v="67" actId="20577"/>
          <ac:spMkLst>
            <pc:docMk/>
            <pc:sldMk cId="148163753" sldId="256"/>
            <ac:spMk id="2" creationId="{00000000-0000-0000-0000-000000000000}"/>
          </ac:spMkLst>
        </pc:spChg>
        <pc:spChg chg="mod">
          <ac:chgData name="Janina Fira" userId="0bb1fe582fa2ade2" providerId="LiveId" clId="{2CBC2F8D-7AB7-4531-8515-CCCB01A50780}" dt="2026-03-15T14:36:45.701" v="43" actId="255"/>
          <ac:spMkLst>
            <pc:docMk/>
            <pc:sldMk cId="148163753" sldId="256"/>
            <ac:spMk id="3" creationId="{00000000-0000-0000-0000-000000000000}"/>
          </ac:spMkLst>
        </pc:spChg>
      </pc:sldChg>
      <pc:sldChg chg="modNotesTx">
        <pc:chgData name="Janina Fira" userId="0bb1fe582fa2ade2" providerId="LiveId" clId="{2CBC2F8D-7AB7-4531-8515-CCCB01A50780}" dt="2026-03-15T14:30:51.973" v="20" actId="20577"/>
        <pc:sldMkLst>
          <pc:docMk/>
          <pc:sldMk cId="2971771823" sldId="257"/>
        </pc:sldMkLst>
      </pc:sldChg>
      <pc:sldChg chg="modNotesTx">
        <pc:chgData name="Janina Fira" userId="0bb1fe582fa2ade2" providerId="LiveId" clId="{2CBC2F8D-7AB7-4531-8515-CCCB01A50780}" dt="2026-03-15T14:32:50.651" v="23" actId="20577"/>
        <pc:sldMkLst>
          <pc:docMk/>
          <pc:sldMk cId="3649831912" sldId="258"/>
        </pc:sldMkLst>
      </pc:sldChg>
      <pc:sldChg chg="modNotesTx">
        <pc:chgData name="Janina Fira" userId="0bb1fe582fa2ade2" providerId="LiveId" clId="{2CBC2F8D-7AB7-4531-8515-CCCB01A50780}" dt="2026-03-15T14:33:20.784" v="24" actId="20577"/>
        <pc:sldMkLst>
          <pc:docMk/>
          <pc:sldMk cId="791364349" sldId="259"/>
        </pc:sldMkLst>
      </pc:sldChg>
      <pc:sldChg chg="modNotesTx">
        <pc:chgData name="Janina Fira" userId="0bb1fe582fa2ade2" providerId="LiveId" clId="{2CBC2F8D-7AB7-4531-8515-CCCB01A50780}" dt="2026-03-15T14:33:31.300" v="25" actId="20577"/>
        <pc:sldMkLst>
          <pc:docMk/>
          <pc:sldMk cId="206550093" sldId="260"/>
        </pc:sldMkLst>
      </pc:sldChg>
      <pc:sldChg chg="modNotesTx">
        <pc:chgData name="Janina Fira" userId="0bb1fe582fa2ade2" providerId="LiveId" clId="{2CBC2F8D-7AB7-4531-8515-CCCB01A50780}" dt="2026-03-15T14:34:21.940" v="26" actId="20577"/>
        <pc:sldMkLst>
          <pc:docMk/>
          <pc:sldMk cId="3390626160" sldId="261"/>
        </pc:sldMkLst>
      </pc:sldChg>
      <pc:sldChg chg="modNotesTx">
        <pc:chgData name="Janina Fira" userId="0bb1fe582fa2ade2" providerId="LiveId" clId="{2CBC2F8D-7AB7-4531-8515-CCCB01A50780}" dt="2026-03-15T14:34:32.084" v="27" actId="20577"/>
        <pc:sldMkLst>
          <pc:docMk/>
          <pc:sldMk cId="3339509750" sldId="26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37EB71-199A-4223-8420-568434ED57B4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B7DA5C-D9A3-4946-9BCC-81F86094FD7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08641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B7DA5C-D9A3-4946-9BCC-81F86094FD79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49841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B7DA5C-D9A3-4946-9BCC-81F86094FD79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99438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B7DA5C-D9A3-4946-9BCC-81F86094FD79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588369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B7DA5C-D9A3-4946-9BCC-81F86094FD79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389129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B7DA5C-D9A3-4946-9BCC-81F86094FD79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77007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B7DA5C-D9A3-4946-9BCC-81F86094FD79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671863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76279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65643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2887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17694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40085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77937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91320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14078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53924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24565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530160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842676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830709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356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691807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45891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F96A22-EF36-4136-892E-C45B75F28717}" type="datetimeFigureOut">
              <a:rPr lang="en-IN" smtClean="0"/>
              <a:t>15-03-2026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651BC38-337B-4FEB-962E-C92567956C9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70937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QMR-02-2023-0026" TargetMode="External"/><Relationship Id="rId7" Type="http://schemas.openxmlformats.org/officeDocument/2006/relationships/hyperlink" Target="https://doi.org/10.1108/F-01-2022-0006" TargetMode="External"/><Relationship Id="rId2" Type="http://schemas.openxmlformats.org/officeDocument/2006/relationships/hyperlink" Target="https://doi.org/10.1007/s43039-025-00120-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cientificresearchjournal.com/wp-content/uploads/2024/08/social-science-vol-11-297-309.pdf" TargetMode="External"/><Relationship Id="rId5" Type="http://schemas.openxmlformats.org/officeDocument/2006/relationships/hyperlink" Target="https://doi.org/10.58830/ozgur.pub680" TargetMode="External"/><Relationship Id="rId4" Type="http://schemas.openxmlformats.org/officeDocument/2006/relationships/hyperlink" Target="https://ejournal.sidyanusa.org/index.php/injogt/article/view/7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429000"/>
            <a:ext cx="10326030" cy="320330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b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Name: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Enterprise and Entrepreneurship</a:t>
            </a:r>
            <a:b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LCLM4006 </a:t>
            </a:r>
            <a:b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Individual </a:t>
            </a:r>
            <a:r>
              <a:rPr lang="ro-RO" sz="2800" dirty="0">
                <a:latin typeface="Arial" panose="020B0604020202020204" pitchFamily="34" charset="0"/>
                <a:cs typeface="Arial" panose="020B0604020202020204" pitchFamily="34" charset="0"/>
              </a:rPr>
              <a:t>Business 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  <a:b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549400"/>
            <a:ext cx="9144000" cy="16764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IN" sz="3600" b="1" dirty="0"/>
              <a:t>Student Name: Janina Marinela Fira</a:t>
            </a:r>
          </a:p>
          <a:p>
            <a:pPr algn="ctr"/>
            <a:r>
              <a:rPr lang="en-IN" sz="3600" b="1" dirty="0"/>
              <a:t>Student ID:</a:t>
            </a:r>
            <a:r>
              <a:rPr lang="ro-RO" sz="3600" b="1" dirty="0"/>
              <a:t> 2435168</a:t>
            </a:r>
            <a:r>
              <a:rPr lang="en-IN" sz="3600" b="1" dirty="0"/>
              <a:t> </a:t>
            </a: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4702531" y="250555"/>
            <a:ext cx="2545762" cy="1176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6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95324"/>
          </a:xfrm>
        </p:spPr>
        <p:txBody>
          <a:bodyPr>
            <a:normAutofit/>
          </a:bodyPr>
          <a:lstStyle/>
          <a:p>
            <a:pPr algn="ctr"/>
            <a:r>
              <a:rPr lang="en-IN" sz="4000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endParaRPr lang="en-IN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473390" cy="415142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introduce the business idea of “Sweet Cravings”.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It will describe the products, services, and unique selling points (USP).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Sweet Cravings is mainly a premium homemade cake shop, which provides fresh, customised celebration cakes.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 presentation will discuss the key external factors impacting the business.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It will also outline two essential marketing strategies and funding requirements.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7349" y="1988911"/>
            <a:ext cx="4316451" cy="3824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771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17626"/>
          </a:xfrm>
        </p:spPr>
        <p:txBody>
          <a:bodyPr>
            <a:normAutofit/>
          </a:bodyPr>
          <a:lstStyle/>
          <a:p>
            <a:pPr algn="ctr"/>
            <a:r>
              <a:rPr lang="en-IN" sz="4000" b="1" dirty="0">
                <a:latin typeface="Arial" panose="020B0604020202020204" pitchFamily="34" charset="0"/>
                <a:cs typeface="Arial" panose="020B0604020202020204" pitchFamily="34" charset="0"/>
              </a:rPr>
              <a:t>Overview of the Business Idea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5205761" cy="446366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Sweet Cravings is a home-made bakery venture which will offer baked and customised cakes for all occasions.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 Unique selling points include small-batch baking and the premium quality ingredients (Karina </a:t>
            </a:r>
            <a:r>
              <a:rPr lang="en-IN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., 2024).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This venture also offers eggless, gluten-free, and sugar-controlled cake options.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This new venture focuses on the strong social media presence as well as online ordering.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Sweet Cravings will also operate as a sole proprietorship with simple management.</a:t>
            </a:r>
          </a:p>
        </p:txBody>
      </p:sp>
      <p:pic>
        <p:nvPicPr>
          <p:cNvPr id="4" name="image1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6582470" y="1825624"/>
            <a:ext cx="5050110" cy="230365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5578" y="4129280"/>
            <a:ext cx="4763894" cy="2160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831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4000" b="1" dirty="0">
                <a:latin typeface="Arial" panose="020B0604020202020204" pitchFamily="34" charset="0"/>
                <a:cs typeface="Arial" panose="020B0604020202020204" pitchFamily="34" charset="0"/>
              </a:rPr>
              <a:t>Three Important External Factors </a:t>
            </a:r>
            <a:endParaRPr lang="en-IN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5228063" cy="446366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UK corporation tax is 25% on profits above £250000, as well as 19% on lower profits.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gov.uk (2024), VAT is charged at 20%, impacting product pricing.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 UK bakery market also generates billions of pounds annually.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 food businesses must comply with the Food Safety Act 1990 as well as hygiene regulations.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 Triple Bottom Line theory also focuses on profit, people, as well as environmental sustainability practices.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3989" y="1825624"/>
            <a:ext cx="4594303" cy="24669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5177" y="4427535"/>
            <a:ext cx="3971925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364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4000" b="1" dirty="0">
                <a:latin typeface="Arial" panose="020B0604020202020204" pitchFamily="34" charset="0"/>
                <a:cs typeface="Arial" panose="020B0604020202020204" pitchFamily="34" charset="0"/>
              </a:rPr>
              <a:t>Two Major Marketing Strategies</a:t>
            </a:r>
            <a:endParaRPr lang="en-IN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7012259" cy="444136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IN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Digital Marketing Strategy: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 online ordering and secure payment services, such as a mobile-optimised website, will appeal to customers (Akasreku </a:t>
            </a:r>
            <a:r>
              <a:rPr lang="en-IN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 local high-intent searches will be targeted with SEO and Google Business Profile.</a:t>
            </a:r>
          </a:p>
          <a:p>
            <a:pPr marL="0" indent="0" algn="just">
              <a:buNone/>
            </a:pPr>
            <a:r>
              <a:rPr lang="en-IN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Social Media Branding Strategy: 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Customised cake designs will be displayed on Instagram and TikTok.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Influencer co-operations and it should be targeted ads maximise visibility.</a:t>
            </a:r>
          </a:p>
          <a:p>
            <a:pPr algn="just"/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8112389" y="1825626"/>
            <a:ext cx="3908626" cy="1988092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4"/>
          <a:stretch>
            <a:fillRect/>
          </a:stretch>
        </p:blipFill>
        <p:spPr>
          <a:xfrm>
            <a:off x="8112389" y="4167381"/>
            <a:ext cx="4079611" cy="2099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50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IN" sz="4000" b="1" dirty="0">
                <a:latin typeface="Arial" panose="020B0604020202020204" pitchFamily="34" charset="0"/>
                <a:cs typeface="Arial" panose="020B0604020202020204" pitchFamily="34" charset="0"/>
              </a:rPr>
              <a:t>Funding Requirements and Allocation</a:t>
            </a:r>
            <a:endParaRPr lang="en-IN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517995" cy="424063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As per the financial analysis, the total required start-up funding is £10000 for Sweet Cravings.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This start-up must focus on the bank loan for start-up funding.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Funds will also cover the equipment purchase, website development, legal registration, and initial rent (Taylor </a:t>
            </a:r>
            <a:r>
              <a:rPr lang="en-IN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., 2023).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 projected cash inflow is £15600, with the cash outflows of £11600. </a:t>
            </a: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6584307" y="1690687"/>
            <a:ext cx="5258288" cy="4375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626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4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IN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250366" cy="357156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 Sweet Cravings also provided a premium and customised cake business opportunity.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This new venture had strong market demand as well as clear, unique selling points.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Effective digital and social media strategies supported consumer growth. </a:t>
            </a:r>
          </a:p>
          <a:p>
            <a:pPr lvl="0" algn="just"/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 financial projections revealed positive cash flow as well as business feasibility.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4245" y="2120729"/>
            <a:ext cx="4552370" cy="2981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509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721" y="1690688"/>
            <a:ext cx="11820293" cy="493313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just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Akasreku, F.,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Amenuvor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F.E. and Mensah, K. (2025) ‘The effect of product website quality on customer loyalty: the mediating effect of perceived value.’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Italian Journal of Marketing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2025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(4), pp.355-379. Available at: </a:t>
            </a:r>
            <a:r>
              <a:rPr lang="en-IN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https://doi.org/10.1007/s43039-025-00120-2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Bubphapant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J.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Brandão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A. (2024) ‘Older consumer? Yes! Different motivations, but an effective online brand advocate! A content marketing typology framework.’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Qualitative Market Research: An International Journal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27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(1), pp.129-155. Available at: </a:t>
            </a:r>
            <a:r>
              <a:rPr lang="en-IN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https://doi.org/10.1108/QMR-02-2023-0026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Karina, N.K.,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Astawa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I.P.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Sutama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I.K. (2024) ‘Development of Unique Selling Proposition towards Competitive Advantage at Swan Paradise A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Pramana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Experience.’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</a:t>
            </a:r>
            <a:r>
              <a:rPr lang="en-IN" i="1" dirty="0" err="1">
                <a:latin typeface="Arial" panose="020B0604020202020204" pitchFamily="34" charset="0"/>
                <a:cs typeface="Arial" panose="020B0604020202020204" pitchFamily="34" charset="0"/>
              </a:rPr>
              <a:t>Glocal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 Tourism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(3), pp.229-245. Available at: </a:t>
            </a:r>
            <a:r>
              <a:rPr lang="en-IN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https://ejournal.sidyanusa.org/index.php/injogt/article/view/701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Şat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R., Alp, B.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Karaçar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E. (2025) ‘Digital Customer Experience and Customer Relationship Management.’ </a:t>
            </a:r>
            <a:r>
              <a:rPr lang="en-IN" i="1" dirty="0" err="1">
                <a:latin typeface="Arial" panose="020B0604020202020204" pitchFamily="34" charset="0"/>
                <a:cs typeface="Arial" panose="020B0604020202020204" pitchFamily="34" charset="0"/>
              </a:rPr>
              <a:t>Dijital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i="1" dirty="0" err="1">
                <a:latin typeface="Arial" panose="020B0604020202020204" pitchFamily="34" charset="0"/>
                <a:cs typeface="Arial" panose="020B0604020202020204" pitchFamily="34" charset="0"/>
              </a:rPr>
              <a:t>Pazarlama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i="1" dirty="0" err="1">
                <a:latin typeface="Arial" panose="020B0604020202020204" pitchFamily="34" charset="0"/>
                <a:cs typeface="Arial" panose="020B0604020202020204" pitchFamily="34" charset="0"/>
              </a:rPr>
              <a:t>Çalışmaları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p.1. Available at: </a:t>
            </a:r>
            <a:r>
              <a:rPr lang="en-IN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https://doi.org/10.58830/ozgur.pub680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Service, G. D. (2024).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How VAT works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GOV.UK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GOV.UK. Available at: https://www.gov.uk/how-vat-works/how-much-vat-you-must-charge (Accessed: 26 February 2026).</a:t>
            </a:r>
          </a:p>
          <a:p>
            <a:pPr algn="just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TALREJA, M. and CHATURVEDI, V. (2024) ‘The Impact of Social Media Advertising Content Formats on Consumer Engagement: A Study on Instagram.’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Applied Social Science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(7-8), pp.297-309. Available at: </a:t>
            </a:r>
            <a:r>
              <a:rPr lang="en-IN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http://scientificresearchjournal.com/wp-content/uploads/2024/08/social-science-vol-11-297-309.pdf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Taylor, K., Edwards, D.J., Lai, J.H.,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Rillie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Thwala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W.D.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Shelbourn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 (2023). Converting commercial and industrial property into rented residential accommodation: development of a decision support tool.’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Facilities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41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(1-2), pp.1-29. Available at: </a:t>
            </a:r>
            <a:r>
              <a:rPr lang="en-IN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https://doi.org/10.1108/F-01-2022-0006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43830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49</TotalTime>
  <Words>897</Words>
  <Application>Microsoft Office PowerPoint</Application>
  <PresentationFormat>Widescreen</PresentationFormat>
  <Paragraphs>52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Century Gothic</vt:lpstr>
      <vt:lpstr>Wingdings 3</vt:lpstr>
      <vt:lpstr>Wisp</vt:lpstr>
      <vt:lpstr> Module Name: Enterprise and Entrepreneurship Module code: LCLM4006  Assignment Title: Individual Business Presentation    </vt:lpstr>
      <vt:lpstr>Introduction </vt:lpstr>
      <vt:lpstr>Overview of the Business Idea </vt:lpstr>
      <vt:lpstr>Three Important External Factors </vt:lpstr>
      <vt:lpstr>Two Major Marketing Strategies</vt:lpstr>
      <vt:lpstr>Funding Requirements and Allocation</vt:lpstr>
      <vt:lpstr>Conclusion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janina fira</dc:creator>
  <cp:lastModifiedBy>Janina Fira</cp:lastModifiedBy>
  <cp:revision>19</cp:revision>
  <dcterms:created xsi:type="dcterms:W3CDTF">2026-02-26T08:47:13Z</dcterms:created>
  <dcterms:modified xsi:type="dcterms:W3CDTF">2026-03-15T14:39:36Z</dcterms:modified>
</cp:coreProperties>
</file>