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42"/>
  </p:notesMasterIdLst>
  <p:handoutMasterIdLst>
    <p:handoutMasterId r:id="rId43"/>
  </p:handoutMasterIdLst>
  <p:sldIdLst>
    <p:sldId id="270" r:id="rId3"/>
    <p:sldId id="269" r:id="rId4"/>
    <p:sldId id="271" r:id="rId5"/>
    <p:sldId id="272" r:id="rId6"/>
    <p:sldId id="273" r:id="rId7"/>
    <p:sldId id="274" r:id="rId8"/>
    <p:sldId id="276" r:id="rId9"/>
    <p:sldId id="277" r:id="rId10"/>
    <p:sldId id="275" r:id="rId11"/>
    <p:sldId id="278" r:id="rId12"/>
    <p:sldId id="279" r:id="rId13"/>
    <p:sldId id="281" r:id="rId14"/>
    <p:sldId id="282" r:id="rId15"/>
    <p:sldId id="283" r:id="rId16"/>
    <p:sldId id="284" r:id="rId17"/>
    <p:sldId id="286" r:id="rId18"/>
    <p:sldId id="287" r:id="rId19"/>
    <p:sldId id="285" r:id="rId20"/>
    <p:sldId id="288" r:id="rId21"/>
    <p:sldId id="289" r:id="rId22"/>
    <p:sldId id="290" r:id="rId23"/>
    <p:sldId id="291" r:id="rId24"/>
    <p:sldId id="293" r:id="rId25"/>
    <p:sldId id="257" r:id="rId26"/>
    <p:sldId id="259" r:id="rId27"/>
    <p:sldId id="260" r:id="rId28"/>
    <p:sldId id="292" r:id="rId29"/>
    <p:sldId id="294" r:id="rId30"/>
    <p:sldId id="295" r:id="rId31"/>
    <p:sldId id="297" r:id="rId32"/>
    <p:sldId id="296" r:id="rId33"/>
    <p:sldId id="298" r:id="rId34"/>
    <p:sldId id="299" r:id="rId35"/>
    <p:sldId id="300" r:id="rId36"/>
    <p:sldId id="301" r:id="rId37"/>
    <p:sldId id="302" r:id="rId38"/>
    <p:sldId id="303" r:id="rId39"/>
    <p:sldId id="304" r:id="rId40"/>
    <p:sldId id="305" r:id="rId41"/>
  </p:sldIdLst>
  <p:sldSz cx="12192000" cy="6858000"/>
  <p:notesSz cx="6858000" cy="9144000"/>
  <p:custDataLst>
    <p:tags r:id="rId44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0F947E-74D9-40C9-844F-239F1155F4A5}" v="1" dt="2025-11-18T12:50:54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33" autoAdjust="0"/>
    <p:restoredTop sz="66792" autoAdjust="0"/>
  </p:normalViewPr>
  <p:slideViewPr>
    <p:cSldViewPr snapToGrid="0" snapToObjects="1">
      <p:cViewPr varScale="1">
        <p:scale>
          <a:sx n="74" d="100"/>
          <a:sy n="74" d="100"/>
        </p:scale>
        <p:origin x="1674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301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gs" Target="tags/tag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517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9037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465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105" y="2387600"/>
            <a:ext cx="10571747" cy="18653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Torques and Moments of Force: </a:t>
            </a:r>
            <a:br>
              <a:rPr lang="en-US" cap="none" dirty="0"/>
            </a:br>
            <a:r>
              <a:rPr lang="en-US" cap="none" dirty="0"/>
              <a:t>Maintaining Equilibrium</a:t>
            </a:r>
            <a:br>
              <a:rPr lang="en-US" cap="none" dirty="0"/>
            </a:br>
            <a:r>
              <a:rPr lang="en-US" cap="none" dirty="0"/>
              <a:t>or Changing Angular Motion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Define torque (moment of force)</a:t>
            </a:r>
          </a:p>
          <a:p>
            <a:pPr lvl="0"/>
            <a:r>
              <a:rPr lang="en-US" dirty="0"/>
              <a:t>Define static equilibrium</a:t>
            </a:r>
          </a:p>
          <a:p>
            <a:pPr lvl="0"/>
            <a:r>
              <a:rPr lang="en-US" dirty="0"/>
              <a:t>List the equations of static equilibrium</a:t>
            </a:r>
          </a:p>
          <a:p>
            <a:pPr lvl="0"/>
            <a:r>
              <a:rPr lang="en-US" dirty="0"/>
              <a:t>Determine the resultant of two or more torques</a:t>
            </a:r>
          </a:p>
          <a:p>
            <a:pPr lvl="0"/>
            <a:r>
              <a:rPr lang="en-US" dirty="0"/>
              <a:t>Determine if an object is in static equilibrium, when the forces and torques acting on the object are known</a:t>
            </a:r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marL="0" lvl="0" indent="0" algn="r">
              <a:buNone/>
            </a:pPr>
            <a:r>
              <a:rPr lang="en-US" sz="1400" i="1" dirty="0"/>
              <a:t>(continued)</a:t>
            </a: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6C926-2006-7444-9CF9-BC6BB901B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83E2A-7EBA-4A46-B289-867E4F15E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Determine an unknown force (or torque) acting on an object, if all the other forces and torques acting on the object are known and the object is in static equilibrium</a:t>
            </a:r>
          </a:p>
          <a:p>
            <a:pPr lvl="0"/>
            <a:r>
              <a:rPr lang="en-US" dirty="0"/>
              <a:t>Define center of gravity</a:t>
            </a:r>
          </a:p>
          <a:p>
            <a:pPr lvl="0"/>
            <a:r>
              <a:rPr lang="en-US" dirty="0"/>
              <a:t>Estimate the location of the center of gravity of an object or body</a:t>
            </a:r>
          </a:p>
        </p:txBody>
      </p:sp>
    </p:spTree>
    <p:extLst>
      <p:ext uri="{BB962C8B-B14F-4D97-AF65-F5344CB8AC3E}">
        <p14:creationId xmlns:p14="http://schemas.microsoft.com/office/powerpoint/2010/main" val="2384176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C2779-6CAF-1F47-A989-500739AD0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18C09-B44F-3E4A-B6E3-AC3AE2C04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turning effect produced by a force</a:t>
            </a:r>
          </a:p>
          <a:p>
            <a:pPr lvl="1"/>
            <a:r>
              <a:rPr lang="en-US" dirty="0"/>
              <a:t>Also known as “moment of force” or simply “moment”</a:t>
            </a:r>
          </a:p>
          <a:p>
            <a:pPr lvl="1"/>
            <a:endParaRPr lang="en-US" dirty="0"/>
          </a:p>
          <a:p>
            <a:r>
              <a:rPr lang="en-US" dirty="0"/>
              <a:t>Torque causes change in angular motion</a:t>
            </a:r>
          </a:p>
          <a:p>
            <a:pPr lvl="1"/>
            <a:r>
              <a:rPr lang="en-US" dirty="0"/>
              <a:t>Muscles create torque about joints</a:t>
            </a:r>
          </a:p>
        </p:txBody>
      </p:sp>
    </p:spTree>
    <p:extLst>
      <p:ext uri="{BB962C8B-B14F-4D97-AF65-F5344CB8AC3E}">
        <p14:creationId xmlns:p14="http://schemas.microsoft.com/office/powerpoint/2010/main" val="3983769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4FE68-F2E1-1D4B-9990-C3AD28A9B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Sliding a Book on a Table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82C862-C71A-4AEA-B0EA-DE18F8D38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5342" y="1808163"/>
            <a:ext cx="6761315" cy="4168775"/>
          </a:xfrm>
        </p:spPr>
      </p:pic>
    </p:spTree>
    <p:extLst>
      <p:ext uri="{BB962C8B-B14F-4D97-AF65-F5344CB8AC3E}">
        <p14:creationId xmlns:p14="http://schemas.microsoft.com/office/powerpoint/2010/main" val="282091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C2779-6CAF-1F47-A989-500739AD0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Effects of Force: Line of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18C09-B44F-3E4A-B6E3-AC3AE2C04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Centric force</a:t>
            </a:r>
          </a:p>
          <a:p>
            <a:pPr lvl="1"/>
            <a:r>
              <a:rPr lang="en-US" dirty="0"/>
              <a:t>Force line of action directed through center of gravity</a:t>
            </a:r>
          </a:p>
          <a:p>
            <a:pPr lvl="2"/>
            <a:r>
              <a:rPr lang="en-US" dirty="0"/>
              <a:t>Causes changes in translation only</a:t>
            </a:r>
          </a:p>
          <a:p>
            <a:pPr lvl="1"/>
            <a:endParaRPr lang="en-US" dirty="0"/>
          </a:p>
          <a:p>
            <a:r>
              <a:rPr lang="en-US" dirty="0"/>
              <a:t>Eccentric force</a:t>
            </a:r>
          </a:p>
          <a:p>
            <a:pPr lvl="1"/>
            <a:r>
              <a:rPr lang="en-US" dirty="0"/>
              <a:t>Force line of action not directed through center of gravity</a:t>
            </a:r>
          </a:p>
          <a:p>
            <a:pPr lvl="2"/>
            <a:r>
              <a:rPr lang="en-US" dirty="0"/>
              <a:t>Causes changes in translation and rotation</a:t>
            </a:r>
          </a:p>
          <a:p>
            <a:pPr lvl="2"/>
            <a:endParaRPr lang="en-US" dirty="0"/>
          </a:p>
          <a:p>
            <a:r>
              <a:rPr lang="en-US" dirty="0"/>
              <a:t>Force couple</a:t>
            </a:r>
          </a:p>
          <a:p>
            <a:pPr lvl="1"/>
            <a:r>
              <a:rPr lang="en-US" dirty="0"/>
              <a:t>2 eccentric noncolinear forces, equal and opposite in direction</a:t>
            </a:r>
          </a:p>
          <a:p>
            <a:pPr lvl="2"/>
            <a:r>
              <a:rPr lang="en-US" dirty="0"/>
              <a:t>Causes changes in rotation only </a:t>
            </a:r>
          </a:p>
        </p:txBody>
      </p:sp>
    </p:spTree>
    <p:extLst>
      <p:ext uri="{BB962C8B-B14F-4D97-AF65-F5344CB8AC3E}">
        <p14:creationId xmlns:p14="http://schemas.microsoft.com/office/powerpoint/2010/main" val="1767112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EB891-19F1-B94C-83CF-59283C16A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Moment 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35718-5C30-774B-B596-969D5C2B9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Perpendicular distance between the line of action of a force and a specified axis of rotation</a:t>
            </a:r>
          </a:p>
          <a:p>
            <a:pPr lvl="1"/>
            <a:r>
              <a:rPr lang="en-US" dirty="0"/>
              <a:t>Shortest line between line of action of a force and an axis</a:t>
            </a:r>
          </a:p>
          <a:p>
            <a:pPr lvl="1"/>
            <a:r>
              <a:rPr lang="en-US" dirty="0"/>
              <a:t>Represented with </a:t>
            </a:r>
            <a:r>
              <a:rPr lang="en-US" i="1" dirty="0"/>
              <a:t>r</a:t>
            </a:r>
            <a:endParaRPr lang="en-US" dirty="0"/>
          </a:p>
          <a:p>
            <a:pPr lvl="1"/>
            <a:endParaRPr lang="en-US" dirty="0"/>
          </a:p>
          <a:p>
            <a:r>
              <a:rPr lang="en-US" dirty="0"/>
              <a:t>Quantifies how eccentric a force is</a:t>
            </a:r>
          </a:p>
          <a:p>
            <a:pPr lvl="1"/>
            <a:r>
              <a:rPr lang="en-US" dirty="0"/>
              <a:t>Longer moment arm: increases turning effect of a force</a:t>
            </a:r>
          </a:p>
          <a:p>
            <a:pPr lvl="1"/>
            <a:r>
              <a:rPr lang="en-US" dirty="0"/>
              <a:t>Shorter moment arm: decreases turning effect of a force</a:t>
            </a:r>
          </a:p>
        </p:txBody>
      </p:sp>
    </p:spTree>
    <p:extLst>
      <p:ext uri="{BB962C8B-B14F-4D97-AF65-F5344CB8AC3E}">
        <p14:creationId xmlns:p14="http://schemas.microsoft.com/office/powerpoint/2010/main" val="952229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1B181-5778-BC41-9D16-77FEBA0F8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Moment Arm of a Force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77BDC0-57CB-49A1-9B61-2671E22544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2340" y="1808163"/>
            <a:ext cx="7087319" cy="4168775"/>
          </a:xfrm>
        </p:spPr>
      </p:pic>
    </p:spTree>
    <p:extLst>
      <p:ext uri="{BB962C8B-B14F-4D97-AF65-F5344CB8AC3E}">
        <p14:creationId xmlns:p14="http://schemas.microsoft.com/office/powerpoint/2010/main" val="3543367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4F680-3A3D-9144-BDB2-8E5F48874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Torque: Mathematically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DEC69-458A-B646-B8FE-68114AA41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T</a:t>
            </a:r>
            <a:r>
              <a:rPr lang="en-US" dirty="0"/>
              <a:t> = </a:t>
            </a:r>
            <a:r>
              <a:rPr lang="en-US" i="1" dirty="0"/>
              <a:t>F × 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Where</a:t>
            </a:r>
          </a:p>
          <a:p>
            <a:pPr lvl="1"/>
            <a:r>
              <a:rPr lang="en-US" i="1" dirty="0"/>
              <a:t>T</a:t>
            </a:r>
            <a:r>
              <a:rPr lang="en-US" dirty="0"/>
              <a:t> = torque</a:t>
            </a:r>
          </a:p>
          <a:p>
            <a:pPr lvl="1"/>
            <a:r>
              <a:rPr lang="en-US" i="1" dirty="0"/>
              <a:t>F</a:t>
            </a:r>
            <a:r>
              <a:rPr lang="en-US" dirty="0"/>
              <a:t> = force (magnitude and direction) (N)</a:t>
            </a:r>
          </a:p>
          <a:p>
            <a:pPr lvl="1"/>
            <a:r>
              <a:rPr lang="en-US" i="1" dirty="0"/>
              <a:t>r</a:t>
            </a:r>
            <a:r>
              <a:rPr lang="en-US" dirty="0"/>
              <a:t> = moment arm (m)</a:t>
            </a:r>
          </a:p>
          <a:p>
            <a:endParaRPr lang="en-US" dirty="0"/>
          </a:p>
          <a:p>
            <a:r>
              <a:rPr lang="en-US" dirty="0"/>
              <a:t>Units of torque: Nm (SI)</a:t>
            </a:r>
          </a:p>
        </p:txBody>
      </p:sp>
    </p:spTree>
    <p:extLst>
      <p:ext uri="{BB962C8B-B14F-4D97-AF65-F5344CB8AC3E}">
        <p14:creationId xmlns:p14="http://schemas.microsoft.com/office/powerpoint/2010/main" val="3332477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5C5A6-A571-AD48-BB03-3E8643494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 </a:t>
            </a:r>
            <a:r>
              <a:rPr lang="en-US" i="1" dirty="0"/>
              <a:t>Fully</a:t>
            </a:r>
            <a:r>
              <a:rPr lang="en-US" dirty="0"/>
              <a:t> Describe a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8B9B1-85B1-434F-B005-BA3F9D59D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Specified axis of rotation</a:t>
            </a:r>
          </a:p>
          <a:p>
            <a:endParaRPr lang="en-US" dirty="0"/>
          </a:p>
          <a:p>
            <a:r>
              <a:rPr lang="en-US" dirty="0"/>
              <a:t>Magnitude of the torque (</a:t>
            </a:r>
            <a:r>
              <a:rPr lang="en-US" i="1" dirty="0"/>
              <a:t>F</a:t>
            </a:r>
            <a:r>
              <a:rPr lang="en-US" dirty="0"/>
              <a:t> × </a:t>
            </a:r>
            <a:r>
              <a:rPr lang="en-US" i="1" dirty="0"/>
              <a:t>r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Sense (direction) of the torque</a:t>
            </a:r>
          </a:p>
          <a:p>
            <a:pPr lvl="1"/>
            <a:r>
              <a:rPr lang="en-US" dirty="0"/>
              <a:t>Clockwise (−) </a:t>
            </a:r>
          </a:p>
          <a:p>
            <a:pPr lvl="1"/>
            <a:r>
              <a:rPr lang="en-US" dirty="0"/>
              <a:t>Counterclockwise (+)</a:t>
            </a:r>
          </a:p>
          <a:p>
            <a:pPr lvl="2"/>
            <a:r>
              <a:rPr lang="en-US" dirty="0"/>
              <a:t>ANATOMICAL description</a:t>
            </a:r>
          </a:p>
        </p:txBody>
      </p:sp>
    </p:spTree>
    <p:extLst>
      <p:ext uri="{BB962C8B-B14F-4D97-AF65-F5344CB8AC3E}">
        <p14:creationId xmlns:p14="http://schemas.microsoft.com/office/powerpoint/2010/main" val="1331697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F27D0-94D4-6840-A811-33E841607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 of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B7444-4835-1943-A8E2-E54EDE60D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given size torque can be created</a:t>
            </a:r>
          </a:p>
          <a:p>
            <a:pPr lvl="1"/>
            <a:r>
              <a:rPr lang="en-US" dirty="0"/>
              <a:t>Large force and short moment arm</a:t>
            </a:r>
          </a:p>
          <a:p>
            <a:pPr lvl="1"/>
            <a:r>
              <a:rPr lang="en-US" dirty="0"/>
              <a:t>Small force and long moment arm</a:t>
            </a:r>
          </a:p>
          <a:p>
            <a:pPr lvl="1"/>
            <a:endParaRPr lang="en-US" dirty="0"/>
          </a:p>
          <a:p>
            <a:r>
              <a:rPr lang="en-US" dirty="0"/>
              <a:t>Tools allow humans to increase torque</a:t>
            </a:r>
          </a:p>
          <a:p>
            <a:pPr lvl="1"/>
            <a:r>
              <a:rPr lang="en-US" dirty="0"/>
              <a:t>Humans produce variable amounts of force</a:t>
            </a:r>
          </a:p>
          <a:p>
            <a:pPr lvl="1"/>
            <a:r>
              <a:rPr lang="en-US" dirty="0"/>
              <a:t>Tools typically increase moment arm to increase applied torque (see figure 5.4 in the text)</a:t>
            </a:r>
          </a:p>
        </p:txBody>
      </p:sp>
    </p:spTree>
    <p:extLst>
      <p:ext uri="{BB962C8B-B14F-4D97-AF65-F5344CB8AC3E}">
        <p14:creationId xmlns:p14="http://schemas.microsoft.com/office/powerpoint/2010/main" val="1514173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9EE4-3F5B-2444-B9B9-A7C15801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Muscular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C891B-A3DD-0046-9021-5A2AB1C0D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Muscle produces a pulling force (</a:t>
            </a:r>
            <a:r>
              <a:rPr lang="en-US" i="1" dirty="0" err="1"/>
              <a:t>F</a:t>
            </a:r>
            <a:r>
              <a:rPr lang="en-US" i="1" baseline="-25000" dirty="0" err="1"/>
              <a:t>m</a:t>
            </a:r>
            <a:r>
              <a:rPr lang="en-US" dirty="0"/>
              <a:t>)</a:t>
            </a:r>
          </a:p>
          <a:p>
            <a:r>
              <a:rPr lang="en-US" dirty="0"/>
              <a:t>Every muscle crosses a joint</a:t>
            </a:r>
          </a:p>
          <a:p>
            <a:r>
              <a:rPr lang="en-US" dirty="0"/>
              <a:t>Muscle has a moment arm about the joint axis</a:t>
            </a:r>
          </a:p>
          <a:p>
            <a:endParaRPr lang="en-US" dirty="0"/>
          </a:p>
          <a:p>
            <a:r>
              <a:rPr lang="en-US" dirty="0"/>
              <a:t>Muscle force creates torque at a joint</a:t>
            </a:r>
          </a:p>
        </p:txBody>
      </p:sp>
    </p:spTree>
    <p:extLst>
      <p:ext uri="{BB962C8B-B14F-4D97-AF65-F5344CB8AC3E}">
        <p14:creationId xmlns:p14="http://schemas.microsoft.com/office/powerpoint/2010/main" val="2117745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10AEE-C14E-FC4F-AEDA-E79D41BE3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Moment Arm of the Biceps Brachii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C3D48B-2D2F-47B3-B78B-36E74E4B7B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7812" y="1808163"/>
            <a:ext cx="4016375" cy="4168775"/>
          </a:xfrm>
        </p:spPr>
      </p:pic>
    </p:spTree>
    <p:extLst>
      <p:ext uri="{BB962C8B-B14F-4D97-AF65-F5344CB8AC3E}">
        <p14:creationId xmlns:p14="http://schemas.microsoft.com/office/powerpoint/2010/main" val="7160114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BE7C2-12F4-6F4C-BFC9-E955E7B2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to Joint Angle</a:t>
            </a:r>
            <a:br>
              <a:rPr lang="en-US" dirty="0"/>
            </a:br>
            <a:r>
              <a:rPr lang="en-US" dirty="0"/>
              <a:t>Changes Muscle Moment 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7FA4C-9282-8C4D-8B83-F4AC2C42D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Muscle moment arm length varies as a joint rotates</a:t>
            </a:r>
          </a:p>
          <a:p>
            <a:pPr lvl="1"/>
            <a:endParaRPr lang="en-US" dirty="0"/>
          </a:p>
          <a:p>
            <a:r>
              <a:rPr lang="en-US" dirty="0"/>
              <a:t>Perform Self-Experiment 5.4 to palpate change at elbow</a:t>
            </a:r>
          </a:p>
          <a:p>
            <a:endParaRPr lang="en-US" dirty="0"/>
          </a:p>
          <a:p>
            <a:pPr lvl="1"/>
            <a:r>
              <a:rPr lang="en-US" dirty="0"/>
              <a:t>Elbow flexed to 90°: moment arm is longest</a:t>
            </a:r>
          </a:p>
          <a:p>
            <a:pPr lvl="1"/>
            <a:r>
              <a:rPr lang="en-US" dirty="0"/>
              <a:t>Elbow extended: moment arm gets shorter</a:t>
            </a:r>
          </a:p>
        </p:txBody>
      </p:sp>
    </p:spTree>
    <p:extLst>
      <p:ext uri="{BB962C8B-B14F-4D97-AF65-F5344CB8AC3E}">
        <p14:creationId xmlns:p14="http://schemas.microsoft.com/office/powerpoint/2010/main" val="1438891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6DA1-EDE2-1F49-AC22-DBEC41D7E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Changing Moment Arm</a:t>
            </a:r>
            <a:br>
              <a:rPr lang="en-US" dirty="0"/>
            </a:br>
            <a:r>
              <a:rPr lang="en-US" dirty="0"/>
              <a:t>With Changing Elbow Position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0907A2-D9AE-4B6B-B211-DBE0238749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1375" y="1808163"/>
            <a:ext cx="2889250" cy="4168775"/>
          </a:xfrm>
        </p:spPr>
      </p:pic>
    </p:spTree>
    <p:extLst>
      <p:ext uri="{BB962C8B-B14F-4D97-AF65-F5344CB8AC3E}">
        <p14:creationId xmlns:p14="http://schemas.microsoft.com/office/powerpoint/2010/main" val="3040656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6E200-1F50-9247-AF34-46E7A3A42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 Training Torques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E22FC-DE58-6740-AE41-8FD59575F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Exercise weights create </a:t>
            </a:r>
            <a:r>
              <a:rPr lang="en-US" i="1" dirty="0"/>
              <a:t>resistance torques</a:t>
            </a:r>
            <a:r>
              <a:rPr lang="en-US" dirty="0"/>
              <a:t> at joints</a:t>
            </a:r>
          </a:p>
          <a:p>
            <a:endParaRPr lang="en-US" dirty="0"/>
          </a:p>
          <a:p>
            <a:r>
              <a:rPr lang="en-US" dirty="0"/>
              <a:t>As weight is moved through joint range of motion (ROM), resistance torque magnitude varies</a:t>
            </a:r>
          </a:p>
          <a:p>
            <a:pPr lvl="1"/>
            <a:r>
              <a:rPr lang="en-US" dirty="0"/>
              <a:t>Weight torque increases as moment arm gets longer</a:t>
            </a:r>
          </a:p>
          <a:p>
            <a:pPr lvl="1"/>
            <a:r>
              <a:rPr lang="en-US" dirty="0"/>
              <a:t>Weight torque decreases as moment arm gets shorter</a:t>
            </a:r>
          </a:p>
          <a:p>
            <a:pPr lvl="1"/>
            <a:endParaRPr lang="en-US" dirty="0"/>
          </a:p>
          <a:p>
            <a:r>
              <a:rPr lang="en-US" dirty="0"/>
              <a:t>Muscle torque opposes the resistance torque</a:t>
            </a:r>
          </a:p>
        </p:txBody>
      </p:sp>
    </p:spTree>
    <p:extLst>
      <p:ext uri="{BB962C8B-B14F-4D97-AF65-F5344CB8AC3E}">
        <p14:creationId xmlns:p14="http://schemas.microsoft.com/office/powerpoint/2010/main" val="22932623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3EB68-CDE6-4341-A200-09252BD7C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 Extension Machine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9CB46A-C2A6-4B30-9633-0FA7CC34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8345" y="1808163"/>
            <a:ext cx="6815309" cy="4168775"/>
          </a:xfrm>
        </p:spPr>
      </p:pic>
    </p:spTree>
    <p:extLst>
      <p:ext uri="{BB962C8B-B14F-4D97-AF65-F5344CB8AC3E}">
        <p14:creationId xmlns:p14="http://schemas.microsoft.com/office/powerpoint/2010/main" val="4161312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ACE3D-9D20-5D4C-BBAB-483080806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 Training Devices and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2C307-56C2-EB41-9863-214793D4E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Resistance force: stack of weights attached to machine </a:t>
            </a:r>
          </a:p>
          <a:p>
            <a:endParaRPr lang="en-US" dirty="0"/>
          </a:p>
          <a:p>
            <a:r>
              <a:rPr lang="en-US" dirty="0"/>
              <a:t>Resistance moment arm: perpendicular distance from line of action of the cable to the axis of the machine arm</a:t>
            </a:r>
          </a:p>
          <a:p>
            <a:endParaRPr lang="en-US" dirty="0"/>
          </a:p>
          <a:p>
            <a:r>
              <a:rPr lang="en-US" dirty="0"/>
              <a:t>Resistance torque varies as machine moves through ROM</a:t>
            </a:r>
          </a:p>
        </p:txBody>
      </p:sp>
    </p:spTree>
    <p:extLst>
      <p:ext uri="{BB962C8B-B14F-4D97-AF65-F5344CB8AC3E}">
        <p14:creationId xmlns:p14="http://schemas.microsoft.com/office/powerpoint/2010/main" val="1595238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1E0E7-6E68-564B-A359-036B315A1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and Torques in Equilibrium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9CF72-4002-FD4C-90B4-E5DFF4FEF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Static equilibrium: </a:t>
            </a:r>
          </a:p>
          <a:p>
            <a:pPr lvl="1"/>
            <a:r>
              <a:rPr lang="en-US" dirty="0"/>
              <a:t>External forces must sum to zero</a:t>
            </a:r>
          </a:p>
          <a:p>
            <a:pPr lvl="1"/>
            <a:r>
              <a:rPr lang="en-US" dirty="0"/>
              <a:t>External torques (about any axis) must sum to zero</a:t>
            </a:r>
          </a:p>
          <a:p>
            <a:pPr lvl="1"/>
            <a:endParaRPr lang="en-US" dirty="0"/>
          </a:p>
          <a:p>
            <a:r>
              <a:rPr lang="en-US" dirty="0"/>
              <a:t>Σ</a:t>
            </a:r>
            <a:r>
              <a:rPr lang="en-US" i="1" dirty="0"/>
              <a:t>F </a:t>
            </a:r>
            <a:r>
              <a:rPr lang="en-US" dirty="0"/>
              <a:t>= 0</a:t>
            </a:r>
          </a:p>
          <a:p>
            <a:pPr lvl="1"/>
            <a:r>
              <a:rPr lang="en-US" dirty="0"/>
              <a:t>Sum of forces = 0 in all directions</a:t>
            </a:r>
          </a:p>
          <a:p>
            <a:r>
              <a:rPr lang="en-US" dirty="0"/>
              <a:t>Σ</a:t>
            </a:r>
            <a:r>
              <a:rPr lang="en-US" i="1" dirty="0"/>
              <a:t>T </a:t>
            </a:r>
            <a:r>
              <a:rPr lang="en-US" dirty="0"/>
              <a:t>= 0</a:t>
            </a:r>
          </a:p>
          <a:p>
            <a:pPr lvl="1"/>
            <a:r>
              <a:rPr lang="en-US" dirty="0"/>
              <a:t>Sum of torques = 0 around all axes</a:t>
            </a:r>
          </a:p>
        </p:txBody>
      </p:sp>
    </p:spTree>
    <p:extLst>
      <p:ext uri="{BB962C8B-B14F-4D97-AF65-F5344CB8AC3E}">
        <p14:creationId xmlns:p14="http://schemas.microsoft.com/office/powerpoint/2010/main" val="5388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55E2A-2664-2140-BA59-387D0D0BB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Net Torque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656D3-6B56-8542-B292-36B9ACC02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Torques around </a:t>
            </a:r>
            <a:r>
              <a:rPr lang="en-US" i="1" dirty="0"/>
              <a:t>the same axis</a:t>
            </a:r>
            <a:r>
              <a:rPr lang="en-US" dirty="0"/>
              <a:t> can be added and subtracted</a:t>
            </a:r>
          </a:p>
          <a:p>
            <a:endParaRPr lang="en-US" dirty="0"/>
          </a:p>
          <a:p>
            <a:r>
              <a:rPr lang="en-US" dirty="0"/>
              <a:t>Net torque is calculated by summing torques </a:t>
            </a:r>
          </a:p>
          <a:p>
            <a:pPr lvl="1"/>
            <a:r>
              <a:rPr lang="en-US" dirty="0"/>
              <a:t>Σ</a:t>
            </a:r>
            <a:r>
              <a:rPr lang="en-US" i="1" dirty="0"/>
              <a:t>T = </a:t>
            </a:r>
            <a:r>
              <a:rPr lang="en-US" i="1" dirty="0" err="1"/>
              <a:t>T</a:t>
            </a:r>
            <a:r>
              <a:rPr lang="en-US" baseline="-25000" dirty="0" err="1"/>
              <a:t>clockwise</a:t>
            </a:r>
            <a:r>
              <a:rPr lang="en-US" i="1" dirty="0"/>
              <a:t> + </a:t>
            </a:r>
            <a:r>
              <a:rPr lang="en-US" i="1" dirty="0" err="1"/>
              <a:t>T</a:t>
            </a:r>
            <a:r>
              <a:rPr lang="en-US" baseline="-25000" dirty="0" err="1"/>
              <a:t>counterclockwise</a:t>
            </a:r>
            <a:endParaRPr lang="en-US" baseline="-25000" dirty="0"/>
          </a:p>
          <a:p>
            <a:pPr lvl="1"/>
            <a:endParaRPr lang="en-US" baseline="-25000" dirty="0"/>
          </a:p>
          <a:p>
            <a:r>
              <a:rPr lang="en-US" dirty="0"/>
              <a:t>The sum of the torques acting to rotate the ruler in one direction are offset by the sum of the torques acting to rotate the ruler in the opposite direction</a:t>
            </a:r>
          </a:p>
        </p:txBody>
      </p:sp>
    </p:spTree>
    <p:extLst>
      <p:ext uri="{BB962C8B-B14F-4D97-AF65-F5344CB8AC3E}">
        <p14:creationId xmlns:p14="http://schemas.microsoft.com/office/powerpoint/2010/main" val="21615426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32623-3F3F-194B-BA72-E217C759E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Free-Body Diagram of Ruler With Pennies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E3686F-9204-46C5-B87B-DA67E12E1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408590"/>
            <a:ext cx="10515600" cy="2967921"/>
          </a:xfrm>
        </p:spPr>
      </p:pic>
    </p:spTree>
    <p:extLst>
      <p:ext uri="{BB962C8B-B14F-4D97-AF65-F5344CB8AC3E}">
        <p14:creationId xmlns:p14="http://schemas.microsoft.com/office/powerpoint/2010/main" val="2013097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3688-3173-C647-A460-2C69E7DC3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Estimate Muscle Force</a:t>
            </a:r>
            <a:br>
              <a:rPr lang="en-US" dirty="0"/>
            </a:br>
            <a:r>
              <a:rPr lang="en-US" dirty="0"/>
              <a:t>Using Equilibrium Equations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77B26-4966-EC41-8840-A50E9D0CC1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Holding a 20-pound dumbbell in your hand</a:t>
            </a:r>
          </a:p>
          <a:p>
            <a:r>
              <a:rPr lang="en-US" dirty="0"/>
              <a:t>Elbow at 90° (forearm is horizontal)</a:t>
            </a:r>
          </a:p>
          <a:p>
            <a:r>
              <a:rPr lang="en-US" dirty="0"/>
              <a:t>Dumbbell moment arm 12 inches to elbow</a:t>
            </a:r>
          </a:p>
          <a:p>
            <a:endParaRPr lang="en-US" dirty="0"/>
          </a:p>
          <a:p>
            <a:r>
              <a:rPr lang="en-US" dirty="0"/>
              <a:t>Calculate dumbbell torque</a:t>
            </a:r>
          </a:p>
          <a:p>
            <a:pPr lvl="1"/>
            <a:r>
              <a:rPr lang="en-US" i="1" dirty="0"/>
              <a:t>T = F ×</a:t>
            </a:r>
            <a:r>
              <a:rPr lang="en-US" dirty="0"/>
              <a:t> </a:t>
            </a:r>
            <a:r>
              <a:rPr lang="en-US" i="1" dirty="0"/>
              <a:t>r</a:t>
            </a:r>
          </a:p>
          <a:p>
            <a:pPr lvl="1"/>
            <a:r>
              <a:rPr lang="en-US" i="1" dirty="0"/>
              <a:t>T</a:t>
            </a:r>
            <a:r>
              <a:rPr lang="en-US" dirty="0"/>
              <a:t> = (−20 </a:t>
            </a:r>
            <a:r>
              <a:rPr lang="en-US" dirty="0" err="1"/>
              <a:t>lb</a:t>
            </a:r>
            <a:r>
              <a:rPr lang="en-US" dirty="0"/>
              <a:t>)(−12 in.)</a:t>
            </a:r>
          </a:p>
          <a:p>
            <a:pPr lvl="1"/>
            <a:r>
              <a:rPr lang="en-US" i="1" dirty="0"/>
              <a:t>T</a:t>
            </a:r>
            <a:r>
              <a:rPr lang="en-US" dirty="0"/>
              <a:t> = +240 </a:t>
            </a:r>
            <a:r>
              <a:rPr lang="en-US" dirty="0" err="1"/>
              <a:t>lb∙in</a:t>
            </a:r>
            <a:r>
              <a:rPr lang="en-US" dirty="0"/>
              <a:t>.</a:t>
            </a:r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9515049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3688-3173-C647-A460-2C69E7DC3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Estimate Muscle Force</a:t>
            </a:r>
            <a:br>
              <a:rPr lang="en-US" dirty="0"/>
            </a:br>
            <a:r>
              <a:rPr lang="en-US" dirty="0"/>
              <a:t>Using Equilibrium Equations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77B26-4966-EC41-8840-A50E9D0CC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7339"/>
            <a:ext cx="10515600" cy="3908918"/>
          </a:xfrm>
        </p:spPr>
        <p:txBody>
          <a:bodyPr/>
          <a:lstStyle/>
          <a:p>
            <a:r>
              <a:rPr lang="en-US" dirty="0"/>
              <a:t>How much force produced by elbow muscles (</a:t>
            </a:r>
            <a:r>
              <a:rPr lang="en-US" i="1" dirty="0" err="1"/>
              <a:t>F</a:t>
            </a:r>
            <a:r>
              <a:rPr lang="en-US" i="1" baseline="-25000" dirty="0" err="1"/>
              <a:t>m</a:t>
            </a:r>
            <a:r>
              <a:rPr lang="en-US" dirty="0"/>
              <a:t>)?</a:t>
            </a:r>
          </a:p>
          <a:p>
            <a:endParaRPr lang="en-US" dirty="0"/>
          </a:p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dumbbell torque + muscle torque = 0</a:t>
            </a:r>
          </a:p>
          <a:p>
            <a:endParaRPr lang="en-US" dirty="0"/>
          </a:p>
          <a:p>
            <a:r>
              <a:rPr lang="en-US" dirty="0"/>
              <a:t>Σ(</a:t>
            </a:r>
            <a:r>
              <a:rPr lang="en-US" i="1" dirty="0"/>
              <a:t>F × r</a:t>
            </a:r>
            <a:r>
              <a:rPr lang="en-US" dirty="0"/>
              <a:t>) = (−20 </a:t>
            </a:r>
            <a:r>
              <a:rPr lang="en-US" dirty="0" err="1"/>
              <a:t>lb</a:t>
            </a:r>
            <a:r>
              <a:rPr lang="en-US" dirty="0"/>
              <a:t>)(−12 in.) + </a:t>
            </a:r>
            <a:r>
              <a:rPr lang="en-US" i="1" dirty="0" err="1"/>
              <a:t>F</a:t>
            </a:r>
            <a:r>
              <a:rPr lang="en-US" i="1" baseline="-25000" dirty="0" err="1"/>
              <a:t>m</a:t>
            </a:r>
            <a:r>
              <a:rPr lang="en-US" i="1" dirty="0"/>
              <a:t> </a:t>
            </a:r>
            <a:r>
              <a:rPr lang="en-US" dirty="0"/>
              <a:t>(−1 in.) = 0</a:t>
            </a:r>
          </a:p>
          <a:p>
            <a:r>
              <a:rPr lang="en-US" i="1" dirty="0" err="1"/>
              <a:t>F</a:t>
            </a:r>
            <a:r>
              <a:rPr lang="en-US" i="1" baseline="-25000" dirty="0" err="1"/>
              <a:t>m</a:t>
            </a:r>
            <a:r>
              <a:rPr lang="en-US" i="1" dirty="0"/>
              <a:t> </a:t>
            </a:r>
            <a:r>
              <a:rPr lang="en-US" dirty="0"/>
              <a:t>(−1 in.) = −(−20 </a:t>
            </a:r>
            <a:r>
              <a:rPr lang="en-US" dirty="0" err="1"/>
              <a:t>lb</a:t>
            </a:r>
            <a:r>
              <a:rPr lang="en-US" dirty="0"/>
              <a:t>)(−12 in.)</a:t>
            </a:r>
          </a:p>
          <a:p>
            <a:r>
              <a:rPr lang="en-US" i="1" dirty="0" err="1"/>
              <a:t>F</a:t>
            </a:r>
            <a:r>
              <a:rPr lang="en-US" i="1" baseline="-25000" dirty="0" err="1"/>
              <a:t>m</a:t>
            </a:r>
            <a:r>
              <a:rPr lang="en-US" i="1" dirty="0"/>
              <a:t> </a:t>
            </a:r>
            <a:r>
              <a:rPr lang="en-US" dirty="0"/>
              <a:t>= +240 </a:t>
            </a:r>
            <a:r>
              <a:rPr lang="en-US" dirty="0" err="1"/>
              <a:t>lb</a:t>
            </a:r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31474144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54CA4-7FE8-4A57-18EF-63A75F1DB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3562"/>
          </a:xfrm>
        </p:spPr>
        <p:txBody>
          <a:bodyPr/>
          <a:lstStyle/>
          <a:p>
            <a:pPr algn="ctr"/>
            <a:r>
              <a:rPr lang="en-GB" dirty="0"/>
              <a:t>Levers in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E2FEC-BFA5-30C5-9E84-075FDE7AC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41" y="1457564"/>
            <a:ext cx="713692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A ridged structure  - bone</a:t>
            </a:r>
          </a:p>
          <a:p>
            <a:endParaRPr lang="en-GB" sz="2400" dirty="0"/>
          </a:p>
          <a:p>
            <a:r>
              <a:rPr lang="en-GB" sz="2400" dirty="0"/>
              <a:t>Forces acting on the structure to bring about turning movement – Muscle</a:t>
            </a:r>
          </a:p>
          <a:p>
            <a:endParaRPr lang="en-GB" sz="2400" dirty="0"/>
          </a:p>
          <a:p>
            <a:r>
              <a:rPr lang="en-GB" sz="2400" dirty="0"/>
              <a:t>Fulcrum about which rotation occurs – joints</a:t>
            </a:r>
          </a:p>
          <a:p>
            <a:endParaRPr lang="en-GB" sz="2400" dirty="0"/>
          </a:p>
          <a:p>
            <a:r>
              <a:rPr lang="en-GB" sz="2400" dirty="0"/>
              <a:t>Load or resistance to movement</a:t>
            </a:r>
          </a:p>
        </p:txBody>
      </p:sp>
      <p:pic>
        <p:nvPicPr>
          <p:cNvPr id="5122" name="Picture 2" descr="Biomechanics: Lever Systems in the Body">
            <a:extLst>
              <a:ext uri="{FF2B5EF4-FFF2-40B4-BE49-F238E27FC236}">
                <a16:creationId xmlns:a16="http://schemas.microsoft.com/office/drawing/2014/main" id="{570F693E-5F46-367D-87E7-FCECCCFCB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903" y="1930413"/>
            <a:ext cx="3015659" cy="472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D505B1-3C55-3400-8A77-F741AA0163A7}"/>
              </a:ext>
            </a:extLst>
          </p:cNvPr>
          <p:cNvSpPr txBox="1"/>
          <p:nvPr/>
        </p:nvSpPr>
        <p:spPr>
          <a:xfrm>
            <a:off x="7223184" y="1561081"/>
            <a:ext cx="4842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Skeletal arrangement into 3 types of leverage</a:t>
            </a:r>
          </a:p>
        </p:txBody>
      </p:sp>
    </p:spTree>
    <p:extLst>
      <p:ext uri="{BB962C8B-B14F-4D97-AF65-F5344CB8AC3E}">
        <p14:creationId xmlns:p14="http://schemas.microsoft.com/office/powerpoint/2010/main" val="3098844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92731-40B7-1FEC-6120-AE52EC27F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170" y="120282"/>
            <a:ext cx="505076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Second class levers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B099D-4F0F-B63B-629C-0729C65ED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58" y="1607089"/>
            <a:ext cx="5821392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Toes are the Fulcrum</a:t>
            </a:r>
          </a:p>
          <a:p>
            <a:pPr marL="0" indent="0">
              <a:buNone/>
            </a:pPr>
            <a:r>
              <a:rPr lang="en-GB" dirty="0"/>
              <a:t>Body weight is the load</a:t>
            </a:r>
          </a:p>
          <a:p>
            <a:pPr marL="0" indent="0">
              <a:buNone/>
            </a:pPr>
            <a:r>
              <a:rPr lang="en-GB" dirty="0" err="1"/>
              <a:t>Gastroc</a:t>
            </a:r>
            <a:r>
              <a:rPr lang="en-GB" dirty="0"/>
              <a:t> / soleus provide the effort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mechanical advantage as effort arm is longer than load arm.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for strength and high resistance power activities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AC3DF-E87D-D67C-461D-CF044EAF5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2574" y="362832"/>
            <a:ext cx="2180490" cy="3419926"/>
          </a:xfrm>
          <a:prstGeom prst="rect">
            <a:avLst/>
          </a:prstGeom>
        </p:spPr>
      </p:pic>
      <p:pic>
        <p:nvPicPr>
          <p:cNvPr id="2050" name="Picture 2" descr="Heel raises — Best Video Library for ...">
            <a:extLst>
              <a:ext uri="{FF2B5EF4-FFF2-40B4-BE49-F238E27FC236}">
                <a16:creationId xmlns:a16="http://schemas.microsoft.com/office/drawing/2014/main" id="{B4C08AF2-2B01-4DD8-178D-23D06A36C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130" y="4221191"/>
            <a:ext cx="1798520" cy="240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imple machines">
            <a:extLst>
              <a:ext uri="{FF2B5EF4-FFF2-40B4-BE49-F238E27FC236}">
                <a16:creationId xmlns:a16="http://schemas.microsoft.com/office/drawing/2014/main" id="{9234B92E-AA6F-8D00-D3D6-0986D0CA7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066" y="755730"/>
            <a:ext cx="1892613" cy="303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ymir Torrence, spurred by Jim Boeheim ...">
            <a:extLst>
              <a:ext uri="{FF2B5EF4-FFF2-40B4-BE49-F238E27FC236}">
                <a16:creationId xmlns:a16="http://schemas.microsoft.com/office/drawing/2014/main" id="{33237EB6-AB49-5B32-C32D-B73BBDCF4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490" y="4359642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5287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65CA-2895-A53C-C26D-6F8ED8D2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76004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Third class levers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6C915-1E97-58FD-0AAB-338B40E16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272" y="1825625"/>
            <a:ext cx="5963728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elbow is the fulcrum</a:t>
            </a:r>
          </a:p>
          <a:p>
            <a:pPr marL="0" indent="0">
              <a:buNone/>
            </a:pPr>
            <a:r>
              <a:rPr lang="en-GB" dirty="0"/>
              <a:t>The biceps provide the effort</a:t>
            </a:r>
          </a:p>
          <a:p>
            <a:pPr marL="0" indent="0">
              <a:buNone/>
            </a:pPr>
            <a:r>
              <a:rPr lang="en-GB" dirty="0"/>
              <a:t>The weight of the forearm / hand  and any object held is the load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Mechanical advantage is low as the load arm is further away from the fulcrum than the effort arm.</a:t>
            </a:r>
          </a:p>
          <a:p>
            <a:pPr marL="0" indent="0">
              <a:buNone/>
            </a:pPr>
            <a:r>
              <a:rPr lang="en-GB" dirty="0"/>
              <a:t>Good for velocity-based movements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32D45E-7DE7-14BB-A5D3-84D88A518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7965" y="1365789"/>
            <a:ext cx="2841763" cy="2218315"/>
          </a:xfrm>
          <a:prstGeom prst="rect">
            <a:avLst/>
          </a:prstGeom>
        </p:spPr>
      </p:pic>
      <p:pic>
        <p:nvPicPr>
          <p:cNvPr id="3074" name="Picture 2" descr="Biomechanics: Lever Systems in the Body">
            <a:extLst>
              <a:ext uri="{FF2B5EF4-FFF2-40B4-BE49-F238E27FC236}">
                <a16:creationId xmlns:a16="http://schemas.microsoft.com/office/drawing/2014/main" id="{FE5D9A98-B666-75B3-536C-9C501F7817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070" y="1492639"/>
            <a:ext cx="2698028" cy="202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print | Olympics, Distance, Races ...">
            <a:extLst>
              <a:ext uri="{FF2B5EF4-FFF2-40B4-BE49-F238E27FC236}">
                <a16:creationId xmlns:a16="http://schemas.microsoft.com/office/drawing/2014/main" id="{69099743-9970-A89C-F431-5112E0978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7317" y="4326327"/>
            <a:ext cx="25717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Boxing | History, Rules, Weight ...">
            <a:extLst>
              <a:ext uri="{FF2B5EF4-FFF2-40B4-BE49-F238E27FC236}">
                <a16:creationId xmlns:a16="http://schemas.microsoft.com/office/drawing/2014/main" id="{9C123EB8-E7CE-5134-AE77-B252C60418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853" y="4364427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1538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01DE-685E-4340-9587-957074848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Center of Gravity (</a:t>
            </a:r>
            <a:r>
              <a:rPr lang="en-US" i="1" dirty="0"/>
              <a:t>cg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BD80C-C875-754B-889A-440C44392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Point in a body or system where the entire mass may be assumed to be concentrate</a:t>
            </a:r>
          </a:p>
          <a:p>
            <a:pPr lvl="1"/>
            <a:r>
              <a:rPr lang="en-US" i="1" dirty="0"/>
              <a:t>cg</a:t>
            </a:r>
            <a:r>
              <a:rPr lang="en-US" dirty="0"/>
              <a:t> is an imaginary point in space</a:t>
            </a:r>
          </a:p>
          <a:p>
            <a:pPr lvl="1"/>
            <a:r>
              <a:rPr lang="en-US" i="1" dirty="0"/>
              <a:t>Not</a:t>
            </a:r>
            <a:r>
              <a:rPr lang="en-US" dirty="0"/>
              <a:t> a physical entity</a:t>
            </a:r>
          </a:p>
          <a:p>
            <a:pPr lvl="1"/>
            <a:r>
              <a:rPr lang="en-US" i="1" dirty="0"/>
              <a:t>Not</a:t>
            </a:r>
            <a:r>
              <a:rPr lang="en-US" dirty="0"/>
              <a:t> a fixed point</a:t>
            </a:r>
          </a:p>
          <a:p>
            <a:pPr lvl="2"/>
            <a:r>
              <a:rPr lang="en-US" dirty="0"/>
              <a:t>Changes when parts of an object change position</a:t>
            </a:r>
          </a:p>
          <a:p>
            <a:pPr lvl="1"/>
            <a:endParaRPr lang="en-US" dirty="0"/>
          </a:p>
          <a:p>
            <a:r>
              <a:rPr lang="en-US" dirty="0"/>
              <a:t>The force of gravity acts </a:t>
            </a:r>
            <a:r>
              <a:rPr lang="en-US" i="1" dirty="0"/>
              <a:t>downward</a:t>
            </a:r>
            <a:r>
              <a:rPr lang="en-US" dirty="0"/>
              <a:t> through the </a:t>
            </a:r>
            <a:r>
              <a:rPr lang="en-US" i="1" dirty="0"/>
              <a:t>cg</a:t>
            </a:r>
          </a:p>
        </p:txBody>
      </p:sp>
    </p:spTree>
    <p:extLst>
      <p:ext uri="{BB962C8B-B14F-4D97-AF65-F5344CB8AC3E}">
        <p14:creationId xmlns:p14="http://schemas.microsoft.com/office/powerpoint/2010/main" val="3397351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9DA9-BB0E-C04C-9DA9-6E2D1A5B1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Locating the Center of Gravity of an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A0CE7-84E1-FE4E-8792-1EDECD5D8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Center of gravity is the </a:t>
            </a:r>
            <a:r>
              <a:rPr lang="en-US" i="1" dirty="0"/>
              <a:t>point of balance</a:t>
            </a:r>
          </a:p>
          <a:p>
            <a:endParaRPr lang="en-US" dirty="0"/>
          </a:p>
          <a:p>
            <a:r>
              <a:rPr lang="en-US" dirty="0"/>
              <a:t>Human body</a:t>
            </a:r>
          </a:p>
          <a:p>
            <a:pPr lvl="1"/>
            <a:r>
              <a:rPr lang="en-US" dirty="0"/>
              <a:t>2 hands, 2 forearms, 2 upper arms, 2 feet, 2 shanks, 2 thighs</a:t>
            </a:r>
          </a:p>
          <a:p>
            <a:pPr lvl="1"/>
            <a:r>
              <a:rPr lang="en-US" dirty="0"/>
              <a:t>1 trunk, 1 neck, 1 head</a:t>
            </a:r>
          </a:p>
          <a:p>
            <a:pPr lvl="1"/>
            <a:endParaRPr lang="en-US" dirty="0"/>
          </a:p>
          <a:p>
            <a:r>
              <a:rPr lang="en-US" dirty="0"/>
              <a:t>Center of gravity</a:t>
            </a:r>
          </a:p>
          <a:p>
            <a:pPr lvl="1"/>
            <a:r>
              <a:rPr lang="en-US" dirty="0"/>
              <a:t>Point around which the </a:t>
            </a:r>
            <a:r>
              <a:rPr lang="en-US" dirty="0" err="1"/>
              <a:t>Σ</a:t>
            </a:r>
            <a:r>
              <a:rPr lang="en-US" i="1" dirty="0" err="1"/>
              <a:t>T</a:t>
            </a:r>
            <a:r>
              <a:rPr lang="en-US" baseline="-25000" dirty="0" err="1"/>
              <a:t>body</a:t>
            </a:r>
            <a:r>
              <a:rPr lang="en-US" baseline="-25000" dirty="0"/>
              <a:t> parts</a:t>
            </a:r>
            <a:r>
              <a:rPr lang="en-US" dirty="0"/>
              <a:t> = 0</a:t>
            </a:r>
          </a:p>
        </p:txBody>
      </p:sp>
    </p:spTree>
    <p:extLst>
      <p:ext uri="{BB962C8B-B14F-4D97-AF65-F5344CB8AC3E}">
        <p14:creationId xmlns:p14="http://schemas.microsoft.com/office/powerpoint/2010/main" val="17488131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90A4-5CDD-464A-A58C-C86E22091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Mathematical Determination</a:t>
            </a:r>
            <a:br>
              <a:rPr lang="en-US" dirty="0"/>
            </a:br>
            <a:r>
              <a:rPr lang="en-US" dirty="0"/>
              <a:t>of the </a:t>
            </a:r>
            <a:r>
              <a:rPr lang="en-US" i="1" dirty="0"/>
              <a:t>cg</a:t>
            </a:r>
            <a:r>
              <a:rPr lang="en-US" dirty="0"/>
              <a:t>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06B3-6C19-B442-9A95-D6E27221F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Σ(</a:t>
            </a:r>
            <a:r>
              <a:rPr lang="en-US" i="1" dirty="0"/>
              <a:t>W × r</a:t>
            </a:r>
            <a:r>
              <a:rPr lang="en-US" dirty="0"/>
              <a:t>) = (Σ</a:t>
            </a:r>
            <a:r>
              <a:rPr lang="en-US" i="1" dirty="0"/>
              <a:t>W</a:t>
            </a:r>
            <a:r>
              <a:rPr lang="en-US" dirty="0"/>
              <a:t>) </a:t>
            </a:r>
            <a:r>
              <a:rPr lang="en-US" i="1" dirty="0"/>
              <a:t>×</a:t>
            </a:r>
            <a:r>
              <a:rPr lang="en-US" dirty="0"/>
              <a:t> </a:t>
            </a:r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endParaRPr lang="en-US" i="1" dirty="0"/>
          </a:p>
          <a:p>
            <a:r>
              <a:rPr lang="en-US" dirty="0"/>
              <a:t>Where</a:t>
            </a:r>
          </a:p>
          <a:p>
            <a:pPr lvl="1"/>
            <a:r>
              <a:rPr lang="en-US" i="1" dirty="0"/>
              <a:t>W</a:t>
            </a:r>
            <a:r>
              <a:rPr lang="en-US" dirty="0"/>
              <a:t> = Weight of one element</a:t>
            </a:r>
          </a:p>
          <a:p>
            <a:pPr lvl="1"/>
            <a:r>
              <a:rPr lang="en-US" i="1" dirty="0"/>
              <a:t>r</a:t>
            </a:r>
            <a:r>
              <a:rPr lang="en-US" dirty="0"/>
              <a:t> = moment arm of one element</a:t>
            </a:r>
          </a:p>
          <a:p>
            <a:pPr lvl="1"/>
            <a:r>
              <a:rPr lang="en-US" dirty="0"/>
              <a:t>Σ</a:t>
            </a:r>
            <a:r>
              <a:rPr lang="en-US" i="1" dirty="0"/>
              <a:t>W</a:t>
            </a:r>
            <a:r>
              <a:rPr lang="en-US" dirty="0"/>
              <a:t> = total weight of the object</a:t>
            </a:r>
          </a:p>
          <a:p>
            <a:pPr lvl="1"/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moment arm of the </a:t>
            </a:r>
            <a:r>
              <a:rPr lang="en-US" i="1" dirty="0"/>
              <a:t>W</a:t>
            </a:r>
            <a:r>
              <a:rPr lang="en-US" dirty="0"/>
              <a:t> of the object</a:t>
            </a:r>
          </a:p>
          <a:p>
            <a:pPr lvl="1"/>
            <a:endParaRPr lang="en-US" dirty="0"/>
          </a:p>
          <a:p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location of the </a:t>
            </a:r>
            <a:r>
              <a:rPr lang="en-US" i="1" dirty="0"/>
              <a:t>cg</a:t>
            </a:r>
            <a:r>
              <a:rPr lang="en-US" dirty="0"/>
              <a:t> of the object relative to the axis about which the moments of force are measured</a:t>
            </a:r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748737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90A25-61EB-844E-9990-0AFBA0CB2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Free-Body Diagram of a Barbell With Plates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0F5428-599F-4FFA-81E5-44A3F20B1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5512" y="1808163"/>
            <a:ext cx="5260975" cy="4168775"/>
          </a:xfrm>
        </p:spPr>
      </p:pic>
    </p:spTree>
    <p:extLst>
      <p:ext uri="{BB962C8B-B14F-4D97-AF65-F5344CB8AC3E}">
        <p14:creationId xmlns:p14="http://schemas.microsoft.com/office/powerpoint/2010/main" val="1204479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90A4-5CDD-464A-A58C-C86E22091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Mathematical Determination</a:t>
            </a:r>
            <a:br>
              <a:rPr lang="en-US" dirty="0"/>
            </a:br>
            <a:r>
              <a:rPr lang="en-US" dirty="0"/>
              <a:t>of the </a:t>
            </a:r>
            <a:r>
              <a:rPr lang="en-US" i="1" dirty="0"/>
              <a:t>cg</a:t>
            </a:r>
            <a:r>
              <a:rPr lang="en-US" dirty="0"/>
              <a:t> Location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06B3-6C19-B442-9A95-D6E27221F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</a:t>
            </a:r>
            <a:r>
              <a:rPr lang="en-US" i="1" dirty="0"/>
              <a:t>W</a:t>
            </a:r>
            <a:r>
              <a:rPr lang="en-US" baseline="-25000" dirty="0"/>
              <a:t>1</a:t>
            </a:r>
            <a:r>
              <a:rPr lang="en-US" i="1" dirty="0"/>
              <a:t>r</a:t>
            </a:r>
            <a:r>
              <a:rPr lang="en-US" baseline="-25000" dirty="0"/>
              <a:t>1</a:t>
            </a:r>
            <a:r>
              <a:rPr lang="en-US" dirty="0"/>
              <a:t> + </a:t>
            </a:r>
            <a:r>
              <a:rPr lang="en-US" i="1" dirty="0"/>
              <a:t>W</a:t>
            </a:r>
            <a:r>
              <a:rPr lang="en-US" i="1" baseline="-25000" dirty="0"/>
              <a:t>2</a:t>
            </a:r>
            <a:r>
              <a:rPr lang="en-US" i="1" dirty="0"/>
              <a:t>r</a:t>
            </a:r>
            <a:r>
              <a:rPr lang="en-US" baseline="-25000" dirty="0"/>
              <a:t>2</a:t>
            </a:r>
            <a:r>
              <a:rPr lang="en-US" dirty="0"/>
              <a:t> + </a:t>
            </a:r>
            <a:r>
              <a:rPr lang="en-US" i="1" dirty="0"/>
              <a:t>W</a:t>
            </a:r>
            <a:r>
              <a:rPr lang="en-US" baseline="-25000" dirty="0"/>
              <a:t>3</a:t>
            </a:r>
            <a:r>
              <a:rPr lang="en-US" i="1" dirty="0"/>
              <a:t>r</a:t>
            </a:r>
            <a:r>
              <a:rPr lang="en-US" baseline="-25000" dirty="0"/>
              <a:t>3</a:t>
            </a:r>
            <a:r>
              <a:rPr lang="en-US" dirty="0"/>
              <a:t> = (</a:t>
            </a:r>
            <a:r>
              <a:rPr lang="en-US" i="1" dirty="0"/>
              <a:t>m</a:t>
            </a:r>
            <a:r>
              <a:rPr lang="en-US" baseline="-25000" dirty="0"/>
              <a:t>1</a:t>
            </a:r>
            <a:r>
              <a:rPr lang="en-US" dirty="0"/>
              <a:t>g)</a:t>
            </a:r>
            <a:r>
              <a:rPr lang="en-US" i="1" dirty="0"/>
              <a:t>r</a:t>
            </a:r>
            <a:r>
              <a:rPr lang="en-US" baseline="-25000" dirty="0"/>
              <a:t>1</a:t>
            </a:r>
            <a:r>
              <a:rPr lang="en-US" dirty="0"/>
              <a:t> + (</a:t>
            </a:r>
            <a:r>
              <a:rPr lang="en-US" i="1" dirty="0"/>
              <a:t>m</a:t>
            </a:r>
            <a:r>
              <a:rPr lang="en-US" baseline="-25000" dirty="0"/>
              <a:t>2</a:t>
            </a:r>
            <a:r>
              <a:rPr lang="en-US" dirty="0"/>
              <a:t>g)</a:t>
            </a:r>
            <a:r>
              <a:rPr lang="en-US" i="1" dirty="0"/>
              <a:t>r</a:t>
            </a:r>
            <a:r>
              <a:rPr lang="en-US" baseline="-25000" dirty="0"/>
              <a:t>2</a:t>
            </a:r>
            <a:r>
              <a:rPr lang="en-US" dirty="0"/>
              <a:t> + (</a:t>
            </a:r>
            <a:r>
              <a:rPr lang="en-US" i="1" dirty="0"/>
              <a:t>m</a:t>
            </a:r>
            <a:r>
              <a:rPr lang="en-US" baseline="-25000" dirty="0"/>
              <a:t>3</a:t>
            </a:r>
            <a:r>
              <a:rPr lang="en-US" dirty="0"/>
              <a:t>g)</a:t>
            </a:r>
            <a:r>
              <a:rPr lang="en-US" i="1" dirty="0"/>
              <a:t>r</a:t>
            </a:r>
            <a:r>
              <a:rPr lang="en-US" baseline="-25000" dirty="0"/>
              <a:t>3</a:t>
            </a:r>
          </a:p>
          <a:p>
            <a:endParaRPr lang="en-US" baseline="-25000" dirty="0"/>
          </a:p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g(</a:t>
            </a:r>
            <a:r>
              <a:rPr lang="en-US" i="1" dirty="0"/>
              <a:t>m</a:t>
            </a:r>
            <a:r>
              <a:rPr lang="en-US" baseline="-25000" dirty="0"/>
              <a:t>1</a:t>
            </a:r>
            <a:r>
              <a:rPr lang="en-US" i="1" dirty="0"/>
              <a:t>r</a:t>
            </a:r>
            <a:r>
              <a:rPr lang="en-US" baseline="-25000" dirty="0"/>
              <a:t>1</a:t>
            </a:r>
            <a:r>
              <a:rPr lang="en-US" dirty="0"/>
              <a:t> + </a:t>
            </a:r>
            <a:r>
              <a:rPr lang="en-US" i="1" dirty="0"/>
              <a:t>m</a:t>
            </a:r>
            <a:r>
              <a:rPr lang="en-US" baseline="-25000" dirty="0"/>
              <a:t>2</a:t>
            </a:r>
            <a:r>
              <a:rPr lang="en-US" i="1" dirty="0"/>
              <a:t>r</a:t>
            </a:r>
            <a:r>
              <a:rPr lang="en-US" baseline="-25000" dirty="0"/>
              <a:t>2</a:t>
            </a:r>
            <a:r>
              <a:rPr lang="en-US" i="1" dirty="0"/>
              <a:t> </a:t>
            </a:r>
            <a:r>
              <a:rPr lang="en-US" dirty="0"/>
              <a:t>+ </a:t>
            </a:r>
            <a:r>
              <a:rPr lang="en-US" i="1" dirty="0"/>
              <a:t>m</a:t>
            </a:r>
            <a:r>
              <a:rPr lang="en-US" baseline="-25000" dirty="0"/>
              <a:t>3</a:t>
            </a:r>
            <a:r>
              <a:rPr lang="en-US" i="1" dirty="0"/>
              <a:t>r</a:t>
            </a:r>
            <a:r>
              <a:rPr lang="en-US" baseline="-25000" dirty="0"/>
              <a:t>3</a:t>
            </a:r>
            <a:r>
              <a:rPr lang="en-US" dirty="0"/>
              <a:t>) </a:t>
            </a:r>
          </a:p>
          <a:p>
            <a:r>
              <a:rPr lang="en-US" dirty="0"/>
              <a:t>     = g[(20 kg)(0.4 m) + (15 kg)(1.8 m) + (20 kg)(1.1 m)]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g(57 </a:t>
            </a:r>
            <a:r>
              <a:rPr lang="en-US" dirty="0" err="1"/>
              <a:t>kg∙m</a:t>
            </a:r>
            <a:r>
              <a:rPr lang="en-US" dirty="0"/>
              <a:t>) </a:t>
            </a:r>
          </a:p>
          <a:p>
            <a:endParaRPr lang="en-US" dirty="0"/>
          </a:p>
          <a:p>
            <a:endParaRPr lang="en-US" sz="1400" i="1" dirty="0"/>
          </a:p>
          <a:p>
            <a:pPr marL="0" indent="0">
              <a:buNone/>
            </a:pPr>
            <a:endParaRPr lang="en-US" sz="1400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2618606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90A4-5CDD-464A-A58C-C86E22091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Mathematical Determination</a:t>
            </a:r>
            <a:br>
              <a:rPr lang="en-US" dirty="0"/>
            </a:br>
            <a:r>
              <a:rPr lang="en-US" dirty="0"/>
              <a:t>of the </a:t>
            </a:r>
            <a:r>
              <a:rPr lang="en-US" i="1" dirty="0"/>
              <a:t>cg</a:t>
            </a:r>
            <a:r>
              <a:rPr lang="en-US" dirty="0"/>
              <a:t> Location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06B3-6C19-B442-9A95-D6E27221F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Equate g(57 </a:t>
            </a:r>
            <a:r>
              <a:rPr lang="en-US" dirty="0" err="1"/>
              <a:t>kg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∙</a:t>
            </a:r>
            <a:r>
              <a:rPr lang="en-US" dirty="0" err="1"/>
              <a:t>m</a:t>
            </a:r>
            <a:r>
              <a:rPr lang="en-US" dirty="0"/>
              <a:t>) to the moment of </a:t>
            </a:r>
            <a:r>
              <a:rPr lang="en-US" dirty="0" err="1"/>
              <a:t>weight</a:t>
            </a:r>
            <a:r>
              <a:rPr lang="en-US" baseline="-25000" dirty="0" err="1"/>
              <a:t>total</a:t>
            </a:r>
            <a:r>
              <a:rPr lang="en-US" dirty="0"/>
              <a:t>, solve for </a:t>
            </a:r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endParaRPr lang="en-US" i="1" baseline="-25000" dirty="0"/>
          </a:p>
          <a:p>
            <a:pPr lvl="1"/>
            <a:r>
              <a:rPr lang="en-US" dirty="0"/>
              <a:t>Around right end of barbell</a:t>
            </a:r>
          </a:p>
          <a:p>
            <a:pPr lvl="1"/>
            <a:endParaRPr lang="en-US" dirty="0"/>
          </a:p>
          <a:p>
            <a:r>
              <a:rPr lang="en-US" dirty="0"/>
              <a:t>Σ</a:t>
            </a:r>
            <a:r>
              <a:rPr lang="en-US" i="1" dirty="0"/>
              <a:t>T</a:t>
            </a:r>
            <a:r>
              <a:rPr lang="en-US" dirty="0"/>
              <a:t> = </a:t>
            </a:r>
            <a:r>
              <a:rPr lang="en-US" i="1" dirty="0" err="1"/>
              <a:t>W</a:t>
            </a:r>
            <a:r>
              <a:rPr lang="en-US" baseline="-25000" dirty="0" err="1"/>
              <a:t>total</a:t>
            </a:r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i="1" dirty="0"/>
              <a:t> </a:t>
            </a:r>
            <a:r>
              <a:rPr lang="en-US" dirty="0"/>
              <a:t>=  (</a:t>
            </a:r>
            <a:r>
              <a:rPr lang="en-US" i="1" dirty="0" err="1"/>
              <a:t>m</a:t>
            </a:r>
            <a:r>
              <a:rPr lang="en-US" baseline="-25000" dirty="0" err="1"/>
              <a:t>total</a:t>
            </a:r>
            <a:r>
              <a:rPr lang="en-US" dirty="0" err="1"/>
              <a:t>g</a:t>
            </a:r>
            <a:r>
              <a:rPr lang="en-US" dirty="0"/>
              <a:t>)</a:t>
            </a:r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+ g(57 </a:t>
            </a:r>
            <a:r>
              <a:rPr lang="en-US" dirty="0" err="1"/>
              <a:t>kg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∙</a:t>
            </a:r>
            <a:r>
              <a:rPr lang="en-US" dirty="0" err="1"/>
              <a:t>m</a:t>
            </a:r>
            <a:r>
              <a:rPr lang="en-US" dirty="0"/>
              <a:t>)</a:t>
            </a:r>
          </a:p>
          <a:p>
            <a:r>
              <a:rPr lang="en-US" dirty="0"/>
              <a:t>g(55 kg)</a:t>
            </a:r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g(57 </a:t>
            </a:r>
            <a:r>
              <a:rPr lang="en-US" dirty="0" err="1"/>
              <a:t>kg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∙</a:t>
            </a:r>
            <a:r>
              <a:rPr lang="en-US" dirty="0" err="1"/>
              <a:t>m</a:t>
            </a:r>
            <a:r>
              <a:rPr lang="en-US" dirty="0"/>
              <a:t>)</a:t>
            </a:r>
            <a:endParaRPr lang="en-US" baseline="-25000" dirty="0"/>
          </a:p>
          <a:p>
            <a:pPr lvl="1"/>
            <a:endParaRPr lang="en-US" dirty="0"/>
          </a:p>
          <a:p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(57 </a:t>
            </a:r>
            <a:r>
              <a:rPr lang="en-US" dirty="0" err="1"/>
              <a:t>kg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∙</a:t>
            </a:r>
            <a:r>
              <a:rPr lang="en-US" dirty="0" err="1"/>
              <a:t>m</a:t>
            </a:r>
            <a:r>
              <a:rPr lang="en-US" dirty="0"/>
              <a:t>)/55 </a:t>
            </a:r>
            <a:r>
              <a:rPr lang="en-US" dirty="0" err="1"/>
              <a:t>kg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∙</a:t>
            </a:r>
            <a:r>
              <a:rPr lang="en-US" dirty="0" err="1"/>
              <a:t>m</a:t>
            </a:r>
            <a:endParaRPr lang="en-US" dirty="0"/>
          </a:p>
          <a:p>
            <a:r>
              <a:rPr lang="en-US" i="1" dirty="0" err="1"/>
              <a:t>r</a:t>
            </a:r>
            <a:r>
              <a:rPr lang="en-US" i="1" baseline="-25000" dirty="0" err="1"/>
              <a:t>cg</a:t>
            </a:r>
            <a:r>
              <a:rPr lang="en-US" dirty="0"/>
              <a:t> = 1.04 m</a:t>
            </a:r>
          </a:p>
        </p:txBody>
      </p:sp>
    </p:spTree>
    <p:extLst>
      <p:ext uri="{BB962C8B-B14F-4D97-AF65-F5344CB8AC3E}">
        <p14:creationId xmlns:p14="http://schemas.microsoft.com/office/powerpoint/2010/main" val="21376517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041ED-F154-E049-858A-2ACC3BF0F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Center of Gravity of the Human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6F55C-ECE8-734E-96ED-1125372A2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cg</a:t>
            </a:r>
            <a:r>
              <a:rPr lang="en-US" dirty="0"/>
              <a:t> location depends on the position of each limb</a:t>
            </a:r>
          </a:p>
          <a:p>
            <a:endParaRPr lang="en-US" dirty="0"/>
          </a:p>
          <a:p>
            <a:r>
              <a:rPr lang="en-US" i="1" dirty="0"/>
              <a:t>cg</a:t>
            </a:r>
            <a:r>
              <a:rPr lang="en-US" dirty="0"/>
              <a:t> height: 55% (female) to 57% (male) of standing height</a:t>
            </a:r>
          </a:p>
          <a:p>
            <a:endParaRPr lang="en-US" dirty="0"/>
          </a:p>
          <a:p>
            <a:pPr lvl="1"/>
            <a:r>
              <a:rPr lang="en-US" dirty="0"/>
              <a:t>Lift left arm away from side: </a:t>
            </a:r>
            <a:r>
              <a:rPr lang="en-US" i="1" dirty="0"/>
              <a:t>cg</a:t>
            </a:r>
            <a:r>
              <a:rPr lang="en-US" dirty="0"/>
              <a:t> shifts to the left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Lift left arm in front of body: </a:t>
            </a:r>
            <a:r>
              <a:rPr lang="en-US" i="1" dirty="0"/>
              <a:t>cg</a:t>
            </a:r>
            <a:r>
              <a:rPr lang="en-US" dirty="0"/>
              <a:t> shifts forward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Raise both arms away from side: </a:t>
            </a:r>
            <a:r>
              <a:rPr lang="en-US" i="1" dirty="0"/>
              <a:t>cg</a:t>
            </a:r>
            <a:r>
              <a:rPr lang="en-US" dirty="0"/>
              <a:t> shifts upward</a:t>
            </a:r>
          </a:p>
        </p:txBody>
      </p:sp>
    </p:spTree>
    <p:extLst>
      <p:ext uri="{BB962C8B-B14F-4D97-AF65-F5344CB8AC3E}">
        <p14:creationId xmlns:p14="http://schemas.microsoft.com/office/powerpoint/2010/main" val="14824853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6A53-FD90-D74A-A294-A09960EAE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Body in Anatomical Position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F5C039-31F9-461B-A5E8-0679D91E84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05991" y="1808163"/>
            <a:ext cx="3580018" cy="4168775"/>
          </a:xfrm>
        </p:spPr>
      </p:pic>
    </p:spTree>
    <p:extLst>
      <p:ext uri="{BB962C8B-B14F-4D97-AF65-F5344CB8AC3E}">
        <p14:creationId xmlns:p14="http://schemas.microsoft.com/office/powerpoint/2010/main" val="16462244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4FE6-C49B-0941-886E-C22B22E0A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Center of Gravity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AD341-FAAE-F341-BA73-4193F2D7DD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a body is a projectile, </a:t>
            </a:r>
            <a:r>
              <a:rPr lang="en-US" i="1" dirty="0"/>
              <a:t>cg</a:t>
            </a:r>
            <a:r>
              <a:rPr lang="en-US" dirty="0"/>
              <a:t> follows a </a:t>
            </a:r>
            <a:r>
              <a:rPr lang="en-US" i="1" dirty="0"/>
              <a:t>fixed parabolic path</a:t>
            </a:r>
            <a:endParaRPr lang="en-US" dirty="0"/>
          </a:p>
          <a:p>
            <a:pPr lvl="1"/>
            <a:endParaRPr lang="en-US" dirty="0"/>
          </a:p>
          <a:p>
            <a:r>
              <a:rPr lang="en-US" dirty="0"/>
              <a:t>Body segments rotate around the fixed path of </a:t>
            </a:r>
            <a:r>
              <a:rPr lang="en-US" i="1" dirty="0"/>
              <a:t>cg</a:t>
            </a:r>
          </a:p>
          <a:p>
            <a:pPr lvl="1"/>
            <a:r>
              <a:rPr lang="en-US" dirty="0"/>
              <a:t>A segment moves one way, another moves opposite way</a:t>
            </a:r>
          </a:p>
          <a:p>
            <a:pPr lvl="1"/>
            <a:endParaRPr lang="en-US" dirty="0"/>
          </a:p>
          <a:p>
            <a:r>
              <a:rPr lang="en-US" dirty="0"/>
              <a:t>“Jump and reach”: higher with one hand versus two hands</a:t>
            </a:r>
          </a:p>
          <a:p>
            <a:r>
              <a:rPr lang="en-US" dirty="0"/>
              <a:t>“Hang time”: appear suspended when arms and legs rise</a:t>
            </a:r>
          </a:p>
        </p:txBody>
      </p:sp>
    </p:spTree>
    <p:extLst>
      <p:ext uri="{BB962C8B-B14F-4D97-AF65-F5344CB8AC3E}">
        <p14:creationId xmlns:p14="http://schemas.microsoft.com/office/powerpoint/2010/main" val="41288737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CB17E-75DC-D146-AE1B-B65B549B9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Three Different Vertical Jump Techniques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50291F-9A25-4B06-B858-D87F28C76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9720" y="1808163"/>
            <a:ext cx="6792560" cy="4168775"/>
          </a:xfrm>
        </p:spPr>
      </p:pic>
    </p:spTree>
    <p:extLst>
      <p:ext uri="{BB962C8B-B14F-4D97-AF65-F5344CB8AC3E}">
        <p14:creationId xmlns:p14="http://schemas.microsoft.com/office/powerpoint/2010/main" val="3079182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76A7F-540F-E14C-BDC2-DD5C2FCBC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Center of Gravity and Stability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CAE7F-D561-1942-B491-028D2AE45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Capacity of a body to return to equilibrium when displaced</a:t>
            </a:r>
          </a:p>
          <a:p>
            <a:pPr lvl="1"/>
            <a:r>
              <a:rPr lang="en-US" dirty="0"/>
              <a:t>Not easily moved or thrown off balance</a:t>
            </a:r>
          </a:p>
          <a:p>
            <a:pPr lvl="1"/>
            <a:endParaRPr lang="en-US" dirty="0"/>
          </a:p>
          <a:p>
            <a:r>
              <a:rPr lang="en-US" dirty="0"/>
              <a:t>Factors</a:t>
            </a:r>
          </a:p>
          <a:p>
            <a:pPr lvl="1"/>
            <a:r>
              <a:rPr lang="en-US" dirty="0"/>
              <a:t>Height of center of gravity</a:t>
            </a:r>
          </a:p>
          <a:p>
            <a:pPr lvl="1"/>
            <a:r>
              <a:rPr lang="en-US" dirty="0"/>
              <a:t>Size of the base of support</a:t>
            </a:r>
          </a:p>
          <a:p>
            <a:pPr lvl="1"/>
            <a:r>
              <a:rPr lang="en-US" dirty="0"/>
              <a:t>Weight of the object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Lower, wider, heavier = more stable</a:t>
            </a:r>
          </a:p>
        </p:txBody>
      </p:sp>
    </p:spTree>
    <p:extLst>
      <p:ext uri="{BB962C8B-B14F-4D97-AF65-F5344CB8AC3E}">
        <p14:creationId xmlns:p14="http://schemas.microsoft.com/office/powerpoint/2010/main" val="32590888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D17F6-55EA-294A-91AA-407FCF998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Stances and Bases of Support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461B-D92A-42FC-ACE1-79E58429F7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783541"/>
            <a:ext cx="1883595" cy="319339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BBC7E9-4EE9-4CE5-922D-34DBC0F7E2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6491" y="2783541"/>
            <a:ext cx="2537784" cy="319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91D9CD-110A-4C70-B5D9-ECEFE0F9BB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4688" y="1808161"/>
            <a:ext cx="1250708" cy="40802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9F246C-1618-4C0D-8600-DF5F092E4E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5809" y="1808161"/>
            <a:ext cx="717991" cy="41687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6BCBC0-98E3-48BE-A8C3-9FA24BC00C64}"/>
              </a:ext>
            </a:extLst>
          </p:cNvPr>
          <p:cNvSpPr txBox="1"/>
          <p:nvPr/>
        </p:nvSpPr>
        <p:spPr>
          <a:xfrm>
            <a:off x="9952864" y="5976939"/>
            <a:ext cx="14009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>
                <a:latin typeface="Helvetica" panose="020B0604020202020204" pitchFamily="34" charset="0"/>
                <a:cs typeface="Helvetica" panose="020B0604020202020204" pitchFamily="34" charset="0"/>
              </a:rPr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41906091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B53E5-930A-4B6A-85CA-D95241BC2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Stances and Bases of Support </a:t>
            </a:r>
            <a:r>
              <a:rPr lang="en-US" sz="2400" i="1" dirty="0"/>
              <a:t>(continued)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7AFEAA-6FF7-426D-9784-2484677BAD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245660"/>
            <a:ext cx="3142427" cy="373127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CF69E9-1930-47D4-9FE8-36F87ADAE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2548" y="1808163"/>
            <a:ext cx="484299" cy="41687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9FE3EB-A45B-4071-AA0F-6FD720F43B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8768" y="2245659"/>
            <a:ext cx="3116947" cy="37312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6E82FDC-4B89-416B-848B-5BB7A9D1A7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5089" y="1808163"/>
            <a:ext cx="1908711" cy="416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3819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1059</TotalTime>
  <Words>1504</Words>
  <Application>Microsoft Office PowerPoint</Application>
  <PresentationFormat>Widescreen</PresentationFormat>
  <Paragraphs>244</Paragraphs>
  <Slides>39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50" baseType="lpstr">
      <vt:lpstr>Helvetica Neue</vt:lpstr>
      <vt:lpstr>Helvetica Neue Condensed</vt:lpstr>
      <vt:lpstr>Arial</vt:lpstr>
      <vt:lpstr>Calibri</vt:lpstr>
      <vt:lpstr>Calibri Light</vt:lpstr>
      <vt:lpstr>Franklin Gothic Book</vt:lpstr>
      <vt:lpstr>Franklin Gothic Medium</vt:lpstr>
      <vt:lpstr>Helvetica</vt:lpstr>
      <vt:lpstr>Times New Roman</vt:lpstr>
      <vt:lpstr>Office Theme</vt:lpstr>
      <vt:lpstr>Custom Design</vt:lpstr>
      <vt:lpstr>Torques and Moments of Force:  Maintaining Equilibrium or Changing Angular Motion</vt:lpstr>
      <vt:lpstr>Objectives</vt:lpstr>
      <vt:lpstr>Objectives (continued)</vt:lpstr>
      <vt:lpstr>Torque</vt:lpstr>
      <vt:lpstr>Sliding a Book on a Table</vt:lpstr>
      <vt:lpstr>Effects of Force: Line of Action</vt:lpstr>
      <vt:lpstr>Moment Arm</vt:lpstr>
      <vt:lpstr>Moment Arm of a Force</vt:lpstr>
      <vt:lpstr>Torque: Mathematically</vt:lpstr>
      <vt:lpstr>To Fully Describe a Torque</vt:lpstr>
      <vt:lpstr>Applications of Torque</vt:lpstr>
      <vt:lpstr>Muscular Torque</vt:lpstr>
      <vt:lpstr>Moment Arm of the Biceps Brachii</vt:lpstr>
      <vt:lpstr>Change to Joint Angle Changes Muscle Moment Arm</vt:lpstr>
      <vt:lpstr>Changing Moment Arm With Changing Elbow Position</vt:lpstr>
      <vt:lpstr>Strength Training Torques</vt:lpstr>
      <vt:lpstr>Leg Extension Machine</vt:lpstr>
      <vt:lpstr>Strength Training Devices and Torque</vt:lpstr>
      <vt:lpstr>Forces and Torques in Equilibrium</vt:lpstr>
      <vt:lpstr>Net Torque</vt:lpstr>
      <vt:lpstr>Free-Body Diagram of Ruler With Pennies</vt:lpstr>
      <vt:lpstr>Estimate Muscle Force Using Equilibrium Equations</vt:lpstr>
      <vt:lpstr>Estimate Muscle Force Using Equilibrium Equations (continued)</vt:lpstr>
      <vt:lpstr>Levers in the body</vt:lpstr>
      <vt:lpstr>Second class levers</vt:lpstr>
      <vt:lpstr>Third class levers</vt:lpstr>
      <vt:lpstr>Center of Gravity (cg)</vt:lpstr>
      <vt:lpstr>Locating the Center of Gravity of an Object</vt:lpstr>
      <vt:lpstr>Mathematical Determination of the cg Location</vt:lpstr>
      <vt:lpstr>Free-Body Diagram of a Barbell With Plates</vt:lpstr>
      <vt:lpstr>Mathematical Determination of the cg Location (continued)</vt:lpstr>
      <vt:lpstr>Mathematical Determination of the cg Location (continued)</vt:lpstr>
      <vt:lpstr>Center of Gravity of the Human Body</vt:lpstr>
      <vt:lpstr>Human Body in Anatomical Position</vt:lpstr>
      <vt:lpstr>Center of Gravity and Performance</vt:lpstr>
      <vt:lpstr>Three Different Vertical Jump Techniques</vt:lpstr>
      <vt:lpstr>Center of Gravity and Stability</vt:lpstr>
      <vt:lpstr>Stances and Bases of Support</vt:lpstr>
      <vt:lpstr>Stances and Bases of Support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Dylan Blain</cp:lastModifiedBy>
  <cp:revision>71</cp:revision>
  <cp:lastPrinted>2017-03-14T16:50:08Z</cp:lastPrinted>
  <dcterms:created xsi:type="dcterms:W3CDTF">2017-03-14T15:11:25Z</dcterms:created>
  <dcterms:modified xsi:type="dcterms:W3CDTF">2025-11-18T12:57:27Z</dcterms:modified>
</cp:coreProperties>
</file>