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18"/>
  </p:notesMasterIdLst>
  <p:handoutMasterIdLst>
    <p:handoutMasterId r:id="rId19"/>
  </p:handoutMasterIdLst>
  <p:sldIdLst>
    <p:sldId id="278" r:id="rId2"/>
    <p:sldId id="260" r:id="rId3"/>
    <p:sldId id="267" r:id="rId4"/>
    <p:sldId id="277" r:id="rId5"/>
    <p:sldId id="279" r:id="rId6"/>
    <p:sldId id="281" r:id="rId7"/>
    <p:sldId id="283" r:id="rId8"/>
    <p:sldId id="284" r:id="rId9"/>
    <p:sldId id="298" r:id="rId10"/>
    <p:sldId id="299" r:id="rId11"/>
    <p:sldId id="300" r:id="rId12"/>
    <p:sldId id="303" r:id="rId13"/>
    <p:sldId id="256" r:id="rId14"/>
    <p:sldId id="257" r:id="rId15"/>
    <p:sldId id="262" r:id="rId16"/>
    <p:sldId id="30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47" autoAdjust="0"/>
  </p:normalViewPr>
  <p:slideViewPr>
    <p:cSldViewPr>
      <p:cViewPr>
        <p:scale>
          <a:sx n="63" d="100"/>
          <a:sy n="63" d="100"/>
        </p:scale>
        <p:origin x="804" y="56"/>
      </p:cViewPr>
      <p:guideLst>
        <p:guide pos="3840"/>
        <p:guide orient="horz" pos="2160"/>
      </p:guideLst>
    </p:cSldViewPr>
  </p:slideViewPr>
  <p:notesTextViewPr>
    <p:cViewPr>
      <p:scale>
        <a:sx n="1" d="1"/>
        <a:sy n="1" d="1"/>
      </p:scale>
      <p:origin x="0" y="0"/>
    </p:cViewPr>
  </p:notesTextViewPr>
  <p:sorterViewPr>
    <p:cViewPr>
      <p:scale>
        <a:sx n="100" d="100"/>
        <a:sy n="100" d="100"/>
      </p:scale>
      <p:origin x="0" y="0"/>
    </p:cViewPr>
  </p:sorterViewPr>
  <p:notesViewPr>
    <p:cSldViewPr showGuides="1">
      <p:cViewPr varScale="1">
        <p:scale>
          <a:sx n="63" d="100"/>
          <a:sy n="63" d="100"/>
        </p:scale>
        <p:origin x="283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8/16/2022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8/16/2022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 TOPIC :THE USE OF CONTEMPORARY TECHNOLOGY IN HEALTCARE</a:t>
            </a:r>
          </a:p>
        </p:txBody>
      </p:sp>
      <p:sp>
        <p:nvSpPr>
          <p:cNvPr id="4" name="Slide Number Placeholder 3"/>
          <p:cNvSpPr>
            <a:spLocks noGrp="1"/>
          </p:cNvSpPr>
          <p:nvPr>
            <p:ph type="sldNum" sz="quarter" idx="5"/>
          </p:nvPr>
        </p:nvSpPr>
        <p:spPr/>
        <p:txBody>
          <a:bodyPr/>
          <a:lstStyle/>
          <a:p>
            <a:fld id="{9555D449-B875-4B8D-8E66-224D27E54C9A}" type="slidenum">
              <a:rPr lang="en-GB" smtClean="0"/>
              <a:t>1</a:t>
            </a:fld>
            <a:endParaRPr lang="en-GB" dirty="0"/>
          </a:p>
        </p:txBody>
      </p:sp>
    </p:spTree>
    <p:extLst>
      <p:ext uri="{BB962C8B-B14F-4D97-AF65-F5344CB8AC3E}">
        <p14:creationId xmlns:p14="http://schemas.microsoft.com/office/powerpoint/2010/main" val="4285383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doubt that technology and digital tools are playing an increasingly important role in the healthcare sector. From providing easy access to medical information to automating patient intake forms, these tools have revolutionized how patients can receive care. In addition, technologies like virtual reality allow doctors and caregivers to more effectively treat patients by simulating different surgical procedures or treating difficult cases with computer-generated imagery. Overall, digital technologies are helping hospitals improve patient outcomes while reducing costs associated with traditional healthcare services. Digital tools and techniques are playing an increasingly important role in the healthcare sector, as they help to speed up access to information, reduce paperwork, and improve communication between patients and providers. These technologies can also play a role in patient care by helping doctors track vital signs, medication dosages, and other health data. Digital platforms such as Snapchat have become especially popular for young patients who are anxious about getting sick or injured. This app allows users to share photos and videos with their friends that expire after a set time limit (usually 10 minutes), which helps them to communicate effectively without worrying about confidentiality. In addition to digital technology applications, hospitals are now using QR codes on exterior walls so that patients walking by can easily scan the code with their phone cameras and be directed immediately into the hospital lobby or doctor's office. By bypassing traditional walkways and elevators altogether, this system is supposed not only to save on energy costs but also increase traffic flow within the hospital grounds during peak hours!</a:t>
            </a:r>
          </a:p>
        </p:txBody>
      </p:sp>
      <p:sp>
        <p:nvSpPr>
          <p:cNvPr id="4" name="Slide Number Placeholder 3"/>
          <p:cNvSpPr>
            <a:spLocks noGrp="1"/>
          </p:cNvSpPr>
          <p:nvPr>
            <p:ph type="sldNum" sz="quarter" idx="5"/>
          </p:nvPr>
        </p:nvSpPr>
        <p:spPr/>
        <p:txBody>
          <a:bodyPr/>
          <a:lstStyle/>
          <a:p>
            <a:fld id="{9555D449-B875-4B8D-8E66-224D27E54C9A}" type="slidenum">
              <a:rPr lang="en-US" smtClean="0"/>
              <a:t>2</a:t>
            </a:fld>
            <a:endParaRPr lang="en-US"/>
          </a:p>
        </p:txBody>
      </p:sp>
    </p:spTree>
    <p:extLst>
      <p:ext uri="{BB962C8B-B14F-4D97-AF65-F5344CB8AC3E}">
        <p14:creationId xmlns:p14="http://schemas.microsoft.com/office/powerpoint/2010/main" val="541430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55D449-B875-4B8D-8E66-224D27E54C9A}" type="slidenum">
              <a:rPr lang="en-US" smtClean="0"/>
              <a:t>3</a:t>
            </a:fld>
            <a:endParaRPr lang="en-US"/>
          </a:p>
        </p:txBody>
      </p:sp>
    </p:spTree>
    <p:extLst>
      <p:ext uri="{BB962C8B-B14F-4D97-AF65-F5344CB8AC3E}">
        <p14:creationId xmlns:p14="http://schemas.microsoft.com/office/powerpoint/2010/main" val="2216232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a:t>
            </a:r>
          </a:p>
        </p:txBody>
      </p:sp>
      <p:sp>
        <p:nvSpPr>
          <p:cNvPr id="4" name="Slide Number Placeholder 3"/>
          <p:cNvSpPr>
            <a:spLocks noGrp="1"/>
          </p:cNvSpPr>
          <p:nvPr>
            <p:ph type="sldNum" sz="quarter" idx="5"/>
          </p:nvPr>
        </p:nvSpPr>
        <p:spPr/>
        <p:txBody>
          <a:bodyPr/>
          <a:lstStyle/>
          <a:p>
            <a:fld id="{9555D449-B875-4B8D-8E66-224D27E54C9A}" type="slidenum">
              <a:rPr lang="en-GB" smtClean="0"/>
              <a:t>4</a:t>
            </a:fld>
            <a:endParaRPr lang="en-GB"/>
          </a:p>
        </p:txBody>
      </p:sp>
    </p:spTree>
    <p:extLst>
      <p:ext uri="{BB962C8B-B14F-4D97-AF65-F5344CB8AC3E}">
        <p14:creationId xmlns:p14="http://schemas.microsoft.com/office/powerpoint/2010/main" val="100173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Every element of human life, including healthcare, is being transformed by new technology. As a result of advances in technology, doctors are now able to gather data in a more structured manner and investigate a wide range of therapeutic options. As a result of advances in robotic surgery and digital dispensing, it is now simpler than ever to fill and modify medications with the correct dosage information (</a:t>
            </a:r>
            <a:r>
              <a:rPr lang="en-IN" sz="1200" dirty="0">
                <a:effectLst/>
                <a:latin typeface="Arial" panose="020B0604020202020204" pitchFamily="34" charset="0"/>
                <a:ea typeface="Calibri" panose="020F0502020204030204" pitchFamily="34" charset="0"/>
                <a:cs typeface="Times New Roman" panose="02020603050405020304" pitchFamily="18" charset="0"/>
              </a:rPr>
              <a:t>Baker, Xiang and Atkinson, 2017)</a:t>
            </a:r>
            <a:r>
              <a:rPr lang="en-US" sz="1200" dirty="0">
                <a:effectLst/>
                <a:latin typeface="Arial" panose="020B0604020202020204" pitchFamily="34" charset="0"/>
                <a:ea typeface="Calibri" panose="020F0502020204030204" pitchFamily="34" charset="0"/>
                <a:cs typeface="Times New Roman" panose="02020603050405020304" pitchFamily="18" charset="0"/>
              </a:rPr>
              <a:t>. Via education (as physicians may utilize instruments and 3D pictures to teach people what's occurring) as well as telehealth, doctor-patient communication has increased substantially. The term "healthcare technology" encompasses a wide range of software and hardware solutions aimed at enhancing hospital and administrative efficiency, providing new insights into medications and procedures, and generally raising the standard of patient care. </a:t>
            </a:r>
            <a:endParaRPr lang="en-IN"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There is a $2 trillion behemoth of a healthcare business at a juncture right now. Amidst crushing expenses and bureaucracy, the business is always seeking methods to enhance in every possible area </a:t>
            </a:r>
            <a:r>
              <a:rPr lang="en-IN" sz="1200" dirty="0">
                <a:effectLst/>
                <a:latin typeface="Arial" panose="020B0604020202020204" pitchFamily="34" charset="0"/>
                <a:ea typeface="Calibri" panose="020F0502020204030204" pitchFamily="34" charset="0"/>
                <a:cs typeface="Times New Roman" panose="02020603050405020304" pitchFamily="18" charset="0"/>
              </a:rPr>
              <a:t>(</a:t>
            </a:r>
            <a:r>
              <a:rPr lang="en-IN" sz="1200" dirty="0" err="1">
                <a:effectLst/>
                <a:latin typeface="Arial" panose="020B0604020202020204" pitchFamily="34" charset="0"/>
                <a:ea typeface="Calibri" panose="020F0502020204030204" pitchFamily="34" charset="0"/>
                <a:cs typeface="Times New Roman" panose="02020603050405020304" pitchFamily="18" charset="0"/>
              </a:rPr>
              <a:t>AlQudah</a:t>
            </a:r>
            <a:r>
              <a:rPr lang="en-IN" sz="1200" dirty="0">
                <a:effectLst/>
                <a:latin typeface="Arial" panose="020B0604020202020204" pitchFamily="34" charset="0"/>
                <a:ea typeface="Calibri" panose="020F0502020204030204" pitchFamily="34" charset="0"/>
                <a:cs typeface="Times New Roman" panose="02020603050405020304" pitchFamily="18" charset="0"/>
              </a:rPr>
              <a:t>, Al-Emran and </a:t>
            </a:r>
            <a:r>
              <a:rPr lang="en-IN" sz="1200" dirty="0" err="1">
                <a:effectLst/>
                <a:latin typeface="Arial" panose="020B0604020202020204" pitchFamily="34" charset="0"/>
                <a:ea typeface="Calibri" panose="020F0502020204030204" pitchFamily="34" charset="0"/>
                <a:cs typeface="Times New Roman" panose="02020603050405020304" pitchFamily="18" charset="0"/>
              </a:rPr>
              <a:t>Shaalan</a:t>
            </a:r>
            <a:r>
              <a:rPr lang="en-IN" sz="1200" dirty="0">
                <a:effectLst/>
                <a:latin typeface="Arial" panose="020B0604020202020204" pitchFamily="34" charset="0"/>
                <a:ea typeface="Calibri" panose="020F0502020204030204" pitchFamily="34" charset="0"/>
                <a:cs typeface="Times New Roman" panose="02020603050405020304" pitchFamily="18" charset="0"/>
              </a:rPr>
              <a:t>, 2021)</a:t>
            </a:r>
            <a:r>
              <a:rPr lang="en-US" sz="1200" dirty="0">
                <a:effectLst/>
                <a:latin typeface="Arial" panose="020B0604020202020204" pitchFamily="34" charset="0"/>
                <a:ea typeface="Calibri" panose="020F0502020204030204" pitchFamily="34" charset="0"/>
                <a:cs typeface="Times New Roman" panose="02020603050405020304" pitchFamily="18" charset="0"/>
              </a:rPr>
              <a:t>. When it comes to this, health tech comes into play. In order to improve quality and efficiency, technology is being incorporated into every aspect of the healthcare experience making it seamless and rapid. The present paper will explore the adaptation of technologies in the healthcare sector in the domains of diagnostic, administrative and care support. </a:t>
            </a:r>
            <a:endParaRPr lang="en-IN"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CB3F336-7DD2-47CF-A0F3-D1163B2A9C10}" type="slidenum">
              <a:rPr lang="en-US" smtClean="0"/>
              <a:pPr/>
              <a:t>6</a:t>
            </a:fld>
            <a:endParaRPr lang="en-US" dirty="0"/>
          </a:p>
        </p:txBody>
      </p:sp>
    </p:spTree>
    <p:extLst>
      <p:ext uri="{BB962C8B-B14F-4D97-AF65-F5344CB8AC3E}">
        <p14:creationId xmlns:p14="http://schemas.microsoft.com/office/powerpoint/2010/main" val="20283803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dirty="0">
                <a:effectLst/>
                <a:latin typeface="Arial" panose="020B0604020202020204" pitchFamily="34" charset="0"/>
                <a:ea typeface="Calibri" panose="020F0502020204030204" pitchFamily="34" charset="0"/>
                <a:cs typeface="Times New Roman" panose="02020603050405020304" pitchFamily="18" charset="0"/>
              </a:rPr>
              <a:t>Modern medical teams have improved communication procedures, easier workflow, simpler processes, auditing, and everyone knows who is in contact. Digital vs. traditional on-call scheduling shows this. Digital solutions allow organisations to arrange on-call physicians and deliver automatic notifications to their HIPAA-compliant mobile apps (Krishnamoorthy, </a:t>
            </a:r>
            <a:r>
              <a:rPr lang="en-IN" sz="1200" dirty="0" err="1">
                <a:effectLst/>
                <a:latin typeface="Arial" panose="020B0604020202020204" pitchFamily="34" charset="0"/>
                <a:ea typeface="Calibri" panose="020F0502020204030204" pitchFamily="34" charset="0"/>
                <a:cs typeface="Times New Roman" panose="02020603050405020304" pitchFamily="18" charset="0"/>
              </a:rPr>
              <a:t>Dua</a:t>
            </a:r>
            <a:r>
              <a:rPr lang="en-IN" sz="1200" dirty="0">
                <a:effectLst/>
                <a:latin typeface="Arial" panose="020B0604020202020204" pitchFamily="34" charset="0"/>
                <a:ea typeface="Calibri" panose="020F0502020204030204" pitchFamily="34" charset="0"/>
                <a:cs typeface="Times New Roman" panose="02020603050405020304" pitchFamily="18" charset="0"/>
              </a:rPr>
              <a:t> and Gupta, 2021). Effective healthcare communication promotes reliability and patient safety. Cloud-based technologies let a patient's medical team organize treatment utilising mobile or desktop devices. A patient-specific portal keeps everybody informed. This improves communication, streamlines operations, and lessens the duration of treatment by offering providers real-time information. Some systems include machine inputs, notifications, and care team messages (</a:t>
            </a:r>
            <a:r>
              <a:rPr lang="en-IN" sz="1200" dirty="0" err="1">
                <a:effectLst/>
                <a:latin typeface="Arial" panose="020B0604020202020204" pitchFamily="34" charset="0"/>
                <a:ea typeface="Calibri" panose="020F0502020204030204" pitchFamily="34" charset="0"/>
                <a:cs typeface="Times New Roman" panose="02020603050405020304" pitchFamily="18" charset="0"/>
              </a:rPr>
              <a:t>AlQudah</a:t>
            </a:r>
            <a:r>
              <a:rPr lang="en-IN" sz="1200" dirty="0">
                <a:effectLst/>
                <a:latin typeface="Arial" panose="020B0604020202020204" pitchFamily="34" charset="0"/>
                <a:ea typeface="Calibri" panose="020F0502020204030204" pitchFamily="34" charset="0"/>
                <a:cs typeface="Times New Roman" panose="02020603050405020304" pitchFamily="18" charset="0"/>
              </a:rPr>
              <a:t>, Al-Emran and </a:t>
            </a:r>
            <a:r>
              <a:rPr lang="en-IN" sz="1200" dirty="0" err="1">
                <a:effectLst/>
                <a:latin typeface="Arial" panose="020B0604020202020204" pitchFamily="34" charset="0"/>
                <a:ea typeface="Calibri" panose="020F0502020204030204" pitchFamily="34" charset="0"/>
                <a:cs typeface="Times New Roman" panose="02020603050405020304" pitchFamily="18" charset="0"/>
              </a:rPr>
              <a:t>Shaalan</a:t>
            </a:r>
            <a:r>
              <a:rPr lang="en-IN" sz="1200" dirty="0">
                <a:effectLst/>
                <a:latin typeface="Arial" panose="020B0604020202020204" pitchFamily="34" charset="0"/>
                <a:ea typeface="Calibri" panose="020F0502020204030204" pitchFamily="34" charset="0"/>
                <a:cs typeface="Times New Roman" panose="02020603050405020304" pitchFamily="18" charset="0"/>
              </a:rPr>
              <a:t>, 2021). Text message notifications, location data, and workflow data may assist nurses to organise care by prioritising responses. All these improve the efficiency of treatment and care practices. </a:t>
            </a:r>
          </a:p>
          <a:p>
            <a:endParaRPr lang="en-IN" dirty="0"/>
          </a:p>
        </p:txBody>
      </p:sp>
      <p:sp>
        <p:nvSpPr>
          <p:cNvPr id="4" name="Slide Number Placeholder 3"/>
          <p:cNvSpPr>
            <a:spLocks noGrp="1"/>
          </p:cNvSpPr>
          <p:nvPr>
            <p:ph type="sldNum" sz="quarter" idx="5"/>
          </p:nvPr>
        </p:nvSpPr>
        <p:spPr/>
        <p:txBody>
          <a:bodyPr/>
          <a:lstStyle/>
          <a:p>
            <a:fld id="{2CB3F336-7DD2-47CF-A0F3-D1163B2A9C10}" type="slidenum">
              <a:rPr lang="en-US" smtClean="0"/>
              <a:pPr/>
              <a:t>7</a:t>
            </a:fld>
            <a:endParaRPr lang="en-US" dirty="0"/>
          </a:p>
        </p:txBody>
      </p:sp>
    </p:spTree>
    <p:extLst>
      <p:ext uri="{BB962C8B-B14F-4D97-AF65-F5344CB8AC3E}">
        <p14:creationId xmlns:p14="http://schemas.microsoft.com/office/powerpoint/2010/main" val="3353357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dirty="0">
                <a:effectLst/>
                <a:latin typeface="Arial" panose="020B0604020202020204" pitchFamily="34" charset="0"/>
                <a:ea typeface="Calibri" panose="020F0502020204030204" pitchFamily="34" charset="0"/>
                <a:cs typeface="Times New Roman" panose="02020603050405020304" pitchFamily="18" charset="0"/>
              </a:rPr>
              <a:t>Healthcare has gained rapid growth in the last few years after the improvement of technological research in this specific sector. The healthcare institutions have increased their focus on the integration of advanced technologies and vast data that is further interpreted to gain vital insights and patterns in the existing or prospective treatment approaches which have helped to improve the possibilities for an advanced system and improved care and treatment facilities. The paper has explored a vast array of knowledge on the core subject of technology and its incorporation into healthcare dynamics to produce comprehensive knowledge. </a:t>
            </a:r>
          </a:p>
          <a:p>
            <a:endParaRPr lang="en-IN" dirty="0"/>
          </a:p>
        </p:txBody>
      </p:sp>
      <p:sp>
        <p:nvSpPr>
          <p:cNvPr id="4" name="Slide Number Placeholder 3"/>
          <p:cNvSpPr>
            <a:spLocks noGrp="1"/>
          </p:cNvSpPr>
          <p:nvPr>
            <p:ph type="sldNum" sz="quarter" idx="5"/>
          </p:nvPr>
        </p:nvSpPr>
        <p:spPr/>
        <p:txBody>
          <a:bodyPr/>
          <a:lstStyle/>
          <a:p>
            <a:fld id="{2CB3F336-7DD2-47CF-A0F3-D1163B2A9C10}" type="slidenum">
              <a:rPr lang="en-US" smtClean="0"/>
              <a:pPr/>
              <a:t>8</a:t>
            </a:fld>
            <a:endParaRPr lang="en-US" dirty="0"/>
          </a:p>
        </p:txBody>
      </p:sp>
    </p:spTree>
    <p:extLst>
      <p:ext uri="{BB962C8B-B14F-4D97-AF65-F5344CB8AC3E}">
        <p14:creationId xmlns:p14="http://schemas.microsoft.com/office/powerpoint/2010/main" val="1926028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B1B89-D998-DDE1-5BF5-4F3B3D3A42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662824-7B02-7905-20E6-166418AEF7E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838722B-ADF2-6B27-00BD-89DB4B5B22B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0C7B5D-4870-451F-90EF-688C8042715D}" type="slidenum">
              <a:t>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432335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a:xfrm>
            <a:off x="2416500" y="329307"/>
            <a:ext cx="4973915" cy="309201"/>
          </a:xfrm>
        </p:spPr>
        <p:txBody>
          <a:bodyPr/>
          <a:lstStyle/>
          <a:p>
            <a:r>
              <a:rPr lang="en-US"/>
              <a:t>PITCH DECK</a:t>
            </a:r>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F860B6F-2FE3-4DE6-9496-980E987E7466}"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072507"/>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2830130"/>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1436559"/>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9742786"/>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8/03/20XX</a:t>
            </a:r>
            <a:endParaRPr lang="en-US" dirty="0"/>
          </a:p>
        </p:txBody>
      </p:sp>
      <p:sp>
        <p:nvSpPr>
          <p:cNvPr id="8" name="Footer Placeholder 7"/>
          <p:cNvSpPr>
            <a:spLocks noGrp="1"/>
          </p:cNvSpPr>
          <p:nvPr>
            <p:ph type="ftr" sz="quarter" idx="11"/>
          </p:nvPr>
        </p:nvSpPr>
        <p:spPr/>
        <p:txBody>
          <a:bodyPr/>
          <a:lstStyle/>
          <a:p>
            <a:r>
              <a:rPr lang="en-US"/>
              <a:t>PITCH DECK</a:t>
            </a:r>
            <a:endParaRPr lang="en-US" dirty="0"/>
          </a:p>
        </p:txBody>
      </p:sp>
      <p:sp>
        <p:nvSpPr>
          <p:cNvPr id="9" name="Slide Number Placeholder 8"/>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6473992"/>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8/03/20XX</a:t>
            </a:r>
            <a:endParaRPr lang="en-US" dirty="0"/>
          </a:p>
        </p:txBody>
      </p:sp>
      <p:sp>
        <p:nvSpPr>
          <p:cNvPr id="4" name="Footer Placeholder 3"/>
          <p:cNvSpPr>
            <a:spLocks noGrp="1"/>
          </p:cNvSpPr>
          <p:nvPr>
            <p:ph type="ftr" sz="quarter" idx="11"/>
          </p:nvPr>
        </p:nvSpPr>
        <p:spPr/>
        <p:txBody>
          <a:bodyPr/>
          <a:lstStyle/>
          <a:p>
            <a:r>
              <a:rPr lang="en-US"/>
              <a:t>PITCH DECK</a:t>
            </a:r>
            <a:endParaRPr lang="en-US" dirty="0"/>
          </a:p>
        </p:txBody>
      </p:sp>
      <p:sp>
        <p:nvSpPr>
          <p:cNvPr id="5" name="Slide Number Placeholder 4"/>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6101169"/>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8/03/20XX</a:t>
            </a:r>
            <a:endParaRPr lang="en-US" dirty="0"/>
          </a:p>
        </p:txBody>
      </p:sp>
      <p:sp>
        <p:nvSpPr>
          <p:cNvPr id="3" name="Footer Placeholder 2"/>
          <p:cNvSpPr>
            <a:spLocks noGrp="1"/>
          </p:cNvSpPr>
          <p:nvPr>
            <p:ph type="ftr" sz="quarter" idx="11"/>
          </p:nvPr>
        </p:nvSpPr>
        <p:spPr/>
        <p:txBody>
          <a:bodyPr/>
          <a:lstStyle/>
          <a:p>
            <a:r>
              <a:rPr lang="en-US"/>
              <a:t>PITCH DECK</a:t>
            </a:r>
            <a:endParaRPr lang="en-US" dirty="0"/>
          </a:p>
        </p:txBody>
      </p:sp>
      <p:sp>
        <p:nvSpPr>
          <p:cNvPr id="4" name="Slide Number Placeholder 3"/>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068333832"/>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2256835"/>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r>
              <a:rPr lang="en-US"/>
              <a:t>8/03/20XX</a:t>
            </a:r>
            <a:endParaRPr lang="en-US" dirty="0"/>
          </a:p>
        </p:txBody>
      </p:sp>
      <p:sp>
        <p:nvSpPr>
          <p:cNvPr id="6" name="Footer Placeholder 5"/>
          <p:cNvSpPr>
            <a:spLocks noGrp="1"/>
          </p:cNvSpPr>
          <p:nvPr>
            <p:ph type="ftr" sz="quarter" idx="11"/>
          </p:nvPr>
        </p:nvSpPr>
        <p:spPr>
          <a:xfrm>
            <a:off x="1447382" y="318640"/>
            <a:ext cx="5541004" cy="320931"/>
          </a:xfrm>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7142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848923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1363340"/>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Our Competi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8E1A5FC-3F83-4927-88B5-5BCBA3EA6843}"/>
              </a:ext>
            </a:extLst>
          </p:cNvPr>
          <p:cNvSpPr>
            <a:spLocks noGrp="1"/>
          </p:cNvSpPr>
          <p:nvPr>
            <p:ph type="pic" sz="quarter" idx="16" hasCustomPrompt="1"/>
          </p:nvPr>
        </p:nvSpPr>
        <p:spPr>
          <a:xfrm>
            <a:off x="7333860" y="466725"/>
            <a:ext cx="4858139" cy="5924550"/>
          </a:xfrm>
        </p:spPr>
        <p:txBody>
          <a:bodyPr>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4A2EE9FB-42C5-4A09-A4FE-4DDE8CF93548}"/>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38208DFF-BE58-419E-A8E1-FD94281589CF}"/>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A424A919-F912-4129-B930-D8A078A8C686}"/>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10" name="Text Placeholder 10">
            <a:extLst>
              <a:ext uri="{FF2B5EF4-FFF2-40B4-BE49-F238E27FC236}">
                <a16:creationId xmlns:a16="http://schemas.microsoft.com/office/drawing/2014/main" id="{7CEA9B97-0004-4411-ABB4-A27F463B897A}"/>
              </a:ext>
            </a:extLst>
          </p:cNvPr>
          <p:cNvSpPr>
            <a:spLocks noGrp="1"/>
          </p:cNvSpPr>
          <p:nvPr>
            <p:ph type="body" sz="quarter" idx="13" hasCustomPrompt="1"/>
          </p:nvPr>
        </p:nvSpPr>
        <p:spPr>
          <a:xfrm>
            <a:off x="757045" y="2387634"/>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5ED60F60-B501-479A-A75A-8FD1F9796572}"/>
              </a:ext>
            </a:extLst>
          </p:cNvPr>
          <p:cNvSpPr>
            <a:spLocks noGrp="1"/>
          </p:cNvSpPr>
          <p:nvPr>
            <p:ph type="body" sz="quarter" idx="17" hasCustomPrompt="1"/>
          </p:nvPr>
        </p:nvSpPr>
        <p:spPr>
          <a:xfrm>
            <a:off x="757045" y="1804968"/>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9170FD0E-EBE1-4417-BC9D-4CD5F92BFD36}"/>
              </a:ext>
            </a:extLst>
          </p:cNvPr>
          <p:cNvSpPr>
            <a:spLocks noGrp="1"/>
          </p:cNvSpPr>
          <p:nvPr>
            <p:ph type="body" sz="quarter" idx="18" hasCustomPrompt="1"/>
          </p:nvPr>
        </p:nvSpPr>
        <p:spPr>
          <a:xfrm>
            <a:off x="4045452" y="2385650"/>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17738676-CB36-4BE1-A9C9-0215DEEECB12}"/>
              </a:ext>
            </a:extLst>
          </p:cNvPr>
          <p:cNvSpPr>
            <a:spLocks noGrp="1"/>
          </p:cNvSpPr>
          <p:nvPr>
            <p:ph type="body" sz="quarter" idx="19" hasCustomPrompt="1"/>
          </p:nvPr>
        </p:nvSpPr>
        <p:spPr>
          <a:xfrm>
            <a:off x="4045452" y="1802984"/>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CC438544-38E0-4456-B973-6058B99619B8}"/>
              </a:ext>
            </a:extLst>
          </p:cNvPr>
          <p:cNvSpPr>
            <a:spLocks noGrp="1"/>
          </p:cNvSpPr>
          <p:nvPr>
            <p:ph type="title" hasCustomPrompt="1"/>
          </p:nvPr>
        </p:nvSpPr>
        <p:spPr>
          <a:xfrm>
            <a:off x="724203" y="671808"/>
            <a:ext cx="6041907"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13604471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bout Us">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6E7A44-0539-4C8E-ABEB-E56B131C44E7}"/>
              </a:ext>
              <a:ext uri="{C183D7F6-B498-43B3-948B-1728B52AA6E4}">
                <adec:decorative xmlns:adec="http://schemas.microsoft.com/office/drawing/2017/decorative" val="1"/>
              </a:ext>
            </a:extLst>
          </p:cNvPr>
          <p:cNvSpPr/>
          <p:nvPr userDrawn="1"/>
        </p:nvSpPr>
        <p:spPr>
          <a:xfrm>
            <a:off x="6029326" y="2152651"/>
            <a:ext cx="6162674" cy="29098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Picture Placeholder 10">
            <a:extLst>
              <a:ext uri="{FF2B5EF4-FFF2-40B4-BE49-F238E27FC236}">
                <a16:creationId xmlns:a16="http://schemas.microsoft.com/office/drawing/2014/main" id="{200CB7D0-0851-45AD-932F-0A0BD59CCB01}"/>
              </a:ext>
            </a:extLst>
          </p:cNvPr>
          <p:cNvSpPr>
            <a:spLocks noGrp="1"/>
          </p:cNvSpPr>
          <p:nvPr>
            <p:ph type="pic" sz="quarter" idx="13" hasCustomPrompt="1"/>
          </p:nvPr>
        </p:nvSpPr>
        <p:spPr>
          <a:xfrm>
            <a:off x="1" y="466726"/>
            <a:ext cx="6848474" cy="6391274"/>
          </a:xfrm>
          <a:custGeom>
            <a:avLst/>
            <a:gdLst>
              <a:gd name="connsiteX0" fmla="*/ 0 w 6848474"/>
              <a:gd name="connsiteY0" fmla="*/ 0 h 6391274"/>
              <a:gd name="connsiteX1" fmla="*/ 6848474 w 6848474"/>
              <a:gd name="connsiteY1" fmla="*/ 0 h 6391274"/>
              <a:gd name="connsiteX2" fmla="*/ 6848474 w 6848474"/>
              <a:gd name="connsiteY2" fmla="*/ 1685925 h 6391274"/>
              <a:gd name="connsiteX3" fmla="*/ 6029325 w 6848474"/>
              <a:gd name="connsiteY3" fmla="*/ 1685925 h 6391274"/>
              <a:gd name="connsiteX4" fmla="*/ 6029325 w 6848474"/>
              <a:gd name="connsiteY4" fmla="*/ 4595813 h 6391274"/>
              <a:gd name="connsiteX5" fmla="*/ 6848474 w 6848474"/>
              <a:gd name="connsiteY5" fmla="*/ 4595813 h 6391274"/>
              <a:gd name="connsiteX6" fmla="*/ 6848474 w 6848474"/>
              <a:gd name="connsiteY6" fmla="*/ 6391274 h 6391274"/>
              <a:gd name="connsiteX7" fmla="*/ 0 w 6848474"/>
              <a:gd name="connsiteY7" fmla="*/ 6391274 h 6391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8474" h="6391274">
                <a:moveTo>
                  <a:pt x="0" y="0"/>
                </a:moveTo>
                <a:lnTo>
                  <a:pt x="6848474" y="0"/>
                </a:lnTo>
                <a:lnTo>
                  <a:pt x="6848474" y="1685925"/>
                </a:lnTo>
                <a:lnTo>
                  <a:pt x="6029325" y="1685925"/>
                </a:lnTo>
                <a:lnTo>
                  <a:pt x="6029325" y="4595813"/>
                </a:lnTo>
                <a:lnTo>
                  <a:pt x="6848474" y="4595813"/>
                </a:lnTo>
                <a:lnTo>
                  <a:pt x="6848474" y="6391274"/>
                </a:lnTo>
                <a:lnTo>
                  <a:pt x="0" y="6391274"/>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BE0C0B0C-9F99-4C31-993B-EB072ABAD206}"/>
              </a:ext>
            </a:extLst>
          </p:cNvPr>
          <p:cNvSpPr>
            <a:spLocks noGrp="1"/>
          </p:cNvSpPr>
          <p:nvPr>
            <p:ph type="dt" sz="half" idx="10"/>
          </p:nvPr>
        </p:nvSpPr>
        <p:spPr/>
        <p:txBody>
          <a:bodyPr>
            <a:noAutofit/>
          </a:bodyPr>
          <a:lstStyle>
            <a:lvl1pPr>
              <a:defRPr>
                <a:solidFill>
                  <a:schemeClr val="accent1"/>
                </a:solidFill>
              </a:defRPr>
            </a:lvl1pPr>
          </a:lstStyle>
          <a:p>
            <a:r>
              <a:rPr lang="en-US" dirty="0"/>
              <a:t>8/03/20XX</a:t>
            </a:r>
          </a:p>
        </p:txBody>
      </p:sp>
      <p:sp>
        <p:nvSpPr>
          <p:cNvPr id="5" name="Footer Placeholder 4">
            <a:extLst>
              <a:ext uri="{FF2B5EF4-FFF2-40B4-BE49-F238E27FC236}">
                <a16:creationId xmlns:a16="http://schemas.microsoft.com/office/drawing/2014/main" id="{B632CDF4-F0E3-4D07-89C6-5ABCCDDD8726}"/>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6" name="Slide Number Placeholder 5">
            <a:extLst>
              <a:ext uri="{FF2B5EF4-FFF2-40B4-BE49-F238E27FC236}">
                <a16:creationId xmlns:a16="http://schemas.microsoft.com/office/drawing/2014/main" id="{645BDA5F-715E-4514-9476-437B3EB01335}"/>
              </a:ext>
            </a:extLst>
          </p:cNvPr>
          <p:cNvSpPr>
            <a:spLocks noGrp="1"/>
          </p:cNvSpPr>
          <p:nvPr>
            <p:ph type="sldNum" sz="quarter" idx="12"/>
          </p:nvPr>
        </p:nvSpPr>
        <p:spPr/>
        <p:txBody>
          <a:bodyPr>
            <a:noAutofit/>
          </a:bodyPr>
          <a:lstStyle>
            <a:lvl1pPr>
              <a:defRPr>
                <a:solidFill>
                  <a:schemeClr val="accent1"/>
                </a:solidFill>
              </a:defRPr>
            </a:lvl1pPr>
          </a:lstStyle>
          <a:p>
            <a:fld id="{BF860B6F-2FE3-4DE6-9496-980E987E7466}" type="slidenum">
              <a:rPr lang="en-US" smtClean="0"/>
              <a:pPr/>
              <a:t>‹#›</a:t>
            </a:fld>
            <a:endParaRPr lang="en-US" dirty="0"/>
          </a:p>
        </p:txBody>
      </p:sp>
      <p:sp>
        <p:nvSpPr>
          <p:cNvPr id="9" name="Text Placeholder 8">
            <a:extLst>
              <a:ext uri="{FF2B5EF4-FFF2-40B4-BE49-F238E27FC236}">
                <a16:creationId xmlns:a16="http://schemas.microsoft.com/office/drawing/2014/main" id="{A9D38E0F-D52F-4777-9D68-D30CB3B8C8ED}"/>
              </a:ext>
            </a:extLst>
          </p:cNvPr>
          <p:cNvSpPr>
            <a:spLocks noGrp="1"/>
          </p:cNvSpPr>
          <p:nvPr>
            <p:ph type="body" sz="quarter" idx="14" hasCustomPrompt="1"/>
          </p:nvPr>
        </p:nvSpPr>
        <p:spPr>
          <a:xfrm>
            <a:off x="6524625" y="2624137"/>
            <a:ext cx="5172075" cy="2033588"/>
          </a:xfrm>
        </p:spPr>
        <p:txBody>
          <a:bodyPr>
            <a:noAutofit/>
          </a:bodyPr>
          <a:lstStyle>
            <a:lvl1pPr marL="0" indent="0">
              <a:lnSpc>
                <a:spcPct val="125000"/>
              </a:lnSpc>
              <a:spcBef>
                <a:spcPts val="0"/>
              </a:spcBef>
              <a:buNone/>
              <a:defRPr sz="1600" spc="100" baseline="0">
                <a:solidFill>
                  <a:schemeClr val="bg1"/>
                </a:solidFill>
              </a:defRPr>
            </a:lvl1pPr>
          </a:lstStyle>
          <a:p>
            <a:pPr lvl="0"/>
            <a:r>
              <a:rPr lang="en-US" dirty="0"/>
              <a:t>Click to add text</a:t>
            </a:r>
          </a:p>
        </p:txBody>
      </p:sp>
      <p:sp>
        <p:nvSpPr>
          <p:cNvPr id="13" name="Title 1">
            <a:extLst>
              <a:ext uri="{FF2B5EF4-FFF2-40B4-BE49-F238E27FC236}">
                <a16:creationId xmlns:a16="http://schemas.microsoft.com/office/drawing/2014/main" id="{1E083E92-8775-41F5-A992-0786A4081385}"/>
              </a:ext>
            </a:extLst>
          </p:cNvPr>
          <p:cNvSpPr>
            <a:spLocks noGrp="1"/>
          </p:cNvSpPr>
          <p:nvPr>
            <p:ph type="title" hasCustomPrompt="1"/>
          </p:nvPr>
        </p:nvSpPr>
        <p:spPr>
          <a:xfrm>
            <a:off x="7692272" y="671808"/>
            <a:ext cx="3661528" cy="639192"/>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3132827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7CC0096-1860-4642-9CD2-0079EA5E7CD1}" type="datetimeFigureOut">
              <a:rPr lang="en-US" smtClean="0"/>
              <a:pPr/>
              <a:t>8/16/2022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31375A4-56A4-47D6-9801-1991572033F7}"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963891"/>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gland.nhs.uk/data-services/validate/" TargetMode="External"/><Relationship Id="rId2" Type="http://schemas.openxmlformats.org/officeDocument/2006/relationships/hyperlink" Target="https://www.indeed.com/career-advice/resumes-cover-letters/data-management-skills" TargetMode="External"/><Relationship Id="rId1" Type="http://schemas.openxmlformats.org/officeDocument/2006/relationships/slideLayout" Target="../slideLayouts/slideLayout8.xml"/><Relationship Id="rId4" Type="http://schemas.openxmlformats.org/officeDocument/2006/relationships/hyperlink" Target="https://www.techtarget.com/searchdatamanagement/definition/data-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9CBA37-DB57-7D7A-5CD1-668100BA08FC}"/>
              </a:ext>
            </a:extLst>
          </p:cNvPr>
          <p:cNvSpPr>
            <a:spLocks noGrp="1"/>
          </p:cNvSpPr>
          <p:nvPr>
            <p:ph type="ctrTitle"/>
          </p:nvPr>
        </p:nvSpPr>
        <p:spPr>
          <a:xfrm>
            <a:off x="2057400" y="1058780"/>
            <a:ext cx="9296399" cy="3092116"/>
          </a:xfrm>
        </p:spPr>
        <p:txBody>
          <a:bodyPr vert="horz" lIns="91440" tIns="45720" rIns="91440" bIns="45720" rtlCol="0" anchor="ctr">
            <a:normAutofit/>
          </a:bodyPr>
          <a:lstStyle/>
          <a:p>
            <a:pPr algn="l"/>
            <a:r>
              <a:rPr lang="en-US" sz="2500" dirty="0"/>
              <a:t>            Student name: Elena diana balan</a:t>
            </a:r>
            <a:br>
              <a:rPr lang="en-US" sz="2500" dirty="0"/>
            </a:br>
            <a:r>
              <a:rPr lang="en-US" sz="2500" dirty="0"/>
              <a:t>              Student  id     : 2132762</a:t>
            </a:r>
            <a:br>
              <a:rPr lang="en-US" sz="2500" dirty="0"/>
            </a:br>
            <a:r>
              <a:rPr lang="en-US" sz="2500" dirty="0"/>
              <a:t>   Module  NAME: DIGITAL SKILLS  AND RESEARCH  METHODS </a:t>
            </a:r>
            <a:br>
              <a:rPr lang="en-US" sz="2500" dirty="0"/>
            </a:br>
            <a:r>
              <a:rPr lang="en-US" sz="2500" dirty="0"/>
              <a:t>               MODULE CODE: LCHS4002</a:t>
            </a:r>
            <a:br>
              <a:rPr lang="en-US" sz="2500" dirty="0"/>
            </a:br>
            <a:r>
              <a:rPr lang="en-US" sz="2500" dirty="0"/>
              <a:t>               LECTURE NAME:AMITAVE BANIK</a:t>
            </a:r>
          </a:p>
        </p:txBody>
      </p:sp>
    </p:spTree>
    <p:extLst>
      <p:ext uri="{BB962C8B-B14F-4D97-AF65-F5344CB8AC3E}">
        <p14:creationId xmlns:p14="http://schemas.microsoft.com/office/powerpoint/2010/main" val="33820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262"/>
            <a:ext cx="9372600" cy="1183707"/>
          </a:xfrm>
        </p:spPr>
        <p:txBody>
          <a:bodyPr>
            <a:normAutofit fontScale="90000"/>
          </a:bodyPr>
          <a:lstStyle/>
          <a:p>
            <a:r>
              <a:rPr lang="en-US" sz="2400" b="1" dirty="0">
                <a:latin typeface="Arial" panose="020B0604020202020204" pitchFamily="34" charset="0"/>
                <a:cs typeface="Arial" panose="020B0604020202020204" pitchFamily="34" charset="0"/>
              </a:rPr>
              <a:t>                                             </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a:t>
            </a:r>
            <a:r>
              <a:rPr lang="en-US" sz="2400" b="1" i="0" u="none" strike="noStrike" baseline="0" dirty="0">
                <a:latin typeface="Arial" panose="020B0604020202020204" pitchFamily="34" charset="0"/>
                <a:cs typeface="Arial" panose="020B0604020202020204" pitchFamily="34" charset="0"/>
              </a:rPr>
              <a:t>he use of technology, digital tools, and techniques to              improve  efficiency in the  healthcare sector</a:t>
            </a:r>
            <a:br>
              <a:rPr lang="en-US" sz="2400" b="1" i="0" u="none" strike="noStrike" baseline="0" dirty="0">
                <a:latin typeface="Arial" panose="020B0604020202020204" pitchFamily="34" charset="0"/>
                <a:cs typeface="Arial" panose="020B0604020202020204" pitchFamily="34" charset="0"/>
              </a:rPr>
            </a:br>
            <a:r>
              <a:rPr lang="en-US" sz="2400" b="1" i="0" u="none" strike="noStrike" baseline="0" dirty="0">
                <a:latin typeface="Arial" panose="020B0604020202020204" pitchFamily="34" charset="0"/>
                <a:cs typeface="Arial" panose="020B0604020202020204" pitchFamily="34" charset="0"/>
              </a:rPr>
              <a:t>                  </a:t>
            </a:r>
            <a:endParaRPr lang="en-US" sz="4400" b="1" dirty="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80C0DB70-51BD-46BF-BAAC-05515556303D}"/>
              </a:ext>
            </a:extLst>
          </p:cNvPr>
          <p:cNvSpPr/>
          <p:nvPr/>
        </p:nvSpPr>
        <p:spPr>
          <a:xfrm>
            <a:off x="1371600" y="1752600"/>
            <a:ext cx="2133600" cy="99060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400" dirty="0">
                <a:latin typeface="Arial" panose="020B0604020202020204" pitchFamily="34" charset="0"/>
                <a:cs typeface="Arial" panose="020B0604020202020204" pitchFamily="34" charset="0"/>
              </a:rPr>
              <a:t>Technology</a:t>
            </a:r>
          </a:p>
        </p:txBody>
      </p:sp>
      <p:sp>
        <p:nvSpPr>
          <p:cNvPr id="10" name="Rectangle: Rounded Corners 9">
            <a:extLst>
              <a:ext uri="{FF2B5EF4-FFF2-40B4-BE49-F238E27FC236}">
                <a16:creationId xmlns:a16="http://schemas.microsoft.com/office/drawing/2014/main" id="{3A73A743-604D-4529-A248-42E37ECCB04C}"/>
              </a:ext>
            </a:extLst>
          </p:cNvPr>
          <p:cNvSpPr/>
          <p:nvPr/>
        </p:nvSpPr>
        <p:spPr>
          <a:xfrm>
            <a:off x="8382000" y="1752600"/>
            <a:ext cx="2133600" cy="990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Rounded Corners 10">
            <a:extLst>
              <a:ext uri="{FF2B5EF4-FFF2-40B4-BE49-F238E27FC236}">
                <a16:creationId xmlns:a16="http://schemas.microsoft.com/office/drawing/2014/main" id="{9B598543-182B-4953-B10E-C1D86F913007}"/>
              </a:ext>
            </a:extLst>
          </p:cNvPr>
          <p:cNvSpPr/>
          <p:nvPr/>
        </p:nvSpPr>
        <p:spPr>
          <a:xfrm>
            <a:off x="8386156" y="1752600"/>
            <a:ext cx="2133600" cy="990600"/>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Digital tools</a:t>
            </a:r>
          </a:p>
        </p:txBody>
      </p:sp>
      <p:sp>
        <p:nvSpPr>
          <p:cNvPr id="12" name="Rectangle: Rounded Corners 11">
            <a:extLst>
              <a:ext uri="{FF2B5EF4-FFF2-40B4-BE49-F238E27FC236}">
                <a16:creationId xmlns:a16="http://schemas.microsoft.com/office/drawing/2014/main" id="{948D6EA7-BBE3-4421-A47E-A5271DB6C83D}"/>
              </a:ext>
            </a:extLst>
          </p:cNvPr>
          <p:cNvSpPr/>
          <p:nvPr/>
        </p:nvSpPr>
        <p:spPr>
          <a:xfrm>
            <a:off x="4724400" y="5596701"/>
            <a:ext cx="2133600" cy="9906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latin typeface="Arial" panose="020B0604020202020204" pitchFamily="34" charset="0"/>
                <a:cs typeface="Arial" panose="020B0604020202020204" pitchFamily="34" charset="0"/>
              </a:rPr>
              <a:t>Techniques</a:t>
            </a:r>
          </a:p>
        </p:txBody>
      </p:sp>
      <p:sp>
        <p:nvSpPr>
          <p:cNvPr id="13" name="Oval 12">
            <a:extLst>
              <a:ext uri="{FF2B5EF4-FFF2-40B4-BE49-F238E27FC236}">
                <a16:creationId xmlns:a16="http://schemas.microsoft.com/office/drawing/2014/main" id="{B82CF2E2-A6E0-4CAF-8109-BF55449365BE}"/>
              </a:ext>
            </a:extLst>
          </p:cNvPr>
          <p:cNvSpPr/>
          <p:nvPr/>
        </p:nvSpPr>
        <p:spPr>
          <a:xfrm>
            <a:off x="4495800" y="2590800"/>
            <a:ext cx="2596342" cy="2596342"/>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Healthcare Sector</a:t>
            </a:r>
          </a:p>
        </p:txBody>
      </p:sp>
      <p:sp>
        <p:nvSpPr>
          <p:cNvPr id="16" name="Arrow: Right 15">
            <a:extLst>
              <a:ext uri="{FF2B5EF4-FFF2-40B4-BE49-F238E27FC236}">
                <a16:creationId xmlns:a16="http://schemas.microsoft.com/office/drawing/2014/main" id="{8AB74FD6-4D91-41E5-8809-31B770B54061}"/>
              </a:ext>
            </a:extLst>
          </p:cNvPr>
          <p:cNvSpPr/>
          <p:nvPr/>
        </p:nvSpPr>
        <p:spPr>
          <a:xfrm>
            <a:off x="3810000" y="1905000"/>
            <a:ext cx="4267200" cy="470894"/>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20" name="Arrow: Right 19">
            <a:extLst>
              <a:ext uri="{FF2B5EF4-FFF2-40B4-BE49-F238E27FC236}">
                <a16:creationId xmlns:a16="http://schemas.microsoft.com/office/drawing/2014/main" id="{C7E68152-7375-49DF-B72F-DB2C792FE912}"/>
              </a:ext>
            </a:extLst>
          </p:cNvPr>
          <p:cNvSpPr/>
          <p:nvPr/>
        </p:nvSpPr>
        <p:spPr>
          <a:xfrm rot="7521952">
            <a:off x="6140532" y="4146698"/>
            <a:ext cx="3688695" cy="420012"/>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dirty="0"/>
          </a:p>
        </p:txBody>
      </p:sp>
      <p:sp>
        <p:nvSpPr>
          <p:cNvPr id="21" name="Arrow: Right 20">
            <a:extLst>
              <a:ext uri="{FF2B5EF4-FFF2-40B4-BE49-F238E27FC236}">
                <a16:creationId xmlns:a16="http://schemas.microsoft.com/office/drawing/2014/main" id="{94B51D29-9E38-4D87-9D3E-066F20D23E04}"/>
              </a:ext>
            </a:extLst>
          </p:cNvPr>
          <p:cNvSpPr/>
          <p:nvPr/>
        </p:nvSpPr>
        <p:spPr>
          <a:xfrm rot="13963000">
            <a:off x="1650630" y="4108633"/>
            <a:ext cx="3688695" cy="456364"/>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dirty="0"/>
          </a:p>
        </p:txBody>
      </p:sp>
      <p:cxnSp>
        <p:nvCxnSpPr>
          <p:cNvPr id="23" name="Straight Arrow Connector 22">
            <a:extLst>
              <a:ext uri="{FF2B5EF4-FFF2-40B4-BE49-F238E27FC236}">
                <a16:creationId xmlns:a16="http://schemas.microsoft.com/office/drawing/2014/main" id="{0511759A-F8C7-4756-AABB-98807DDCC6C7}"/>
              </a:ext>
            </a:extLst>
          </p:cNvPr>
          <p:cNvCxnSpPr/>
          <p:nvPr/>
        </p:nvCxnSpPr>
        <p:spPr>
          <a:xfrm>
            <a:off x="3505200" y="2703711"/>
            <a:ext cx="1066800" cy="649089"/>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5" name="Straight Arrow Connector 24">
            <a:extLst>
              <a:ext uri="{FF2B5EF4-FFF2-40B4-BE49-F238E27FC236}">
                <a16:creationId xmlns:a16="http://schemas.microsoft.com/office/drawing/2014/main" id="{DDB61E62-4E70-4CD1-84B2-C017DFC8668D}"/>
              </a:ext>
            </a:extLst>
          </p:cNvPr>
          <p:cNvCxnSpPr/>
          <p:nvPr/>
        </p:nvCxnSpPr>
        <p:spPr>
          <a:xfrm flipH="1">
            <a:off x="7131296" y="2743200"/>
            <a:ext cx="1371600" cy="697862"/>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7" name="Straight Arrow Connector 26">
            <a:extLst>
              <a:ext uri="{FF2B5EF4-FFF2-40B4-BE49-F238E27FC236}">
                <a16:creationId xmlns:a16="http://schemas.microsoft.com/office/drawing/2014/main" id="{752F91C4-79DB-413C-ACE8-2246FCEE5495}"/>
              </a:ext>
            </a:extLst>
          </p:cNvPr>
          <p:cNvCxnSpPr>
            <a:stCxn id="12" idx="0"/>
            <a:endCxn id="13" idx="4"/>
          </p:cNvCxnSpPr>
          <p:nvPr/>
        </p:nvCxnSpPr>
        <p:spPr>
          <a:xfrm flipV="1">
            <a:off x="5791200" y="5187142"/>
            <a:ext cx="2771" cy="409559"/>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29" name="Rectangle 28">
            <a:extLst>
              <a:ext uri="{FF2B5EF4-FFF2-40B4-BE49-F238E27FC236}">
                <a16:creationId xmlns:a16="http://schemas.microsoft.com/office/drawing/2014/main" id="{7808F865-742B-4507-88AE-B1AA798AD54F}"/>
              </a:ext>
            </a:extLst>
          </p:cNvPr>
          <p:cNvSpPr/>
          <p:nvPr/>
        </p:nvSpPr>
        <p:spPr>
          <a:xfrm>
            <a:off x="9348270" y="2983830"/>
            <a:ext cx="2650543" cy="21336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Snapchat.</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reduce paperwork.</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improve communication between patients and providers.</a:t>
            </a:r>
          </a:p>
        </p:txBody>
      </p:sp>
      <p:sp>
        <p:nvSpPr>
          <p:cNvPr id="30" name="Rectangle: Rounded Corners 29">
            <a:extLst>
              <a:ext uri="{FF2B5EF4-FFF2-40B4-BE49-F238E27FC236}">
                <a16:creationId xmlns:a16="http://schemas.microsoft.com/office/drawing/2014/main" id="{A6B8B61B-5491-4CEC-9774-761FA84263CB}"/>
              </a:ext>
            </a:extLst>
          </p:cNvPr>
          <p:cNvSpPr/>
          <p:nvPr/>
        </p:nvSpPr>
        <p:spPr>
          <a:xfrm>
            <a:off x="34636" y="2853762"/>
            <a:ext cx="2133600" cy="171823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using QR codes on exterior walls </a:t>
            </a:r>
          </a:p>
          <a:p>
            <a:pPr marL="342900" indent="-342900">
              <a:buFont typeface="Arial" panose="020B0604020202020204" pitchFamily="34" charset="0"/>
              <a:buChar char="•"/>
            </a:pPr>
            <a:r>
              <a:rPr lang="en-US" sz="1600" dirty="0">
                <a:latin typeface="Arial" panose="020B0604020202020204" pitchFamily="34" charset="0"/>
                <a:cs typeface="Arial" panose="020B0604020202020204" pitchFamily="34" charset="0"/>
              </a:rPr>
              <a:t>computer-generated imagery.</a:t>
            </a:r>
          </a:p>
        </p:txBody>
      </p:sp>
      <p:sp>
        <p:nvSpPr>
          <p:cNvPr id="31" name="Rectangle 30">
            <a:extLst>
              <a:ext uri="{FF2B5EF4-FFF2-40B4-BE49-F238E27FC236}">
                <a16:creationId xmlns:a16="http://schemas.microsoft.com/office/drawing/2014/main" id="{9D8064AD-23D9-4A99-8242-1635ED826037}"/>
              </a:ext>
            </a:extLst>
          </p:cNvPr>
          <p:cNvSpPr/>
          <p:nvPr/>
        </p:nvSpPr>
        <p:spPr>
          <a:xfrm>
            <a:off x="682336" y="5444022"/>
            <a:ext cx="2971800" cy="116321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help to speed up access to information</a:t>
            </a:r>
          </a:p>
        </p:txBody>
      </p:sp>
      <p:sp>
        <p:nvSpPr>
          <p:cNvPr id="32" name="Rectangle 31">
            <a:extLst>
              <a:ext uri="{FF2B5EF4-FFF2-40B4-BE49-F238E27FC236}">
                <a16:creationId xmlns:a16="http://schemas.microsoft.com/office/drawing/2014/main" id="{168F6EC4-9CB1-4F82-BDB1-A9D9974DC231}"/>
              </a:ext>
            </a:extLst>
          </p:cNvPr>
          <p:cNvSpPr/>
          <p:nvPr/>
        </p:nvSpPr>
        <p:spPr>
          <a:xfrm>
            <a:off x="7701742" y="5400663"/>
            <a:ext cx="2971800" cy="116321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helping doctors track vital signs, medication dosages, and other health data.</a:t>
            </a:r>
          </a:p>
        </p:txBody>
      </p:sp>
      <p:cxnSp>
        <p:nvCxnSpPr>
          <p:cNvPr id="18" name="Straight Arrow Connector 17">
            <a:extLst>
              <a:ext uri="{FF2B5EF4-FFF2-40B4-BE49-F238E27FC236}">
                <a16:creationId xmlns:a16="http://schemas.microsoft.com/office/drawing/2014/main" id="{9D97E2F4-4B63-FE95-9EE3-63F7263E3586}"/>
              </a:ext>
            </a:extLst>
          </p:cNvPr>
          <p:cNvCxnSpPr>
            <a:cxnSpLocks/>
          </p:cNvCxnSpPr>
          <p:nvPr/>
        </p:nvCxnSpPr>
        <p:spPr>
          <a:xfrm flipH="1">
            <a:off x="2438400" y="4050630"/>
            <a:ext cx="568942" cy="14037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22" name="Straight Arrow Connector 21">
            <a:extLst>
              <a:ext uri="{FF2B5EF4-FFF2-40B4-BE49-F238E27FC236}">
                <a16:creationId xmlns:a16="http://schemas.microsoft.com/office/drawing/2014/main" id="{D08F0B21-8604-78D4-D5A1-9FD8DD967A12}"/>
              </a:ext>
            </a:extLst>
          </p:cNvPr>
          <p:cNvCxnSpPr>
            <a:cxnSpLocks/>
          </p:cNvCxnSpPr>
          <p:nvPr/>
        </p:nvCxnSpPr>
        <p:spPr>
          <a:xfrm>
            <a:off x="8414848" y="3957432"/>
            <a:ext cx="772794" cy="46216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8627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Arrow: Down 16">
            <a:extLst>
              <a:ext uri="{FF2B5EF4-FFF2-40B4-BE49-F238E27FC236}">
                <a16:creationId xmlns:a16="http://schemas.microsoft.com/office/drawing/2014/main" id="{6A97BFF9-2D9B-4FE6-8B21-ACE7C9510446}"/>
              </a:ext>
            </a:extLst>
          </p:cNvPr>
          <p:cNvSpPr/>
          <p:nvPr/>
        </p:nvSpPr>
        <p:spPr>
          <a:xfrm>
            <a:off x="1074396" y="872577"/>
            <a:ext cx="457200" cy="2362200"/>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1" name="Arrow: Down 20">
            <a:extLst>
              <a:ext uri="{FF2B5EF4-FFF2-40B4-BE49-F238E27FC236}">
                <a16:creationId xmlns:a16="http://schemas.microsoft.com/office/drawing/2014/main" id="{DE154DEC-4874-4D7A-B361-912065C47074}"/>
              </a:ext>
            </a:extLst>
          </p:cNvPr>
          <p:cNvSpPr/>
          <p:nvPr/>
        </p:nvSpPr>
        <p:spPr>
          <a:xfrm>
            <a:off x="7808604" y="927460"/>
            <a:ext cx="457200" cy="2362200"/>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dirty="0"/>
          </a:p>
        </p:txBody>
      </p:sp>
      <p:sp>
        <p:nvSpPr>
          <p:cNvPr id="18" name="Arrow: Down 17">
            <a:extLst>
              <a:ext uri="{FF2B5EF4-FFF2-40B4-BE49-F238E27FC236}">
                <a16:creationId xmlns:a16="http://schemas.microsoft.com/office/drawing/2014/main" id="{DE56B8ED-C8A6-4F9E-BC0A-111EE73053ED}"/>
              </a:ext>
            </a:extLst>
          </p:cNvPr>
          <p:cNvSpPr/>
          <p:nvPr/>
        </p:nvSpPr>
        <p:spPr>
          <a:xfrm>
            <a:off x="2887722" y="927460"/>
            <a:ext cx="457200" cy="2362200"/>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56B2906-7316-46E4-9C28-BE8D266AE544}"/>
              </a:ext>
            </a:extLst>
          </p:cNvPr>
          <p:cNvSpPr>
            <a:spLocks noGrp="1"/>
          </p:cNvSpPr>
          <p:nvPr>
            <p:ph type="title"/>
          </p:nvPr>
        </p:nvSpPr>
        <p:spPr>
          <a:xfrm>
            <a:off x="1600200" y="-246202"/>
            <a:ext cx="9605635" cy="1059305"/>
          </a:xfrm>
        </p:spPr>
        <p:txBody>
          <a:bodyPr/>
          <a:lstStyle/>
          <a:p>
            <a:pPr algn="ctr"/>
            <a:br>
              <a:rPr lang="en-US" sz="1800" b="0" i="0" u="none" strike="noStrike" baseline="0" dirty="0">
                <a:solidFill>
                  <a:srgbClr val="000000"/>
                </a:solidFill>
              </a:rPr>
            </a:br>
            <a:r>
              <a:rPr lang="en-US" sz="2400" b="1" i="0" u="none" strike="noStrike" baseline="0" dirty="0">
                <a:latin typeface="Arial" panose="020B0604020202020204" pitchFamily="34" charset="0"/>
                <a:cs typeface="Arial" panose="020B0604020202020204" pitchFamily="34" charset="0"/>
              </a:rPr>
              <a:t>The use of contemporary technology in healthcare </a:t>
            </a:r>
            <a:endParaRPr lang="en-US" sz="1800" b="1" i="0" u="none" strike="noStrike" baseline="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1DDA7947-FE2C-43E9-BB5C-6CF447E2A10C}"/>
              </a:ext>
            </a:extLst>
          </p:cNvPr>
          <p:cNvSpPr/>
          <p:nvPr/>
        </p:nvSpPr>
        <p:spPr>
          <a:xfrm>
            <a:off x="1162909" y="595172"/>
            <a:ext cx="86868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99BE536-4C64-475C-88BF-31D5EA81D67D}"/>
              </a:ext>
            </a:extLst>
          </p:cNvPr>
          <p:cNvSpPr/>
          <p:nvPr/>
        </p:nvSpPr>
        <p:spPr>
          <a:xfrm>
            <a:off x="4259859" y="567705"/>
            <a:ext cx="3200400" cy="946265"/>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2400" b="1" dirty="0">
                <a:latin typeface="Arial" panose="020B0604020202020204" pitchFamily="34" charset="0"/>
                <a:cs typeface="Arial" panose="020B0604020202020204" pitchFamily="34" charset="0"/>
              </a:rPr>
              <a:t>Technology</a:t>
            </a:r>
            <a:endParaRPr lang="en-US" b="1" dirty="0">
              <a:latin typeface="Arial" panose="020B0604020202020204" pitchFamily="34" charset="0"/>
              <a:cs typeface="Arial" panose="020B0604020202020204" pitchFamily="34" charset="0"/>
            </a:endParaRPr>
          </a:p>
        </p:txBody>
      </p:sp>
      <p:sp>
        <p:nvSpPr>
          <p:cNvPr id="10" name="Flowchart: Alternate Process 9">
            <a:extLst>
              <a:ext uri="{FF2B5EF4-FFF2-40B4-BE49-F238E27FC236}">
                <a16:creationId xmlns:a16="http://schemas.microsoft.com/office/drawing/2014/main" id="{55B8C2C4-AFA9-4266-88FD-E0C5CBF8FD94}"/>
              </a:ext>
            </a:extLst>
          </p:cNvPr>
          <p:cNvSpPr/>
          <p:nvPr/>
        </p:nvSpPr>
        <p:spPr>
          <a:xfrm>
            <a:off x="483353" y="3874049"/>
            <a:ext cx="2438400" cy="1633728"/>
          </a:xfrm>
          <a:prstGeom prst="flowChartAlternateProcess">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2400" b="1" dirty="0">
                <a:latin typeface="Arial" panose="020B0604020202020204" pitchFamily="34" charset="0"/>
                <a:cs typeface="Arial" panose="020B0604020202020204" pitchFamily="34" charset="0"/>
              </a:rPr>
              <a:t>  Diagnostic</a:t>
            </a:r>
          </a:p>
        </p:txBody>
      </p:sp>
      <p:pic>
        <p:nvPicPr>
          <p:cNvPr id="9" name="Picture 8">
            <a:extLst>
              <a:ext uri="{FF2B5EF4-FFF2-40B4-BE49-F238E27FC236}">
                <a16:creationId xmlns:a16="http://schemas.microsoft.com/office/drawing/2014/main" id="{C5A3779C-2E63-48BE-AEA1-F3FF0D42A45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5021" y="4815699"/>
            <a:ext cx="634682" cy="634682"/>
          </a:xfrm>
          <a:prstGeom prst="rect">
            <a:avLst/>
          </a:prstGeom>
        </p:spPr>
      </p:pic>
      <p:sp>
        <p:nvSpPr>
          <p:cNvPr id="11" name="Flowchart: Alternate Process 10">
            <a:extLst>
              <a:ext uri="{FF2B5EF4-FFF2-40B4-BE49-F238E27FC236}">
                <a16:creationId xmlns:a16="http://schemas.microsoft.com/office/drawing/2014/main" id="{27C4BA3C-733D-49B6-8503-E84B34EB1F29}"/>
              </a:ext>
            </a:extLst>
          </p:cNvPr>
          <p:cNvSpPr/>
          <p:nvPr/>
        </p:nvSpPr>
        <p:spPr>
          <a:xfrm>
            <a:off x="3790950" y="3894995"/>
            <a:ext cx="2971800" cy="1633728"/>
          </a:xfrm>
          <a:prstGeom prst="flowChartAlternateProcess">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r>
              <a:rPr lang="en-US" sz="2400" b="1" dirty="0">
                <a:latin typeface="Arial" panose="020B0604020202020204" pitchFamily="34" charset="0"/>
                <a:cs typeface="Arial" panose="020B0604020202020204" pitchFamily="34" charset="0"/>
              </a:rPr>
              <a:t>     Administrative </a:t>
            </a:r>
            <a:endParaRPr lang="en-US" b="1" dirty="0">
              <a:latin typeface="Arial" panose="020B0604020202020204" pitchFamily="34" charset="0"/>
              <a:cs typeface="Arial" panose="020B0604020202020204" pitchFamily="34" charset="0"/>
            </a:endParaRPr>
          </a:p>
        </p:txBody>
      </p:sp>
      <p:sp>
        <p:nvSpPr>
          <p:cNvPr id="12" name="Flowchart: Alternate Process 11">
            <a:extLst>
              <a:ext uri="{FF2B5EF4-FFF2-40B4-BE49-F238E27FC236}">
                <a16:creationId xmlns:a16="http://schemas.microsoft.com/office/drawing/2014/main" id="{B9F0C1D0-2A4D-43D9-92CB-688CAC52F5A9}"/>
              </a:ext>
            </a:extLst>
          </p:cNvPr>
          <p:cNvSpPr/>
          <p:nvPr/>
        </p:nvSpPr>
        <p:spPr>
          <a:xfrm>
            <a:off x="8265804" y="3860729"/>
            <a:ext cx="2438400" cy="1633728"/>
          </a:xfrm>
          <a:prstGeom prst="flowChartAlternateProcess">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2800" dirty="0"/>
              <a:t>Care Support</a:t>
            </a:r>
          </a:p>
        </p:txBody>
      </p:sp>
      <p:pic>
        <p:nvPicPr>
          <p:cNvPr id="14" name="Picture 13">
            <a:extLst>
              <a:ext uri="{FF2B5EF4-FFF2-40B4-BE49-F238E27FC236}">
                <a16:creationId xmlns:a16="http://schemas.microsoft.com/office/drawing/2014/main" id="{D163E8E3-E9D0-4BB4-8030-2972CF8686F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10100" y="4995323"/>
            <a:ext cx="533400" cy="533400"/>
          </a:xfrm>
          <a:prstGeom prst="rect">
            <a:avLst/>
          </a:prstGeom>
        </p:spPr>
      </p:pic>
      <p:pic>
        <p:nvPicPr>
          <p:cNvPr id="16" name="Picture 15">
            <a:extLst>
              <a:ext uri="{FF2B5EF4-FFF2-40B4-BE49-F238E27FC236}">
                <a16:creationId xmlns:a16="http://schemas.microsoft.com/office/drawing/2014/main" id="{A5DD028B-513F-4CBE-B778-22A864742B6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82000" y="4961057"/>
            <a:ext cx="533400" cy="533400"/>
          </a:xfrm>
          <a:prstGeom prst="rect">
            <a:avLst/>
          </a:prstGeom>
        </p:spPr>
      </p:pic>
      <p:sp>
        <p:nvSpPr>
          <p:cNvPr id="22" name="TextBox 21">
            <a:extLst>
              <a:ext uri="{FF2B5EF4-FFF2-40B4-BE49-F238E27FC236}">
                <a16:creationId xmlns:a16="http://schemas.microsoft.com/office/drawing/2014/main" id="{B100623E-FD88-5049-A8EE-C78D29AFDB0A}"/>
              </a:ext>
            </a:extLst>
          </p:cNvPr>
          <p:cNvSpPr txBox="1"/>
          <p:nvPr/>
        </p:nvSpPr>
        <p:spPr>
          <a:xfrm>
            <a:off x="8265804" y="961305"/>
            <a:ext cx="3810802" cy="2328355"/>
          </a:xfrm>
          <a:prstGeom prst="rect">
            <a:avLst/>
          </a:prstGeom>
          <a:noFill/>
        </p:spPr>
        <p:txBody>
          <a:bodyPr wrap="square">
            <a:spAutoFit/>
          </a:bodyPr>
          <a:lstStyle/>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Telemedicine or remote monitoring systems (O'Donnell et al., 2009, pp.S1-S5).</a:t>
            </a:r>
          </a:p>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Skype or FaceTime</a:t>
            </a:r>
          </a:p>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conferencing</a:t>
            </a:r>
          </a:p>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voice recognition and artificial intelligence (O'Donnell et al., 2009, pp.S1-S5).</a:t>
            </a:r>
          </a:p>
        </p:txBody>
      </p:sp>
      <p:sp>
        <p:nvSpPr>
          <p:cNvPr id="23" name="TextBox 22">
            <a:extLst>
              <a:ext uri="{FF2B5EF4-FFF2-40B4-BE49-F238E27FC236}">
                <a16:creationId xmlns:a16="http://schemas.microsoft.com/office/drawing/2014/main" id="{DFE454F8-1465-7BBA-0271-268C08A853F9}"/>
              </a:ext>
            </a:extLst>
          </p:cNvPr>
          <p:cNvSpPr txBox="1"/>
          <p:nvPr/>
        </p:nvSpPr>
        <p:spPr>
          <a:xfrm>
            <a:off x="3257229" y="1541437"/>
            <a:ext cx="4322775" cy="2031325"/>
          </a:xfrm>
          <a:prstGeom prst="rect">
            <a:avLst/>
          </a:prstGeom>
          <a:noFill/>
        </p:spPr>
        <p:txBody>
          <a:bodyPr wrap="square">
            <a:spAutoFit/>
          </a:bodyPr>
          <a:lstStyle/>
          <a:p>
            <a:pPr marL="742950" lvl="1"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Access medical records, patient data, and other important information at any time(O'Donnell et al., 2009, pp.S1-S5).</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       Digital health records (DHRs).</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       Augmented Reality (AR)</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      Data loss prevention tools.</a:t>
            </a:r>
            <a:endParaRPr lang="en-GB" dirty="0"/>
          </a:p>
        </p:txBody>
      </p:sp>
      <p:sp>
        <p:nvSpPr>
          <p:cNvPr id="19" name="TextBox 18">
            <a:extLst>
              <a:ext uri="{FF2B5EF4-FFF2-40B4-BE49-F238E27FC236}">
                <a16:creationId xmlns:a16="http://schemas.microsoft.com/office/drawing/2014/main" id="{FDC2F70A-59E3-F0E8-9194-56714D0651CA}"/>
              </a:ext>
            </a:extLst>
          </p:cNvPr>
          <p:cNvSpPr txBox="1"/>
          <p:nvPr/>
        </p:nvSpPr>
        <p:spPr>
          <a:xfrm>
            <a:off x="1561298" y="2074013"/>
            <a:ext cx="6097604" cy="646331"/>
          </a:xfrm>
          <a:prstGeom prst="rect">
            <a:avLst/>
          </a:prstGeom>
          <a:noFill/>
        </p:spPr>
        <p:txBody>
          <a:bodyPr wrap="square">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Radiology</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MRIs etc.</a:t>
            </a:r>
          </a:p>
        </p:txBody>
      </p:sp>
      <p:sp>
        <p:nvSpPr>
          <p:cNvPr id="8" name="TextBox 7">
            <a:extLst>
              <a:ext uri="{FF2B5EF4-FFF2-40B4-BE49-F238E27FC236}">
                <a16:creationId xmlns:a16="http://schemas.microsoft.com/office/drawing/2014/main" id="{1E4AA8F2-BD10-4D97-64F0-C11315940369}"/>
              </a:ext>
            </a:extLst>
          </p:cNvPr>
          <p:cNvSpPr txBox="1"/>
          <p:nvPr/>
        </p:nvSpPr>
        <p:spPr>
          <a:xfrm>
            <a:off x="446342" y="5645344"/>
            <a:ext cx="6100354"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(B</a:t>
            </a:r>
            <a:r>
              <a:rPr lang="en-US" sz="1800" dirty="0">
                <a:latin typeface="Arial" panose="020B0604020202020204" pitchFamily="34" charset="0"/>
                <a:cs typeface="Arial" panose="020B0604020202020204" pitchFamily="34" charset="0"/>
              </a:rPr>
              <a:t>ates, D.W 2001)</a:t>
            </a:r>
            <a:endParaRPr lang="en-GB" dirty="0"/>
          </a:p>
        </p:txBody>
      </p:sp>
    </p:spTree>
    <p:extLst>
      <p:ext uri="{BB962C8B-B14F-4D97-AF65-F5344CB8AC3E}">
        <p14:creationId xmlns:p14="http://schemas.microsoft.com/office/powerpoint/2010/main" val="3750651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350BFC8-305E-4BF0-8BB5-61A96F5AE93F}"/>
              </a:ext>
            </a:extLst>
          </p:cNvPr>
          <p:cNvSpPr>
            <a:spLocks noGrp="1"/>
          </p:cNvSpPr>
          <p:nvPr>
            <p:ph type="title"/>
          </p:nvPr>
        </p:nvSpPr>
        <p:spPr>
          <a:xfrm>
            <a:off x="1371600" y="69204"/>
            <a:ext cx="10515600" cy="1636989"/>
          </a:xfrm>
        </p:spPr>
        <p:txBody>
          <a:bodyPr vert="horz" lIns="91440" tIns="45720" rIns="91440" bIns="45720" rtlCol="0" anchor="ctr">
            <a:normAutofit fontScale="90000"/>
          </a:bodyPr>
          <a:lstStyle/>
          <a:p>
            <a:br>
              <a:rPr lang="en-US" sz="4100" b="0" i="0" u="none" strike="noStrike" kern="1200" baseline="0" dirty="0">
                <a:solidFill>
                  <a:schemeClr val="tx1"/>
                </a:solidFill>
                <a:latin typeface="+mj-lt"/>
                <a:ea typeface="+mj-ea"/>
                <a:cs typeface="+mj-cs"/>
              </a:rPr>
            </a:br>
            <a:r>
              <a:rPr lang="en-US" sz="4100" b="1" i="0" u="none" strike="noStrike" kern="1200" baseline="0" dirty="0">
                <a:solidFill>
                  <a:schemeClr val="tx1"/>
                </a:solidFill>
                <a:latin typeface="+mj-lt"/>
                <a:ea typeface="+mj-ea"/>
                <a:cs typeface="+mj-cs"/>
              </a:rPr>
              <a:t>The use of contemporary technology in healthcare </a:t>
            </a:r>
          </a:p>
        </p:txBody>
      </p:sp>
      <p:sp>
        <p:nvSpPr>
          <p:cNvPr id="3" name="Content Placeholder 2">
            <a:extLst>
              <a:ext uri="{FF2B5EF4-FFF2-40B4-BE49-F238E27FC236}">
                <a16:creationId xmlns:a16="http://schemas.microsoft.com/office/drawing/2014/main" id="{7A606E2B-0F4D-4769-94F1-A82A5782F9AE}"/>
              </a:ext>
            </a:extLst>
          </p:cNvPr>
          <p:cNvSpPr>
            <a:spLocks noGrp="1"/>
          </p:cNvSpPr>
          <p:nvPr>
            <p:ph idx="1"/>
          </p:nvPr>
        </p:nvSpPr>
        <p:spPr>
          <a:xfrm>
            <a:off x="44356" y="3733800"/>
            <a:ext cx="6051644" cy="1981200"/>
          </a:xfrm>
        </p:spPr>
        <p:txBody>
          <a:bodyPr vert="horz" lIns="91440" tIns="45720" rIns="91440" bIns="45720" rtlCol="0">
            <a:normAutofit fontScale="55000" lnSpcReduction="20000"/>
          </a:bodyPr>
          <a:lstStyle/>
          <a:p>
            <a:pPr marL="3657600" lvl="8" indent="0">
              <a:buNone/>
            </a:pPr>
            <a:endParaRPr lang="en-US" sz="1700" dirty="0"/>
          </a:p>
          <a:p>
            <a:r>
              <a:rPr lang="en-US" sz="3300" b="1" dirty="0">
                <a:latin typeface="Arial" panose="020B0604020202020204" pitchFamily="34" charset="0"/>
                <a:cs typeface="Arial" panose="020B0604020202020204" pitchFamily="34" charset="0"/>
              </a:rPr>
              <a:t>Improve patient safety (Kruse et al., 2019, pp.1-10).</a:t>
            </a:r>
          </a:p>
          <a:p>
            <a:r>
              <a:rPr lang="en-US" sz="3300" b="1" dirty="0">
                <a:latin typeface="Arial" panose="020B0604020202020204" pitchFamily="34" charset="0"/>
                <a:cs typeface="Arial" panose="020B0604020202020204" pitchFamily="34" charset="0"/>
              </a:rPr>
              <a:t>Facilitate communication between doctors and nurses. </a:t>
            </a:r>
          </a:p>
          <a:p>
            <a:r>
              <a:rPr lang="en-US" sz="3300" b="1" dirty="0">
                <a:latin typeface="Arial" panose="020B0604020202020204" pitchFamily="34" charset="0"/>
                <a:cs typeface="Arial" panose="020B0604020202020204" pitchFamily="34" charset="0"/>
              </a:rPr>
              <a:t>Electronic records of information (Jha et al., 2009, pp.1628-1638).</a:t>
            </a:r>
          </a:p>
        </p:txBody>
      </p:sp>
      <p:sp>
        <p:nvSpPr>
          <p:cNvPr id="5" name="Content Placeholder 2">
            <a:extLst>
              <a:ext uri="{FF2B5EF4-FFF2-40B4-BE49-F238E27FC236}">
                <a16:creationId xmlns:a16="http://schemas.microsoft.com/office/drawing/2014/main" id="{AEC2ECFE-967B-C202-0864-CE3DA7CB9226}"/>
              </a:ext>
            </a:extLst>
          </p:cNvPr>
          <p:cNvSpPr txBox="1">
            <a:spLocks/>
          </p:cNvSpPr>
          <p:nvPr/>
        </p:nvSpPr>
        <p:spPr>
          <a:xfrm>
            <a:off x="44356" y="1866900"/>
            <a:ext cx="4724400" cy="2743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Use of technology in diagnostic</a:t>
            </a: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pic>
        <p:nvPicPr>
          <p:cNvPr id="13" name="Picture 12">
            <a:extLst>
              <a:ext uri="{FF2B5EF4-FFF2-40B4-BE49-F238E27FC236}">
                <a16:creationId xmlns:a16="http://schemas.microsoft.com/office/drawing/2014/main" id="{51BCC9BD-88DA-89D6-0067-5257F761E4E0}"/>
              </a:ext>
            </a:extLst>
          </p:cNvPr>
          <p:cNvPicPr>
            <a:picLocks noChangeAspect="1"/>
          </p:cNvPicPr>
          <p:nvPr/>
        </p:nvPicPr>
        <p:blipFill>
          <a:blip r:embed="rId3"/>
          <a:stretch>
            <a:fillRect/>
          </a:stretch>
        </p:blipFill>
        <p:spPr>
          <a:xfrm>
            <a:off x="7423245" y="2087193"/>
            <a:ext cx="4768755" cy="3969988"/>
          </a:xfrm>
          <a:prstGeom prst="rect">
            <a:avLst/>
          </a:prstGeom>
        </p:spPr>
      </p:pic>
      <p:sp>
        <p:nvSpPr>
          <p:cNvPr id="6" name="TextBox 5">
            <a:extLst>
              <a:ext uri="{FF2B5EF4-FFF2-40B4-BE49-F238E27FC236}">
                <a16:creationId xmlns:a16="http://schemas.microsoft.com/office/drawing/2014/main" id="{DB3F8659-C4BA-9CF0-D478-7A294DA9EC59}"/>
              </a:ext>
            </a:extLst>
          </p:cNvPr>
          <p:cNvSpPr txBox="1"/>
          <p:nvPr/>
        </p:nvSpPr>
        <p:spPr>
          <a:xfrm>
            <a:off x="20128" y="2363328"/>
            <a:ext cx="6380672" cy="1200329"/>
          </a:xfrm>
          <a:prstGeom prst="rect">
            <a:avLst/>
          </a:prstGeom>
          <a:noFill/>
        </p:spPr>
        <p:txBody>
          <a:bodyPr wrap="square">
            <a:spAutoFit/>
          </a:bodyPr>
          <a:lstStyle/>
          <a:p>
            <a:pPr lvl="0">
              <a:buFont typeface="Arial" panose="020B0604020202020204" pitchFamily="34" charset="0"/>
              <a:buChar char="•"/>
              <a:defRPr/>
            </a:pPr>
            <a:r>
              <a:rPr lang="en-US" b="1" dirty="0">
                <a:solidFill>
                  <a:prstClr val="black"/>
                </a:solidFill>
                <a:latin typeface="Arial" panose="020B0604020202020204" pitchFamily="34" charset="0"/>
                <a:cs typeface="Arial" panose="020B0604020202020204" pitchFamily="34" charset="0"/>
              </a:rPr>
              <a:t>Digital pathology (Niaz et al., 2019, pp.e253-e261).</a:t>
            </a:r>
          </a:p>
          <a:p>
            <a:pPr lvl="0">
              <a:buFont typeface="Arial" panose="020B0604020202020204" pitchFamily="34" charset="0"/>
              <a:buChar char="•"/>
              <a:defRPr/>
            </a:pPr>
            <a:r>
              <a:rPr lang="en-US" b="1" dirty="0">
                <a:solidFill>
                  <a:prstClr val="black"/>
                </a:solidFill>
                <a:latin typeface="Arial" panose="020B0604020202020204" pitchFamily="34" charset="0"/>
                <a:cs typeface="Arial" panose="020B0604020202020204" pitchFamily="34" charset="0"/>
              </a:rPr>
              <a:t>Diagnosis and treatment of diseases such as cancer</a:t>
            </a:r>
          </a:p>
          <a:p>
            <a:pPr lvl="0">
              <a:buFont typeface="Arial" panose="020B0604020202020204" pitchFamily="34" charset="0"/>
              <a:buChar char="•"/>
              <a:defRPr/>
            </a:pPr>
            <a:r>
              <a:rPr lang="en-US" b="1" dirty="0">
                <a:solidFill>
                  <a:prstClr val="black"/>
                </a:solidFill>
                <a:latin typeface="Arial" panose="020B0604020202020204" pitchFamily="34" charset="0"/>
                <a:cs typeface="Arial" panose="020B0604020202020204" pitchFamily="34" charset="0"/>
              </a:rPr>
              <a:t>Electronic records</a:t>
            </a:r>
            <a:endParaRPr lang="en-US" b="1"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t>
            </a:r>
            <a:r>
              <a:rPr lang="en-US" b="1" dirty="0" err="1">
                <a:solidFill>
                  <a:prstClr val="black"/>
                </a:solidFill>
                <a:latin typeface="Arial" panose="020B0604020202020204" pitchFamily="34" charset="0"/>
                <a:cs typeface="Arial" panose="020B0604020202020204" pitchFamily="34" charset="0"/>
              </a:rPr>
              <a:t>ancer</a:t>
            </a:r>
            <a:r>
              <a:rPr kumimoji="0" lang="en-US"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detection using biomarkers</a:t>
            </a: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322085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Picture Placeholder 26">
            <a:extLst>
              <a:ext uri="{FF2B5EF4-FFF2-40B4-BE49-F238E27FC236}">
                <a16:creationId xmlns:a16="http://schemas.microsoft.com/office/drawing/2014/main" id="{7F10DB63-3D15-8937-3A62-3D7A38005942}"/>
              </a:ext>
            </a:extLst>
          </p:cNvPr>
          <p:cNvSpPr>
            <a:spLocks noGrp="1"/>
          </p:cNvSpPr>
          <p:nvPr>
            <p:ph type="pic" sz="quarter" idx="16"/>
          </p:nvPr>
        </p:nvSpPr>
        <p:spPr/>
      </p:sp>
      <p:sp>
        <p:nvSpPr>
          <p:cNvPr id="32" name="Title 31">
            <a:extLst>
              <a:ext uri="{FF2B5EF4-FFF2-40B4-BE49-F238E27FC236}">
                <a16:creationId xmlns:a16="http://schemas.microsoft.com/office/drawing/2014/main" id="{43516254-1E62-4A64-2FAE-B35FCB37848B}"/>
              </a:ext>
            </a:extLst>
          </p:cNvPr>
          <p:cNvSpPr>
            <a:spLocks noGrp="1"/>
          </p:cNvSpPr>
          <p:nvPr>
            <p:ph type="title"/>
          </p:nvPr>
        </p:nvSpPr>
        <p:spPr>
          <a:xfrm>
            <a:off x="0" y="600370"/>
            <a:ext cx="7333859" cy="4485980"/>
          </a:xfrm>
        </p:spPr>
        <p:txBody>
          <a:bodyPr>
            <a:normAutofit/>
          </a:bodyPr>
          <a:lstStyle/>
          <a:p>
            <a:r>
              <a:rPr lang="en-GB" dirty="0"/>
              <a:t> </a:t>
            </a:r>
            <a:r>
              <a:rPr lang="en-GB" sz="2800" dirty="0"/>
              <a:t>Name: </a:t>
            </a:r>
            <a:r>
              <a:rPr lang="en-GB" sz="2800" dirty="0" err="1"/>
              <a:t>alina</a:t>
            </a:r>
            <a:r>
              <a:rPr lang="en-GB" sz="2800" dirty="0"/>
              <a:t> Mihaela Murgu</a:t>
            </a:r>
            <a:br>
              <a:rPr lang="en-GB" sz="2800" dirty="0"/>
            </a:br>
            <a:br>
              <a:rPr lang="en-GB" sz="2800" dirty="0"/>
            </a:br>
            <a:r>
              <a:rPr lang="en-GB" sz="2800" dirty="0"/>
              <a:t> student id: 2128804</a:t>
            </a:r>
            <a:br>
              <a:rPr lang="en-GB" sz="2800" dirty="0"/>
            </a:br>
            <a:br>
              <a:rPr lang="en-GB" sz="2800" dirty="0"/>
            </a:br>
            <a:r>
              <a:rPr lang="en-GB" sz="2800" dirty="0"/>
              <a:t> module code: lchs4002</a:t>
            </a:r>
            <a:br>
              <a:rPr lang="en-GB" sz="2800" dirty="0"/>
            </a:br>
            <a:br>
              <a:rPr lang="en-GB" sz="2800" dirty="0"/>
            </a:br>
            <a:r>
              <a:rPr lang="en-GB" sz="2800" dirty="0"/>
              <a:t> module name: digital skills and research methods in health care</a:t>
            </a:r>
            <a:br>
              <a:rPr lang="en-GB" sz="2800" dirty="0"/>
            </a:br>
            <a:br>
              <a:rPr lang="en-GB" sz="2800" dirty="0"/>
            </a:br>
            <a:r>
              <a:rPr lang="en-GB" sz="2800" dirty="0"/>
              <a:t>module leader: </a:t>
            </a:r>
            <a:r>
              <a:rPr lang="en-GB" sz="2800" dirty="0" err="1"/>
              <a:t>amitave</a:t>
            </a:r>
            <a:r>
              <a:rPr lang="en-GB" sz="2800" dirty="0"/>
              <a:t> </a:t>
            </a:r>
            <a:r>
              <a:rPr lang="en-GB" sz="2800" dirty="0" err="1"/>
              <a:t>banik</a:t>
            </a:r>
            <a:br>
              <a:rPr lang="en-GB" sz="2800" dirty="0"/>
            </a:br>
            <a:endParaRPr lang="en-GB" sz="2800" dirty="0"/>
          </a:p>
        </p:txBody>
      </p:sp>
      <p:pic>
        <p:nvPicPr>
          <p:cNvPr id="33" name="Picture 32">
            <a:extLst>
              <a:ext uri="{FF2B5EF4-FFF2-40B4-BE49-F238E27FC236}">
                <a16:creationId xmlns:a16="http://schemas.microsoft.com/office/drawing/2014/main" id="{460FB4D7-603E-32CD-27BB-EBC71A541413}"/>
              </a:ext>
            </a:extLst>
          </p:cNvPr>
          <p:cNvPicPr>
            <a:picLocks noChangeAspect="1"/>
          </p:cNvPicPr>
          <p:nvPr/>
        </p:nvPicPr>
        <p:blipFill>
          <a:blip r:embed="rId2"/>
          <a:stretch>
            <a:fillRect/>
          </a:stretch>
        </p:blipFill>
        <p:spPr>
          <a:xfrm>
            <a:off x="7333859" y="466725"/>
            <a:ext cx="4858139" cy="5924550"/>
          </a:xfrm>
          <a:prstGeom prst="rect">
            <a:avLst/>
          </a:prstGeom>
        </p:spPr>
      </p:pic>
    </p:spTree>
    <p:extLst>
      <p:ext uri="{BB962C8B-B14F-4D97-AF65-F5344CB8AC3E}">
        <p14:creationId xmlns:p14="http://schemas.microsoft.com/office/powerpoint/2010/main" val="2409068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 Placeholder 23">
            <a:extLst>
              <a:ext uri="{FF2B5EF4-FFF2-40B4-BE49-F238E27FC236}">
                <a16:creationId xmlns:a16="http://schemas.microsoft.com/office/drawing/2014/main" id="{78FE74D7-D9BF-46B2-AB6D-79E819EB9A0F}"/>
              </a:ext>
            </a:extLst>
          </p:cNvPr>
          <p:cNvSpPr>
            <a:spLocks noGrp="1"/>
          </p:cNvSpPr>
          <p:nvPr>
            <p:ph type="body" sz="quarter" idx="14"/>
          </p:nvPr>
        </p:nvSpPr>
        <p:spPr>
          <a:xfrm>
            <a:off x="223837" y="1381123"/>
            <a:ext cx="5491163" cy="4962232"/>
          </a:xfrm>
        </p:spPr>
        <p:txBody>
          <a:bodyPr/>
          <a:lstStyle/>
          <a:p>
            <a:pPr marL="285750" indent="-285750">
              <a:buFont typeface="Arial" panose="020B0604020202020204" pitchFamily="34" charset="0"/>
              <a:buChar char="•"/>
            </a:pPr>
            <a:r>
              <a:rPr lang="en-US"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Every element of human life, including healthcare, is being transformed by new technology</a:t>
            </a:r>
          </a:p>
          <a:p>
            <a:pPr marL="285750" indent="-285750">
              <a:buFont typeface="Arial" panose="020B0604020202020204" pitchFamily="34" charset="0"/>
              <a:buChar char="•"/>
            </a:pPr>
            <a:r>
              <a:rPr lang="en-US"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is now simpler than ever to fill and modify medications with the correct dosage information </a:t>
            </a:r>
          </a:p>
          <a:p>
            <a:pPr marL="285750" indent="-285750">
              <a:buFont typeface="Arial" panose="020B0604020202020204" pitchFamily="34" charset="0"/>
              <a:buChar char="•"/>
            </a:pPr>
            <a:r>
              <a:rPr lang="en-US"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term "healthcare technology" encompasses a wide range of software and hardware solutions</a:t>
            </a:r>
          </a:p>
          <a:p>
            <a:pPr marL="285750" indent="-285750">
              <a:buFont typeface="Arial" panose="020B0604020202020204" pitchFamily="34" charset="0"/>
              <a:buChar char="•"/>
            </a:pPr>
            <a:r>
              <a:rPr lang="en-US"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aimed at enhancing hospital and administrative efficiency, providing new insights into medications  </a:t>
            </a:r>
          </a:p>
          <a:p>
            <a:pPr marL="285750" indent="-285750">
              <a:buFont typeface="Arial" panose="020B0604020202020204" pitchFamily="34" charset="0"/>
              <a:buChar char="•"/>
            </a:pPr>
            <a:r>
              <a:rPr lang="en-US"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There is a $2 trillion behemoth of a healthcare business at a juncture right now</a:t>
            </a:r>
          </a:p>
          <a:p>
            <a:pPr marL="285750" indent="-285750">
              <a:buFont typeface="Arial" panose="020B0604020202020204" pitchFamily="34" charset="0"/>
              <a:buChar char="•"/>
            </a:pPr>
            <a:r>
              <a:rPr lang="en-US"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 order to improve quality and efficiency, technology is being incorporated into every aspect of the healthcare </a:t>
            </a:r>
          </a:p>
          <a:p>
            <a:pPr marL="285750" indent="-285750">
              <a:buFont typeface="Arial" panose="020B0604020202020204" pitchFamily="34" charset="0"/>
              <a:buChar char="•"/>
            </a:pPr>
            <a:endParaRPr lang="en-US"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69" name="Title 68">
            <a:extLst>
              <a:ext uri="{FF2B5EF4-FFF2-40B4-BE49-F238E27FC236}">
                <a16:creationId xmlns:a16="http://schemas.microsoft.com/office/drawing/2014/main" id="{A74CEF14-9F3D-49A7-B904-B4E3A7113A15}"/>
              </a:ext>
            </a:extLst>
          </p:cNvPr>
          <p:cNvSpPr>
            <a:spLocks noGrp="1"/>
          </p:cNvSpPr>
          <p:nvPr>
            <p:ph type="title"/>
          </p:nvPr>
        </p:nvSpPr>
        <p:spPr>
          <a:xfrm>
            <a:off x="809625" y="514645"/>
            <a:ext cx="3661528" cy="639192"/>
          </a:xfrm>
        </p:spPr>
        <p:txBody>
          <a:bodyPr/>
          <a:lstStyle/>
          <a:p>
            <a:r>
              <a:rPr lang="en-US" sz="2800" cap="none" dirty="0">
                <a:solidFill>
                  <a:schemeClr val="tx1"/>
                </a:solidFill>
              </a:rPr>
              <a:t>Introduction </a:t>
            </a:r>
            <a:endParaRPr lang="en-US" sz="2800" dirty="0">
              <a:solidFill>
                <a:schemeClr val="tx1"/>
              </a:solidFill>
            </a:endParaRPr>
          </a:p>
        </p:txBody>
      </p:sp>
      <p:pic>
        <p:nvPicPr>
          <p:cNvPr id="4" name="Picture 3">
            <a:extLst>
              <a:ext uri="{FF2B5EF4-FFF2-40B4-BE49-F238E27FC236}">
                <a16:creationId xmlns:a16="http://schemas.microsoft.com/office/drawing/2014/main" id="{B625CF83-DC14-8020-243C-59E77A4B6D23}"/>
              </a:ext>
            </a:extLst>
          </p:cNvPr>
          <p:cNvPicPr>
            <a:picLocks noChangeAspect="1"/>
          </p:cNvPicPr>
          <p:nvPr/>
        </p:nvPicPr>
        <p:blipFill rotWithShape="1">
          <a:blip r:embed="rId3"/>
          <a:srcRect l="24405"/>
          <a:stretch/>
        </p:blipFill>
        <p:spPr>
          <a:xfrm>
            <a:off x="5915026" y="996674"/>
            <a:ext cx="6276974" cy="4404254"/>
          </a:xfrm>
          <a:prstGeom prst="rect">
            <a:avLst/>
          </a:prstGeom>
        </p:spPr>
      </p:pic>
    </p:spTree>
    <p:extLst>
      <p:ext uri="{BB962C8B-B14F-4D97-AF65-F5344CB8AC3E}">
        <p14:creationId xmlns:p14="http://schemas.microsoft.com/office/powerpoint/2010/main" val="3746716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9C7E36AF-66E1-E786-7B8C-5DEB39CB68E4}"/>
              </a:ext>
            </a:extLst>
          </p:cNvPr>
          <p:cNvSpPr>
            <a:spLocks noGrp="1"/>
          </p:cNvSpPr>
          <p:nvPr>
            <p:ph type="body" sz="quarter" idx="14"/>
          </p:nvPr>
        </p:nvSpPr>
        <p:spPr>
          <a:xfrm>
            <a:off x="321886" y="942974"/>
            <a:ext cx="5164514" cy="5753821"/>
          </a:xfrm>
        </p:spPr>
        <p:txBody>
          <a:bodyPr/>
          <a:lstStyle/>
          <a:p>
            <a:pPr marL="285750" indent="-285750">
              <a:buFont typeface="Arial" panose="020B0604020202020204" pitchFamily="34" charset="0"/>
              <a:buChar char="•"/>
            </a:pPr>
            <a:r>
              <a:rPr lang="en-US" dirty="0">
                <a:solidFill>
                  <a:schemeClr val="tx1"/>
                </a:solidFill>
              </a:rPr>
              <a:t>Modern medical teams have improved communication procedures, easier workflow, and simpler processes</a:t>
            </a:r>
          </a:p>
          <a:p>
            <a:pPr marL="285750" indent="-285750">
              <a:buFont typeface="Arial" panose="020B0604020202020204" pitchFamily="34" charset="0"/>
              <a:buChar char="•"/>
            </a:pPr>
            <a:r>
              <a:rPr lang="en-US" dirty="0">
                <a:solidFill>
                  <a:schemeClr val="tx1"/>
                </a:solidFill>
              </a:rPr>
              <a:t>Digital solutions allow organizations to arrange on-call physicians and deliver automatic notifications to their HIPAA-compliant mobile apps </a:t>
            </a:r>
          </a:p>
          <a:p>
            <a:pPr marL="285750" indent="-285750">
              <a:buFont typeface="Arial" panose="020B0604020202020204" pitchFamily="34" charset="0"/>
              <a:buChar char="•"/>
            </a:pPr>
            <a:r>
              <a:rPr lang="en-US" dirty="0">
                <a:solidFill>
                  <a:schemeClr val="tx1"/>
                </a:solidFill>
              </a:rPr>
              <a:t>Effective healthcare communication promotes reliability and patient safety</a:t>
            </a:r>
          </a:p>
          <a:p>
            <a:pPr marL="285750" indent="-285750">
              <a:buFont typeface="Arial" panose="020B0604020202020204" pitchFamily="34" charset="0"/>
              <a:buChar char="•"/>
            </a:pPr>
            <a:r>
              <a:rPr lang="en-US" dirty="0">
                <a:solidFill>
                  <a:schemeClr val="tx1"/>
                </a:solidFill>
              </a:rPr>
              <a:t>Cloud-based technologies let a patient's medical team organize treatment utilizing mobile or desktop devices</a:t>
            </a:r>
          </a:p>
          <a:p>
            <a:pPr marL="285750" indent="-285750">
              <a:buFont typeface="Arial" panose="020B0604020202020204" pitchFamily="34" charset="0"/>
              <a:buChar char="•"/>
            </a:pPr>
            <a:r>
              <a:rPr lang="en-US" dirty="0">
                <a:solidFill>
                  <a:schemeClr val="tx1"/>
                </a:solidFill>
              </a:rPr>
              <a:t>This improves communication, streamlines operations, and lessens the duration of treatment by offering providers real-time information</a:t>
            </a:r>
          </a:p>
          <a:p>
            <a:pPr marL="285750" indent="-285750">
              <a:buFont typeface="Arial" panose="020B0604020202020204" pitchFamily="34" charset="0"/>
              <a:buChar char="•"/>
            </a:pPr>
            <a:r>
              <a:rPr lang="en-US" dirty="0">
                <a:solidFill>
                  <a:schemeClr val="tx1"/>
                </a:solidFill>
              </a:rPr>
              <a:t>Some systems include machine inputs, notifications, and care team messages</a:t>
            </a:r>
            <a:endParaRPr lang="en-IN" dirty="0">
              <a:solidFill>
                <a:schemeClr val="tx1"/>
              </a:solidFill>
            </a:endParaRPr>
          </a:p>
        </p:txBody>
      </p:sp>
      <p:sp>
        <p:nvSpPr>
          <p:cNvPr id="7" name="Title 6">
            <a:extLst>
              <a:ext uri="{FF2B5EF4-FFF2-40B4-BE49-F238E27FC236}">
                <a16:creationId xmlns:a16="http://schemas.microsoft.com/office/drawing/2014/main" id="{EC514DA8-3F24-0CE8-5E47-FA923AC11FE6}"/>
              </a:ext>
            </a:extLst>
          </p:cNvPr>
          <p:cNvSpPr>
            <a:spLocks noGrp="1"/>
          </p:cNvSpPr>
          <p:nvPr>
            <p:ph type="title"/>
          </p:nvPr>
        </p:nvSpPr>
        <p:spPr>
          <a:xfrm>
            <a:off x="221874" y="161204"/>
            <a:ext cx="5450264" cy="639192"/>
          </a:xfrm>
        </p:spPr>
        <p:txBody>
          <a:bodyPr>
            <a:normAutofit/>
          </a:bodyPr>
          <a:lstStyle/>
          <a:p>
            <a:r>
              <a:rPr lang="en-US" sz="1800" cap="none" dirty="0">
                <a:solidFill>
                  <a:schemeClr val="tx1"/>
                </a:solidFill>
              </a:rPr>
              <a:t>The Use Of Digital Communication, Collaboration, And Participation</a:t>
            </a:r>
            <a:endParaRPr lang="en-IN" sz="1800" cap="none" dirty="0">
              <a:solidFill>
                <a:schemeClr val="tx1"/>
              </a:solidFill>
            </a:endParaRPr>
          </a:p>
        </p:txBody>
      </p:sp>
      <p:pic>
        <p:nvPicPr>
          <p:cNvPr id="2050" name="Picture 2" descr="Interactions with the Medical Community - MedTech Europe">
            <a:extLst>
              <a:ext uri="{FF2B5EF4-FFF2-40B4-BE49-F238E27FC236}">
                <a16:creationId xmlns:a16="http://schemas.microsoft.com/office/drawing/2014/main" id="{CD7AA29F-500E-68BA-8C49-2CDCB46B4F9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1200" y="390884"/>
            <a:ext cx="651986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112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Placeholder 41" descr="A close-up of a medical surgeon">
            <a:extLst>
              <a:ext uri="{FF2B5EF4-FFF2-40B4-BE49-F238E27FC236}">
                <a16:creationId xmlns:a16="http://schemas.microsoft.com/office/drawing/2014/main" id="{3CFA0244-69A5-45A7-BFC3-BCB86FD02A3B}"/>
              </a:ext>
            </a:extLst>
          </p:cNvPr>
          <p:cNvPicPr>
            <a:picLocks noGrp="1" noChangeAspect="1"/>
          </p:cNvPicPr>
          <p:nvPr>
            <p:ph type="pic" sz="quarter" idx="16"/>
          </p:nvPr>
        </p:nvPicPr>
        <p:blipFill rotWithShape="1">
          <a:blip r:embed="rId3">
            <a:extLst>
              <a:ext uri="{28A0092B-C50C-407E-A947-70E740481C1C}">
                <a14:useLocalDpi xmlns:a14="http://schemas.microsoft.com/office/drawing/2010/main" val="0"/>
              </a:ext>
            </a:extLst>
          </a:blip>
          <a:srcRect l="4" r="4"/>
          <a:stretch/>
        </p:blipFill>
        <p:spPr/>
      </p:pic>
      <p:sp>
        <p:nvSpPr>
          <p:cNvPr id="8" name="Text Placeholder 7">
            <a:extLst>
              <a:ext uri="{FF2B5EF4-FFF2-40B4-BE49-F238E27FC236}">
                <a16:creationId xmlns:a16="http://schemas.microsoft.com/office/drawing/2014/main" id="{9CC98BF1-21A5-417A-B192-6B11AA3C9A2B}"/>
              </a:ext>
            </a:extLst>
          </p:cNvPr>
          <p:cNvSpPr>
            <a:spLocks noGrp="1"/>
          </p:cNvSpPr>
          <p:nvPr>
            <p:ph type="body" sz="quarter" idx="13"/>
          </p:nvPr>
        </p:nvSpPr>
        <p:spPr>
          <a:xfrm>
            <a:off x="641298" y="1887571"/>
            <a:ext cx="6408687" cy="3392805"/>
          </a:xfrm>
        </p:spPr>
        <p:txBody>
          <a:bodyPr/>
          <a:lstStyle/>
          <a:p>
            <a:pPr marL="285750" indent="-285750">
              <a:buFont typeface="Arial" panose="020B0604020202020204" pitchFamily="34" charset="0"/>
              <a:buChar char="•"/>
            </a:pPr>
            <a:r>
              <a:rPr lang="en-US" sz="1800" dirty="0"/>
              <a:t>Healthcare has gained rapid growth in the last few years after the improvement of technological research </a:t>
            </a:r>
          </a:p>
          <a:p>
            <a:pPr marL="285750" indent="-285750">
              <a:buFont typeface="Arial" panose="020B0604020202020204" pitchFamily="34" charset="0"/>
              <a:buChar char="•"/>
            </a:pPr>
            <a:r>
              <a:rPr lang="en-US" sz="1800" dirty="0"/>
              <a:t>The healthcare institutions have increased their focus on the integration of advanced technologies and vast data </a:t>
            </a:r>
          </a:p>
          <a:p>
            <a:pPr marL="285750" indent="-285750">
              <a:buFont typeface="Arial" panose="020B0604020202020204" pitchFamily="34" charset="0"/>
              <a:buChar char="•"/>
            </a:pPr>
            <a:r>
              <a:rPr lang="en-US" sz="1800" dirty="0"/>
              <a:t>The paper has explored a vast array of knowledge on the core subject of technology and its incorporation into healthcare dynamics </a:t>
            </a:r>
          </a:p>
        </p:txBody>
      </p:sp>
      <p:sp>
        <p:nvSpPr>
          <p:cNvPr id="27" name="Title 26">
            <a:extLst>
              <a:ext uri="{FF2B5EF4-FFF2-40B4-BE49-F238E27FC236}">
                <a16:creationId xmlns:a16="http://schemas.microsoft.com/office/drawing/2014/main" id="{B288E94B-1B9A-42EA-8432-6AE5903CB9FC}"/>
              </a:ext>
            </a:extLst>
          </p:cNvPr>
          <p:cNvSpPr>
            <a:spLocks noGrp="1"/>
          </p:cNvSpPr>
          <p:nvPr>
            <p:ph type="title"/>
          </p:nvPr>
        </p:nvSpPr>
        <p:spPr/>
        <p:txBody>
          <a:bodyPr>
            <a:normAutofit/>
          </a:bodyPr>
          <a:lstStyle/>
          <a:p>
            <a:pPr algn="ctr"/>
            <a:r>
              <a:rPr lang="en-US" dirty="0">
                <a:solidFill>
                  <a:schemeClr val="tx1"/>
                </a:solidFill>
              </a:rPr>
              <a:t>Conclusion </a:t>
            </a:r>
          </a:p>
        </p:txBody>
      </p:sp>
    </p:spTree>
    <p:extLst>
      <p:ext uri="{BB962C8B-B14F-4D97-AF65-F5344CB8AC3E}">
        <p14:creationId xmlns:p14="http://schemas.microsoft.com/office/powerpoint/2010/main" val="2818881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A close up of a piece of paper with a pencil laying on top">
            <a:extLst>
              <a:ext uri="{FF2B5EF4-FFF2-40B4-BE49-F238E27FC236}">
                <a16:creationId xmlns:a16="http://schemas.microsoft.com/office/drawing/2014/main" id="{F4B80404-9F32-4065-32E5-3D617759E6B1}"/>
              </a:ext>
            </a:extLst>
          </p:cNvPr>
          <p:cNvPicPr>
            <a:picLocks noChangeAspect="1"/>
          </p:cNvPicPr>
          <p:nvPr/>
        </p:nvPicPr>
        <p:blipFill>
          <a:blip r:embed="rId3"/>
          <a:srcRect/>
          <a:stretch>
            <a:fillRect/>
          </a:stretch>
        </p:blipFill>
        <p:spPr>
          <a:xfrm>
            <a:off x="3273" y="-457684"/>
            <a:ext cx="12191978" cy="7598718"/>
          </a:xfrm>
          <a:prstGeom prst="rect">
            <a:avLst/>
          </a:prstGeom>
          <a:noFill/>
          <a:ln cap="flat">
            <a:noFill/>
          </a:ln>
        </p:spPr>
      </p:pic>
      <p:sp>
        <p:nvSpPr>
          <p:cNvPr id="3" name="Title 1">
            <a:extLst>
              <a:ext uri="{FF2B5EF4-FFF2-40B4-BE49-F238E27FC236}">
                <a16:creationId xmlns:a16="http://schemas.microsoft.com/office/drawing/2014/main" id="{D9EF951D-0D29-7F2B-447A-DBAFA8049003}"/>
              </a:ext>
            </a:extLst>
          </p:cNvPr>
          <p:cNvSpPr txBox="1">
            <a:spLocks noGrp="1"/>
          </p:cNvSpPr>
          <p:nvPr>
            <p:ph type="ctrTitle"/>
          </p:nvPr>
        </p:nvSpPr>
        <p:spPr>
          <a:xfrm rot="21176761">
            <a:off x="5598040" y="4867525"/>
            <a:ext cx="4744629" cy="316940"/>
          </a:xfrm>
        </p:spPr>
        <p:txBody>
          <a:bodyPr>
            <a:normAutofit/>
          </a:bodyPr>
          <a:lstStyle/>
          <a:p>
            <a:pPr lvl="0"/>
            <a:r>
              <a:rPr lang="en-US" sz="1600">
                <a:solidFill>
                  <a:srgbClr val="FFFFFF"/>
                </a:solidFill>
                <a:latin typeface="Arial" pitchFamily="34"/>
                <a:cs typeface="Arial" pitchFamily="34"/>
              </a:rPr>
              <a:t>%===</a:t>
            </a:r>
          </a:p>
        </p:txBody>
      </p:sp>
      <p:sp>
        <p:nvSpPr>
          <p:cNvPr id="4" name="Subtitle 2">
            <a:extLst>
              <a:ext uri="{FF2B5EF4-FFF2-40B4-BE49-F238E27FC236}">
                <a16:creationId xmlns:a16="http://schemas.microsoft.com/office/drawing/2014/main" id="{75DF6681-DE27-B4A8-D84A-4B53E4C60F2B}"/>
              </a:ext>
            </a:extLst>
          </p:cNvPr>
          <p:cNvSpPr txBox="1">
            <a:spLocks noGrp="1"/>
          </p:cNvSpPr>
          <p:nvPr>
            <p:ph type="subTitle" idx="1"/>
          </p:nvPr>
        </p:nvSpPr>
        <p:spPr>
          <a:xfrm>
            <a:off x="8127754" y="4608576"/>
            <a:ext cx="3205639" cy="774185"/>
          </a:xfrm>
        </p:spPr>
        <p:txBody>
          <a:bodyPr/>
          <a:lstStyle/>
          <a:p>
            <a:pPr lvl="0"/>
            <a:r>
              <a:rPr lang="en-US" sz="1600">
                <a:solidFill>
                  <a:srgbClr val="FFFFFF"/>
                </a:solidFill>
              </a:rPr>
              <a:t>Dolor Sit Amet</a:t>
            </a:r>
          </a:p>
        </p:txBody>
      </p:sp>
      <p:sp>
        <p:nvSpPr>
          <p:cNvPr id="5" name="Rectangle 4">
            <a:extLst>
              <a:ext uri="{FF2B5EF4-FFF2-40B4-BE49-F238E27FC236}">
                <a16:creationId xmlns:a16="http://schemas.microsoft.com/office/drawing/2014/main" id="{048AA2A7-9B7D-616C-63D9-841A3CDA52C1}"/>
              </a:ext>
            </a:extLst>
          </p:cNvPr>
          <p:cNvSpPr/>
          <p:nvPr/>
        </p:nvSpPr>
        <p:spPr>
          <a:xfrm>
            <a:off x="6573365" y="-457684"/>
            <a:ext cx="5615357" cy="7598718"/>
          </a:xfrm>
          <a:prstGeom prst="rect">
            <a:avLst/>
          </a:prstGeom>
          <a:solidFill>
            <a:srgbClr val="8FAADC"/>
          </a:solidFill>
          <a:ln w="19046" cap="rnd">
            <a:solidFill>
              <a:srgbClr val="8FAADC"/>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TextBox 5">
            <a:extLst>
              <a:ext uri="{FF2B5EF4-FFF2-40B4-BE49-F238E27FC236}">
                <a16:creationId xmlns:a16="http://schemas.microsoft.com/office/drawing/2014/main" id="{965AA98C-7584-55B2-555D-855661BD3B7B}"/>
              </a:ext>
            </a:extLst>
          </p:cNvPr>
          <p:cNvSpPr txBox="1"/>
          <p:nvPr/>
        </p:nvSpPr>
        <p:spPr>
          <a:xfrm>
            <a:off x="6783430" y="1945276"/>
            <a:ext cx="5415085" cy="163121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rial" pitchFamily="34"/>
                <a:cs typeface="Arial" pitchFamily="34"/>
              </a:rPr>
              <a:t>Weyni Tesfalem </a:t>
            </a:r>
            <a:br>
              <a:rPr lang="en-GB" sz="2000" b="0" i="0" u="none" strike="noStrike" kern="1200" cap="none" spc="0" baseline="0">
                <a:solidFill>
                  <a:srgbClr val="FFFFFF"/>
                </a:solidFill>
                <a:uFillTx/>
                <a:latin typeface="Arial" pitchFamily="34"/>
                <a:cs typeface="Arial" pitchFamily="34"/>
              </a:rPr>
            </a:br>
            <a:r>
              <a:rPr lang="en-GB" sz="2000" b="0" i="0" u="none" strike="noStrike" kern="1200" cap="none" spc="0" baseline="0">
                <a:solidFill>
                  <a:srgbClr val="FFFFFF"/>
                </a:solidFill>
                <a:uFillTx/>
                <a:latin typeface="Arial" pitchFamily="34"/>
                <a:cs typeface="Arial" pitchFamily="34"/>
              </a:rPr>
              <a:t>Student number: 2131120 </a:t>
            </a:r>
            <a:br>
              <a:rPr lang="en-GB" sz="2000" b="0" i="0" u="none" strike="noStrike" kern="1200" cap="none" spc="0" baseline="0">
                <a:solidFill>
                  <a:srgbClr val="FFFFFF"/>
                </a:solidFill>
                <a:uFillTx/>
                <a:latin typeface="Arial" pitchFamily="34"/>
                <a:cs typeface="Arial" pitchFamily="34"/>
              </a:rPr>
            </a:br>
            <a:r>
              <a:rPr lang="en-GB" sz="2000" b="0" i="0" u="none" strike="noStrike" kern="1200" cap="none" spc="0" baseline="0">
                <a:solidFill>
                  <a:srgbClr val="FFFFFF"/>
                </a:solidFill>
                <a:uFillTx/>
                <a:latin typeface="Arial" pitchFamily="34"/>
                <a:cs typeface="Arial" pitchFamily="34"/>
              </a:rPr>
              <a:t>Module: Digital Skills and Research Methods </a:t>
            </a:r>
            <a:br>
              <a:rPr lang="en-GB" sz="2000" b="0" i="0" u="none" strike="noStrike" kern="1200" cap="none" spc="0" baseline="0">
                <a:solidFill>
                  <a:srgbClr val="FFFFFF"/>
                </a:solidFill>
                <a:uFillTx/>
                <a:latin typeface="Arial" pitchFamily="34"/>
                <a:cs typeface="Arial" pitchFamily="34"/>
              </a:rPr>
            </a:br>
            <a:r>
              <a:rPr lang="en-GB" sz="2000" b="0" i="0" u="none" strike="noStrike" kern="1200" cap="none" spc="0" baseline="0">
                <a:solidFill>
                  <a:srgbClr val="FFFFFF"/>
                </a:solidFill>
                <a:uFillTx/>
                <a:latin typeface="Arial" pitchFamily="34"/>
                <a:cs typeface="Arial" pitchFamily="34"/>
              </a:rPr>
              <a:t>Module code: LCHS4002 </a:t>
            </a:r>
            <a:br>
              <a:rPr lang="en-GB" sz="2000" b="0" i="0" u="none" strike="noStrike" kern="1200" cap="none" spc="0" baseline="0">
                <a:solidFill>
                  <a:srgbClr val="FFFFFF"/>
                </a:solidFill>
                <a:uFillTx/>
                <a:latin typeface="Arial" pitchFamily="34"/>
                <a:cs typeface="Arial" pitchFamily="34"/>
              </a:rPr>
            </a:br>
            <a:r>
              <a:rPr lang="en-GB" sz="2000" b="0" i="0" u="none" strike="noStrike" kern="1200" cap="none" spc="0" baseline="0">
                <a:solidFill>
                  <a:srgbClr val="FFFFFF"/>
                </a:solidFill>
                <a:uFillTx/>
                <a:latin typeface="Arial" pitchFamily="34"/>
                <a:cs typeface="Arial" pitchFamily="34"/>
              </a:rPr>
              <a:t>Module Leader – lecturer: Amitava Banik </a:t>
            </a:r>
            <a:endParaRPr lang="en-GB" sz="2000" b="0" i="0" u="none" strike="noStrike" kern="1200" cap="none" spc="0" baseline="0">
              <a:solidFill>
                <a:srgbClr val="FFFFFF"/>
              </a:solidFill>
              <a:uFillTx/>
              <a:latin typeface="Trebuchet MS"/>
            </a:endParaRPr>
          </a:p>
        </p:txBody>
      </p:sp>
      <p:sp>
        <p:nvSpPr>
          <p:cNvPr id="7" name="Rectangle 7">
            <a:extLst>
              <a:ext uri="{FF2B5EF4-FFF2-40B4-BE49-F238E27FC236}">
                <a16:creationId xmlns:a16="http://schemas.microsoft.com/office/drawing/2014/main" id="{EAC8A67A-E8DA-5BB1-F086-D4E1AACFAE0F}"/>
              </a:ext>
            </a:extLst>
          </p:cNvPr>
          <p:cNvSpPr/>
          <p:nvPr/>
        </p:nvSpPr>
        <p:spPr>
          <a:xfrm>
            <a:off x="0" y="6591296"/>
            <a:ext cx="12195252" cy="548274"/>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3091485877"/>
      </p:ext>
    </p:extLst>
  </p:cSld>
  <p:clrMapOvr>
    <a:masterClrMapping/>
  </p:clrMapOvr>
  <p:transition spd="slow">
    <p:split orient="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D94EB2-0989-48AA-066A-4537D3E41CE7}"/>
              </a:ext>
            </a:extLst>
          </p:cNvPr>
          <p:cNvSpPr txBox="1"/>
          <p:nvPr/>
        </p:nvSpPr>
        <p:spPr>
          <a:xfrm>
            <a:off x="5050542" y="1878899"/>
            <a:ext cx="5333996" cy="400109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202A30"/>
              </a:solidFill>
              <a:uFillTx/>
              <a:latin typeface="-apple-system"/>
            </a:endParaRP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02A30"/>
                </a:solidFill>
                <a:uFillTx/>
                <a:latin typeface="Arial" pitchFamily="34"/>
                <a:cs typeface="Arial" pitchFamily="34"/>
              </a:rPr>
              <a:t>Improve patient care.</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02A30"/>
                </a:solidFill>
                <a:uFillTx/>
                <a:latin typeface="Arial" pitchFamily="34"/>
                <a:cs typeface="Arial" pitchFamily="34"/>
              </a:rPr>
              <a:t>Support population health management.</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02A30"/>
                </a:solidFill>
                <a:uFillTx/>
                <a:latin typeface="Arial" pitchFamily="34"/>
                <a:cs typeface="Arial" pitchFamily="34"/>
              </a:rPr>
              <a:t>Support commissioning decisions and policy developments.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02A30"/>
                </a:solidFill>
                <a:uFillTx/>
                <a:latin typeface="Arial" pitchFamily="34"/>
                <a:cs typeface="Arial" pitchFamily="34"/>
              </a:rPr>
              <a:t>Create, support, and improve patient-centric analyses.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02A30"/>
                </a:solidFill>
                <a:uFillTx/>
                <a:latin typeface="Arial" pitchFamily="34"/>
                <a:cs typeface="Arial" pitchFamily="34"/>
              </a:rPr>
              <a:t>Support and improve dashboard development.</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02A30"/>
                </a:solidFill>
                <a:uFillTx/>
                <a:latin typeface="Arial" pitchFamily="34"/>
                <a:cs typeface="Arial" pitchFamily="34"/>
              </a:rPr>
              <a:t>Improve analysis more generally.</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202A3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800" b="0" i="0" u="none" strike="noStrike" kern="1200" cap="none" spc="0" baseline="0">
                <a:solidFill>
                  <a:srgbClr val="000000"/>
                </a:solidFill>
                <a:uFillTx/>
                <a:latin typeface="Trebuchet MS"/>
              </a:rPr>
            </a:br>
            <a:endParaRPr lang="en-GB" sz="1800" b="0" i="0" u="none" strike="noStrike" kern="1200" cap="none" spc="0" baseline="0">
              <a:solidFill>
                <a:srgbClr val="000000"/>
              </a:solidFill>
              <a:uFillTx/>
              <a:latin typeface="Trebuchet MS"/>
            </a:endParaRPr>
          </a:p>
        </p:txBody>
      </p:sp>
      <p:sp>
        <p:nvSpPr>
          <p:cNvPr id="3" name="TextBox 2">
            <a:extLst>
              <a:ext uri="{FF2B5EF4-FFF2-40B4-BE49-F238E27FC236}">
                <a16:creationId xmlns:a16="http://schemas.microsoft.com/office/drawing/2014/main" id="{C9AA7C63-07C5-93DC-D7CD-7AD275DA5EFA}"/>
              </a:ext>
            </a:extLst>
          </p:cNvPr>
          <p:cNvSpPr txBox="1"/>
          <p:nvPr/>
        </p:nvSpPr>
        <p:spPr>
          <a:xfrm>
            <a:off x="252045" y="190469"/>
            <a:ext cx="1168790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02A30"/>
                </a:solidFill>
                <a:uFillTx/>
                <a:latin typeface="-apple-system"/>
              </a:rPr>
              <a:t>           </a:t>
            </a:r>
            <a:r>
              <a:rPr lang="en-GB" sz="1800" b="1" i="0" u="sng" strike="noStrike" kern="1200" cap="none" spc="0" baseline="0">
                <a:solidFill>
                  <a:srgbClr val="202A30"/>
                </a:solidFill>
                <a:uFillTx/>
                <a:latin typeface="Arial" pitchFamily="34"/>
                <a:cs typeface="Arial" pitchFamily="34"/>
              </a:rPr>
              <a:t>THE RELEVANCE OF TECHNICAL PROFICIENCY FOR DATA AND INFORMATION HANDLING</a:t>
            </a:r>
            <a:endParaRPr lang="en-GB" sz="1800" b="0" i="0" u="none" strike="noStrike" kern="1200" cap="none" spc="0" baseline="0">
              <a:solidFill>
                <a:srgbClr val="000000"/>
              </a:solidFill>
              <a:uFillTx/>
              <a:latin typeface="Trebuchet MS"/>
            </a:endParaRPr>
          </a:p>
        </p:txBody>
      </p:sp>
      <p:sp>
        <p:nvSpPr>
          <p:cNvPr id="4" name="TextBox 4">
            <a:extLst>
              <a:ext uri="{FF2B5EF4-FFF2-40B4-BE49-F238E27FC236}">
                <a16:creationId xmlns:a16="http://schemas.microsoft.com/office/drawing/2014/main" id="{29CEEC98-1149-42CC-7AED-162D3C39F988}"/>
              </a:ext>
            </a:extLst>
          </p:cNvPr>
          <p:cNvSpPr txBox="1"/>
          <p:nvPr/>
        </p:nvSpPr>
        <p:spPr>
          <a:xfrm>
            <a:off x="590245" y="2108652"/>
            <a:ext cx="4047811" cy="31700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2D2D2D"/>
                </a:solidFill>
                <a:uFillTx/>
                <a:latin typeface="Arial" pitchFamily="34"/>
                <a:cs typeface="Arial" pitchFamily="34"/>
              </a:rPr>
              <a:t>Data management skills are the abilities used to effectively handle and be able to use information consistently. Data handling skills are important as they allow the use of available data to support a company's overall objectives. In the health industry, data management can be useful and help in the following ways</a:t>
            </a:r>
            <a:r>
              <a:rPr lang="en-GB" sz="2000" b="1" i="0" u="none" strike="noStrike" kern="1200" cap="none" spc="0" baseline="0">
                <a:solidFill>
                  <a:srgbClr val="2D2D2D"/>
                </a:solidFill>
                <a:uFillTx/>
                <a:latin typeface="Arial" pitchFamily="34"/>
                <a:cs typeface="Arial" pitchFamily="34"/>
              </a:rPr>
              <a:t>:</a:t>
            </a:r>
            <a:endParaRPr lang="en-GB" sz="2000" b="1" i="0" u="none" strike="noStrike" kern="1200" cap="none" spc="0" baseline="0">
              <a:solidFill>
                <a:srgbClr val="000000"/>
              </a:solidFill>
              <a:uFillTx/>
              <a:latin typeface="Arial" pitchFamily="34"/>
              <a:cs typeface="Arial" pitchFamily="34"/>
            </a:endParaRPr>
          </a:p>
        </p:txBody>
      </p:sp>
      <p:sp>
        <p:nvSpPr>
          <p:cNvPr id="5" name="TextBox 4">
            <a:extLst>
              <a:ext uri="{FF2B5EF4-FFF2-40B4-BE49-F238E27FC236}">
                <a16:creationId xmlns:a16="http://schemas.microsoft.com/office/drawing/2014/main" id="{98F0E4C2-2B68-01CC-2597-2FE0F2DB9E28}"/>
              </a:ext>
            </a:extLst>
          </p:cNvPr>
          <p:cNvSpPr txBox="1"/>
          <p:nvPr/>
        </p:nvSpPr>
        <p:spPr>
          <a:xfrm>
            <a:off x="2275950" y="528962"/>
            <a:ext cx="6940167"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sng" strike="noStrike" kern="1200" cap="none" spc="0" baseline="0">
                <a:solidFill>
                  <a:srgbClr val="000000"/>
                </a:solidFill>
                <a:uFillTx/>
                <a:latin typeface="Arial" pitchFamily="34"/>
                <a:cs typeface="Arial" pitchFamily="34"/>
              </a:rPr>
              <a:t>WHAT IS IT AND HOW IS IT USEFUL?</a:t>
            </a:r>
          </a:p>
        </p:txBody>
      </p:sp>
      <p:sp>
        <p:nvSpPr>
          <p:cNvPr id="6" name="Rectangle 5">
            <a:extLst>
              <a:ext uri="{FF2B5EF4-FFF2-40B4-BE49-F238E27FC236}">
                <a16:creationId xmlns:a16="http://schemas.microsoft.com/office/drawing/2014/main" id="{1D07079A-9BE1-FF11-8F52-62FFF43F9E36}"/>
              </a:ext>
            </a:extLst>
          </p:cNvPr>
          <p:cNvSpPr/>
          <p:nvPr/>
        </p:nvSpPr>
        <p:spPr>
          <a:xfrm>
            <a:off x="0" y="6591296"/>
            <a:ext cx="12195252" cy="548274"/>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2672684779"/>
      </p:ext>
    </p:extLst>
  </p:cSld>
  <p:clrMapOvr>
    <a:masterClrMapping/>
  </p:clrMapOvr>
  <p:transition spd="slow">
    <p:split orient="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574FCDE9-1500-3598-D185-DF89443C5DA6}"/>
              </a:ext>
            </a:extLst>
          </p:cNvPr>
          <p:cNvSpPr txBox="1"/>
          <p:nvPr/>
        </p:nvSpPr>
        <p:spPr>
          <a:xfrm>
            <a:off x="445971" y="956947"/>
            <a:ext cx="8650516" cy="163121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rPr>
              <a:t>Data management is the process of </a:t>
            </a:r>
            <a:r>
              <a:rPr lang="en-GB" sz="2000" b="0" i="0" u="none" strike="noStrike" kern="0" cap="none" spc="0" baseline="0">
                <a:solidFill>
                  <a:srgbClr val="000000"/>
                </a:solidFill>
                <a:uFillTx/>
                <a:latin typeface="Arial" pitchFamily="34"/>
              </a:rPr>
              <a:t>taking,</a:t>
            </a:r>
            <a:r>
              <a:rPr lang="en-GB" sz="2000" b="0" i="0" u="none" strike="noStrike" kern="1200" cap="none" spc="0" baseline="0">
                <a:solidFill>
                  <a:srgbClr val="000000"/>
                </a:solidFill>
                <a:uFillTx/>
                <a:latin typeface="Arial" pitchFamily="34"/>
              </a:rPr>
              <a:t> storing, organizing, and maintaining data created and collected by an organization. </a:t>
            </a:r>
            <a:r>
              <a:rPr lang="en-GB" sz="2000" b="0" i="0" u="none" strike="noStrike" kern="0" cap="none" spc="0" baseline="0">
                <a:solidFill>
                  <a:srgbClr val="000000"/>
                </a:solidFill>
                <a:uFillTx/>
                <a:latin typeface="Arial" pitchFamily="34"/>
              </a:rPr>
              <a:t>The data management process includes a combination of different functions that collectively aim to make sure that the data in corporate systems is accurate, available, and accessible.</a:t>
            </a:r>
            <a:endParaRPr lang="en-GB" sz="2000" b="0" i="0" u="none" strike="noStrike" kern="1200" cap="none" spc="0" baseline="0">
              <a:solidFill>
                <a:srgbClr val="000000"/>
              </a:solidFill>
              <a:uFillTx/>
              <a:latin typeface="Trebuchet MS"/>
            </a:endParaRPr>
          </a:p>
        </p:txBody>
      </p:sp>
      <p:pic>
        <p:nvPicPr>
          <p:cNvPr id="3" name="Picture 2" descr="The Do's and Don'ts of Successful Data Management for Population Health  Management">
            <a:extLst>
              <a:ext uri="{FF2B5EF4-FFF2-40B4-BE49-F238E27FC236}">
                <a16:creationId xmlns:a16="http://schemas.microsoft.com/office/drawing/2014/main" id="{F9673B51-2055-C491-050D-D47DF837DC68}"/>
              </a:ext>
            </a:extLst>
          </p:cNvPr>
          <p:cNvPicPr>
            <a:picLocks noChangeAspect="1"/>
          </p:cNvPicPr>
          <p:nvPr/>
        </p:nvPicPr>
        <p:blipFill>
          <a:blip r:embed="rId2"/>
          <a:srcRect/>
          <a:stretch>
            <a:fillRect/>
          </a:stretch>
        </p:blipFill>
        <p:spPr>
          <a:xfrm>
            <a:off x="2329424" y="2588163"/>
            <a:ext cx="4883600" cy="3774533"/>
          </a:xfrm>
          <a:prstGeom prst="rect">
            <a:avLst/>
          </a:prstGeom>
          <a:noFill/>
          <a:ln cap="flat">
            <a:noFill/>
          </a:ln>
        </p:spPr>
      </p:pic>
      <p:sp>
        <p:nvSpPr>
          <p:cNvPr id="4" name="TextBox 3">
            <a:extLst>
              <a:ext uri="{FF2B5EF4-FFF2-40B4-BE49-F238E27FC236}">
                <a16:creationId xmlns:a16="http://schemas.microsoft.com/office/drawing/2014/main" id="{9A87EA21-F132-E9C3-81E6-FF372646A0AE}"/>
              </a:ext>
            </a:extLst>
          </p:cNvPr>
          <p:cNvSpPr txBox="1"/>
          <p:nvPr/>
        </p:nvSpPr>
        <p:spPr>
          <a:xfrm>
            <a:off x="2630463" y="208611"/>
            <a:ext cx="663879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sng" strike="noStrike" kern="1200" cap="none" spc="0" baseline="0">
                <a:solidFill>
                  <a:srgbClr val="000000"/>
                </a:solidFill>
                <a:uFillTx/>
                <a:latin typeface="Arial" pitchFamily="34"/>
                <a:cs typeface="Arial" pitchFamily="34"/>
              </a:rPr>
              <a:t>WHAT IS THE PROCESS?</a:t>
            </a:r>
          </a:p>
        </p:txBody>
      </p:sp>
      <p:sp>
        <p:nvSpPr>
          <p:cNvPr id="5" name="Rectangle 4">
            <a:extLst>
              <a:ext uri="{FF2B5EF4-FFF2-40B4-BE49-F238E27FC236}">
                <a16:creationId xmlns:a16="http://schemas.microsoft.com/office/drawing/2014/main" id="{F9FD775E-7FC4-D217-F45B-B71C9482B8E3}"/>
              </a:ext>
            </a:extLst>
          </p:cNvPr>
          <p:cNvSpPr/>
          <p:nvPr/>
        </p:nvSpPr>
        <p:spPr>
          <a:xfrm>
            <a:off x="0" y="6591296"/>
            <a:ext cx="12195252" cy="548274"/>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3108831337"/>
      </p:ext>
    </p:extLst>
  </p:cSld>
  <p:clrMapOvr>
    <a:masterClrMapping/>
  </p:clrMapOvr>
  <p:transition spd="slow">
    <p:split orient="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74D954-CE9D-DB9E-B188-F78994C70A8F}"/>
              </a:ext>
            </a:extLst>
          </p:cNvPr>
          <p:cNvSpPr txBox="1"/>
          <p:nvPr/>
        </p:nvSpPr>
        <p:spPr>
          <a:xfrm>
            <a:off x="3923306" y="340193"/>
            <a:ext cx="2690439"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sng" strike="noStrike" kern="0" cap="none" spc="0" baseline="0">
                <a:solidFill>
                  <a:srgbClr val="000000"/>
                </a:solidFill>
                <a:uFillTx/>
                <a:latin typeface="Arial" pitchFamily="34"/>
                <a:cs typeface="Arial" pitchFamily="34"/>
              </a:rPr>
              <a:t>CONCLUSION</a:t>
            </a:r>
            <a:r>
              <a:rPr lang="en-GB" sz="1800" b="0" i="0" u="none" strike="noStrike" kern="1200" cap="none" spc="0" baseline="0">
                <a:solidFill>
                  <a:srgbClr val="000000"/>
                </a:solidFill>
                <a:uFillTx/>
                <a:latin typeface="Arial" pitchFamily="34"/>
                <a:cs typeface="Arial" pitchFamily="34"/>
              </a:rPr>
              <a:t> </a:t>
            </a:r>
          </a:p>
        </p:txBody>
      </p:sp>
      <p:sp>
        <p:nvSpPr>
          <p:cNvPr id="3" name="TextBox 2">
            <a:extLst>
              <a:ext uri="{FF2B5EF4-FFF2-40B4-BE49-F238E27FC236}">
                <a16:creationId xmlns:a16="http://schemas.microsoft.com/office/drawing/2014/main" id="{9B4B4AD7-82CA-E2AA-86BC-DD602C6E5031}"/>
              </a:ext>
            </a:extLst>
          </p:cNvPr>
          <p:cNvSpPr txBox="1"/>
          <p:nvPr/>
        </p:nvSpPr>
        <p:spPr>
          <a:xfrm>
            <a:off x="1134066" y="1927692"/>
            <a:ext cx="3901397"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To conclude, data management </a:t>
            </a:r>
            <a:r>
              <a:rPr lang="en-GB" sz="2000" b="0" i="0" u="none" strike="noStrike" kern="1200" cap="none" spc="0" baseline="0">
                <a:solidFill>
                  <a:srgbClr val="252729"/>
                </a:solidFill>
                <a:uFillTx/>
                <a:latin typeface="Arial" pitchFamily="34"/>
                <a:cs typeface="Arial" pitchFamily="34"/>
              </a:rPr>
              <a:t>has a positive effect on the quality of data. It results in better control of data, development, and improvements in services. Clients/patients will have a sense of pleasure and industries/ businesses can expand.</a:t>
            </a:r>
            <a:endParaRPr lang="en-GB" sz="2000" b="0" i="0" u="none" strike="noStrike" kern="1200" cap="none" spc="0" baseline="0">
              <a:solidFill>
                <a:srgbClr val="000000"/>
              </a:solidFill>
              <a:uFillTx/>
              <a:latin typeface="Arial" pitchFamily="34"/>
              <a:cs typeface="Arial" pitchFamily="34"/>
            </a:endParaRPr>
          </a:p>
        </p:txBody>
      </p:sp>
      <p:pic>
        <p:nvPicPr>
          <p:cNvPr id="4" name="Picture 2" descr="Data management - Free seo and web icons">
            <a:extLst>
              <a:ext uri="{FF2B5EF4-FFF2-40B4-BE49-F238E27FC236}">
                <a16:creationId xmlns:a16="http://schemas.microsoft.com/office/drawing/2014/main" id="{1E9A290A-7C52-EF4D-9C36-B7C67F37AA70}"/>
              </a:ext>
            </a:extLst>
          </p:cNvPr>
          <p:cNvPicPr>
            <a:picLocks noChangeAspect="1"/>
          </p:cNvPicPr>
          <p:nvPr/>
        </p:nvPicPr>
        <p:blipFill>
          <a:blip r:embed="rId2"/>
          <a:srcRect/>
          <a:stretch>
            <a:fillRect/>
          </a:stretch>
        </p:blipFill>
        <p:spPr>
          <a:xfrm>
            <a:off x="5873602" y="1584390"/>
            <a:ext cx="3368457" cy="3368457"/>
          </a:xfrm>
          <a:prstGeom prst="rect">
            <a:avLst/>
          </a:prstGeom>
          <a:noFill/>
          <a:ln cap="flat">
            <a:noFill/>
          </a:ln>
        </p:spPr>
      </p:pic>
      <p:sp>
        <p:nvSpPr>
          <p:cNvPr id="5" name="Rectangle 4">
            <a:extLst>
              <a:ext uri="{FF2B5EF4-FFF2-40B4-BE49-F238E27FC236}">
                <a16:creationId xmlns:a16="http://schemas.microsoft.com/office/drawing/2014/main" id="{E2C9D5FD-45D8-3D13-1C95-051250EBC468}"/>
              </a:ext>
            </a:extLst>
          </p:cNvPr>
          <p:cNvSpPr/>
          <p:nvPr/>
        </p:nvSpPr>
        <p:spPr>
          <a:xfrm>
            <a:off x="0" y="6591296"/>
            <a:ext cx="12195252" cy="548274"/>
          </a:xfrm>
          <a:prstGeom prst="rect">
            <a:avLst/>
          </a:pr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3578961769"/>
      </p:ext>
    </p:extLst>
  </p:cSld>
  <p:clrMapOvr>
    <a:masterClrMapping/>
  </p:clrMapOvr>
  <p:transition spd="slow">
    <p:split orient="vert"/>
  </p:transition>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BF0792A-0F2B-4A2E-AB38-0A4F18A3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57DB18D-C2F1-4C8C-8808-9C01ECE68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1" name="Group 10">
            <a:extLst>
              <a:ext uri="{FF2B5EF4-FFF2-40B4-BE49-F238E27FC236}">
                <a16:creationId xmlns:a16="http://schemas.microsoft.com/office/drawing/2014/main" id="{E5D935FA-3336-4941-9214-E250A5727F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5671" y="644327"/>
            <a:ext cx="9299965" cy="4811366"/>
            <a:chOff x="7639235" y="600024"/>
            <a:chExt cx="3898557" cy="6878929"/>
          </a:xfrm>
        </p:grpSpPr>
        <p:sp>
          <p:nvSpPr>
            <p:cNvPr id="12" name="Rectangle 11">
              <a:extLst>
                <a:ext uri="{FF2B5EF4-FFF2-40B4-BE49-F238E27FC236}">
                  <a16:creationId xmlns:a16="http://schemas.microsoft.com/office/drawing/2014/main" id="{45D9E2ED-FF90-4200-A7EE-6D41D6526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687892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4BEB8D-68AD-4314-8A2B-F8DC85A53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59547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63F2287-93F1-A250-3B12-B32F7E20AD98}"/>
              </a:ext>
            </a:extLst>
          </p:cNvPr>
          <p:cNvSpPr>
            <a:spLocks noGrp="1"/>
          </p:cNvSpPr>
          <p:nvPr>
            <p:ph type="ctrTitle"/>
          </p:nvPr>
        </p:nvSpPr>
        <p:spPr>
          <a:xfrm>
            <a:off x="2391408" y="1590734"/>
            <a:ext cx="7405874" cy="2520012"/>
          </a:xfrm>
          <a:solidFill>
            <a:schemeClr val="bg2"/>
          </a:solidFill>
        </p:spPr>
        <p:txBody>
          <a:bodyPr anchor="ctr">
            <a:normAutofit/>
          </a:bodyPr>
          <a:lstStyle/>
          <a:p>
            <a:pPr algn="ctr"/>
            <a:r>
              <a:rPr lang="en-GB" sz="2900" b="0" i="0">
                <a:solidFill>
                  <a:schemeClr val="tx2"/>
                </a:solidFill>
                <a:effectLst/>
                <a:latin typeface="UICTFontTextStyleBody"/>
              </a:rPr>
              <a:t>Student name: </a:t>
            </a:r>
            <a:r>
              <a:rPr lang="en-GB" sz="2900">
                <a:solidFill>
                  <a:schemeClr val="tx2"/>
                </a:solidFill>
                <a:latin typeface="UICTFontTextStyleBody"/>
              </a:rPr>
              <a:t>S</a:t>
            </a:r>
            <a:r>
              <a:rPr lang="en-GB" sz="2900" b="0" i="0">
                <a:solidFill>
                  <a:schemeClr val="tx2"/>
                </a:solidFill>
                <a:effectLst/>
                <a:latin typeface="UICTFontTextStyleBody"/>
              </a:rPr>
              <a:t>adiqur </a:t>
            </a:r>
            <a:r>
              <a:rPr lang="en-GB" sz="2900">
                <a:solidFill>
                  <a:schemeClr val="tx2"/>
                </a:solidFill>
                <a:latin typeface="UICTFontTextStyleBody"/>
              </a:rPr>
              <a:t>I</a:t>
            </a:r>
            <a:r>
              <a:rPr lang="en-GB" sz="2900" b="0" i="0">
                <a:solidFill>
                  <a:schemeClr val="tx2"/>
                </a:solidFill>
                <a:effectLst/>
                <a:latin typeface="UICTFontTextStyleBody"/>
              </a:rPr>
              <a:t>slam </a:t>
            </a:r>
            <a:r>
              <a:rPr lang="en-GB" sz="2900">
                <a:solidFill>
                  <a:schemeClr val="tx2"/>
                </a:solidFill>
                <a:latin typeface="UICTFontTextStyleBody"/>
              </a:rPr>
              <a:t>R</a:t>
            </a:r>
            <a:r>
              <a:rPr lang="en-GB" sz="2900" b="0" i="0">
                <a:solidFill>
                  <a:schemeClr val="tx2"/>
                </a:solidFill>
                <a:effectLst/>
                <a:latin typeface="UICTFontTextStyleBody"/>
              </a:rPr>
              <a:t>ahman </a:t>
            </a:r>
            <a:br>
              <a:rPr lang="en-GB" sz="2900">
                <a:solidFill>
                  <a:schemeClr val="tx2"/>
                </a:solidFill>
                <a:effectLst/>
                <a:latin typeface=".AppleSystemUIFont"/>
              </a:rPr>
            </a:br>
            <a:r>
              <a:rPr lang="en-GB" sz="2900" b="0" i="0">
                <a:solidFill>
                  <a:schemeClr val="tx2"/>
                </a:solidFill>
                <a:effectLst/>
                <a:latin typeface="UICTFontTextStyleBody"/>
              </a:rPr>
              <a:t>student id: 2131049</a:t>
            </a:r>
            <a:br>
              <a:rPr lang="en-GB" sz="2900">
                <a:solidFill>
                  <a:schemeClr val="tx2"/>
                </a:solidFill>
                <a:effectLst/>
                <a:latin typeface=".AppleSystemUIFont"/>
              </a:rPr>
            </a:br>
            <a:r>
              <a:rPr lang="en-GB" sz="2900" b="0" i="0">
                <a:solidFill>
                  <a:schemeClr val="tx2"/>
                </a:solidFill>
                <a:effectLst/>
                <a:latin typeface="UICTFontTextStyleBody"/>
              </a:rPr>
              <a:t>Module NAME: DIGITAL SKILLS AND</a:t>
            </a:r>
            <a:br>
              <a:rPr lang="en-GB" sz="2900">
                <a:solidFill>
                  <a:schemeClr val="tx2"/>
                </a:solidFill>
                <a:effectLst/>
                <a:latin typeface=".AppleSystemUIFont"/>
              </a:rPr>
            </a:br>
            <a:r>
              <a:rPr lang="en-GB" sz="2900" b="0" i="0">
                <a:solidFill>
                  <a:schemeClr val="tx2"/>
                </a:solidFill>
                <a:effectLst/>
                <a:latin typeface="UICTFontTextStyleBody"/>
              </a:rPr>
              <a:t>RESEARCH METHODS</a:t>
            </a:r>
            <a:br>
              <a:rPr lang="en-GB" sz="2900">
                <a:solidFill>
                  <a:schemeClr val="tx2"/>
                </a:solidFill>
                <a:effectLst/>
                <a:latin typeface=".AppleSystemUIFont"/>
              </a:rPr>
            </a:br>
            <a:r>
              <a:rPr lang="en-GB" sz="2900" b="0" i="0">
                <a:solidFill>
                  <a:schemeClr val="tx2"/>
                </a:solidFill>
                <a:effectLst/>
                <a:latin typeface="UICTFontTextStyleBody"/>
              </a:rPr>
              <a:t>MODULE CODE: LCHS4002</a:t>
            </a:r>
            <a:br>
              <a:rPr lang="en-GB" sz="2900">
                <a:solidFill>
                  <a:schemeClr val="tx2"/>
                </a:solidFill>
                <a:effectLst/>
                <a:latin typeface=".AppleSystemUIFont"/>
              </a:rPr>
            </a:br>
            <a:r>
              <a:rPr lang="en-GB" sz="2900" b="0" i="0">
                <a:solidFill>
                  <a:schemeClr val="tx2"/>
                </a:solidFill>
                <a:effectLst/>
                <a:latin typeface="UICTFontTextStyleBody"/>
              </a:rPr>
              <a:t>LECTURE NAME:AMITAVE BANIK</a:t>
            </a:r>
            <a:endParaRPr lang="en-GB" sz="2900">
              <a:solidFill>
                <a:schemeClr val="tx2"/>
              </a:solidFill>
              <a:effectLst/>
              <a:latin typeface=".AppleSystemUIFont"/>
            </a:endParaRPr>
          </a:p>
        </p:txBody>
      </p:sp>
      <p:cxnSp>
        <p:nvCxnSpPr>
          <p:cNvPr id="15" name="Straight Connector 14">
            <a:extLst>
              <a:ext uri="{FF2B5EF4-FFF2-40B4-BE49-F238E27FC236}">
                <a16:creationId xmlns:a16="http://schemas.microsoft.com/office/drawing/2014/main" id="{87F797D1-251E-41FE-9FF8-AD487DEF28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1416139"/>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17" name="Straight Connector 16">
            <a:extLst>
              <a:ext uri="{FF2B5EF4-FFF2-40B4-BE49-F238E27FC236}">
                <a16:creationId xmlns:a16="http://schemas.microsoft.com/office/drawing/2014/main" id="{09A0CE28-0E59-4F4D-9855-8A8DCE9A8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4285341"/>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9" name="Picture 18">
            <a:extLst>
              <a:ext uri="{FF2B5EF4-FFF2-40B4-BE49-F238E27FC236}">
                <a16:creationId xmlns:a16="http://schemas.microsoft.com/office/drawing/2014/main" id="{75CC23F7-9F20-4C4B-8608-BD4DE9728F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62522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5789FDC-B1D7-863A-1FE8-FAB288388205}"/>
              </a:ext>
            </a:extLst>
          </p:cNvPr>
          <p:cNvSpPr>
            <a:spLocks noGrp="1"/>
          </p:cNvSpPr>
          <p:nvPr>
            <p:ph type="title"/>
          </p:nvPr>
        </p:nvSpPr>
        <p:spPr>
          <a:xfrm>
            <a:off x="1451580" y="804520"/>
            <a:ext cx="4176511" cy="1049235"/>
          </a:xfrm>
        </p:spPr>
        <p:txBody>
          <a:bodyPr>
            <a:normAutofit/>
          </a:bodyPr>
          <a:lstStyle/>
          <a:p>
            <a:r>
              <a:rPr lang="en-GB" b="0" i="0">
                <a:effectLst/>
                <a:latin typeface="UICTFontTextStyleBody"/>
              </a:rPr>
              <a:t>INTRODUCTION TOPIC: </a:t>
            </a:r>
            <a:br>
              <a:rPr lang="en-GB">
                <a:effectLst/>
                <a:latin typeface=".AppleSystemUIFont"/>
              </a:rPr>
            </a:br>
            <a:endParaRPr lang="en-US"/>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70756AE-AE53-41E0-013D-44D213F77F8F}"/>
              </a:ext>
            </a:extLst>
          </p:cNvPr>
          <p:cNvSpPr>
            <a:spLocks noGrp="1"/>
          </p:cNvSpPr>
          <p:nvPr>
            <p:ph idx="1"/>
          </p:nvPr>
        </p:nvSpPr>
        <p:spPr>
          <a:xfrm>
            <a:off x="1451581" y="2015732"/>
            <a:ext cx="4172212" cy="3450613"/>
          </a:xfrm>
        </p:spPr>
        <p:txBody>
          <a:bodyPr>
            <a:normAutofit/>
          </a:bodyPr>
          <a:lstStyle/>
          <a:p>
            <a:r>
              <a:rPr lang="en-GB" b="0" i="0">
                <a:effectLst/>
                <a:latin typeface="UICTFontTextStyleBody"/>
              </a:rPr>
              <a:t>The use of digital literacy for employee well-being and their professional career development (Teaching, e-learning and self-development)</a:t>
            </a:r>
            <a:endParaRPr lang="en-GB">
              <a:effectLst/>
              <a:latin typeface=".AppleSystemUIFont"/>
            </a:endParaRPr>
          </a:p>
        </p:txBody>
      </p:sp>
      <p:pic>
        <p:nvPicPr>
          <p:cNvPr id="5" name="Content Placeholder 5">
            <a:extLst>
              <a:ext uri="{FF2B5EF4-FFF2-40B4-BE49-F238E27FC236}">
                <a16:creationId xmlns:a16="http://schemas.microsoft.com/office/drawing/2014/main" id="{76E53DF1-5444-DE00-DA64-BDBE90D470AB}"/>
              </a:ext>
            </a:extLst>
          </p:cNvPr>
          <p:cNvPicPr>
            <a:picLocks noChangeAspect="1"/>
          </p:cNvPicPr>
          <p:nvPr/>
        </p:nvPicPr>
        <p:blipFill>
          <a:blip r:embed="rId2"/>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497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68A4B5-5E30-7269-FAAF-D6D7E48D4035}"/>
              </a:ext>
            </a:extLst>
          </p:cNvPr>
          <p:cNvSpPr>
            <a:spLocks noGrp="1"/>
          </p:cNvSpPr>
          <p:nvPr>
            <p:ph idx="1"/>
          </p:nvPr>
        </p:nvSpPr>
        <p:spPr>
          <a:xfrm>
            <a:off x="2048036" y="1371600"/>
            <a:ext cx="6906491" cy="5585619"/>
          </a:xfrm>
        </p:spPr>
        <p:txBody>
          <a:bodyPr anchor="ctr">
            <a:normAutofit/>
          </a:bodyPr>
          <a:lstStyle/>
          <a:p>
            <a:r>
              <a:rPr lang="en-GB" sz="1400" dirty="0"/>
              <a:t>Digital literacy has become very important nowadays, citizens cannot fully participate in 21st century society without digital literacy.</a:t>
            </a:r>
          </a:p>
          <a:p>
            <a:pPr marL="0" indent="0">
              <a:buNone/>
            </a:pPr>
            <a:endParaRPr lang="en-GB" sz="1400" dirty="0"/>
          </a:p>
          <a:p>
            <a:r>
              <a:rPr lang="en-GB" sz="1400" dirty="0"/>
              <a:t>Strong digital skills can lead to efficiency through shortening tasks, leading to increased productivity. The ability to eliminate/reduce the burden of unnecessary administrative tasks will provide greater job satisfaction for some – and reduce cost. Digital literacy can enhance internal and external communications.</a:t>
            </a:r>
          </a:p>
        </p:txBody>
      </p:sp>
      <p:sp>
        <p:nvSpPr>
          <p:cNvPr id="4" name="TextBox 3">
            <a:extLst>
              <a:ext uri="{FF2B5EF4-FFF2-40B4-BE49-F238E27FC236}">
                <a16:creationId xmlns:a16="http://schemas.microsoft.com/office/drawing/2014/main" id="{9B0B32FA-16EF-4D62-B9FC-10083102B86A}"/>
              </a:ext>
            </a:extLst>
          </p:cNvPr>
          <p:cNvSpPr txBox="1"/>
          <p:nvPr/>
        </p:nvSpPr>
        <p:spPr>
          <a:xfrm>
            <a:off x="5559702" y="-438012"/>
            <a:ext cx="6101080" cy="2308324"/>
          </a:xfrm>
          <a:prstGeom prst="rect">
            <a:avLst/>
          </a:prstGeom>
          <a:noFill/>
        </p:spPr>
        <p:txBody>
          <a:bodyPr wrap="square">
            <a:spAutoFit/>
          </a:bodyPr>
          <a:lstStyle/>
          <a:p>
            <a:r>
              <a:rPr lang="en-GB" sz="1400" dirty="0">
                <a:latin typeface=".AppleColorEmojiUI"/>
              </a:rPr>
              <a:t>Problem solving</a:t>
            </a:r>
            <a:br>
              <a:rPr lang="en-GB" sz="1400" dirty="0">
                <a:latin typeface=".AppleColorEmojiUI"/>
              </a:rPr>
            </a:br>
            <a:r>
              <a:rPr lang="en-GB" sz="1400" dirty="0">
                <a:latin typeface=".AppleColorEmojiUI"/>
              </a:rPr>
              <a:t>In a digital society, the ability to solve problems logically is paramount,</a:t>
            </a:r>
          </a:p>
          <a:p>
            <a:r>
              <a:rPr lang="en-GB" sz="1400" b="0" i="0" dirty="0">
                <a:effectLst/>
                <a:latin typeface=".AppleColorEmojiUI"/>
              </a:rPr>
              <a:t>multidisciplinary</a:t>
            </a:r>
            <a:br>
              <a:rPr lang="en-GB" sz="1400" dirty="0">
                <a:effectLst/>
                <a:latin typeface=".AppleColorEmojiUI"/>
              </a:rPr>
            </a:br>
            <a:r>
              <a:rPr lang="en-GB" sz="1400" b="0" i="0" dirty="0">
                <a:effectLst/>
                <a:latin typeface=".AppleColorEmojiUI"/>
              </a:rPr>
              <a:t>Digital literacy encourages this same characteristic, facilitating cooperation between different types of knowledge.</a:t>
            </a:r>
          </a:p>
          <a:p>
            <a:r>
              <a:rPr lang="en-GB" sz="1400" b="0" i="0" dirty="0">
                <a:effectLst/>
                <a:latin typeface=".AppleColorEmojiUI"/>
              </a:rPr>
              <a:t>Improved focus and attention</a:t>
            </a:r>
            <a:endParaRPr lang="en-GB" sz="1400" dirty="0">
              <a:effectLst/>
              <a:latin typeface=".AppleColorEmojiUI"/>
            </a:endParaRPr>
          </a:p>
          <a:p>
            <a:r>
              <a:rPr lang="en-GB" sz="1400" b="0" i="0" dirty="0">
                <a:effectLst/>
                <a:latin typeface=".AppleColorEmojiUI"/>
              </a:rPr>
              <a:t>Given the constant change in today's world, it can be easy to get dispersed.  However, the more we dedicate ourselves to some activity, the more focused and attentive we are in the interpretation and resolution of the situation in question</a:t>
            </a:r>
            <a:r>
              <a:rPr lang="en-GB" sz="1800" b="0" i="0" dirty="0">
                <a:effectLst/>
                <a:latin typeface=".AppleColorEmojiUI"/>
              </a:rPr>
              <a:t>.</a:t>
            </a:r>
          </a:p>
        </p:txBody>
      </p:sp>
      <p:pic>
        <p:nvPicPr>
          <p:cNvPr id="5" name="Picture 2" descr="Digital Literacy for Everyone! | MindForest - Managing Change">
            <a:extLst>
              <a:ext uri="{FF2B5EF4-FFF2-40B4-BE49-F238E27FC236}">
                <a16:creationId xmlns:a16="http://schemas.microsoft.com/office/drawing/2014/main" id="{BF1C33A5-84BC-1D6D-5FB2-AC90893EE9E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85800" y="-40640"/>
            <a:ext cx="4777381" cy="191095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648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017A4-E976-B471-5536-56AD96F6C418}"/>
              </a:ext>
            </a:extLst>
          </p:cNvPr>
          <p:cNvSpPr>
            <a:spLocks noGrp="1"/>
          </p:cNvSpPr>
          <p:nvPr>
            <p:ph type="title"/>
          </p:nvPr>
        </p:nvSpPr>
        <p:spPr>
          <a:xfrm>
            <a:off x="1040674" y="364867"/>
            <a:ext cx="3505200" cy="3472472"/>
          </a:xfrm>
        </p:spPr>
        <p:txBody>
          <a:bodyPr>
            <a:normAutofit/>
          </a:bodyPr>
          <a:lstStyle/>
          <a:p>
            <a:pPr>
              <a:lnSpc>
                <a:spcPct val="100000"/>
              </a:lnSpc>
              <a:spcAft>
                <a:spcPts val="800"/>
              </a:spcAft>
            </a:pPr>
            <a:br>
              <a:rPr lang="en-IN" sz="1050" dirty="0">
                <a:effectLst/>
                <a:latin typeface="Arial" panose="020B0604020202020204" pitchFamily="34" charset="0"/>
                <a:ea typeface="Calibri" panose="020F0502020204030204" pitchFamily="34" charset="0"/>
                <a:cs typeface="Times New Roman" panose="02020603050405020304" pitchFamily="18" charset="0"/>
              </a:rPr>
            </a:br>
            <a:r>
              <a:rPr lang="en-IN" sz="1300" dirty="0">
                <a:effectLst/>
                <a:latin typeface="Arial" panose="020B0604020202020204" pitchFamily="34" charset="0"/>
                <a:ea typeface="Calibri" panose="020F0502020204030204" pitchFamily="34" charset="0"/>
                <a:cs typeface="Times New Roman" panose="02020603050405020304" pitchFamily="18" charset="0"/>
              </a:rPr>
              <a:t>Baker, S.B., Xiang, W. and Atkinson, I., 2017. Internet of things for smart healthcare: Technologies, challenges, and opportunities. </a:t>
            </a:r>
            <a:r>
              <a:rPr lang="en-IN" sz="1300" i="1" dirty="0" err="1">
                <a:effectLst/>
                <a:latin typeface="Arial" panose="020B0604020202020204" pitchFamily="34" charset="0"/>
                <a:ea typeface="Calibri" panose="020F0502020204030204" pitchFamily="34" charset="0"/>
                <a:cs typeface="Times New Roman" panose="02020603050405020304" pitchFamily="18" charset="0"/>
              </a:rPr>
              <a:t>Ieee</a:t>
            </a:r>
            <a:r>
              <a:rPr lang="en-IN" sz="1300" i="1" dirty="0">
                <a:effectLst/>
                <a:latin typeface="Arial" panose="020B0604020202020204" pitchFamily="34" charset="0"/>
                <a:ea typeface="Calibri" panose="020F0502020204030204" pitchFamily="34" charset="0"/>
                <a:cs typeface="Times New Roman" panose="02020603050405020304" pitchFamily="18" charset="0"/>
              </a:rPr>
              <a:t> Access</a:t>
            </a:r>
            <a:r>
              <a:rPr lang="en-IN" sz="1300" dirty="0">
                <a:effectLst/>
                <a:latin typeface="Arial" panose="020B0604020202020204" pitchFamily="34" charset="0"/>
                <a:ea typeface="Calibri" panose="020F0502020204030204" pitchFamily="34" charset="0"/>
                <a:cs typeface="Times New Roman" panose="02020603050405020304" pitchFamily="18" charset="0"/>
              </a:rPr>
              <a:t>, </a:t>
            </a:r>
            <a:r>
              <a:rPr lang="en-IN" sz="1300" i="1" dirty="0">
                <a:effectLst/>
                <a:latin typeface="Arial" panose="020B0604020202020204" pitchFamily="34" charset="0"/>
                <a:ea typeface="Calibri" panose="020F0502020204030204" pitchFamily="34" charset="0"/>
                <a:cs typeface="Times New Roman" panose="02020603050405020304" pitchFamily="18" charset="0"/>
              </a:rPr>
              <a:t>5</a:t>
            </a:r>
            <a:r>
              <a:rPr lang="en-IN" sz="1300" dirty="0">
                <a:effectLst/>
                <a:latin typeface="Arial" panose="020B0604020202020204" pitchFamily="34" charset="0"/>
                <a:ea typeface="Calibri" panose="020F0502020204030204" pitchFamily="34" charset="0"/>
                <a:cs typeface="Times New Roman" panose="02020603050405020304" pitchFamily="18" charset="0"/>
              </a:rPr>
              <a:t>, pp.26521-26544.</a:t>
            </a:r>
            <a:br>
              <a:rPr lang="en-IN" sz="1300" dirty="0">
                <a:effectLst/>
                <a:latin typeface="Arial" panose="020B0604020202020204" pitchFamily="34" charset="0"/>
                <a:ea typeface="Calibri" panose="020F0502020204030204" pitchFamily="34" charset="0"/>
                <a:cs typeface="Times New Roman" panose="02020603050405020304" pitchFamily="18" charset="0"/>
              </a:rPr>
            </a:br>
            <a:r>
              <a:rPr lang="en-IN" sz="1300" dirty="0">
                <a:effectLst/>
                <a:latin typeface="Arial" panose="020B0604020202020204" pitchFamily="34" charset="0"/>
                <a:ea typeface="Calibri" panose="020F0502020204030204" pitchFamily="34" charset="0"/>
                <a:cs typeface="Times New Roman" panose="02020603050405020304" pitchFamily="18" charset="0"/>
              </a:rPr>
              <a:t>Krishnamoorthy, S., </a:t>
            </a:r>
            <a:r>
              <a:rPr lang="en-IN" sz="1300" dirty="0" err="1">
                <a:effectLst/>
                <a:latin typeface="Arial" panose="020B0604020202020204" pitchFamily="34" charset="0"/>
                <a:ea typeface="Calibri" panose="020F0502020204030204" pitchFamily="34" charset="0"/>
                <a:cs typeface="Times New Roman" panose="02020603050405020304" pitchFamily="18" charset="0"/>
              </a:rPr>
              <a:t>Dua</a:t>
            </a:r>
            <a:r>
              <a:rPr lang="en-IN" sz="1300" dirty="0">
                <a:effectLst/>
                <a:latin typeface="Arial" panose="020B0604020202020204" pitchFamily="34" charset="0"/>
                <a:ea typeface="Calibri" panose="020F0502020204030204" pitchFamily="34" charset="0"/>
                <a:cs typeface="Times New Roman" panose="02020603050405020304" pitchFamily="18" charset="0"/>
              </a:rPr>
              <a:t>, A. and Gupta, S., 2021. Role of emerging technologies in future IoT-driven Healthcare 4.0 technologies: A survey, current challenges and future directions. </a:t>
            </a:r>
            <a:r>
              <a:rPr lang="en-IN" sz="1300" i="1" dirty="0">
                <a:effectLst/>
                <a:latin typeface="Arial" panose="020B0604020202020204" pitchFamily="34" charset="0"/>
                <a:ea typeface="Calibri" panose="020F0502020204030204" pitchFamily="34" charset="0"/>
                <a:cs typeface="Times New Roman" panose="02020603050405020304" pitchFamily="18" charset="0"/>
              </a:rPr>
              <a:t>Journal of Ambient Intelligence and Humanized Computing</a:t>
            </a:r>
            <a:r>
              <a:rPr lang="en-IN" sz="1300" dirty="0">
                <a:effectLst/>
                <a:latin typeface="Arial" panose="020B0604020202020204" pitchFamily="34" charset="0"/>
                <a:ea typeface="Calibri" panose="020F0502020204030204" pitchFamily="34" charset="0"/>
                <a:cs typeface="Times New Roman" panose="02020603050405020304" pitchFamily="18" charset="0"/>
              </a:rPr>
              <a:t>, pp.1-47.</a:t>
            </a:r>
            <a:br>
              <a:rPr lang="en-IN" sz="1300" dirty="0">
                <a:effectLst/>
                <a:latin typeface="Arial" panose="020B0604020202020204" pitchFamily="34" charset="0"/>
                <a:ea typeface="Calibri" panose="020F0502020204030204" pitchFamily="34" charset="0"/>
                <a:cs typeface="Times New Roman" panose="02020603050405020304" pitchFamily="18" charset="0"/>
              </a:rPr>
            </a:br>
            <a:endParaRPr lang="en-GB" sz="1300" dirty="0"/>
          </a:p>
        </p:txBody>
      </p:sp>
      <p:sp>
        <p:nvSpPr>
          <p:cNvPr id="3" name="Content Placeholder 2">
            <a:extLst>
              <a:ext uri="{FF2B5EF4-FFF2-40B4-BE49-F238E27FC236}">
                <a16:creationId xmlns:a16="http://schemas.microsoft.com/office/drawing/2014/main" id="{BF9866D5-A7FE-6B3E-5DED-CCC8956EF60C}"/>
              </a:ext>
            </a:extLst>
          </p:cNvPr>
          <p:cNvSpPr>
            <a:spLocks noGrp="1"/>
          </p:cNvSpPr>
          <p:nvPr>
            <p:ph idx="1"/>
          </p:nvPr>
        </p:nvSpPr>
        <p:spPr>
          <a:xfrm>
            <a:off x="5257800" y="798974"/>
            <a:ext cx="5798384" cy="3696826"/>
          </a:xfrm>
        </p:spPr>
        <p:txBody>
          <a:bodyPr>
            <a:normAutofit fontScale="55000" lnSpcReduction="20000"/>
          </a:bodyPr>
          <a:lstStyle/>
          <a:p>
            <a:r>
              <a:rPr lang="en-US" sz="2000" dirty="0">
                <a:latin typeface="Arial" panose="020B0604020202020204" pitchFamily="34" charset="0"/>
                <a:cs typeface="Arial" panose="020B0604020202020204" pitchFamily="34" charset="0"/>
              </a:rPr>
              <a:t>Dickinson, H., Glasby, J., Nichols, A., Jeffares, S., Robinson, S. and Sullivan, H., 2013. Joint commissioning in health and social care: An exploration of definitions, processes, services and outcomes. National Institute for Health Research, Service Delivery and Organization Programmed.</a:t>
            </a:r>
          </a:p>
          <a:p>
            <a:r>
              <a:rPr lang="en-US" sz="2000" dirty="0">
                <a:latin typeface="Arial" panose="020B0604020202020204" pitchFamily="34" charset="0"/>
                <a:cs typeface="Arial" panose="020B0604020202020204" pitchFamily="34" charset="0"/>
              </a:rPr>
              <a:t>FitzGerald, F.T., 1990. Physical diagnosis versus modern technology. A review. </a:t>
            </a:r>
            <a:r>
              <a:rPr lang="en-US" sz="2000" i="1" dirty="0">
                <a:latin typeface="Arial" panose="020B0604020202020204" pitchFamily="34" charset="0"/>
                <a:cs typeface="Arial" panose="020B0604020202020204" pitchFamily="34" charset="0"/>
              </a:rPr>
              <a:t>Western Journal of Medicine</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152</a:t>
            </a:r>
            <a:r>
              <a:rPr lang="en-US" sz="2000" dirty="0">
                <a:latin typeface="Arial" panose="020B0604020202020204" pitchFamily="34" charset="0"/>
                <a:cs typeface="Arial" panose="020B0604020202020204" pitchFamily="34" charset="0"/>
              </a:rPr>
              <a:t>(4), p.377.</a:t>
            </a:r>
          </a:p>
          <a:p>
            <a:r>
              <a:rPr lang="en-US" sz="2000" dirty="0">
                <a:latin typeface="Arial" panose="020B0604020202020204" pitchFamily="34" charset="0"/>
                <a:cs typeface="Arial" panose="020B0604020202020204" pitchFamily="34" charset="0"/>
              </a:rPr>
              <a:t>Jha, A.K., DesRoches, C.M., Campbell, E.G., Donnellan, K., Rao, S.R., Ferris, T.G., Shields, A., Rosenbaum, S. and Blumenthal, D., 2009. Use of electronic health records in US hospitals. </a:t>
            </a:r>
            <a:r>
              <a:rPr lang="en-US" sz="2000" i="1" dirty="0">
                <a:latin typeface="Arial" panose="020B0604020202020204" pitchFamily="34" charset="0"/>
                <a:cs typeface="Arial" panose="020B0604020202020204" pitchFamily="34" charset="0"/>
              </a:rPr>
              <a:t>New England Journal of Medicine</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360</a:t>
            </a:r>
            <a:r>
              <a:rPr lang="en-US" sz="2000" dirty="0">
                <a:latin typeface="Arial" panose="020B0604020202020204" pitchFamily="34" charset="0"/>
                <a:cs typeface="Arial" panose="020B0604020202020204" pitchFamily="34" charset="0"/>
              </a:rPr>
              <a:t>(16), pp.1628-1638.</a:t>
            </a:r>
          </a:p>
          <a:p>
            <a:r>
              <a:rPr lang="en-US" sz="2000" dirty="0">
                <a:latin typeface="Arial" panose="020B0604020202020204" pitchFamily="34" charset="0"/>
                <a:cs typeface="Arial" panose="020B0604020202020204" pitchFamily="34" charset="0"/>
              </a:rPr>
              <a:t>Kruse, C.S., Frederick, B., Jacobson, T. and </a:t>
            </a:r>
            <a:r>
              <a:rPr lang="en-US" sz="2000" dirty="0" err="1">
                <a:latin typeface="Arial" panose="020B0604020202020204" pitchFamily="34" charset="0"/>
                <a:cs typeface="Arial" panose="020B0604020202020204" pitchFamily="34" charset="0"/>
              </a:rPr>
              <a:t>Monticone</a:t>
            </a:r>
            <a:r>
              <a:rPr lang="en-US" sz="2000" dirty="0">
                <a:latin typeface="Arial" panose="020B0604020202020204" pitchFamily="34" charset="0"/>
                <a:cs typeface="Arial" panose="020B0604020202020204" pitchFamily="34" charset="0"/>
              </a:rPr>
              <a:t>, D.K., 2017. Cybersecurity in healthcare: A systematic review of modern threats and trends. </a:t>
            </a:r>
            <a:r>
              <a:rPr lang="en-US" sz="2000" i="1" dirty="0">
                <a:latin typeface="Arial" panose="020B0604020202020204" pitchFamily="34" charset="0"/>
                <a:cs typeface="Arial" panose="020B0604020202020204" pitchFamily="34" charset="0"/>
              </a:rPr>
              <a:t>Technology and Health Care</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25</a:t>
            </a:r>
            <a:r>
              <a:rPr lang="en-US" sz="2000" dirty="0">
                <a:latin typeface="Arial" panose="020B0604020202020204" pitchFamily="34" charset="0"/>
                <a:cs typeface="Arial" panose="020B0604020202020204" pitchFamily="34" charset="0"/>
              </a:rPr>
              <a:t>(1), pp.1-10.</a:t>
            </a:r>
          </a:p>
          <a:p>
            <a:r>
              <a:rPr lang="en-US" sz="2000" dirty="0" err="1">
                <a:latin typeface="Arial" panose="020B0604020202020204" pitchFamily="34" charset="0"/>
                <a:cs typeface="Arial" panose="020B0604020202020204" pitchFamily="34" charset="0"/>
              </a:rPr>
              <a:t>Niazi</a:t>
            </a:r>
            <a:r>
              <a:rPr lang="en-US" sz="2000" dirty="0">
                <a:latin typeface="Arial" panose="020B0604020202020204" pitchFamily="34" charset="0"/>
                <a:cs typeface="Arial" panose="020B0604020202020204" pitchFamily="34" charset="0"/>
              </a:rPr>
              <a:t>, M.K.K., </a:t>
            </a:r>
            <a:r>
              <a:rPr lang="en-US" sz="2000" dirty="0" err="1">
                <a:latin typeface="Arial" panose="020B0604020202020204" pitchFamily="34" charset="0"/>
                <a:cs typeface="Arial" panose="020B0604020202020204" pitchFamily="34" charset="0"/>
              </a:rPr>
              <a:t>Parwani</a:t>
            </a:r>
            <a:r>
              <a:rPr lang="en-US" sz="2000" dirty="0">
                <a:latin typeface="Arial" panose="020B0604020202020204" pitchFamily="34" charset="0"/>
                <a:cs typeface="Arial" panose="020B0604020202020204" pitchFamily="34" charset="0"/>
              </a:rPr>
              <a:t>, A.V. and Gurcan, M.N., 2019. Digital pathology and artificial intelligence. </a:t>
            </a:r>
            <a:r>
              <a:rPr lang="en-US" sz="2000" i="1" dirty="0">
                <a:latin typeface="Arial" panose="020B0604020202020204" pitchFamily="34" charset="0"/>
                <a:cs typeface="Arial" panose="020B0604020202020204" pitchFamily="34" charset="0"/>
              </a:rPr>
              <a:t>The lancet oncology</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20</a:t>
            </a:r>
            <a:r>
              <a:rPr lang="en-US" sz="2000" dirty="0">
                <a:latin typeface="Arial" panose="020B0604020202020204" pitchFamily="34" charset="0"/>
                <a:cs typeface="Arial" panose="020B0604020202020204" pitchFamily="34" charset="0"/>
              </a:rPr>
              <a:t>(5), pp.e253-e261.</a:t>
            </a:r>
          </a:p>
          <a:p>
            <a:r>
              <a:rPr lang="en-US" sz="2000" dirty="0">
                <a:latin typeface="Arial" panose="020B0604020202020204" pitchFamily="34" charset="0"/>
                <a:cs typeface="Arial" panose="020B0604020202020204" pitchFamily="34" charset="0"/>
              </a:rPr>
              <a:t>O'Donnell, J.C., Pham, S.V., </a:t>
            </a:r>
            <a:r>
              <a:rPr lang="en-US" sz="2000" dirty="0" err="1">
                <a:latin typeface="Arial" panose="020B0604020202020204" pitchFamily="34" charset="0"/>
                <a:cs typeface="Arial" panose="020B0604020202020204" pitchFamily="34" charset="0"/>
              </a:rPr>
              <a:t>Pashos</a:t>
            </a:r>
            <a:r>
              <a:rPr lang="en-US" sz="2000" dirty="0">
                <a:latin typeface="Arial" panose="020B0604020202020204" pitchFamily="34" charset="0"/>
                <a:cs typeface="Arial" panose="020B0604020202020204" pitchFamily="34" charset="0"/>
              </a:rPr>
              <a:t>, C.L., Miller, D.W. and Smith, M.D., 2009. Health technology assessment: lessons learned from around the world—an overview. Value in health, 12, pp.S1-S5.</a:t>
            </a:r>
            <a:endParaRPr lang="en-GB" dirty="0"/>
          </a:p>
        </p:txBody>
      </p:sp>
      <p:sp>
        <p:nvSpPr>
          <p:cNvPr id="4" name="Text Placeholder 3">
            <a:extLst>
              <a:ext uri="{FF2B5EF4-FFF2-40B4-BE49-F238E27FC236}">
                <a16:creationId xmlns:a16="http://schemas.microsoft.com/office/drawing/2014/main" id="{F8D5AB8A-103E-6EFD-4E8B-576E07ADC88B}"/>
              </a:ext>
            </a:extLst>
          </p:cNvPr>
          <p:cNvSpPr>
            <a:spLocks noGrp="1"/>
          </p:cNvSpPr>
          <p:nvPr>
            <p:ph type="body" sz="half" idx="2"/>
          </p:nvPr>
        </p:nvSpPr>
        <p:spPr>
          <a:xfrm>
            <a:off x="404949" y="3581400"/>
            <a:ext cx="4776651" cy="2057400"/>
          </a:xfrm>
        </p:spPr>
        <p:txBody>
          <a:bodyPr>
            <a:normAutofit fontScale="77500" lnSpcReduction="20000"/>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uFillTx/>
                <a:latin typeface="Arial" pitchFamily="34"/>
                <a:cs typeface="Arial" pitchFamily="34"/>
                <a:hlinkClick r:id="rId2">
                  <a:extLst>
                    <a:ext uri="{A12FA001-AC4F-418D-AE19-62706E023703}">
                      <ahyp:hlinkClr xmlns:ahyp="http://schemas.microsoft.com/office/drawing/2018/hyperlinkcolor" val="tx"/>
                    </a:ext>
                  </a:extLst>
                </a:hlinkClick>
              </a:rPr>
              <a:t>https://www.indeed.com/career-advice/resumes-cover-letters/data-management-skills</a:t>
            </a:r>
            <a:r>
              <a:rPr lang="en-GB" sz="1600" b="0" i="0" u="none" strike="noStrike" kern="1200" cap="none" spc="0" baseline="0" dirty="0">
                <a:uFillTx/>
                <a:latin typeface="Arial" pitchFamily="34"/>
                <a:cs typeface="Arial" pitchFamily="34"/>
              </a:rPr>
              <a:t> https://www.indeed.com/career-advice/resumes-cover-letters/data-management-skills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dirty="0">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uFillTx/>
                <a:latin typeface="Arial" pitchFamily="34"/>
                <a:cs typeface="Arial" pitchFamily="34"/>
                <a:hlinkClick r:id="rId3">
                  <a:extLst>
                    <a:ext uri="{A12FA001-AC4F-418D-AE19-62706E023703}">
                      <ahyp:hlinkClr xmlns:ahyp="http://schemas.microsoft.com/office/drawing/2018/hyperlinkcolor" val="tx"/>
                    </a:ext>
                  </a:extLst>
                </a:hlinkClick>
              </a:rPr>
              <a:t>https://www.england.nhs.uk/data-services/validate/</a:t>
            </a:r>
            <a:r>
              <a:rPr lang="en-GB" sz="1600" b="0" i="0" u="none" strike="noStrike" kern="1200" cap="none" spc="0" baseline="0" dirty="0">
                <a:uFillTx/>
                <a:latin typeface="Arial" pitchFamily="34"/>
                <a:cs typeface="Arial" pitchFamily="34"/>
              </a:rPr>
              <a:t> https://www.england.nhs.uk/data-services/validate/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dirty="0">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uFillTx/>
                <a:latin typeface="Arial" pitchFamily="34"/>
                <a:cs typeface="Arial" pitchFamily="34"/>
                <a:hlinkClick r:id="rId4">
                  <a:extLst>
                    <a:ext uri="{A12FA001-AC4F-418D-AE19-62706E023703}">
                      <ahyp:hlinkClr xmlns:ahyp="http://schemas.microsoft.com/office/drawing/2018/hyperlinkcolor" val="tx"/>
                    </a:ext>
                  </a:extLst>
                </a:hlinkClick>
              </a:rPr>
              <a:t>https://www.techtarget.com/searchdatamanagement/definition/data-management</a:t>
            </a:r>
            <a:r>
              <a:rPr lang="en-GB" sz="1600" b="0" i="0" u="none" strike="noStrike" kern="1200" cap="none" spc="0" baseline="0" dirty="0">
                <a:uFillTx/>
                <a:latin typeface="Arial" pitchFamily="34"/>
                <a:cs typeface="Arial" pitchFamily="34"/>
              </a:rPr>
              <a:t> </a:t>
            </a:r>
            <a:r>
              <a:rPr lang="en-GB" sz="1600" b="0" i="0" u="none" strike="noStrike" kern="0" cap="none" spc="0" baseline="0" dirty="0">
                <a:uFillTx/>
                <a:latin typeface="Arial" pitchFamily="34"/>
                <a:cs typeface="Arial" pitchFamily="34"/>
              </a:rPr>
              <a:t>https://www.techtarget.com/searchdatamanagement/definition/data-management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0" cap="none" spc="0" baseline="0" dirty="0">
              <a:uFillTx/>
              <a:latin typeface="Arial" pitchFamily="34"/>
              <a:cs typeface="Arial" pitchFamily="34"/>
            </a:endParaRPr>
          </a:p>
          <a:p>
            <a:endParaRPr lang="en-GB" dirty="0"/>
          </a:p>
        </p:txBody>
      </p:sp>
      <p:sp>
        <p:nvSpPr>
          <p:cNvPr id="5" name="Date Placeholder 4">
            <a:extLst>
              <a:ext uri="{FF2B5EF4-FFF2-40B4-BE49-F238E27FC236}">
                <a16:creationId xmlns:a16="http://schemas.microsoft.com/office/drawing/2014/main" id="{ADA708BB-64FE-07D5-E2F2-AD77BDE0B720}"/>
              </a:ext>
            </a:extLst>
          </p:cNvPr>
          <p:cNvSpPr>
            <a:spLocks noGrp="1"/>
          </p:cNvSpPr>
          <p:nvPr>
            <p:ph type="dt" sz="half" idx="10"/>
          </p:nvPr>
        </p:nvSpPr>
        <p:spPr/>
        <p:txBody>
          <a:bodyPr/>
          <a:lstStyle/>
          <a:p>
            <a:r>
              <a:rPr lang="en-US"/>
              <a:t>8/03/20XX</a:t>
            </a:r>
            <a:endParaRPr lang="en-US" dirty="0"/>
          </a:p>
        </p:txBody>
      </p:sp>
      <p:sp>
        <p:nvSpPr>
          <p:cNvPr id="6" name="Footer Placeholder 5">
            <a:extLst>
              <a:ext uri="{FF2B5EF4-FFF2-40B4-BE49-F238E27FC236}">
                <a16:creationId xmlns:a16="http://schemas.microsoft.com/office/drawing/2014/main" id="{B319DD4A-A6A1-FD7E-D63D-22395F5A3D2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25E98F4-EC2B-DAA6-C9FF-50D77A87847E}"/>
              </a:ext>
            </a:extLst>
          </p:cNvPr>
          <p:cNvSpPr>
            <a:spLocks noGrp="1"/>
          </p:cNvSpPr>
          <p:nvPr>
            <p:ph type="sldNum" sz="quarter" idx="12"/>
          </p:nvPr>
        </p:nvSpPr>
        <p:spPr>
          <a:xfrm rot="10800000" flipV="1">
            <a:off x="1853057" y="261544"/>
            <a:ext cx="5135879" cy="914395"/>
          </a:xfrm>
        </p:spPr>
        <p:txBody>
          <a:bodyPr/>
          <a:lstStyle/>
          <a:p>
            <a:r>
              <a:rPr lang="en-US" dirty="0"/>
              <a:t>REFERENECE</a:t>
            </a:r>
          </a:p>
        </p:txBody>
      </p:sp>
    </p:spTree>
    <p:extLst>
      <p:ext uri="{BB962C8B-B14F-4D97-AF65-F5344CB8AC3E}">
        <p14:creationId xmlns:p14="http://schemas.microsoft.com/office/powerpoint/2010/main" val="66705642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962</TotalTime>
  <Words>2319</Words>
  <Application>Microsoft Office PowerPoint</Application>
  <PresentationFormat>Widescreen</PresentationFormat>
  <Paragraphs>116</Paragraphs>
  <Slides>16</Slides>
  <Notes>8</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.AppleColorEmojiUI</vt:lpstr>
      <vt:lpstr>.AppleSystemUIFont</vt:lpstr>
      <vt:lpstr>-apple-system</vt:lpstr>
      <vt:lpstr>Arial</vt:lpstr>
      <vt:lpstr>Calibri</vt:lpstr>
      <vt:lpstr>Franklin Gothic Medium</vt:lpstr>
      <vt:lpstr>Gill Sans MT</vt:lpstr>
      <vt:lpstr>Trebuchet MS</vt:lpstr>
      <vt:lpstr>UICTFontTextStyleBody</vt:lpstr>
      <vt:lpstr>Gallery</vt:lpstr>
      <vt:lpstr>            Student name: Elena diana balan               Student  id     : 2132762    Module  NAME: DIGITAL SKILLS  AND RESEARCH  METHODS                 MODULE CODE: LCHS4002                LECTURE NAME:AMITAVE BANIK</vt:lpstr>
      <vt:lpstr>                                              The use of technology, digital tools, and techniques to              improve  efficiency in the  healthcare sector                   </vt:lpstr>
      <vt:lpstr> The use of contemporary technology in healthcare </vt:lpstr>
      <vt:lpstr> The use of contemporary technology in healthcare </vt:lpstr>
      <vt:lpstr> Name: alina Mihaela Murgu   student id: 2128804   module code: lchs4002   module name: digital skills and research methods in health care  module leader: amitave banik </vt:lpstr>
      <vt:lpstr>Introduction </vt:lpstr>
      <vt:lpstr>The Use Of Digital Communication, Collaboration, And Participation</vt:lpstr>
      <vt:lpstr>Conclusion </vt:lpstr>
      <vt:lpstr>%===</vt:lpstr>
      <vt:lpstr>PowerPoint Presentation</vt:lpstr>
      <vt:lpstr>PowerPoint Presentation</vt:lpstr>
      <vt:lpstr>PowerPoint Presentation</vt:lpstr>
      <vt:lpstr>Student name: Sadiqur Islam Rahman  student id: 2131049 Module NAME: DIGITAL SKILLS AND RESEARCH METHODS MODULE CODE: LCHS4002 LECTURE NAME:AMITAVE BANIK</vt:lpstr>
      <vt:lpstr>INTRODUCTION TOPIC:  </vt:lpstr>
      <vt:lpstr>PowerPoint Presentation</vt:lpstr>
      <vt:lpstr> Baker, S.B., Xiang, W. and Atkinson, I., 2017. Internet of things for smart healthcare: Technologies, challenges, and opportunities. Ieee Access, 5, pp.26521-26544. Krishnamoorthy, S., Dua, A. and Gupta, S., 2021. Role of emerging technologies in future IoT-driven Healthcare 4.0 technologies: A survey, current challenges and future directions. Journal of Ambient Intelligence and Humanized Computing, pp.1-47.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diana balan</cp:lastModifiedBy>
  <cp:revision>26</cp:revision>
  <dcterms:created xsi:type="dcterms:W3CDTF">2022-07-21T04:47:34Z</dcterms:created>
  <dcterms:modified xsi:type="dcterms:W3CDTF">2022-08-16T09:52:20Z</dcterms:modified>
</cp:coreProperties>
</file>