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F693C-0A18-F763-4B75-665C9CB2017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0D0067C-2D65-BAE2-6316-54174F22586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78610DB-A5D0-ABC1-B1B7-C977BBA368A5}"/>
              </a:ext>
            </a:extLst>
          </p:cNvPr>
          <p:cNvSpPr>
            <a:spLocks noGrp="1"/>
          </p:cNvSpPr>
          <p:nvPr>
            <p:ph type="dt" sz="half" idx="10"/>
          </p:nvPr>
        </p:nvSpPr>
        <p:spPr/>
        <p:txBody>
          <a:bodyPr/>
          <a:lstStyle/>
          <a:p>
            <a:fld id="{220AC371-FBDD-0840-B554-C71A48466F21}" type="datetimeFigureOut">
              <a:rPr lang="en-US" smtClean="0"/>
              <a:t>10/19/26</a:t>
            </a:fld>
            <a:endParaRPr lang="en-US"/>
          </a:p>
        </p:txBody>
      </p:sp>
      <p:sp>
        <p:nvSpPr>
          <p:cNvPr id="5" name="Footer Placeholder 4">
            <a:extLst>
              <a:ext uri="{FF2B5EF4-FFF2-40B4-BE49-F238E27FC236}">
                <a16:creationId xmlns:a16="http://schemas.microsoft.com/office/drawing/2014/main" id="{225914E6-0853-230A-7772-2DFAD85D5A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DC3C90-482A-2A92-814B-E083E40CDF5E}"/>
              </a:ext>
            </a:extLst>
          </p:cNvPr>
          <p:cNvSpPr>
            <a:spLocks noGrp="1"/>
          </p:cNvSpPr>
          <p:nvPr>
            <p:ph type="sldNum" sz="quarter" idx="12"/>
          </p:nvPr>
        </p:nvSpPr>
        <p:spPr/>
        <p:txBody>
          <a:bodyPr/>
          <a:lstStyle/>
          <a:p>
            <a:fld id="{506AB6FA-D2D4-B64B-91E8-66D06072E893}" type="slidenum">
              <a:rPr lang="en-US" smtClean="0"/>
              <a:t>‹#›</a:t>
            </a:fld>
            <a:endParaRPr lang="en-US"/>
          </a:p>
        </p:txBody>
      </p:sp>
    </p:spTree>
    <p:extLst>
      <p:ext uri="{BB962C8B-B14F-4D97-AF65-F5344CB8AC3E}">
        <p14:creationId xmlns:p14="http://schemas.microsoft.com/office/powerpoint/2010/main" val="3245803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566E1-E07F-02BB-F87D-62BC5907E0F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DFAA57A-1F21-D049-C3D5-30D80AE3F34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366CD88-A226-B270-67ED-8976158FC08C}"/>
              </a:ext>
            </a:extLst>
          </p:cNvPr>
          <p:cNvSpPr>
            <a:spLocks noGrp="1"/>
          </p:cNvSpPr>
          <p:nvPr>
            <p:ph type="dt" sz="half" idx="10"/>
          </p:nvPr>
        </p:nvSpPr>
        <p:spPr/>
        <p:txBody>
          <a:bodyPr/>
          <a:lstStyle/>
          <a:p>
            <a:fld id="{220AC371-FBDD-0840-B554-C71A48466F21}" type="datetimeFigureOut">
              <a:rPr lang="en-US" smtClean="0"/>
              <a:t>10/19/26</a:t>
            </a:fld>
            <a:endParaRPr lang="en-US"/>
          </a:p>
        </p:txBody>
      </p:sp>
      <p:sp>
        <p:nvSpPr>
          <p:cNvPr id="5" name="Footer Placeholder 4">
            <a:extLst>
              <a:ext uri="{FF2B5EF4-FFF2-40B4-BE49-F238E27FC236}">
                <a16:creationId xmlns:a16="http://schemas.microsoft.com/office/drawing/2014/main" id="{4BA65DED-6EB7-4447-6660-36A81D130C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2A5AF9-39D8-ABED-543B-0B05A8893050}"/>
              </a:ext>
            </a:extLst>
          </p:cNvPr>
          <p:cNvSpPr>
            <a:spLocks noGrp="1"/>
          </p:cNvSpPr>
          <p:nvPr>
            <p:ph type="sldNum" sz="quarter" idx="12"/>
          </p:nvPr>
        </p:nvSpPr>
        <p:spPr/>
        <p:txBody>
          <a:bodyPr/>
          <a:lstStyle/>
          <a:p>
            <a:fld id="{506AB6FA-D2D4-B64B-91E8-66D06072E893}" type="slidenum">
              <a:rPr lang="en-US" smtClean="0"/>
              <a:t>‹#›</a:t>
            </a:fld>
            <a:endParaRPr lang="en-US"/>
          </a:p>
        </p:txBody>
      </p:sp>
    </p:spTree>
    <p:extLst>
      <p:ext uri="{BB962C8B-B14F-4D97-AF65-F5344CB8AC3E}">
        <p14:creationId xmlns:p14="http://schemas.microsoft.com/office/powerpoint/2010/main" val="2488154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A8DC8-0EF9-CD62-B962-B7BF38E18C6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72900EA-9D79-5658-81FC-5F251EC352F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CB102F0-834F-772C-CDF2-ADDFF9142933}"/>
              </a:ext>
            </a:extLst>
          </p:cNvPr>
          <p:cNvSpPr>
            <a:spLocks noGrp="1"/>
          </p:cNvSpPr>
          <p:nvPr>
            <p:ph type="dt" sz="half" idx="10"/>
          </p:nvPr>
        </p:nvSpPr>
        <p:spPr/>
        <p:txBody>
          <a:bodyPr/>
          <a:lstStyle/>
          <a:p>
            <a:fld id="{220AC371-FBDD-0840-B554-C71A48466F21}" type="datetimeFigureOut">
              <a:rPr lang="en-US" smtClean="0"/>
              <a:t>10/19/26</a:t>
            </a:fld>
            <a:endParaRPr lang="en-US"/>
          </a:p>
        </p:txBody>
      </p:sp>
      <p:sp>
        <p:nvSpPr>
          <p:cNvPr id="5" name="Footer Placeholder 4">
            <a:extLst>
              <a:ext uri="{FF2B5EF4-FFF2-40B4-BE49-F238E27FC236}">
                <a16:creationId xmlns:a16="http://schemas.microsoft.com/office/drawing/2014/main" id="{545AF1E7-6EE5-082D-CD95-B886DE608F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FC9D17-2005-F096-0907-1AA83C899FE7}"/>
              </a:ext>
            </a:extLst>
          </p:cNvPr>
          <p:cNvSpPr>
            <a:spLocks noGrp="1"/>
          </p:cNvSpPr>
          <p:nvPr>
            <p:ph type="sldNum" sz="quarter" idx="12"/>
          </p:nvPr>
        </p:nvSpPr>
        <p:spPr/>
        <p:txBody>
          <a:bodyPr/>
          <a:lstStyle/>
          <a:p>
            <a:fld id="{506AB6FA-D2D4-B64B-91E8-66D06072E893}" type="slidenum">
              <a:rPr lang="en-US" smtClean="0"/>
              <a:t>‹#›</a:t>
            </a:fld>
            <a:endParaRPr lang="en-US"/>
          </a:p>
        </p:txBody>
      </p:sp>
    </p:spTree>
    <p:extLst>
      <p:ext uri="{BB962C8B-B14F-4D97-AF65-F5344CB8AC3E}">
        <p14:creationId xmlns:p14="http://schemas.microsoft.com/office/powerpoint/2010/main" val="1618882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0467E-7384-3612-3008-A3605130FA0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48A9DA-7201-1699-7313-DD9031574D3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3E331D7-C90F-09E5-9F1B-84099471E73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F49F59F-DA13-548A-9083-76482FB01830}"/>
              </a:ext>
            </a:extLst>
          </p:cNvPr>
          <p:cNvSpPr>
            <a:spLocks noGrp="1"/>
          </p:cNvSpPr>
          <p:nvPr>
            <p:ph type="dt" sz="half" idx="10"/>
          </p:nvPr>
        </p:nvSpPr>
        <p:spPr/>
        <p:txBody>
          <a:bodyPr/>
          <a:lstStyle/>
          <a:p>
            <a:fld id="{220AC371-FBDD-0840-B554-C71A48466F21}" type="datetimeFigureOut">
              <a:rPr lang="en-US" smtClean="0"/>
              <a:t>10/19/26</a:t>
            </a:fld>
            <a:endParaRPr lang="en-US"/>
          </a:p>
        </p:txBody>
      </p:sp>
      <p:sp>
        <p:nvSpPr>
          <p:cNvPr id="6" name="Footer Placeholder 5">
            <a:extLst>
              <a:ext uri="{FF2B5EF4-FFF2-40B4-BE49-F238E27FC236}">
                <a16:creationId xmlns:a16="http://schemas.microsoft.com/office/drawing/2014/main" id="{DA41E62F-7E41-621F-0BD3-359FDC22F84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497548-CACC-8799-18AE-19F2A8A10172}"/>
              </a:ext>
            </a:extLst>
          </p:cNvPr>
          <p:cNvSpPr>
            <a:spLocks noGrp="1"/>
          </p:cNvSpPr>
          <p:nvPr>
            <p:ph type="sldNum" sz="quarter" idx="12"/>
          </p:nvPr>
        </p:nvSpPr>
        <p:spPr/>
        <p:txBody>
          <a:bodyPr/>
          <a:lstStyle/>
          <a:p>
            <a:fld id="{506AB6FA-D2D4-B64B-91E8-66D06072E893}" type="slidenum">
              <a:rPr lang="en-US" smtClean="0"/>
              <a:t>‹#›</a:t>
            </a:fld>
            <a:endParaRPr lang="en-US"/>
          </a:p>
        </p:txBody>
      </p:sp>
    </p:spTree>
    <p:extLst>
      <p:ext uri="{BB962C8B-B14F-4D97-AF65-F5344CB8AC3E}">
        <p14:creationId xmlns:p14="http://schemas.microsoft.com/office/powerpoint/2010/main" val="314864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85F5D-3ADF-A42C-4247-EC86CB20122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F262015-9127-A67D-7B49-64E4F0713F7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A0E1951-020A-34C9-5FEB-4FA1D8938CA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F32F060-8FE2-A42C-E972-5D8F0DAEF13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AB55596-B367-A1E1-81F4-822BE128D21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41A25E-F006-0F25-E26A-59A1EA6F98A0}"/>
              </a:ext>
            </a:extLst>
          </p:cNvPr>
          <p:cNvSpPr>
            <a:spLocks noGrp="1"/>
          </p:cNvSpPr>
          <p:nvPr>
            <p:ph type="dt" sz="half" idx="10"/>
          </p:nvPr>
        </p:nvSpPr>
        <p:spPr/>
        <p:txBody>
          <a:bodyPr/>
          <a:lstStyle/>
          <a:p>
            <a:fld id="{220AC371-FBDD-0840-B554-C71A48466F21}" type="datetimeFigureOut">
              <a:rPr lang="en-US" smtClean="0"/>
              <a:t>10/19/26</a:t>
            </a:fld>
            <a:endParaRPr lang="en-US"/>
          </a:p>
        </p:txBody>
      </p:sp>
      <p:sp>
        <p:nvSpPr>
          <p:cNvPr id="8" name="Footer Placeholder 7">
            <a:extLst>
              <a:ext uri="{FF2B5EF4-FFF2-40B4-BE49-F238E27FC236}">
                <a16:creationId xmlns:a16="http://schemas.microsoft.com/office/drawing/2014/main" id="{7E2FA6CA-487C-030F-33CB-926827F7321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927B879-F7C6-9FA7-566A-A56FAC1C918E}"/>
              </a:ext>
            </a:extLst>
          </p:cNvPr>
          <p:cNvSpPr>
            <a:spLocks noGrp="1"/>
          </p:cNvSpPr>
          <p:nvPr>
            <p:ph type="sldNum" sz="quarter" idx="12"/>
          </p:nvPr>
        </p:nvSpPr>
        <p:spPr/>
        <p:txBody>
          <a:bodyPr/>
          <a:lstStyle/>
          <a:p>
            <a:fld id="{506AB6FA-D2D4-B64B-91E8-66D06072E893}" type="slidenum">
              <a:rPr lang="en-US" smtClean="0"/>
              <a:t>‹#›</a:t>
            </a:fld>
            <a:endParaRPr lang="en-US"/>
          </a:p>
        </p:txBody>
      </p:sp>
    </p:spTree>
    <p:extLst>
      <p:ext uri="{BB962C8B-B14F-4D97-AF65-F5344CB8AC3E}">
        <p14:creationId xmlns:p14="http://schemas.microsoft.com/office/powerpoint/2010/main" val="24255968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F45CC-7E16-6292-089B-7CF6B8854A3A}"/>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5B071EF-2158-469D-8F6E-AD48768D9B2D}"/>
              </a:ext>
            </a:extLst>
          </p:cNvPr>
          <p:cNvSpPr>
            <a:spLocks noGrp="1"/>
          </p:cNvSpPr>
          <p:nvPr>
            <p:ph type="dt" sz="half" idx="10"/>
          </p:nvPr>
        </p:nvSpPr>
        <p:spPr/>
        <p:txBody>
          <a:bodyPr/>
          <a:lstStyle/>
          <a:p>
            <a:fld id="{220AC371-FBDD-0840-B554-C71A48466F21}" type="datetimeFigureOut">
              <a:rPr lang="en-US" smtClean="0"/>
              <a:t>10/19/26</a:t>
            </a:fld>
            <a:endParaRPr lang="en-US"/>
          </a:p>
        </p:txBody>
      </p:sp>
      <p:sp>
        <p:nvSpPr>
          <p:cNvPr id="4" name="Footer Placeholder 3">
            <a:extLst>
              <a:ext uri="{FF2B5EF4-FFF2-40B4-BE49-F238E27FC236}">
                <a16:creationId xmlns:a16="http://schemas.microsoft.com/office/drawing/2014/main" id="{8F43AB18-0D06-38E8-4669-815BFD7ECAC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659645B-AF23-185A-C8AC-C6A5BD95D913}"/>
              </a:ext>
            </a:extLst>
          </p:cNvPr>
          <p:cNvSpPr>
            <a:spLocks noGrp="1"/>
          </p:cNvSpPr>
          <p:nvPr>
            <p:ph type="sldNum" sz="quarter" idx="12"/>
          </p:nvPr>
        </p:nvSpPr>
        <p:spPr/>
        <p:txBody>
          <a:bodyPr/>
          <a:lstStyle/>
          <a:p>
            <a:fld id="{506AB6FA-D2D4-B64B-91E8-66D06072E893}" type="slidenum">
              <a:rPr lang="en-US" smtClean="0"/>
              <a:t>‹#›</a:t>
            </a:fld>
            <a:endParaRPr lang="en-US"/>
          </a:p>
        </p:txBody>
      </p:sp>
    </p:spTree>
    <p:extLst>
      <p:ext uri="{BB962C8B-B14F-4D97-AF65-F5344CB8AC3E}">
        <p14:creationId xmlns:p14="http://schemas.microsoft.com/office/powerpoint/2010/main" val="1482583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3B9972-5F6A-8B26-FE64-188C1E7FFA95}"/>
              </a:ext>
            </a:extLst>
          </p:cNvPr>
          <p:cNvSpPr>
            <a:spLocks noGrp="1"/>
          </p:cNvSpPr>
          <p:nvPr>
            <p:ph type="dt" sz="half" idx="10"/>
          </p:nvPr>
        </p:nvSpPr>
        <p:spPr/>
        <p:txBody>
          <a:bodyPr/>
          <a:lstStyle/>
          <a:p>
            <a:fld id="{220AC371-FBDD-0840-B554-C71A48466F21}" type="datetimeFigureOut">
              <a:rPr lang="en-US" smtClean="0"/>
              <a:t>10/19/26</a:t>
            </a:fld>
            <a:endParaRPr lang="en-US"/>
          </a:p>
        </p:txBody>
      </p:sp>
      <p:sp>
        <p:nvSpPr>
          <p:cNvPr id="3" name="Footer Placeholder 2">
            <a:extLst>
              <a:ext uri="{FF2B5EF4-FFF2-40B4-BE49-F238E27FC236}">
                <a16:creationId xmlns:a16="http://schemas.microsoft.com/office/drawing/2014/main" id="{FF1EDC9F-0613-A33C-1EBD-4F0F67C2369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DBAEE92-A126-6845-1138-7F886E8BDAC5}"/>
              </a:ext>
            </a:extLst>
          </p:cNvPr>
          <p:cNvSpPr>
            <a:spLocks noGrp="1"/>
          </p:cNvSpPr>
          <p:nvPr>
            <p:ph type="sldNum" sz="quarter" idx="12"/>
          </p:nvPr>
        </p:nvSpPr>
        <p:spPr/>
        <p:txBody>
          <a:bodyPr/>
          <a:lstStyle/>
          <a:p>
            <a:fld id="{506AB6FA-D2D4-B64B-91E8-66D06072E893}" type="slidenum">
              <a:rPr lang="en-US" smtClean="0"/>
              <a:t>‹#›</a:t>
            </a:fld>
            <a:endParaRPr lang="en-US"/>
          </a:p>
        </p:txBody>
      </p:sp>
    </p:spTree>
    <p:extLst>
      <p:ext uri="{BB962C8B-B14F-4D97-AF65-F5344CB8AC3E}">
        <p14:creationId xmlns:p14="http://schemas.microsoft.com/office/powerpoint/2010/main" val="22889706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4CB7D-4841-7BA3-3138-62499361F4C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63F66FB-5B7B-C00E-B9F4-D80BDE242A3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AE7B129-5491-1B1B-0672-5C0765E619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1A8070D-F75C-D510-F1BD-4CAE97651EB1}"/>
              </a:ext>
            </a:extLst>
          </p:cNvPr>
          <p:cNvSpPr>
            <a:spLocks noGrp="1"/>
          </p:cNvSpPr>
          <p:nvPr>
            <p:ph type="dt" sz="half" idx="10"/>
          </p:nvPr>
        </p:nvSpPr>
        <p:spPr/>
        <p:txBody>
          <a:bodyPr/>
          <a:lstStyle/>
          <a:p>
            <a:fld id="{220AC371-FBDD-0840-B554-C71A48466F21}" type="datetimeFigureOut">
              <a:rPr lang="en-US" smtClean="0"/>
              <a:t>10/19/26</a:t>
            </a:fld>
            <a:endParaRPr lang="en-US"/>
          </a:p>
        </p:txBody>
      </p:sp>
      <p:sp>
        <p:nvSpPr>
          <p:cNvPr id="6" name="Footer Placeholder 5">
            <a:extLst>
              <a:ext uri="{FF2B5EF4-FFF2-40B4-BE49-F238E27FC236}">
                <a16:creationId xmlns:a16="http://schemas.microsoft.com/office/drawing/2014/main" id="{4C192A67-013E-27F3-E476-75648C64D9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F1BFC03-0890-C035-D769-0CD7E5C3705A}"/>
              </a:ext>
            </a:extLst>
          </p:cNvPr>
          <p:cNvSpPr>
            <a:spLocks noGrp="1"/>
          </p:cNvSpPr>
          <p:nvPr>
            <p:ph type="sldNum" sz="quarter" idx="12"/>
          </p:nvPr>
        </p:nvSpPr>
        <p:spPr/>
        <p:txBody>
          <a:bodyPr/>
          <a:lstStyle/>
          <a:p>
            <a:fld id="{506AB6FA-D2D4-B64B-91E8-66D06072E893}" type="slidenum">
              <a:rPr lang="en-US" smtClean="0"/>
              <a:t>‹#›</a:t>
            </a:fld>
            <a:endParaRPr lang="en-US"/>
          </a:p>
        </p:txBody>
      </p:sp>
    </p:spTree>
    <p:extLst>
      <p:ext uri="{BB962C8B-B14F-4D97-AF65-F5344CB8AC3E}">
        <p14:creationId xmlns:p14="http://schemas.microsoft.com/office/powerpoint/2010/main" val="37787815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B633D-FA7F-F77C-EFAA-3C408B41D0B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0A5AE209-B4CC-28D8-9848-BC551B484576}"/>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6F14E19-230B-C6AB-6AC8-C13690ABAC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41D738B-0D5B-183B-C425-87847DCADE0B}"/>
              </a:ext>
            </a:extLst>
          </p:cNvPr>
          <p:cNvSpPr>
            <a:spLocks noGrp="1"/>
          </p:cNvSpPr>
          <p:nvPr>
            <p:ph type="dt" sz="half" idx="10"/>
          </p:nvPr>
        </p:nvSpPr>
        <p:spPr/>
        <p:txBody>
          <a:bodyPr/>
          <a:lstStyle/>
          <a:p>
            <a:fld id="{220AC371-FBDD-0840-B554-C71A48466F21}" type="datetimeFigureOut">
              <a:rPr lang="en-US" smtClean="0"/>
              <a:t>10/19/26</a:t>
            </a:fld>
            <a:endParaRPr lang="en-US"/>
          </a:p>
        </p:txBody>
      </p:sp>
      <p:sp>
        <p:nvSpPr>
          <p:cNvPr id="6" name="Footer Placeholder 5">
            <a:extLst>
              <a:ext uri="{FF2B5EF4-FFF2-40B4-BE49-F238E27FC236}">
                <a16:creationId xmlns:a16="http://schemas.microsoft.com/office/drawing/2014/main" id="{F9FBF424-9753-E3C5-7ED8-6A6679AC5C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9DD4AC-A5D2-B743-75F5-E08633516AFA}"/>
              </a:ext>
            </a:extLst>
          </p:cNvPr>
          <p:cNvSpPr>
            <a:spLocks noGrp="1"/>
          </p:cNvSpPr>
          <p:nvPr>
            <p:ph type="sldNum" sz="quarter" idx="12"/>
          </p:nvPr>
        </p:nvSpPr>
        <p:spPr/>
        <p:txBody>
          <a:bodyPr/>
          <a:lstStyle/>
          <a:p>
            <a:fld id="{506AB6FA-D2D4-B64B-91E8-66D06072E893}" type="slidenum">
              <a:rPr lang="en-US" smtClean="0"/>
              <a:t>‹#›</a:t>
            </a:fld>
            <a:endParaRPr lang="en-US"/>
          </a:p>
        </p:txBody>
      </p:sp>
    </p:spTree>
    <p:extLst>
      <p:ext uri="{BB962C8B-B14F-4D97-AF65-F5344CB8AC3E}">
        <p14:creationId xmlns:p14="http://schemas.microsoft.com/office/powerpoint/2010/main" val="30077402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3D33D-6B8E-1E25-E0E7-8CEF89BCC8B2}"/>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8025FFA-F720-749F-0DFC-7328C97D729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04D2A21-7D08-5EB0-98F2-4EC871741FA8}"/>
              </a:ext>
            </a:extLst>
          </p:cNvPr>
          <p:cNvSpPr>
            <a:spLocks noGrp="1"/>
          </p:cNvSpPr>
          <p:nvPr>
            <p:ph type="dt" sz="half" idx="10"/>
          </p:nvPr>
        </p:nvSpPr>
        <p:spPr/>
        <p:txBody>
          <a:bodyPr/>
          <a:lstStyle/>
          <a:p>
            <a:fld id="{220AC371-FBDD-0840-B554-C71A48466F21}" type="datetimeFigureOut">
              <a:rPr lang="en-US" smtClean="0"/>
              <a:t>10/19/26</a:t>
            </a:fld>
            <a:endParaRPr lang="en-US"/>
          </a:p>
        </p:txBody>
      </p:sp>
      <p:sp>
        <p:nvSpPr>
          <p:cNvPr id="5" name="Footer Placeholder 4">
            <a:extLst>
              <a:ext uri="{FF2B5EF4-FFF2-40B4-BE49-F238E27FC236}">
                <a16:creationId xmlns:a16="http://schemas.microsoft.com/office/drawing/2014/main" id="{284624C7-F1EE-D3E1-AE82-3F7B1F62C9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F41D9C-0FC5-1F4F-01B5-7C17561CA8E1}"/>
              </a:ext>
            </a:extLst>
          </p:cNvPr>
          <p:cNvSpPr>
            <a:spLocks noGrp="1"/>
          </p:cNvSpPr>
          <p:nvPr>
            <p:ph type="sldNum" sz="quarter" idx="12"/>
          </p:nvPr>
        </p:nvSpPr>
        <p:spPr/>
        <p:txBody>
          <a:bodyPr/>
          <a:lstStyle/>
          <a:p>
            <a:fld id="{506AB6FA-D2D4-B64B-91E8-66D06072E893}" type="slidenum">
              <a:rPr lang="en-US" smtClean="0"/>
              <a:t>‹#›</a:t>
            </a:fld>
            <a:endParaRPr lang="en-US"/>
          </a:p>
        </p:txBody>
      </p:sp>
    </p:spTree>
    <p:extLst>
      <p:ext uri="{BB962C8B-B14F-4D97-AF65-F5344CB8AC3E}">
        <p14:creationId xmlns:p14="http://schemas.microsoft.com/office/powerpoint/2010/main" val="18193686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13ADCB4-7E2D-6A53-7A75-9C2417CF128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366A9D2-7BF4-085A-98DF-A08B9B1D418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9A90921-646E-403A-BC30-211AB98A48AB}"/>
              </a:ext>
            </a:extLst>
          </p:cNvPr>
          <p:cNvSpPr>
            <a:spLocks noGrp="1"/>
          </p:cNvSpPr>
          <p:nvPr>
            <p:ph type="dt" sz="half" idx="10"/>
          </p:nvPr>
        </p:nvSpPr>
        <p:spPr/>
        <p:txBody>
          <a:bodyPr/>
          <a:lstStyle/>
          <a:p>
            <a:fld id="{220AC371-FBDD-0840-B554-C71A48466F21}" type="datetimeFigureOut">
              <a:rPr lang="en-US" smtClean="0"/>
              <a:t>10/19/26</a:t>
            </a:fld>
            <a:endParaRPr lang="en-US"/>
          </a:p>
        </p:txBody>
      </p:sp>
      <p:sp>
        <p:nvSpPr>
          <p:cNvPr id="5" name="Footer Placeholder 4">
            <a:extLst>
              <a:ext uri="{FF2B5EF4-FFF2-40B4-BE49-F238E27FC236}">
                <a16:creationId xmlns:a16="http://schemas.microsoft.com/office/drawing/2014/main" id="{B913F2EF-6B37-CFD1-4C82-4E48CB089A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3BF62B-BF82-DEF1-415C-E1048FF8B8C7}"/>
              </a:ext>
            </a:extLst>
          </p:cNvPr>
          <p:cNvSpPr>
            <a:spLocks noGrp="1"/>
          </p:cNvSpPr>
          <p:nvPr>
            <p:ph type="sldNum" sz="quarter" idx="12"/>
          </p:nvPr>
        </p:nvSpPr>
        <p:spPr/>
        <p:txBody>
          <a:bodyPr/>
          <a:lstStyle/>
          <a:p>
            <a:fld id="{506AB6FA-D2D4-B64B-91E8-66D06072E893}" type="slidenum">
              <a:rPr lang="en-US" smtClean="0"/>
              <a:t>‹#›</a:t>
            </a:fld>
            <a:endParaRPr lang="en-US"/>
          </a:p>
        </p:txBody>
      </p:sp>
    </p:spTree>
    <p:extLst>
      <p:ext uri="{BB962C8B-B14F-4D97-AF65-F5344CB8AC3E}">
        <p14:creationId xmlns:p14="http://schemas.microsoft.com/office/powerpoint/2010/main" val="2381258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49DC75F-200F-2D2D-5415-73D730F2C23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32D69D3-DDC2-8569-D2AC-51A89260B6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3E7380F-474D-5E06-B2EA-6D3FDCA389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20AC371-FBDD-0840-B554-C71A48466F21}" type="datetimeFigureOut">
              <a:rPr lang="en-US" smtClean="0"/>
              <a:t>10/19/26</a:t>
            </a:fld>
            <a:endParaRPr lang="en-US"/>
          </a:p>
        </p:txBody>
      </p:sp>
      <p:sp>
        <p:nvSpPr>
          <p:cNvPr id="5" name="Footer Placeholder 4">
            <a:extLst>
              <a:ext uri="{FF2B5EF4-FFF2-40B4-BE49-F238E27FC236}">
                <a16:creationId xmlns:a16="http://schemas.microsoft.com/office/drawing/2014/main" id="{AF8FB9AE-415C-15B8-F17B-295B8B3871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38F5E501-E994-727D-35B4-8502370D18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06AB6FA-D2D4-B64B-91E8-66D06072E893}" type="slidenum">
              <a:rPr lang="en-US" smtClean="0"/>
              <a:t>‹#›</a:t>
            </a:fld>
            <a:endParaRPr lang="en-US"/>
          </a:p>
        </p:txBody>
      </p:sp>
    </p:spTree>
    <p:extLst>
      <p:ext uri="{BB962C8B-B14F-4D97-AF65-F5344CB8AC3E}">
        <p14:creationId xmlns:p14="http://schemas.microsoft.com/office/powerpoint/2010/main" val="32758849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465F6-21C9-F81F-A6CD-4DE6ADF71134}"/>
              </a:ext>
            </a:extLst>
          </p:cNvPr>
          <p:cNvSpPr>
            <a:spLocks noGrp="1"/>
          </p:cNvSpPr>
          <p:nvPr>
            <p:ph type="ctrTitle"/>
          </p:nvPr>
        </p:nvSpPr>
        <p:spPr>
          <a:xfrm>
            <a:off x="1240465" y="1600199"/>
            <a:ext cx="9427535" cy="45719"/>
          </a:xfrm>
        </p:spPr>
        <p:txBody>
          <a:bodyPr>
            <a:normAutofit fontScale="90000"/>
          </a:bodyPr>
          <a:lstStyle/>
          <a:p>
            <a:r>
              <a:rPr lang="en-GB" dirty="0">
                <a:latin typeface="Abadi" panose="020B0604020104020204" pitchFamily="34" charset="77"/>
              </a:rPr>
              <a:t>My career aspiration</a:t>
            </a:r>
            <a:br>
              <a:rPr lang="en-GB" dirty="0">
                <a:latin typeface="Abadi" panose="020B0604020104020204" pitchFamily="34" charset="77"/>
              </a:rPr>
            </a:br>
            <a:r>
              <a:rPr lang="en-GB" dirty="0">
                <a:latin typeface="Abadi" panose="020B0604020104020204" pitchFamily="34" charset="77"/>
              </a:rPr>
              <a:t>Healthcare assistant</a:t>
            </a:r>
            <a:r>
              <a:rPr lang="en-GB" dirty="0"/>
              <a:t> </a:t>
            </a:r>
            <a:endParaRPr lang="en-US" dirty="0"/>
          </a:p>
        </p:txBody>
      </p:sp>
      <p:sp>
        <p:nvSpPr>
          <p:cNvPr id="3" name="Subtitle 2">
            <a:extLst>
              <a:ext uri="{FF2B5EF4-FFF2-40B4-BE49-F238E27FC236}">
                <a16:creationId xmlns:a16="http://schemas.microsoft.com/office/drawing/2014/main" id="{D76CAF7B-E5EF-F50A-D19B-559913BD31D2}"/>
              </a:ext>
            </a:extLst>
          </p:cNvPr>
          <p:cNvSpPr>
            <a:spLocks noGrp="1"/>
          </p:cNvSpPr>
          <p:nvPr>
            <p:ph type="subTitle" idx="1"/>
          </p:nvPr>
        </p:nvSpPr>
        <p:spPr>
          <a:xfrm>
            <a:off x="1524000" y="3874977"/>
            <a:ext cx="9144000" cy="1655762"/>
          </a:xfrm>
        </p:spPr>
        <p:txBody>
          <a:bodyPr>
            <a:normAutofit fontScale="92500" lnSpcReduction="10000"/>
          </a:bodyPr>
          <a:lstStyle/>
          <a:p>
            <a:r>
              <a:rPr lang="en-GB" dirty="0">
                <a:latin typeface="Abadi" panose="020B0604020104020204" pitchFamily="34" charset="77"/>
              </a:rPr>
              <a:t>Sarish khan </a:t>
            </a:r>
          </a:p>
          <a:p>
            <a:r>
              <a:rPr lang="en-GB" dirty="0">
                <a:latin typeface="Abadi" panose="020B0604020104020204" pitchFamily="34" charset="77"/>
              </a:rPr>
              <a:t>2309235</a:t>
            </a:r>
          </a:p>
          <a:p>
            <a:r>
              <a:rPr lang="en-GB" dirty="0">
                <a:latin typeface="Abadi" panose="020B0604020104020204" pitchFamily="34" charset="77"/>
              </a:rPr>
              <a:t>Professional development within health and social care </a:t>
            </a:r>
          </a:p>
          <a:p>
            <a:r>
              <a:rPr lang="en-GB" dirty="0">
                <a:latin typeface="Abadi" panose="020B0604020104020204" pitchFamily="34" charset="77"/>
              </a:rPr>
              <a:t>LCHS4009</a:t>
            </a:r>
            <a:endParaRPr lang="en-US" dirty="0">
              <a:latin typeface="Abadi" panose="020B0604020104020204" pitchFamily="34" charset="77"/>
            </a:endParaRPr>
          </a:p>
        </p:txBody>
      </p:sp>
    </p:spTree>
    <p:extLst>
      <p:ext uri="{BB962C8B-B14F-4D97-AF65-F5344CB8AC3E}">
        <p14:creationId xmlns:p14="http://schemas.microsoft.com/office/powerpoint/2010/main" val="35181447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7586D-818D-2B28-5DF2-106BD865D48D}"/>
              </a:ext>
            </a:extLst>
          </p:cNvPr>
          <p:cNvSpPr>
            <a:spLocks noGrp="1"/>
          </p:cNvSpPr>
          <p:nvPr>
            <p:ph type="title"/>
          </p:nvPr>
        </p:nvSpPr>
        <p:spPr/>
        <p:txBody>
          <a:bodyPr/>
          <a:lstStyle/>
          <a:p>
            <a:r>
              <a:rPr lang="en-GB" dirty="0">
                <a:latin typeface="Abadi" panose="020B0604020104020204" pitchFamily="34" charset="77"/>
              </a:rPr>
              <a:t>My chosen career-Healthcare assistant</a:t>
            </a:r>
            <a:r>
              <a:rPr lang="en-GB" dirty="0"/>
              <a:t> </a:t>
            </a:r>
            <a:endParaRPr lang="en-US" dirty="0"/>
          </a:p>
        </p:txBody>
      </p:sp>
      <p:sp>
        <p:nvSpPr>
          <p:cNvPr id="5" name="Content Placeholder 4">
            <a:extLst>
              <a:ext uri="{FF2B5EF4-FFF2-40B4-BE49-F238E27FC236}">
                <a16:creationId xmlns:a16="http://schemas.microsoft.com/office/drawing/2014/main" id="{6AF855DC-AF29-0D45-26AF-B71249DAA75A}"/>
              </a:ext>
            </a:extLst>
          </p:cNvPr>
          <p:cNvSpPr>
            <a:spLocks noGrp="1"/>
          </p:cNvSpPr>
          <p:nvPr>
            <p:ph idx="1"/>
          </p:nvPr>
        </p:nvSpPr>
        <p:spPr>
          <a:xfrm>
            <a:off x="454246" y="1690688"/>
            <a:ext cx="10515600" cy="4351338"/>
          </a:xfrm>
        </p:spPr>
        <p:txBody>
          <a:bodyPr/>
          <a:lstStyle/>
          <a:p>
            <a:r>
              <a:rPr lang="en-GB" sz="1800" b="0" i="0" u="none" strike="noStrike" dirty="0">
                <a:solidFill>
                  <a:srgbClr val="2B2D38"/>
                </a:solidFill>
                <a:effectLst/>
                <a:latin typeface="Abadi" panose="020B0604020104020204" pitchFamily="34" charset="77"/>
              </a:rPr>
              <a:t>I would like to become a Healthcare Assistant because I enjoy helping people and want to support patients to feel safe and improve their wellbeing and live independently. My interest in this career comes from working in a nursery where I support children with their needs and safety and their development. Through this work I have learned how important it is to be patient and caring and to understand needs. I enjoy helping others and building relationships and working with colleagues to create a safe and supportive environment. I believe my nursery experience has helped me develop skills, in communication and teamwork and observation and maintaining hygiene which can be transferred to a Healthcare Assistant role. However I understand that working in healthcare requires knowledge and responsibilities. I will need to develop my understanding of safeguarding and confidentiality and infection prevention and person-centred care well as complete relevant training to prepare for this career (National Careers Service, n.d.).</a:t>
            </a:r>
            <a:endParaRPr lang="en-US" dirty="0">
              <a:latin typeface="Abadi" panose="020B0604020104020204" pitchFamily="34" charset="77"/>
            </a:endParaRPr>
          </a:p>
        </p:txBody>
      </p:sp>
    </p:spTree>
    <p:extLst>
      <p:ext uri="{BB962C8B-B14F-4D97-AF65-F5344CB8AC3E}">
        <p14:creationId xmlns:p14="http://schemas.microsoft.com/office/powerpoint/2010/main" val="814400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4DF2C-F755-7519-7EE9-B0A973D485CC}"/>
              </a:ext>
            </a:extLst>
          </p:cNvPr>
          <p:cNvSpPr>
            <a:spLocks noGrp="1"/>
          </p:cNvSpPr>
          <p:nvPr>
            <p:ph type="title"/>
          </p:nvPr>
        </p:nvSpPr>
        <p:spPr/>
        <p:txBody>
          <a:bodyPr/>
          <a:lstStyle/>
          <a:p>
            <a:r>
              <a:rPr lang="en-GB" dirty="0">
                <a:latin typeface="Abadi" panose="020B0604020104020204" pitchFamily="34" charset="77"/>
              </a:rPr>
              <a:t>Requirements and job advert</a:t>
            </a:r>
            <a:endParaRPr lang="en-US" dirty="0">
              <a:latin typeface="Abadi" panose="020B0604020104020204" pitchFamily="34" charset="77"/>
            </a:endParaRPr>
          </a:p>
        </p:txBody>
      </p:sp>
      <p:sp>
        <p:nvSpPr>
          <p:cNvPr id="3" name="Content Placeholder 2">
            <a:extLst>
              <a:ext uri="{FF2B5EF4-FFF2-40B4-BE49-F238E27FC236}">
                <a16:creationId xmlns:a16="http://schemas.microsoft.com/office/drawing/2014/main" id="{F273D64D-D136-FA72-216C-D138DBE3E7A2}"/>
              </a:ext>
            </a:extLst>
          </p:cNvPr>
          <p:cNvSpPr>
            <a:spLocks noGrp="1"/>
          </p:cNvSpPr>
          <p:nvPr>
            <p:ph idx="1"/>
          </p:nvPr>
        </p:nvSpPr>
        <p:spPr>
          <a:xfrm>
            <a:off x="838200" y="1690688"/>
            <a:ext cx="10515600" cy="4351338"/>
          </a:xfrm>
        </p:spPr>
        <p:txBody>
          <a:bodyPr/>
          <a:lstStyle/>
          <a:p>
            <a:r>
              <a:rPr lang="en-GB" sz="1800" b="0" i="0" dirty="0">
                <a:solidFill>
                  <a:srgbClr val="2B2D38"/>
                </a:solidFill>
                <a:effectLst/>
                <a:latin typeface="Abadi" panose="020B0604020104020204" pitchFamily="34" charset="77"/>
              </a:rPr>
              <a:t>I found a Healthcare Assistant position that's available at Circle Health Group at Kings Oak Hospital in Enfield on Indeed. The job is time and permanent and the salary is up to £27,000 per year based on experience and qualifications. The duties include helping patients with hygiene, washing, dressing and moving around while making sure to treat them with respect and follow their preferences. The job needs someone who is caring, patient, responsible and able to work with others in a healthcare team.</a:t>
            </a:r>
          </a:p>
          <a:p>
            <a:r>
              <a:rPr lang="en-GB" sz="1800" b="0" i="0" dirty="0">
                <a:solidFill>
                  <a:srgbClr val="2B2D38"/>
                </a:solidFill>
                <a:effectLst/>
                <a:latin typeface="Abadi" panose="020B0604020104020204" pitchFamily="34" charset="77"/>
              </a:rPr>
              <a:t>Some of these duties are similar to what I do in my job at a nursery. I talk to children, parents and other staff members follow routines and help keep the place clean and safe. These experiences have helped me build patience, communication, teamwork and responsibility. Even though helping children is not the same as helping hospital patients I think these skills are a start for becoming a Healthcare Assistant. I know that I will need to learn more, about adult safeguarding keeping information stopping infections and giving personal care before I can do these tasks confidently.</a:t>
            </a:r>
          </a:p>
        </p:txBody>
      </p:sp>
    </p:spTree>
    <p:extLst>
      <p:ext uri="{BB962C8B-B14F-4D97-AF65-F5344CB8AC3E}">
        <p14:creationId xmlns:p14="http://schemas.microsoft.com/office/powerpoint/2010/main" val="1690567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C0AE8-45C4-7E3E-E938-E054DAE3E4BB}"/>
              </a:ext>
            </a:extLst>
          </p:cNvPr>
          <p:cNvSpPr>
            <a:spLocks noGrp="1"/>
          </p:cNvSpPr>
          <p:nvPr>
            <p:ph type="title"/>
          </p:nvPr>
        </p:nvSpPr>
        <p:spPr>
          <a:xfrm>
            <a:off x="1676400" y="0"/>
            <a:ext cx="10515600" cy="1325563"/>
          </a:xfrm>
        </p:spPr>
        <p:txBody>
          <a:bodyPr/>
          <a:lstStyle/>
          <a:p>
            <a:r>
              <a:rPr lang="en-GB" dirty="0">
                <a:latin typeface="Abadi" panose="020B0604020104020204" pitchFamily="34" charset="77"/>
              </a:rPr>
              <a:t>Strengths</a:t>
            </a:r>
            <a:r>
              <a:rPr lang="en-GB" dirty="0"/>
              <a:t> </a:t>
            </a:r>
            <a:endParaRPr lang="en-US" dirty="0"/>
          </a:p>
        </p:txBody>
      </p:sp>
      <p:sp>
        <p:nvSpPr>
          <p:cNvPr id="3" name="Content Placeholder 2">
            <a:extLst>
              <a:ext uri="{FF2B5EF4-FFF2-40B4-BE49-F238E27FC236}">
                <a16:creationId xmlns:a16="http://schemas.microsoft.com/office/drawing/2014/main" id="{D2906474-61FD-A433-AC79-B011DB075A30}"/>
              </a:ext>
            </a:extLst>
          </p:cNvPr>
          <p:cNvSpPr>
            <a:spLocks noGrp="1"/>
          </p:cNvSpPr>
          <p:nvPr>
            <p:ph idx="1"/>
          </p:nvPr>
        </p:nvSpPr>
        <p:spPr>
          <a:xfrm>
            <a:off x="1676400" y="1690688"/>
            <a:ext cx="10515600" cy="4351338"/>
          </a:xfrm>
        </p:spPr>
        <p:txBody>
          <a:bodyPr>
            <a:normAutofit lnSpcReduction="10000"/>
          </a:bodyPr>
          <a:lstStyle/>
          <a:p>
            <a:r>
              <a:rPr lang="en-GB" sz="1800" b="0" i="0" dirty="0">
                <a:solidFill>
                  <a:srgbClr val="2B2D38"/>
                </a:solidFill>
                <a:effectLst/>
                <a:latin typeface="Abadi" panose="020B0604020104020204" pitchFamily="34" charset="77"/>
              </a:rPr>
              <a:t>I feel one of my strengths is being caring and patient. In my job working in a nursery I support children with their daily needs and help them feel safe and comfortable. I understand that every child is different and may need a level of support. I believe this strength would be useful as a Healthcare Assistant because patients may feel worried or vulnerable and need someone who treats them with kindness and understanding.</a:t>
            </a:r>
          </a:p>
          <a:p>
            <a:r>
              <a:rPr lang="en-GB" sz="1800" b="0" i="0" dirty="0">
                <a:solidFill>
                  <a:srgbClr val="2B2D38"/>
                </a:solidFill>
                <a:effectLst/>
                <a:latin typeface="Abadi" panose="020B0604020104020204" pitchFamily="34" charset="77"/>
              </a:rPr>
              <a:t>Another strength is my communication skills. I communicate with children, parents and colleagues every day. I try to listen explain things clearly and respond to peoples needs. I understand that good communication is important in healthcare because Healthcare Assistants need to listen to patients share information with colleagues and report any concerns, to the healthcare professional.</a:t>
            </a:r>
          </a:p>
          <a:p>
            <a:r>
              <a:rPr lang="en-GB" sz="1800" b="0" i="0" dirty="0">
                <a:solidFill>
                  <a:srgbClr val="0D0D0D"/>
                </a:solidFill>
                <a:effectLst/>
                <a:latin typeface="Abadi" panose="020B0604020104020204" pitchFamily="34" charset="77"/>
              </a:rPr>
              <a:t>I am also responsible and understand the importance of safety and hygiene. In the nursery, I help maintain a clean and safe environment and follow daily routines to protect children's wellbeing. This has taught me to pay attention to people's needs and take my responsibilities seriously. These skills would be useful in healthcare, where infection prevention and patient safety are essential.</a:t>
            </a:r>
            <a:endParaRPr lang="en-GB" sz="1800" dirty="0">
              <a:solidFill>
                <a:srgbClr val="0D0D0D"/>
              </a:solidFill>
              <a:effectLst/>
              <a:latin typeface="Abadi" panose="020B0604020104020204" pitchFamily="34" charset="77"/>
            </a:endParaRPr>
          </a:p>
          <a:p>
            <a:r>
              <a:rPr lang="en-GB" sz="1800" b="0" i="0" dirty="0">
                <a:solidFill>
                  <a:srgbClr val="0D0D0D"/>
                </a:solidFill>
                <a:effectLst/>
                <a:latin typeface="Abadi" panose="020B0604020104020204" pitchFamily="34" charset="77"/>
              </a:rPr>
              <a:t>Another strength is teamwork. I work alongside colleagues to make sure children's needs are met and daily activities run smoothly. I understand the importance of supporting others, following instructions and asking for help when necessary. I believe I could use these skills when working with nurses and other healthcare professionals.</a:t>
            </a:r>
            <a:endParaRPr lang="en-GB" sz="1800" dirty="0">
              <a:solidFill>
                <a:srgbClr val="0D0D0D"/>
              </a:solidFill>
              <a:effectLst/>
              <a:latin typeface="Abadi" panose="020B0604020104020204" pitchFamily="34" charset="77"/>
            </a:endParaRPr>
          </a:p>
        </p:txBody>
      </p:sp>
    </p:spTree>
    <p:extLst>
      <p:ext uri="{BB962C8B-B14F-4D97-AF65-F5344CB8AC3E}">
        <p14:creationId xmlns:p14="http://schemas.microsoft.com/office/powerpoint/2010/main" val="8738674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4F482-DF07-E78A-E7DF-B083F6113746}"/>
              </a:ext>
            </a:extLst>
          </p:cNvPr>
          <p:cNvSpPr>
            <a:spLocks noGrp="1"/>
          </p:cNvSpPr>
          <p:nvPr>
            <p:ph type="title"/>
          </p:nvPr>
        </p:nvSpPr>
        <p:spPr/>
        <p:txBody>
          <a:bodyPr/>
          <a:lstStyle/>
          <a:p>
            <a:r>
              <a:rPr lang="en-GB" dirty="0">
                <a:latin typeface="Abadi" panose="020B0604020104020204" pitchFamily="34" charset="77"/>
              </a:rPr>
              <a:t>Skills to improve on</a:t>
            </a:r>
            <a:endParaRPr lang="en-US" dirty="0">
              <a:latin typeface="Abadi" panose="020B0604020104020204" pitchFamily="34" charset="77"/>
            </a:endParaRPr>
          </a:p>
        </p:txBody>
      </p:sp>
      <p:sp>
        <p:nvSpPr>
          <p:cNvPr id="3" name="Content Placeholder 2">
            <a:extLst>
              <a:ext uri="{FF2B5EF4-FFF2-40B4-BE49-F238E27FC236}">
                <a16:creationId xmlns:a16="http://schemas.microsoft.com/office/drawing/2014/main" id="{99A9494A-200C-EDF1-AB27-4253511820BE}"/>
              </a:ext>
            </a:extLst>
          </p:cNvPr>
          <p:cNvSpPr>
            <a:spLocks noGrp="1"/>
          </p:cNvSpPr>
          <p:nvPr>
            <p:ph idx="1"/>
          </p:nvPr>
        </p:nvSpPr>
        <p:spPr/>
        <p:txBody>
          <a:bodyPr/>
          <a:lstStyle/>
          <a:p>
            <a:r>
              <a:rPr lang="en-GB" sz="1800" b="0" i="0" u="none" strike="noStrike" dirty="0">
                <a:solidFill>
                  <a:srgbClr val="2B2D38"/>
                </a:solidFill>
                <a:effectLst/>
                <a:latin typeface="Abadi" panose="020B0604020104020204" pitchFamily="34" charset="77"/>
              </a:rPr>
              <a:t>A skill I need to improve is my knowledge of healthcare procedures. In my role I have learned how to care for children keep hygiene high and keep people safe but I have less experience caring for adult patients. I feel my knowledge of adult safeguarding, infection prevention, confidentiality and person-centred care is still limited. I need to learn more about these areas to increase my knowledge. The Care Certificate contains standards that help care workers develop the knowledge required to give safe and effective care (Skills, for Care, n.d.)</a:t>
            </a:r>
          </a:p>
          <a:p>
            <a:r>
              <a:rPr lang="en-GB" sz="1800" b="0" i="0" dirty="0">
                <a:solidFill>
                  <a:srgbClr val="2B2D38"/>
                </a:solidFill>
                <a:effectLst/>
                <a:latin typeface="Abadi" panose="020B0604020104020204" pitchFamily="34" charset="77"/>
              </a:rPr>
              <a:t>Another area I need to develop is my ability to manage situations. In healthcare patients may feel distressed, anxious or frustrated. I need to learn how to remain calm respond respectfully and seek support, from staff when necessary.</a:t>
            </a:r>
          </a:p>
          <a:p>
            <a:r>
              <a:rPr lang="en-GB" sz="1800" b="0" i="0" dirty="0">
                <a:solidFill>
                  <a:srgbClr val="2B2D38"/>
                </a:solidFill>
                <a:effectLst/>
                <a:latin typeface="Abadi" panose="020B0604020104020204" pitchFamily="34" charset="77"/>
              </a:rPr>
              <a:t>To overcome these weaknesses I plan to research Healthcare Assistant responsibilities, complete training and practise my communication skills. I will also ask for feedback. Reflect on my progress regularly. By improving these areas I hope to become more confident, knowledgeable and prepared to provide compassionate care to patients.</a:t>
            </a:r>
          </a:p>
          <a:p>
            <a:endParaRPr lang="en-US" dirty="0"/>
          </a:p>
        </p:txBody>
      </p:sp>
    </p:spTree>
    <p:extLst>
      <p:ext uri="{BB962C8B-B14F-4D97-AF65-F5344CB8AC3E}">
        <p14:creationId xmlns:p14="http://schemas.microsoft.com/office/powerpoint/2010/main" val="3347438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D1394-C42C-7F52-09A7-5566B4C33059}"/>
              </a:ext>
            </a:extLst>
          </p:cNvPr>
          <p:cNvSpPr>
            <a:spLocks noGrp="1"/>
          </p:cNvSpPr>
          <p:nvPr>
            <p:ph type="title"/>
          </p:nvPr>
        </p:nvSpPr>
        <p:spPr/>
        <p:txBody>
          <a:bodyPr/>
          <a:lstStyle/>
          <a:p>
            <a:r>
              <a:rPr lang="en-GB" dirty="0">
                <a:latin typeface="Abadi" panose="020B0604020104020204" pitchFamily="34" charset="77"/>
              </a:rPr>
              <a:t>Opportunities</a:t>
            </a:r>
            <a:endParaRPr lang="en-US" dirty="0">
              <a:latin typeface="Abadi" panose="020B0604020104020204" pitchFamily="34" charset="77"/>
            </a:endParaRPr>
          </a:p>
        </p:txBody>
      </p:sp>
      <p:sp>
        <p:nvSpPr>
          <p:cNvPr id="3" name="Content Placeholder 2">
            <a:extLst>
              <a:ext uri="{FF2B5EF4-FFF2-40B4-BE49-F238E27FC236}">
                <a16:creationId xmlns:a16="http://schemas.microsoft.com/office/drawing/2014/main" id="{77F68A11-3C14-97F3-36E8-1291220EA9DE}"/>
              </a:ext>
            </a:extLst>
          </p:cNvPr>
          <p:cNvSpPr>
            <a:spLocks noGrp="1"/>
          </p:cNvSpPr>
          <p:nvPr>
            <p:ph idx="1"/>
          </p:nvPr>
        </p:nvSpPr>
        <p:spPr>
          <a:xfrm>
            <a:off x="838200" y="1870851"/>
            <a:ext cx="10515600" cy="4351338"/>
          </a:xfrm>
        </p:spPr>
        <p:txBody>
          <a:bodyPr>
            <a:normAutofit lnSpcReduction="10000"/>
          </a:bodyPr>
          <a:lstStyle/>
          <a:p>
            <a:r>
              <a:rPr lang="en-GB" sz="1800" b="0" i="0" dirty="0">
                <a:solidFill>
                  <a:srgbClr val="2B2D38"/>
                </a:solidFill>
                <a:effectLst/>
                <a:latin typeface="Abadi" panose="020B0604020104020204" pitchFamily="34" charset="77"/>
              </a:rPr>
              <a:t>There are opportunities that can help me achieve my goal of becoming a Healthcare Assistant. One opportunity is to use my experience working in a nursery to develop transferable skills such as communication, patience, teamwork, responsibility and maintaining a safe environment. These skills will give me a foundation when applying for Healthcare Assistant jobs.</a:t>
            </a:r>
          </a:p>
          <a:p>
            <a:r>
              <a:rPr lang="en-GB" sz="1800" b="0" i="0" dirty="0">
                <a:solidFill>
                  <a:srgbClr val="2B2D38"/>
                </a:solidFill>
                <a:effectLst/>
                <a:latin typeface="Abadi" panose="020B0604020104020204" pitchFamily="34" charset="77"/>
              </a:rPr>
              <a:t>Another opportunity is to complete training, such as the Care Certificate, which introduces important areas of health and social care including safeguarding, communication, duty of care and infection prevention (Skills for Care, n.d.). This training will help me improve my knowledge and understand the responsibilities of a Healthcare Assistant.</a:t>
            </a:r>
          </a:p>
          <a:p>
            <a:r>
              <a:rPr lang="en-GB" sz="1800" b="0" i="0" dirty="0">
                <a:solidFill>
                  <a:srgbClr val="2B2D38"/>
                </a:solidFill>
                <a:effectLst/>
                <a:latin typeface="Abadi" panose="020B0604020104020204" pitchFamily="34" charset="77"/>
              </a:rPr>
              <a:t>I can also search for Healthcare Assistant vacancies on websites such as Indeed and the NHS Jobs website. Reading job adverts will help me understand the qualifications, experience and skills employers are looking for. Some employers in healthcare offer entry-level positions with training which could allow me to gain experience while learning from experienced healthcare professionals.</a:t>
            </a:r>
          </a:p>
          <a:p>
            <a:r>
              <a:rPr lang="en-GB" sz="1800" b="0" i="0" dirty="0">
                <a:solidFill>
                  <a:srgbClr val="2B2D38"/>
                </a:solidFill>
                <a:effectLst/>
                <a:latin typeface="Abadi" panose="020B0604020104020204" pitchFamily="34" charset="77"/>
              </a:rPr>
              <a:t>Another opportunity is to speak to people who already work in healthcare or attend careers events to learn more, about the Healthcare Assistant role. I could also research college courses and other relevant qualifications that may improve my employment prospects.</a:t>
            </a:r>
          </a:p>
          <a:p>
            <a:r>
              <a:rPr lang="en-GB" sz="1800" b="0" i="0" dirty="0">
                <a:solidFill>
                  <a:srgbClr val="2B2D38"/>
                </a:solidFill>
                <a:effectLst/>
                <a:latin typeface="Abadi" panose="020B0604020104020204" pitchFamily="34" charset="77"/>
              </a:rPr>
              <a:t>By taking advantage of these opportunities I can build my confidence gain knowledge and work towards becoming a skilled and caring Healthcare Assistant.</a:t>
            </a:r>
          </a:p>
        </p:txBody>
      </p:sp>
    </p:spTree>
    <p:extLst>
      <p:ext uri="{BB962C8B-B14F-4D97-AF65-F5344CB8AC3E}">
        <p14:creationId xmlns:p14="http://schemas.microsoft.com/office/powerpoint/2010/main" val="1273800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81A2E-2E3B-7671-83C1-DF7FFFE24574}"/>
              </a:ext>
            </a:extLst>
          </p:cNvPr>
          <p:cNvSpPr>
            <a:spLocks noGrp="1"/>
          </p:cNvSpPr>
          <p:nvPr>
            <p:ph type="title"/>
          </p:nvPr>
        </p:nvSpPr>
        <p:spPr/>
        <p:txBody>
          <a:bodyPr/>
          <a:lstStyle/>
          <a:p>
            <a:r>
              <a:rPr lang="en-GB" dirty="0">
                <a:latin typeface="Abadi" panose="020B0604020104020204" pitchFamily="34" charset="77"/>
              </a:rPr>
              <a:t>Threats</a:t>
            </a:r>
            <a:endParaRPr lang="en-US" dirty="0">
              <a:latin typeface="Abadi" panose="020B0604020104020204" pitchFamily="34" charset="77"/>
            </a:endParaRPr>
          </a:p>
        </p:txBody>
      </p:sp>
      <p:sp>
        <p:nvSpPr>
          <p:cNvPr id="3" name="Content Placeholder 2">
            <a:extLst>
              <a:ext uri="{FF2B5EF4-FFF2-40B4-BE49-F238E27FC236}">
                <a16:creationId xmlns:a16="http://schemas.microsoft.com/office/drawing/2014/main" id="{42C831C9-B316-2A72-D187-628267DE3453}"/>
              </a:ext>
            </a:extLst>
          </p:cNvPr>
          <p:cNvSpPr>
            <a:spLocks noGrp="1"/>
          </p:cNvSpPr>
          <p:nvPr>
            <p:ph idx="1"/>
          </p:nvPr>
        </p:nvSpPr>
        <p:spPr/>
        <p:txBody>
          <a:bodyPr/>
          <a:lstStyle/>
          <a:p>
            <a:r>
              <a:rPr lang="en-GB" sz="1800" b="0" i="0" u="none" strike="noStrike" dirty="0">
                <a:solidFill>
                  <a:srgbClr val="2B2D38"/>
                </a:solidFill>
                <a:effectLst/>
                <a:latin typeface="Abadi" panose="020B0604020104020204" pitchFamily="34" charset="77"/>
              </a:rPr>
              <a:t>One threat I may face is competition for Healthcare Assistant jobs as other applicants may have experience or relevant qualifications. Another challenge is that I have experience working with adult patients so I will need to gain further knowledge and training. </a:t>
            </a:r>
          </a:p>
          <a:p>
            <a:r>
              <a:rPr lang="en-GB" sz="1800" dirty="0">
                <a:solidFill>
                  <a:srgbClr val="2B2D38"/>
                </a:solidFill>
                <a:latin typeface="Abadi" panose="020B0604020104020204" pitchFamily="34" charset="77"/>
              </a:rPr>
              <a:t>Ba</a:t>
            </a:r>
            <a:r>
              <a:rPr lang="en-GB" sz="1800" b="0" i="0" u="none" strike="noStrike" dirty="0">
                <a:solidFill>
                  <a:srgbClr val="2B2D38"/>
                </a:solidFill>
                <a:effectLst/>
                <a:latin typeface="Abadi" panose="020B0604020104020204" pitchFamily="34" charset="77"/>
              </a:rPr>
              <a:t>lancing my job personal responsibilities and studying may also be difficult, at times. Healthcare work can be physically and emotionally demanding, especially when supporting patients who're unwell or distressed. To overcome these challenges I will continue developing my skills, research training opportunities and manage my time effectively so I can work towards my career goal.</a:t>
            </a:r>
            <a:endParaRPr lang="en-US" dirty="0">
              <a:latin typeface="Abadi" panose="020B0604020104020204" pitchFamily="34" charset="77"/>
            </a:endParaRPr>
          </a:p>
        </p:txBody>
      </p:sp>
    </p:spTree>
    <p:extLst>
      <p:ext uri="{BB962C8B-B14F-4D97-AF65-F5344CB8AC3E}">
        <p14:creationId xmlns:p14="http://schemas.microsoft.com/office/powerpoint/2010/main" val="2119434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B6DC5-4114-FE05-72AD-CD8046455191}"/>
              </a:ext>
            </a:extLst>
          </p:cNvPr>
          <p:cNvSpPr>
            <a:spLocks noGrp="1"/>
          </p:cNvSpPr>
          <p:nvPr>
            <p:ph type="title"/>
          </p:nvPr>
        </p:nvSpPr>
        <p:spPr/>
        <p:txBody>
          <a:bodyPr/>
          <a:lstStyle/>
          <a:p>
            <a:r>
              <a:rPr lang="en-GB" dirty="0">
                <a:latin typeface="Abadi" panose="020B0604020104020204" pitchFamily="34" charset="77"/>
              </a:rPr>
              <a:t>Action plan and conclusion</a:t>
            </a:r>
            <a:r>
              <a:rPr lang="en-GB" dirty="0"/>
              <a:t> </a:t>
            </a:r>
            <a:endParaRPr lang="en-US" dirty="0"/>
          </a:p>
        </p:txBody>
      </p:sp>
      <p:sp>
        <p:nvSpPr>
          <p:cNvPr id="3" name="Content Placeholder 2">
            <a:extLst>
              <a:ext uri="{FF2B5EF4-FFF2-40B4-BE49-F238E27FC236}">
                <a16:creationId xmlns:a16="http://schemas.microsoft.com/office/drawing/2014/main" id="{181CB737-19C7-B932-72D1-CC1A154F0557}"/>
              </a:ext>
            </a:extLst>
          </p:cNvPr>
          <p:cNvSpPr>
            <a:spLocks noGrp="1"/>
          </p:cNvSpPr>
          <p:nvPr>
            <p:ph idx="1"/>
          </p:nvPr>
        </p:nvSpPr>
        <p:spPr>
          <a:xfrm>
            <a:off x="838200" y="1690688"/>
            <a:ext cx="10515600" cy="4351338"/>
          </a:xfrm>
        </p:spPr>
        <p:txBody>
          <a:bodyPr/>
          <a:lstStyle/>
          <a:p>
            <a:r>
              <a:rPr lang="en-GB" sz="1800" b="0" i="0" u="none" strike="noStrike" dirty="0">
                <a:solidFill>
                  <a:srgbClr val="2B2D38"/>
                </a:solidFill>
                <a:effectLst/>
                <a:latin typeface="Abadi" panose="020B0604020104020204" pitchFamily="34" charset="77"/>
              </a:rPr>
              <a:t>To achieve my goal of becoming a Healthcare Assistant  I will take steps to improve my skills and knowledge. First I will research Healthcare Assistant jobs on Indeed. </a:t>
            </a:r>
            <a:r>
              <a:rPr lang="en-GB" sz="1800" b="0" i="0" u="none" strike="noStrike" dirty="0" err="1">
                <a:solidFill>
                  <a:srgbClr val="2B2D38"/>
                </a:solidFill>
                <a:effectLst/>
                <a:latin typeface="Abadi" panose="020B0604020104020204" pitchFamily="34" charset="77"/>
              </a:rPr>
              <a:t>Nhs</a:t>
            </a:r>
            <a:r>
              <a:rPr lang="en-GB" sz="1800" b="0" i="0" u="none" strike="noStrike" dirty="0">
                <a:solidFill>
                  <a:srgbClr val="2B2D38"/>
                </a:solidFill>
                <a:effectLst/>
                <a:latin typeface="Abadi" panose="020B0604020104020204" pitchFamily="34" charset="77"/>
              </a:rPr>
              <a:t> Jobs to understand the qualifications and experience employers require. I will also look into training, such as the Care Certificate to develop my knowledge of safeguarding, infection prevention and patient care (Skills, for Care, n.d.). I will practise my communication skills to become more confident when speaking with patients and healthcare professionals. I will also use my experience working in a nursery to build on my patience, teamwork and responsibility. Over the three to six months I will review my progress identify any remaining skill gaps and look for suitable job opportunities.</a:t>
            </a:r>
          </a:p>
          <a:p>
            <a:r>
              <a:rPr lang="en-GB" sz="1800" b="0" i="0" u="none" strike="noStrike" dirty="0">
                <a:solidFill>
                  <a:srgbClr val="2B2D38"/>
                </a:solidFill>
                <a:effectLst/>
                <a:latin typeface="Abadi" panose="020B0604020104020204" pitchFamily="34" charset="77"/>
              </a:rPr>
              <a:t>In conclusion becoming a Healthcare Assistant is a career goal that lets me help people and support their wellbeing. My experience working in a nursery has helped me develop skills such, as communication, patience, teamwork and keeping safety. However I recognise that I need to improve my healthcare knowledge and get training. By following my action plan researching job opportunities and continuing to develop my skills I hope to become an caring Healthcare Assistant who treats patients with dignity and respect.</a:t>
            </a:r>
            <a:endParaRPr lang="en-US" dirty="0">
              <a:latin typeface="Abadi" panose="020B0604020104020204" pitchFamily="34" charset="77"/>
            </a:endParaRPr>
          </a:p>
        </p:txBody>
      </p:sp>
    </p:spTree>
    <p:extLst>
      <p:ext uri="{BB962C8B-B14F-4D97-AF65-F5344CB8AC3E}">
        <p14:creationId xmlns:p14="http://schemas.microsoft.com/office/powerpoint/2010/main" val="12171739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89089-D146-95C7-EBA3-17151BCE6262}"/>
              </a:ext>
            </a:extLst>
          </p:cNvPr>
          <p:cNvSpPr>
            <a:spLocks noGrp="1"/>
          </p:cNvSpPr>
          <p:nvPr>
            <p:ph type="title"/>
          </p:nvPr>
        </p:nvSpPr>
        <p:spPr/>
        <p:txBody>
          <a:bodyPr/>
          <a:lstStyle/>
          <a:p>
            <a:r>
              <a:rPr lang="en-GB" dirty="0">
                <a:latin typeface="Abadi" panose="020B0604020104020204" pitchFamily="34" charset="77"/>
              </a:rPr>
              <a:t>Reference</a:t>
            </a:r>
            <a:r>
              <a:rPr lang="en-GB" dirty="0"/>
              <a:t> </a:t>
            </a:r>
            <a:endParaRPr lang="en-US" dirty="0"/>
          </a:p>
        </p:txBody>
      </p:sp>
      <p:sp>
        <p:nvSpPr>
          <p:cNvPr id="3" name="Content Placeholder 2">
            <a:extLst>
              <a:ext uri="{FF2B5EF4-FFF2-40B4-BE49-F238E27FC236}">
                <a16:creationId xmlns:a16="http://schemas.microsoft.com/office/drawing/2014/main" id="{EE47961C-8F2B-83A9-63D5-BDEF1BDB97D4}"/>
              </a:ext>
            </a:extLst>
          </p:cNvPr>
          <p:cNvSpPr>
            <a:spLocks noGrp="1"/>
          </p:cNvSpPr>
          <p:nvPr>
            <p:ph idx="1"/>
          </p:nvPr>
        </p:nvSpPr>
        <p:spPr/>
        <p:txBody>
          <a:bodyPr/>
          <a:lstStyle/>
          <a:p>
            <a:r>
              <a:rPr lang="en-GB" sz="1800" b="0" i="0" dirty="0">
                <a:solidFill>
                  <a:srgbClr val="0D0D0D"/>
                </a:solidFill>
                <a:effectLst/>
                <a:latin typeface=".SFUI-Regular"/>
              </a:rPr>
              <a:t>Skills for Care (n.d.) </a:t>
            </a:r>
            <a:r>
              <a:rPr lang="en-GB" sz="1800" b="0" i="1" dirty="0">
                <a:solidFill>
                  <a:srgbClr val="0D0D0D"/>
                </a:solidFill>
                <a:effectLst/>
                <a:latin typeface=".SFUI-RegularItalic"/>
              </a:rPr>
              <a:t>Care Certificate standards</a:t>
            </a:r>
            <a:r>
              <a:rPr lang="en-GB" sz="1800" b="0" i="0" dirty="0">
                <a:solidFill>
                  <a:srgbClr val="0D0D0D"/>
                </a:solidFill>
                <a:effectLst/>
                <a:latin typeface=".SFUI-Regular"/>
              </a:rPr>
              <a:t>. Available at: https://</a:t>
            </a:r>
            <a:r>
              <a:rPr lang="en-GB" sz="1800" b="0" i="0" dirty="0" err="1">
                <a:solidFill>
                  <a:srgbClr val="0D0D0D"/>
                </a:solidFill>
                <a:effectLst/>
                <a:latin typeface=".SFUI-Regular"/>
              </a:rPr>
              <a:t>www.skillsforcare.org.uk</a:t>
            </a:r>
            <a:r>
              <a:rPr lang="en-GB" sz="1800" b="0" i="0" dirty="0">
                <a:solidFill>
                  <a:srgbClr val="0D0D0D"/>
                </a:solidFill>
                <a:effectLst/>
                <a:latin typeface=".SFUI-Regular"/>
              </a:rPr>
              <a:t>/Developing-your-workforce/Care-Certificate/Care-Certificate-</a:t>
            </a:r>
            <a:r>
              <a:rPr lang="en-GB" sz="1800" b="0" i="0" dirty="0" err="1">
                <a:solidFill>
                  <a:srgbClr val="0D0D0D"/>
                </a:solidFill>
                <a:effectLst/>
                <a:latin typeface=".SFUI-Regular"/>
              </a:rPr>
              <a:t>standards.aspx</a:t>
            </a:r>
            <a:r>
              <a:rPr lang="en-GB" sz="1800" b="0" i="0" dirty="0">
                <a:solidFill>
                  <a:srgbClr val="0D0D0D"/>
                </a:solidFill>
                <a:effectLst/>
                <a:latin typeface=".SFUI-Regular"/>
              </a:rPr>
              <a:t>⁠</a:t>
            </a:r>
            <a:endParaRPr lang="en-GB" sz="1800" dirty="0">
              <a:solidFill>
                <a:srgbClr val="0D0D0D"/>
              </a:solidFill>
              <a:effectLst/>
              <a:latin typeface=".AppleSystemUIFont"/>
            </a:endParaRPr>
          </a:p>
        </p:txBody>
      </p:sp>
    </p:spTree>
    <p:extLst>
      <p:ext uri="{BB962C8B-B14F-4D97-AF65-F5344CB8AC3E}">
        <p14:creationId xmlns:p14="http://schemas.microsoft.com/office/powerpoint/2010/main" val="654937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My career aspiration Healthcare assistant </vt:lpstr>
      <vt:lpstr>My chosen career-Healthcare assistant </vt:lpstr>
      <vt:lpstr>Requirements and job advert</vt:lpstr>
      <vt:lpstr>Strengths </vt:lpstr>
      <vt:lpstr>Skills to improve on</vt:lpstr>
      <vt:lpstr>Opportunities</vt:lpstr>
      <vt:lpstr>Threats</vt:lpstr>
      <vt:lpstr>Action plan and conclusion </vt:lpstr>
      <vt:lpstr>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 career aspiration Healthcare assistant </dc:title>
  <dc:creator>Sarish Khan</dc:creator>
  <cp:lastModifiedBy>Sarish Khan</cp:lastModifiedBy>
  <cp:revision>1</cp:revision>
  <dcterms:created xsi:type="dcterms:W3CDTF">2026-10-19T07:18:25Z</dcterms:created>
  <dcterms:modified xsi:type="dcterms:W3CDTF">2026-10-19T08:16:48Z</dcterms:modified>
</cp:coreProperties>
</file>