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26"/>
  </p:notesMasterIdLst>
  <p:handoutMasterIdLst>
    <p:handoutMasterId r:id="rId27"/>
  </p:handoutMasterIdLst>
  <p:sldIdLst>
    <p:sldId id="363" r:id="rId3"/>
    <p:sldId id="414" r:id="rId4"/>
    <p:sldId id="367" r:id="rId5"/>
    <p:sldId id="403" r:id="rId6"/>
    <p:sldId id="404" r:id="rId7"/>
    <p:sldId id="447" r:id="rId8"/>
    <p:sldId id="425" r:id="rId9"/>
    <p:sldId id="450" r:id="rId10"/>
    <p:sldId id="426" r:id="rId11"/>
    <p:sldId id="451" r:id="rId12"/>
    <p:sldId id="427" r:id="rId13"/>
    <p:sldId id="428" r:id="rId14"/>
    <p:sldId id="452" r:id="rId15"/>
    <p:sldId id="429" r:id="rId16"/>
    <p:sldId id="453" r:id="rId17"/>
    <p:sldId id="430" r:id="rId18"/>
    <p:sldId id="431" r:id="rId19"/>
    <p:sldId id="434" r:id="rId20"/>
    <p:sldId id="435" r:id="rId21"/>
    <p:sldId id="371" r:id="rId22"/>
    <p:sldId id="448" r:id="rId23"/>
    <p:sldId id="477" r:id="rId24"/>
    <p:sldId id="370" r:id="rId2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0751" autoAdjust="0"/>
  </p:normalViewPr>
  <p:slideViewPr>
    <p:cSldViewPr>
      <p:cViewPr varScale="1">
        <p:scale>
          <a:sx n="61" d="100"/>
          <a:sy n="61" d="100"/>
        </p:scale>
        <p:origin x="282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754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695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705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7201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8964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3999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555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49734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001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405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1566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8438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2613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940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0867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5338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489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287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0086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097D0-358A-4046-A6BF-C5D84521101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4A9BA-A463-4958-8192-8416E59023E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18039-024A-432B-914C-F5BD4E2108D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ED34-6328-407C-96FC-7C7A4DC94642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350B7-C49A-4BEB-9052-09017E493424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61DE-CC25-46C0-BA1C-F622D02C1CB4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582D-E8E6-4B18-A87D-01ABD214AEF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4A3F2-4DD1-440F-9A33-724C3D55F94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96A5-089D-46D1-B0AD-8C7BE2BDA240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8A5EA-3F66-4109-A483-441645140A3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67E-9E69-48CC-9F4D-6052A15BEFDA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5596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5377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478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920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5564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8535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6229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704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7851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3781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7948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C2A54E-7758-4B01-A180-6413818BBF77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51951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QI8zEyplFn4?feature=oembed" TargetMode="External"/><Relationship Id="rId5" Type="http://schemas.openxmlformats.org/officeDocument/2006/relationships/hyperlink" Target="https://www.youtube.com/watch?v=QI8zEyplFn4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nctad.org/system/files/official-document/wir2023_en.pd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5</a:t>
            </a:r>
          </a:p>
          <a:p>
            <a:pPr eaLnBrk="1" hangingPunct="1"/>
            <a:r>
              <a:rPr lang="en-GB" altLang="en-US" sz="4000">
                <a:solidFill>
                  <a:srgbClr val="FFFF00"/>
                </a:solidFill>
              </a:rPr>
              <a:t> The Global Investment Environment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International Business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4" y="1143000"/>
            <a:ext cx="10729191" cy="4499992"/>
          </a:xfrm>
        </p:spPr>
        <p:txBody>
          <a:bodyPr/>
          <a:lstStyle/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sz="2500" dirty="0"/>
              <a:t>To learn the fundamentals of foreign exchange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altLang="en-US" sz="2500" dirty="0"/>
              <a:t>To identify the major characteristics of the foreign-exchange market and how governments control the flow of currencies across national borders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altLang="en-US" sz="2500" dirty="0"/>
              <a:t>To explain how can managers minimize exchange rate risk</a:t>
            </a:r>
            <a:endParaRPr lang="en-US" altLang="en-US" sz="2500" dirty="0"/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altLang="en-US" sz="2500" dirty="0"/>
              <a:t>To recognize current trends regarding FDI in the world economy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altLang="en-US" sz="2500" dirty="0"/>
              <a:t>To describe the benefits and costs of FDI to home and host countries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altLang="en-US" sz="2500" dirty="0"/>
              <a:t>To explain the range of policy instruments that governments use to influence FDI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GB" altLang="en-US" sz="2500"/>
              <a:t>To identify </a:t>
            </a:r>
            <a:r>
              <a:rPr lang="en-GB" altLang="en-US" sz="2500" dirty="0"/>
              <a:t>the implications for management practice of the theory and government policies associated with FDI</a:t>
            </a:r>
            <a:endParaRPr lang="en-US" altLang="en-US" sz="25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E8DC020-A0DA-2D59-FA57-A9B5D44F234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Foreign Exchange?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412776"/>
            <a:ext cx="1062118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Foreign exchange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Arial" panose="020B0604020202020204" pitchFamily="34" charset="0"/>
                <a:cs typeface="+mn-cs"/>
              </a:rPr>
              <a:t>money denominated in the currency of another nation or group of nations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Foreign exchange market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Arial" panose="020B0604020202020204" pitchFamily="34" charset="0"/>
                <a:cs typeface="+mn-cs"/>
              </a:rPr>
              <a:t>where foreign exchange transactions take place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Exchange rate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Arial" panose="020B0604020202020204" pitchFamily="34" charset="0"/>
                <a:cs typeface="+mn-cs"/>
              </a:rPr>
              <a:t>the price of a currency in another currency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23B0A22-D0B5-A4FE-9226-02CEF72709DF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Players On The Foreign Exchange Market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894EC37-D131-43C6-8CA9-D90C94B5A1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436" y="836712"/>
            <a:ext cx="10153128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E8BF96-B4C0-1B55-91E0-F289CDF5F2E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842399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7577" y="0"/>
            <a:ext cx="11399013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Size, Composition, and Location of the Foreign Exchange Market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305745"/>
            <a:ext cx="10621181" cy="4246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Market size is $4 trillion daily</a:t>
            </a: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U.S. dollar is the most important currency on the foreign-exchange market</a:t>
            </a:r>
          </a:p>
          <a:p>
            <a:pPr marL="742950" marR="0" lvl="1" indent="-28575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London is the main foreign exchange market in the world</a:t>
            </a:r>
          </a:p>
          <a:p>
            <a:pPr marL="342900" marR="0" lvl="0" indent="-34290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most commonly traded currency pairs are EUR/USD and USD/JPY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FBDEADF-7F67-4286-BC7A-81F07EB9B9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008" y="4832117"/>
            <a:ext cx="5652381" cy="71904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3D2FA54-E876-BA01-30FD-60E34B3A3C7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D83C6C4-79A7-3A8E-EF64-77A0D5C39B9B}"/>
              </a:ext>
            </a:extLst>
          </p:cNvPr>
          <p:cNvSpPr/>
          <p:nvPr/>
        </p:nvSpPr>
        <p:spPr>
          <a:xfrm>
            <a:off x="10848528" y="40"/>
            <a:ext cx="1127448" cy="960368"/>
          </a:xfrm>
          <a:prstGeom prst="downArrow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n-ea"/>
                <a:cs typeface="+mn-cs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26908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7577" y="0"/>
            <a:ext cx="11417015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Size, Composition, and Location of the Foreign Exchange Market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61981" y="1192631"/>
            <a:ext cx="5598623" cy="539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buNone/>
              <a:defRPr/>
            </a:pPr>
            <a:r>
              <a:rPr lang="en-GB" sz="1800" b="1" dirty="0">
                <a:solidFill>
                  <a:srgbClr val="1F497D">
                    <a:lumMod val="60000"/>
                    <a:lumOff val="40000"/>
                  </a:srgbClr>
                </a:solidFill>
              </a:rPr>
              <a:t>Global Foreign Exchange: Currency Distribution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7993E29-39D1-4A0C-BB30-DF803F446DB1}"/>
              </a:ext>
            </a:extLst>
          </p:cNvPr>
          <p:cNvSpPr txBox="1">
            <a:spLocks/>
          </p:cNvSpPr>
          <p:nvPr/>
        </p:nvSpPr>
        <p:spPr bwMode="auto">
          <a:xfrm>
            <a:off x="6593377" y="1192631"/>
            <a:ext cx="5598623" cy="539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1F497D">
                    <a:lumMod val="60000"/>
                    <a:lumOff val="4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Foreign Exchange Markets: Geographic Distribution – April 2019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67B0F0EA-8111-FE07-58E8-A3C7B603708A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  <p:pic>
        <p:nvPicPr>
          <p:cNvPr id="5" name="Picture Placeholder 11" descr="Figure shows a pie graph depicting the percentage of foreign exchange handled by major foreign exchange markets of the world.&#10;Long description is available in notes, Press F6">
            <a:extLst>
              <a:ext uri="{FF2B5EF4-FFF2-40B4-BE49-F238E27FC236}">
                <a16:creationId xmlns:a16="http://schemas.microsoft.com/office/drawing/2014/main" id="{4764D18A-2EF7-7238-83CE-FA613E068F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4" t="7822" r="15389" b="5613"/>
          <a:stretch/>
        </p:blipFill>
        <p:spPr>
          <a:xfrm>
            <a:off x="6447065" y="1880221"/>
            <a:ext cx="5321345" cy="3776371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D3CB235-8B6F-43F7-932C-67C7401F2B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745153"/>
              </p:ext>
            </p:extLst>
          </p:nvPr>
        </p:nvGraphicFramePr>
        <p:xfrm>
          <a:off x="329209" y="1880221"/>
          <a:ext cx="6264168" cy="3594048"/>
        </p:xfrm>
        <a:graphic>
          <a:graphicData uri="http://schemas.openxmlformats.org/drawingml/2006/table">
            <a:tbl>
              <a:tblPr firstRow="1" bandRow="1"/>
              <a:tblGrid>
                <a:gridCol w="1512168">
                  <a:extLst>
                    <a:ext uri="{9D8B030D-6E8A-4147-A177-3AD203B41FA5}">
                      <a16:colId xmlns:a16="http://schemas.microsoft.com/office/drawing/2014/main" val="66997909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3374194633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3377823129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952311036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956467756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520841708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701316147"/>
                    </a:ext>
                  </a:extLst>
                </a:gridCol>
              </a:tblGrid>
              <a:tr h="58760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Currency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2004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2007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2010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2013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2016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600" dirty="0">
                          <a:solidFill>
                            <a:schemeClr val="bg1"/>
                          </a:solidFill>
                        </a:rPr>
                        <a:t>April 2019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12190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U.S. dollar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88.0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85.6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84.9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87.0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87.6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88.3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8879221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Euro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37.4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37.0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39.0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33.4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31.4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32.3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745774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Japanese yen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20.8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17.2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19.0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23.0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21.6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16.8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1242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British pound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16.5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14.9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12.9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11.8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12.8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12.8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6905358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Australian dollar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indent="0" algn="ctr"/>
                      <a:r>
                        <a:rPr lang="en-IN" sz="1400" dirty="0"/>
                        <a:t>6.0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6.6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7.6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8.6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6.9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6.8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8343548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Canadian dollar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indent="0" algn="ctr"/>
                      <a:r>
                        <a:rPr lang="en-IN" sz="1400" dirty="0"/>
                        <a:t>4.2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5.3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4.6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5.1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5.0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7734624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Swiss franc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indent="0" algn="ctr"/>
                      <a:r>
                        <a:rPr lang="en-IN" sz="1400" dirty="0"/>
                        <a:t>6.0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6.8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>
                        <a:tabLst>
                          <a:tab pos="625475" algn="l"/>
                        </a:tabLst>
                      </a:pPr>
                      <a:r>
                        <a:rPr lang="en-IN" sz="1400" dirty="0"/>
                        <a:t>6.3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4.2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5.0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907069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Chinese yuan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indent="0" algn="ctr"/>
                      <a:r>
                        <a:rPr lang="en-IN" sz="1400" dirty="0"/>
                        <a:t>0.1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0.5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  0.9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5. 2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4.3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6988120"/>
                  </a:ext>
                </a:extLst>
              </a:tr>
              <a:tr h="3334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IN" sz="1400" dirty="0"/>
                        <a:t>All others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21.0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27.1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24.1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24.2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25.8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IN" sz="1400" dirty="0"/>
                        <a:t>28.7</a:t>
                      </a:r>
                    </a:p>
                  </a:txBody>
                  <a:tcPr marL="117359" marR="117359" marT="52596" marB="525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374114"/>
                  </a:ext>
                </a:extLst>
              </a:tr>
            </a:tbl>
          </a:graphicData>
        </a:graphic>
      </p:graphicFrame>
      <p:sp>
        <p:nvSpPr>
          <p:cNvPr id="2" name="Arrow: Down 1">
            <a:extLst>
              <a:ext uri="{FF2B5EF4-FFF2-40B4-BE49-F238E27FC236}">
                <a16:creationId xmlns:a16="http://schemas.microsoft.com/office/drawing/2014/main" id="{5FD64B90-DD4E-282B-6926-7AAA58A66872}"/>
              </a:ext>
            </a:extLst>
          </p:cNvPr>
          <p:cNvSpPr/>
          <p:nvPr/>
        </p:nvSpPr>
        <p:spPr>
          <a:xfrm>
            <a:off x="10848528" y="40"/>
            <a:ext cx="1127448" cy="960368"/>
          </a:xfrm>
          <a:prstGeom prst="downArrow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odoni MT" panose="02070603080606020203" pitchFamily="18" charset="0"/>
                <a:ea typeface="+mn-ea"/>
                <a:cs typeface="+mn-cs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78563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Implications of Exchange Rate Changes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305745"/>
            <a:ext cx="5166575" cy="4246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Marketing Decisions</a:t>
            </a:r>
          </a:p>
          <a:p>
            <a:pPr marL="342900" marR="0" lvl="0" indent="-342900" algn="l" defTabSz="914400" rtl="0" eaLnBrk="1" fontAlgn="base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Production Decisions</a:t>
            </a:r>
          </a:p>
          <a:p>
            <a:pPr marL="342900" marR="0" lvl="0" indent="-342900" algn="l" defTabSz="914400" rtl="0" eaLnBrk="1" fontAlgn="base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Financial Decisions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3" name="Picture 2" descr="A picture containing green, roulette&#10;&#10;Description automatically generated">
            <a:extLst>
              <a:ext uri="{FF2B5EF4-FFF2-40B4-BE49-F238E27FC236}">
                <a16:creationId xmlns:a16="http://schemas.microsoft.com/office/drawing/2014/main" id="{1F601398-706F-414A-8CDC-5F3FB84567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952" y="1556792"/>
            <a:ext cx="5602199" cy="3151237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4E32C2C-51A6-6AA9-EDFB-A62B747610E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86730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How Can Managers Minimize Exchange Rate Risk?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FFC6309-B232-43BF-8B04-3548020A7714}"/>
              </a:ext>
            </a:extLst>
          </p:cNvPr>
          <p:cNvSpPr txBox="1">
            <a:spLocks/>
          </p:cNvSpPr>
          <p:nvPr/>
        </p:nvSpPr>
        <p:spPr bwMode="auto">
          <a:xfrm>
            <a:off x="740404" y="1202677"/>
            <a:ext cx="10711191" cy="4452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4988" marR="0" lvl="1" indent="-534988" algn="just" defTabSz="914400" rtl="0" eaLnBrk="0" fontAlgn="base" latinLnBrk="0" hangingPunct="0">
              <a:lnSpc>
                <a:spcPct val="9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Have central control of exposure to protect resources efficiently and ensure that each subunit adopts the correct mix of tactics and strategies</a:t>
            </a:r>
          </a:p>
          <a:p>
            <a:pPr marL="534988" marR="0" lvl="1" indent="-534988" algn="just" defTabSz="914400" rtl="0" eaLnBrk="0" fontAlgn="base" latinLnBrk="0" hangingPunct="0">
              <a:lnSpc>
                <a:spcPct val="9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Distinguish between transaction and translation exposure on the one hand, and economic exposure on the other hand</a:t>
            </a:r>
          </a:p>
          <a:p>
            <a:pPr marL="534988" marR="0" lvl="1" indent="-534988" algn="just" defTabSz="914400" rtl="0" eaLnBrk="0" fontAlgn="base" latinLnBrk="0" hangingPunct="0">
              <a:lnSpc>
                <a:spcPct val="9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Attempt to forecast future exchange rates</a:t>
            </a:r>
          </a:p>
          <a:p>
            <a:pPr marL="534988" marR="0" lvl="1" indent="-534988" algn="just" defTabSz="914400" rtl="0" eaLnBrk="0" fontAlgn="base" latinLnBrk="0" hangingPunct="0">
              <a:lnSpc>
                <a:spcPct val="9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Establish good reporting systems so the central finance function can regularly monitor the firm’s exposure position</a:t>
            </a:r>
          </a:p>
          <a:p>
            <a:pPr marL="534988" marR="0" lvl="1" indent="-534988" algn="just" defTabSz="914400" rtl="0" eaLnBrk="0" fontAlgn="base" latinLnBrk="0" hangingPunct="0">
              <a:lnSpc>
                <a:spcPct val="90000"/>
              </a:lnSpc>
              <a:spcBef>
                <a:spcPts val="8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Produce monthly foreign exchange exposure reports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EA75DB7-DC63-86A0-DC33-65341A0B0B8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25022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Is Foreign Direct Investment (FDI)?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136594"/>
            <a:ext cx="10621181" cy="458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Foreign direct investment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(FDI)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occurs when a firm invests directly in new facilities to produce and/or market in a foreign country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firm becomes a 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multinational enterprise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FDI can be in the form of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greenfield investments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- the establishment of a wholly new operation in a foreign country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acquisitions or mergers with existing firms in the foreign country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Most cross-border investment is in the form of mergers and acquisitions rather than greenfield investments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4114A43-0002-95E2-363D-023E6957BAF9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91061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Foreign Direct Investment (FDI)</a:t>
            </a:r>
          </a:p>
        </p:txBody>
      </p:sp>
      <p:pic>
        <p:nvPicPr>
          <p:cNvPr id="2" name="Online Media 1" title="Foreign Direct Investment Explained">
            <a:hlinkClick r:id="" action="ppaction://media"/>
            <a:extLst>
              <a:ext uri="{FF2B5EF4-FFF2-40B4-BE49-F238E27FC236}">
                <a16:creationId xmlns:a16="http://schemas.microsoft.com/office/drawing/2014/main" id="{7E762943-AD96-79F6-4D53-B8114DEE276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47829" y="879001"/>
            <a:ext cx="7896342" cy="44614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C8EBE-E4CD-A9F9-8431-556D129589A0}"/>
              </a:ext>
            </a:extLst>
          </p:cNvPr>
          <p:cNvSpPr txBox="1"/>
          <p:nvPr/>
        </p:nvSpPr>
        <p:spPr>
          <a:xfrm>
            <a:off x="3049089" y="5345668"/>
            <a:ext cx="6093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https://www.youtube.com/watch?v=QI8zEyplFn4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C48F4C73-2CCC-4A72-1673-565F2507D3C9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424426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7577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Why Do Firms Choose Acquisition Vs Greenfield Investments?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8" y="1556792"/>
            <a:ext cx="10621181" cy="3936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>
                <a:tab pos="690563" algn="l"/>
              </a:tabLst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Firms prefer to acquire existing assets because 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–"/>
              <a:tabLst>
                <a:tab pos="690563" algn="l"/>
              </a:tabLst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mergers and acquisitions are quicker to execute than greenfield investments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–"/>
              <a:tabLst>
                <a:tab pos="690563" algn="l"/>
              </a:tabLst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it is easier and perhaps less risky for a firm to acquire desired assets than build them from the ground up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–"/>
              <a:tabLst>
                <a:tab pos="690563" algn="l"/>
              </a:tabLst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firms believe that they can increase the efficiency of an acquired unit by transferring capital, technology, or management skills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4A640CF-0F8A-61FD-1C5C-420447571F2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537467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Are The Patterns of FDI?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340768"/>
            <a:ext cx="10621181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flow of FDI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- the amount of FDI undertaken over a given time period 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outflows of FDI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are the flows of FDI out of a country</a:t>
            </a:r>
          </a:p>
          <a:p>
            <a:pPr marL="742950" marR="0" lvl="1" indent="-28575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inflows of FDI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are the flows of FDI into a country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stock of FDI</a:t>
            </a: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- the total accumulated value of foreign-owned assets at a given time 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Both the flow and stock of FDI have increased over the last 30 years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8190876-2F3D-1DA2-6199-04AB49477A1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24501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Easy Here, Hard There: Doing Business In Various Countries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 rot="16200000">
            <a:off x="6484285" y="3328748"/>
            <a:ext cx="3183873" cy="648072"/>
          </a:xfrm>
        </p:spPr>
        <p:txBody>
          <a:bodyPr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sz="1400" dirty="0">
                <a:hlinkClick r:id="rId3"/>
              </a:rPr>
              <a:t>https://unctad.org/system/files/official-document/wir2023_en.pdf</a:t>
            </a:r>
            <a:r>
              <a:rPr lang="en-GB" sz="14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60F0B7-EFE9-3C1E-8414-720C79B480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6968" y="1052736"/>
            <a:ext cx="3283209" cy="4552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51B17D-230C-941E-42DB-F23B3CC120EA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77074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Are The Patterns of FDI?  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9416" y="926976"/>
            <a:ext cx="10621181" cy="43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FDI flows, by region, 2017–2019 (Billions of dollars and per cent)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9965C-E15D-4097-86CE-F8E921378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432" y="1359024"/>
            <a:ext cx="9937104" cy="4260703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692FF9D-7896-F326-5C98-446398B6BEC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37985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7577" y="-1"/>
            <a:ext cx="12184423" cy="132321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Top Ten Countries for FDI Inflows and Outflows </a:t>
            </a:r>
            <a:b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2400" b="1" dirty="0">
                <a:solidFill>
                  <a:schemeClr val="tx2">
                    <a:lumMod val="75000"/>
                  </a:schemeClr>
                </a:solidFill>
              </a:rPr>
              <a:t>(U.S $ billions)</a:t>
            </a:r>
            <a:endParaRPr lang="en-GB" altLang="en-US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692FF9D-7896-F326-5C98-446398B6BEC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  <p:graphicFrame>
        <p:nvGraphicFramePr>
          <p:cNvPr id="4" name="Content Placeholder 7">
            <a:extLst>
              <a:ext uri="{FF2B5EF4-FFF2-40B4-BE49-F238E27FC236}">
                <a16:creationId xmlns:a16="http://schemas.microsoft.com/office/drawing/2014/main" id="{E7EC96BA-FE6C-7507-6345-4A750E32DE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04004094"/>
              </p:ext>
            </p:extLst>
          </p:nvPr>
        </p:nvGraphicFramePr>
        <p:xfrm>
          <a:off x="479376" y="1380804"/>
          <a:ext cx="5448615" cy="415398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8754">
                  <a:extLst>
                    <a:ext uri="{9D8B030D-6E8A-4147-A177-3AD203B41FA5}">
                      <a16:colId xmlns:a16="http://schemas.microsoft.com/office/drawing/2014/main" val="3953260641"/>
                    </a:ext>
                  </a:extLst>
                </a:gridCol>
                <a:gridCol w="2064196">
                  <a:extLst>
                    <a:ext uri="{9D8B030D-6E8A-4147-A177-3AD203B41FA5}">
                      <a16:colId xmlns:a16="http://schemas.microsoft.com/office/drawing/2014/main" val="4116334034"/>
                    </a:ext>
                  </a:extLst>
                </a:gridCol>
                <a:gridCol w="1223511">
                  <a:extLst>
                    <a:ext uri="{9D8B030D-6E8A-4147-A177-3AD203B41FA5}">
                      <a16:colId xmlns:a16="http://schemas.microsoft.com/office/drawing/2014/main" val="1908977412"/>
                    </a:ext>
                  </a:extLst>
                </a:gridCol>
                <a:gridCol w="1362154">
                  <a:extLst>
                    <a:ext uri="{9D8B030D-6E8A-4147-A177-3AD203B41FA5}">
                      <a16:colId xmlns:a16="http://schemas.microsoft.com/office/drawing/2014/main" val="2684760980"/>
                    </a:ext>
                  </a:extLst>
                </a:gridCol>
              </a:tblGrid>
              <a:tr h="767390"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Rank</a:t>
                      </a:r>
                      <a:endParaRPr lang="en-US" sz="1400" b="1" dirty="0">
                        <a:highlight>
                          <a:srgbClr val="FFFF00"/>
                        </a:highlight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Country</a:t>
                      </a:r>
                      <a:endParaRPr lang="en-US" sz="1400" b="1" dirty="0">
                        <a:highlight>
                          <a:srgbClr val="FFFF00"/>
                        </a:highlight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Value of Inflows</a:t>
                      </a:r>
                    </a:p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2020</a:t>
                      </a:r>
                      <a:endParaRPr lang="en-US" sz="1400" b="1" dirty="0">
                        <a:highlight>
                          <a:srgbClr val="FFFF00"/>
                        </a:highlight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Value of Inflows</a:t>
                      </a:r>
                    </a:p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  <a:sym typeface="Arial"/>
                        </a:rPr>
                        <a:t>2019</a:t>
                      </a:r>
                      <a:endParaRPr lang="en-US" sz="1400" b="1" dirty="0">
                        <a:highlight>
                          <a:srgbClr val="FFFF00"/>
                        </a:highlight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3326508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United States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156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261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473100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China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149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141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774888"/>
                  </a:ext>
                </a:extLst>
              </a:tr>
              <a:tr h="369073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Hong Kong, China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119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74</a:t>
                      </a:r>
                      <a:endParaRPr lang="en-US" sz="1600" dirty="0"/>
                    </a:p>
                  </a:txBody>
                  <a:tcPr marL="137160"/>
                </a:tc>
                <a:extLst>
                  <a:ext uri="{0D108BD9-81ED-4DB2-BD59-A6C34878D82A}">
                    <a16:rowId xmlns:a16="http://schemas.microsoft.com/office/drawing/2014/main" val="3811674297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Singapore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91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114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976619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India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64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51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4223718625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Luxembourg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62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15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368112726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Germany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36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54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1688898994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Ireland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33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81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2266438514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Mexico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29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34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3683053441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10</a:t>
                      </a:r>
                    </a:p>
                  </a:txBody>
                  <a:tcPr marL="0"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Sweden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26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10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13739335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8">
            <a:extLst>
              <a:ext uri="{FF2B5EF4-FFF2-40B4-BE49-F238E27FC236}">
                <a16:creationId xmlns:a16="http://schemas.microsoft.com/office/drawing/2014/main" id="{4494A5F6-F018-8E00-2876-1AC99AB482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12370717"/>
              </p:ext>
            </p:extLst>
          </p:nvPr>
        </p:nvGraphicFramePr>
        <p:xfrm>
          <a:off x="6105438" y="1380804"/>
          <a:ext cx="5508825" cy="41428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86819">
                  <a:extLst>
                    <a:ext uri="{9D8B030D-6E8A-4147-A177-3AD203B41FA5}">
                      <a16:colId xmlns:a16="http://schemas.microsoft.com/office/drawing/2014/main" val="4165905879"/>
                    </a:ext>
                  </a:extLst>
                </a:gridCol>
                <a:gridCol w="2010348">
                  <a:extLst>
                    <a:ext uri="{9D8B030D-6E8A-4147-A177-3AD203B41FA5}">
                      <a16:colId xmlns:a16="http://schemas.microsoft.com/office/drawing/2014/main" val="2752963374"/>
                    </a:ext>
                  </a:extLst>
                </a:gridCol>
                <a:gridCol w="1418012">
                  <a:extLst>
                    <a:ext uri="{9D8B030D-6E8A-4147-A177-3AD203B41FA5}">
                      <a16:colId xmlns:a16="http://schemas.microsoft.com/office/drawing/2014/main" val="3715318549"/>
                    </a:ext>
                  </a:extLst>
                </a:gridCol>
                <a:gridCol w="1193646">
                  <a:extLst>
                    <a:ext uri="{9D8B030D-6E8A-4147-A177-3AD203B41FA5}">
                      <a16:colId xmlns:a16="http://schemas.microsoft.com/office/drawing/2014/main" val="2745418079"/>
                    </a:ext>
                  </a:extLst>
                </a:gridCol>
              </a:tblGrid>
              <a:tr h="767390"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Rank</a:t>
                      </a:r>
                      <a:endParaRPr lang="en-US" sz="1400" b="1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Country</a:t>
                      </a:r>
                      <a:endParaRPr lang="en-US" sz="1400" b="1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Value of Outflows</a:t>
                      </a:r>
                    </a:p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2020</a:t>
                      </a:r>
                      <a:endParaRPr lang="en-US" sz="1400" b="1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Value of Outflows</a:t>
                      </a:r>
                    </a:p>
                    <a:p>
                      <a:pPr algn="ctr"/>
                      <a:r>
                        <a:rPr lang="en-US" sz="1400" b="1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2019</a:t>
                      </a:r>
                      <a:endParaRPr lang="en-US" sz="1400" b="1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9981002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China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133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137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0541256"/>
                  </a:ext>
                </a:extLst>
              </a:tr>
              <a:tr h="34094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Luxembourg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127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34</a:t>
                      </a:r>
                      <a:endParaRPr lang="en-US" sz="1600" dirty="0"/>
                    </a:p>
                  </a:txBody>
                  <a:tcPr marL="137160"/>
                </a:tc>
                <a:extLst>
                  <a:ext uri="{0D108BD9-81ED-4DB2-BD59-A6C34878D82A}">
                    <a16:rowId xmlns:a16="http://schemas.microsoft.com/office/drawing/2014/main" val="3490791879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Japan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116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227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6319693"/>
                  </a:ext>
                </a:extLst>
              </a:tr>
              <a:tr h="34094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Hong Kong, China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102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53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3653759599"/>
                  </a:ext>
                </a:extLst>
              </a:tr>
              <a:tr h="34094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United States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93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94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924660695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Canada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49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79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3178593893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France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44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39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3269583841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Germany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35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139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2402542"/>
                  </a:ext>
                </a:extLst>
              </a:tr>
              <a:tr h="340944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South Korea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32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35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904354693"/>
                  </a:ext>
                </a:extLst>
              </a:tr>
              <a:tr h="328881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10</a:t>
                      </a:r>
                    </a:p>
                  </a:txBody>
                  <a:tcPr marL="0"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Singapore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32</a:t>
                      </a:r>
                      <a:endParaRPr lang="en-US" sz="1600" dirty="0"/>
                    </a:p>
                  </a:txBody>
                  <a:tcPr marL="1828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cap="none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51</a:t>
                      </a:r>
                      <a:endParaRPr lang="en-US" sz="1600" dirty="0"/>
                    </a:p>
                  </a:txBody>
                  <a:tcPr marL="182880"/>
                </a:tc>
                <a:extLst>
                  <a:ext uri="{0D108BD9-81ED-4DB2-BD59-A6C34878D82A}">
                    <a16:rowId xmlns:a16="http://schemas.microsoft.com/office/drawing/2014/main" val="13937986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630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Are The Patterns of FDI?  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143000"/>
            <a:ext cx="10621181" cy="444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growth of FDI is a result of</a:t>
            </a:r>
          </a:p>
          <a:p>
            <a:pPr marL="838200" marR="0" lvl="1" indent="-3810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fear of protectionism</a:t>
            </a:r>
          </a:p>
          <a:p>
            <a:pPr marL="1257300" marR="0" lvl="2" indent="-3429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want to circumvent trade barriers</a:t>
            </a:r>
          </a:p>
          <a:p>
            <a:pPr marL="838200" marR="0" lvl="1" indent="-3810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 startAt="2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Political and economic changes</a:t>
            </a:r>
          </a:p>
          <a:p>
            <a:pPr marL="1257300" marR="0" lvl="2" indent="-3429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deregulation, privatization, fewer restrictions on FDI</a:t>
            </a:r>
          </a:p>
          <a:p>
            <a:pPr marL="838200" marR="0" lvl="1" indent="-3810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 startAt="2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New bilateral investment treaties</a:t>
            </a:r>
          </a:p>
          <a:p>
            <a:pPr marL="1257300" marR="0" lvl="2" indent="-3429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designed to facilitate investment </a:t>
            </a:r>
          </a:p>
          <a:p>
            <a:pPr marL="838200" marR="0" lvl="1" indent="-3810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 startAt="4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globalization of the world economy</a:t>
            </a:r>
          </a:p>
          <a:p>
            <a:pPr marL="1257300" marR="0" lvl="2" indent="-3429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many companies now view the world as their market</a:t>
            </a:r>
          </a:p>
          <a:p>
            <a:pPr marL="1257300" marR="0" lvl="2" indent="-342900" algn="l" defTabSz="914400" rtl="0" eaLnBrk="0" fontAlgn="base" latinLnBrk="0" hangingPunct="0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need to be closer to their customers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04EC822-2AA4-93F7-50F1-7A1ECA61518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0258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Why Choose FDI?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143000"/>
            <a:ext cx="10621181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Question: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Why choose FDI not exporting or licensing?</a:t>
            </a:r>
          </a:p>
          <a:p>
            <a:pPr marL="609600" marR="0" lvl="0" indent="-6096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Exporting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- producing goods at home and then shipping them to the receiving country for sale </a:t>
            </a:r>
          </a:p>
          <a:p>
            <a:pPr marL="609600" marR="0" lvl="0" indent="-6096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Licensing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- granting a foreign entity the right to produce and sell the firm’s product in return for a royalty fee on every unit that the foreign entity sells</a:t>
            </a:r>
          </a:p>
          <a:p>
            <a:pPr marL="990600" marR="0" lvl="1" indent="-5334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internalization theory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(aka 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market imperfections theory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)</a:t>
            </a:r>
          </a:p>
          <a:p>
            <a:pPr marL="609600" marR="0" lvl="0" indent="-6096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Knickerbocker - FDI flows are a reflection of strategic rivalry between firms in the global marketplace</a:t>
            </a:r>
          </a:p>
          <a:p>
            <a:pPr marL="990600" marR="0" lvl="1" indent="-5334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multipoint competition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609600" marR="0" lvl="0" indent="-6096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Vernon - firms undertake FDI at particular stages in the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life cycle of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959535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product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CD8433E-7BEA-D8EE-30FF-44A06E6747C9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96919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Does FDI Mean For The Host Country?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143000"/>
            <a:ext cx="10621181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marR="0" lvl="0" indent="-6096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Benefits of inward FDI for a host country 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Resource transfer effects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Employment effects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Balance of payments effects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Effects on competition and economic growth</a:t>
            </a:r>
          </a:p>
          <a:p>
            <a:pPr marL="609600" marR="0" lvl="0" indent="-6096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Costs of inward FDI for a host country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Adverse effects on competition within the host nation 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Adverse effects on the balance of payments</a:t>
            </a:r>
          </a:p>
          <a:p>
            <a:pPr marL="1390650" marR="0" lvl="2" indent="-53340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Perceived loss of national sovereignty and autonomy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7321FCD-52BF-EEC7-5E56-E73FDE9C4CAE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60736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Does FDI Mean For The Home Country?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5409" y="1268760"/>
            <a:ext cx="10621181" cy="421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marR="0" lvl="0" indent="-357188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Benefits of FDI for the home country include</a:t>
            </a:r>
          </a:p>
          <a:p>
            <a:pPr marL="1081088" marR="0" lvl="2" indent="-5461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positive effect on the capital account from the inward flow of foreign earnings</a:t>
            </a:r>
          </a:p>
          <a:p>
            <a:pPr marL="1081088" marR="0" lvl="2" indent="-5461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employment effects that arise from outward FDI </a:t>
            </a:r>
          </a:p>
          <a:p>
            <a:pPr marL="1081088" marR="0" lvl="2" indent="-5461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gains from learning valuable skills from foreign markets that can subsequently be transferred back to the home country</a:t>
            </a:r>
          </a:p>
          <a:p>
            <a:pPr marL="357188" marR="0" lvl="0" indent="-357188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Costs of FDI for the home country include</a:t>
            </a:r>
          </a:p>
          <a:p>
            <a:pPr marL="1081088" marR="0" lvl="2" indent="-5461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negative effect on the balance of payments </a:t>
            </a:r>
          </a:p>
          <a:p>
            <a:pPr marL="1081088" marR="0" lvl="2" indent="-546100" algn="just" defTabSz="914400" rtl="0" eaLnBrk="0" fontAlgn="base" latinLnBrk="0" hangingPunct="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Employment may also be negatively affected if the FDI is a substitute for domestic production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D0D436E-4E04-864E-4455-2CD88C762D1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92397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How Does Government Influence FDI?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12413" y="1304764"/>
            <a:ext cx="10567173" cy="4248472"/>
          </a:xfrm>
        </p:spPr>
        <p:txBody>
          <a:bodyPr/>
          <a:lstStyle/>
          <a:p>
            <a:pPr algn="just">
              <a:lnSpc>
                <a:spcPct val="80000"/>
              </a:lnSpc>
            </a:pPr>
            <a:r>
              <a:rPr lang="en-US" altLang="en-US" dirty="0"/>
              <a:t>Governments can encourage outward FDI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/>
              <a:t>government-backed insurance programs to cover major types of foreign investment risk</a:t>
            </a:r>
          </a:p>
          <a:p>
            <a:pPr algn="just">
              <a:lnSpc>
                <a:spcPct val="80000"/>
              </a:lnSpc>
            </a:pPr>
            <a:r>
              <a:rPr lang="en-US" altLang="en-US" dirty="0"/>
              <a:t>Governments can restrict outward FDI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/>
              <a:t>limit capital outflows, manipulate tax rules, or outright prohibit FDI</a:t>
            </a:r>
          </a:p>
          <a:p>
            <a:pPr algn="just">
              <a:lnSpc>
                <a:spcPct val="80000"/>
              </a:lnSpc>
            </a:pPr>
            <a:r>
              <a:rPr lang="en-US" altLang="en-US" dirty="0"/>
              <a:t>Governments can encourage inward FDI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/>
              <a:t>offer incentives to foreign firms to invest in their countries</a:t>
            </a:r>
          </a:p>
          <a:p>
            <a:pPr algn="just">
              <a:lnSpc>
                <a:spcPct val="80000"/>
              </a:lnSpc>
            </a:pPr>
            <a:r>
              <a:rPr lang="en-US" altLang="en-US" dirty="0"/>
              <a:t>Governments can restrict inward FDI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/>
              <a:t>use ownership restraints and performance requirements </a:t>
            </a:r>
          </a:p>
          <a:p>
            <a:pPr algn="just"/>
            <a:endParaRPr lang="en-US" sz="3600" dirty="0"/>
          </a:p>
          <a:p>
            <a:pPr marL="0" indent="0" algn="just" eaLnBrk="1" hangingPunct="1">
              <a:buNone/>
              <a:defRPr/>
            </a:pPr>
            <a:endParaRPr lang="en-GB" alt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410ACEB-D47B-F3FE-FA27-8AA2B9502889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9338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What Does FDI Mean For Managers?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115F66-C6EA-499D-ABAD-1579A46F50F4}"/>
              </a:ext>
            </a:extLst>
          </p:cNvPr>
          <p:cNvSpPr txBox="1">
            <a:spLocks noChangeArrowheads="1"/>
          </p:cNvSpPr>
          <p:nvPr/>
        </p:nvSpPr>
        <p:spPr>
          <a:xfrm rot="16200000">
            <a:off x="-3563416" y="3079924"/>
            <a:ext cx="8229600" cy="38864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Decision Framework</a:t>
            </a:r>
          </a:p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4F532D-84A9-4DAF-8F66-586BEDA647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16" y="948680"/>
            <a:ext cx="3888432" cy="4651129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BAE5427-8708-45C0-9EF8-FF33671DAC4F}"/>
              </a:ext>
            </a:extLst>
          </p:cNvPr>
          <p:cNvSpPr txBox="1">
            <a:spLocks/>
          </p:cNvSpPr>
          <p:nvPr/>
        </p:nvSpPr>
        <p:spPr bwMode="auto">
          <a:xfrm>
            <a:off x="4757646" y="1143000"/>
            <a:ext cx="6976681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Managers need to consider what trade theory implies about FDI, and the link between government policy and FDI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direction of FDI can be explained through the location-specific advantages argument associated with John Dunning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host government’s attitude toward FDI is an important variable in decisions about where to locate foreign production facilities and where to make a foreign direct investment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C7B75C-17B2-E913-AACE-13B175F8BC1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96656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2240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Collinson, S., Narula, R., &amp; Rugman, A.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 ed. Essex: Pearson Education Limited.</a:t>
            </a:r>
          </a:p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Daniels, J. D.,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Radebaugh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H., Sullivan, D. P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&amp; Click, R. W.,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Environments and Operations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17 ed. Essex: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Hill, C. W. L., 2023.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Competing in the global marketplace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14 ed. New York: McGraw-Hill.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Wild, J. J. &amp; Wild, K. L., 2023.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The Challenges of Globalization.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ed. Essex: Pearson Education Limited.</a:t>
            </a:r>
            <a:endParaRPr lang="en-GB" sz="18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295CAD9-8702-2740-9EE2-3B6CAFB315DE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3672</TotalTime>
  <Words>1530</Words>
  <Application>Microsoft Office PowerPoint</Application>
  <PresentationFormat>Widescreen</PresentationFormat>
  <Paragraphs>368</Paragraphs>
  <Slides>23</Slides>
  <Notes>23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Aharoni</vt:lpstr>
      <vt:lpstr>Arial</vt:lpstr>
      <vt:lpstr>Arial Narrow</vt:lpstr>
      <vt:lpstr>Bodoni MT</vt:lpstr>
      <vt:lpstr>Candara</vt:lpstr>
      <vt:lpstr>Myriad Pro</vt:lpstr>
      <vt:lpstr>Symbol</vt:lpstr>
      <vt:lpstr>Verdana</vt:lpstr>
      <vt:lpstr>Wingdings</vt:lpstr>
      <vt:lpstr>20140311PresentationUWTSDTemplate</vt:lpstr>
      <vt:lpstr>1_20140311PresentationUWTSDTemplate</vt:lpstr>
      <vt:lpstr>LCMB7014</vt:lpstr>
      <vt:lpstr>Learning Objectives</vt:lpstr>
      <vt:lpstr>What Is Foreign Exchange?</vt:lpstr>
      <vt:lpstr>Players On The Foreign Exchange Market</vt:lpstr>
      <vt:lpstr>Size, Composition, and Location of the Foreign Exchange Market </vt:lpstr>
      <vt:lpstr>Size, Composition, and Location of the Foreign Exchange Market </vt:lpstr>
      <vt:lpstr>Business Implications of Exchange Rate Changes</vt:lpstr>
      <vt:lpstr>How Can Managers Minimize Exchange Rate Risk?</vt:lpstr>
      <vt:lpstr>What Is Foreign Direct Investment (FDI)?</vt:lpstr>
      <vt:lpstr>Foreign Direct Investment (FDI)</vt:lpstr>
      <vt:lpstr>Why Do Firms Choose Acquisition Vs Greenfield Investments?</vt:lpstr>
      <vt:lpstr>What Are The Patterns of FDI?</vt:lpstr>
      <vt:lpstr>Easy Here, Hard There: Doing Business In Various Countries</vt:lpstr>
      <vt:lpstr>What Are The Patterns of FDI?   </vt:lpstr>
      <vt:lpstr>Top Ten Countries for FDI Inflows and Outflows  (U.S $ billions)</vt:lpstr>
      <vt:lpstr>What Are The Patterns of FDI?   </vt:lpstr>
      <vt:lpstr>Why Choose FDI?</vt:lpstr>
      <vt:lpstr>What Does FDI Mean For The Host Country?</vt:lpstr>
      <vt:lpstr>What Does FDI Mean For The Home Country?</vt:lpstr>
      <vt:lpstr>How Does Government Influence FDI?</vt:lpstr>
      <vt:lpstr>What Does FDI Mean For Managers?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296</cp:revision>
  <cp:lastPrinted>2018-07-09T15:27:01Z</cp:lastPrinted>
  <dcterms:created xsi:type="dcterms:W3CDTF">2002-10-07T19:43:58Z</dcterms:created>
  <dcterms:modified xsi:type="dcterms:W3CDTF">2023-09-07T11:54:31Z</dcterms:modified>
</cp:coreProperties>
</file>