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8"/>
  </p:notesMasterIdLst>
  <p:sldIdLst>
    <p:sldId id="256" r:id="rId2"/>
    <p:sldId id="257" r:id="rId3"/>
    <p:sldId id="265" r:id="rId4"/>
    <p:sldId id="258" r:id="rId5"/>
    <p:sldId id="260"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310"/>
    <a:srgbClr val="E88510"/>
    <a:srgbClr val="A289BA"/>
    <a:srgbClr val="EECF00"/>
    <a:srgbClr val="FFFDC3"/>
    <a:srgbClr val="E271E2"/>
    <a:srgbClr val="EE9990"/>
    <a:srgbClr val="A0E5F0"/>
    <a:srgbClr val="A1E28F"/>
    <a:srgbClr val="D8A9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338"/>
    <p:restoredTop sz="94679"/>
  </p:normalViewPr>
  <p:slideViewPr>
    <p:cSldViewPr snapToGrid="0" snapToObjects="1">
      <p:cViewPr varScale="1">
        <p:scale>
          <a:sx n="104" d="100"/>
          <a:sy n="104" d="100"/>
        </p:scale>
        <p:origin x="12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15AE4D-6A14-8348-966C-68E7E1DBA337}" type="datetimeFigureOut">
              <a:rPr lang="en-US" smtClean="0"/>
              <a:t>11/8/20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86B28D-AAA4-3D4D-ADD9-42041A6C808E}" type="slidenum">
              <a:rPr lang="en-US" smtClean="0"/>
              <a:t>‹#›</a:t>
            </a:fld>
            <a:endParaRPr lang="en-US"/>
          </a:p>
        </p:txBody>
      </p:sp>
    </p:spTree>
    <p:extLst>
      <p:ext uri="{BB962C8B-B14F-4D97-AF65-F5344CB8AC3E}">
        <p14:creationId xmlns:p14="http://schemas.microsoft.com/office/powerpoint/2010/main" val="625664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86B28D-AAA4-3D4D-ADD9-42041A6C808E}" type="slidenum">
              <a:rPr lang="en-US" smtClean="0"/>
              <a:t>4</a:t>
            </a:fld>
            <a:endParaRPr lang="en-US"/>
          </a:p>
        </p:txBody>
      </p:sp>
    </p:spTree>
    <p:extLst>
      <p:ext uri="{BB962C8B-B14F-4D97-AF65-F5344CB8AC3E}">
        <p14:creationId xmlns:p14="http://schemas.microsoft.com/office/powerpoint/2010/main" val="398555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60635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5353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64139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13459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14815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4727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43651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88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13526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98377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11/8/20</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13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11/8/20</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160183695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jpg"/><Relationship Id="rId7" Type="http://schemas.openxmlformats.org/officeDocument/2006/relationships/image" Target="../media/image15.sv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jpg"/><Relationship Id="rId9" Type="http://schemas.openxmlformats.org/officeDocument/2006/relationships/image" Target="../media/image17.svg"/><Relationship Id="rId14" Type="http://schemas.openxmlformats.org/officeDocument/2006/relationships/image" Target="../media/image22.svg"/></Relationships>
</file>

<file path=ppt/slides/_rels/slide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svg"/><Relationship Id="rId4" Type="http://schemas.openxmlformats.org/officeDocument/2006/relationships/image" Target="../media/image24.png"/></Relationships>
</file>

<file path=ppt/slides/_rels/slide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2.jp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17.svg"/><Relationship Id="rId11" Type="http://schemas.openxmlformats.org/officeDocument/2006/relationships/image" Target="../media/image36.svg"/><Relationship Id="rId5" Type="http://schemas.openxmlformats.org/officeDocument/2006/relationships/image" Target="../media/image16.png"/><Relationship Id="rId10" Type="http://schemas.openxmlformats.org/officeDocument/2006/relationships/image" Target="../media/image35.png"/><Relationship Id="rId4" Type="http://schemas.openxmlformats.org/officeDocument/2006/relationships/image" Target="../media/image31.JPG"/><Relationship Id="rId9" Type="http://schemas.openxmlformats.org/officeDocument/2006/relationships/image" Target="../media/image34.svg"/></Relationships>
</file>

<file path=ppt/slides/_rels/slide6.xml.rels><?xml version="1.0" encoding="UTF-8" standalone="yes"?>
<Relationships xmlns="http://schemas.openxmlformats.org/package/2006/relationships"><Relationship Id="rId8" Type="http://schemas.openxmlformats.org/officeDocument/2006/relationships/hyperlink" Target="https://drpop.org/wp-content/uploads/2010/02/what-is-pop-ed-1-13-10.003.jpg" TargetMode="External"/><Relationship Id="rId13" Type="http://schemas.openxmlformats.org/officeDocument/2006/relationships/hyperlink" Target="https://twitter.com/mahnazsiddiqui/status/1172827654573174784" TargetMode="External"/><Relationship Id="rId18" Type="http://schemas.openxmlformats.org/officeDocument/2006/relationships/hyperlink" Target="https://www.ysgolglannaugwaun.co.uk/school-prospectus/" TargetMode="External"/><Relationship Id="rId3" Type="http://schemas.openxmlformats.org/officeDocument/2006/relationships/hyperlink" Target="http://www.learnalberta.ca/content/inspb1/html/6_positivereinforcement.html" TargetMode="External"/><Relationship Id="rId7" Type="http://schemas.openxmlformats.org/officeDocument/2006/relationships/hyperlink" Target="https://positivepsychology.com/positive-reinforcement-classroom/" TargetMode="External"/><Relationship Id="rId12" Type="http://schemas.openxmlformats.org/officeDocument/2006/relationships/hyperlink" Target="https://rachelmcclary.com/2016/06/10/jerome-bruner-and-early-education/" TargetMode="External"/><Relationship Id="rId17" Type="http://schemas.openxmlformats.org/officeDocument/2006/relationships/hyperlink" Target="https://www.crickhowell-hs.powys.sch.uk/wp-content/uploads/2017/08/A-New-Curriculum-for-Wales-The-Story-So-Far-072017.pdf" TargetMode="External"/><Relationship Id="rId2" Type="http://schemas.openxmlformats.org/officeDocument/2006/relationships/hyperlink" Target="https://allenbyprimaryschool.com/ealing/primary/allenby/site/pages/parentsandcarers/classdojo" TargetMode="External"/><Relationship Id="rId16" Type="http://schemas.openxmlformats.org/officeDocument/2006/relationships/hyperlink" Target="https://gov.wales/sites/default/files/publications/2018-02/foundation-phase-framework-revised-2015.pdf" TargetMode="External"/><Relationship Id="rId1" Type="http://schemas.openxmlformats.org/officeDocument/2006/relationships/slideLayout" Target="../slideLayouts/slideLayout7.xml"/><Relationship Id="rId6" Type="http://schemas.openxmlformats.org/officeDocument/2006/relationships/hyperlink" Target="https://www.psychologytoday.com/gb/blog/alive-inside/201409/b-f-skinner-s-struggle-god" TargetMode="External"/><Relationship Id="rId11" Type="http://schemas.openxmlformats.org/officeDocument/2006/relationships/hyperlink" Target="http://anajessicakim.blogspot.com/2014/09/whole-class-reward-marbles-in-jar.html" TargetMode="External"/><Relationship Id="rId5" Type="http://schemas.openxmlformats.org/officeDocument/2006/relationships/hyperlink" Target="http://www.differencebetween.net/science/psychology/difference-between-social-learning-theory-and-operant-conditioning/" TargetMode="External"/><Relationship Id="rId15" Type="http://schemas.openxmlformats.org/officeDocument/2006/relationships/hyperlink" Target="https://practicalpie.com/jerome-bruner/" TargetMode="External"/><Relationship Id="rId10" Type="http://schemas.openxmlformats.org/officeDocument/2006/relationships/hyperlink" Target="https://newlearningonline.com/new-learning/chapter-6/supporting-material/skinners-behaviourism" TargetMode="External"/><Relationship Id="rId4" Type="http://schemas.openxmlformats.org/officeDocument/2006/relationships/hyperlink" Target="http://msjbowie.blogspot.com/2013/10/tickled-pink-and-green-to-grow.html" TargetMode="External"/><Relationship Id="rId9" Type="http://schemas.openxmlformats.org/officeDocument/2006/relationships/hyperlink" Target="http://www.curee.co.uk/files/publication/1301578655/bruner0506.pdf" TargetMode="External"/><Relationship Id="rId14" Type="http://schemas.openxmlformats.org/officeDocument/2006/relationships/hyperlink" Target="https://practicalpie.com/bf-skin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FED87DBA-9B7B-BC45-B6B0-2D124A0D945A}"/>
              </a:ext>
            </a:extLst>
          </p:cNvPr>
          <p:cNvSpPr>
            <a:spLocks noGrp="1"/>
          </p:cNvSpPr>
          <p:nvPr>
            <p:ph type="subTitle" idx="1"/>
          </p:nvPr>
        </p:nvSpPr>
        <p:spPr>
          <a:xfrm>
            <a:off x="16709" y="5869114"/>
            <a:ext cx="6105525" cy="1655762"/>
          </a:xfrm>
        </p:spPr>
        <p:txBody>
          <a:bodyPr>
            <a:normAutofit/>
          </a:bodyPr>
          <a:lstStyle/>
          <a:p>
            <a:pPr algn="l"/>
            <a:r>
              <a:rPr lang="en-US" sz="2200" dirty="0">
                <a:solidFill>
                  <a:srgbClr val="FFFFFF"/>
                </a:solidFill>
              </a:rPr>
              <a:t>Scrap book </a:t>
            </a:r>
          </a:p>
          <a:p>
            <a:pPr algn="l"/>
            <a:r>
              <a:rPr lang="en-US" sz="2200" dirty="0">
                <a:solidFill>
                  <a:srgbClr val="FFFFFF"/>
                </a:solidFill>
              </a:rPr>
              <a:t>By Sadie Maddox</a:t>
            </a: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CBB44A-3DB6-4453-A0F8-37CB97DC05D5}"/>
              </a:ext>
            </a:extLst>
          </p:cNvPr>
          <p:cNvPicPr>
            <a:picLocks noChangeAspect="1"/>
          </p:cNvPicPr>
          <p:nvPr/>
        </p:nvPicPr>
        <p:blipFill rotWithShape="1">
          <a:blip r:embed="rId2">
            <a:alphaModFix amt="60000"/>
          </a:blip>
          <a:srcRect l="7284" r="21510"/>
          <a:stretch/>
        </p:blipFill>
        <p:spPr>
          <a:xfrm>
            <a:off x="7305675" y="0"/>
            <a:ext cx="4883278" cy="685800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EBCBC9EB-459F-D948-9971-D28AD7208A44}"/>
              </a:ext>
            </a:extLst>
          </p:cNvPr>
          <p:cNvPicPr>
            <a:picLocks noChangeAspect="1"/>
          </p:cNvPicPr>
          <p:nvPr/>
        </p:nvPicPr>
        <p:blipFill>
          <a:blip r:embed="rId3"/>
          <a:stretch>
            <a:fillRect/>
          </a:stretch>
        </p:blipFill>
        <p:spPr>
          <a:xfrm>
            <a:off x="7796839" y="564494"/>
            <a:ext cx="4042210" cy="2617258"/>
          </a:xfrm>
          <a:prstGeom prst="rect">
            <a:avLst/>
          </a:prstGeom>
        </p:spPr>
      </p:pic>
      <p:pic>
        <p:nvPicPr>
          <p:cNvPr id="8" name="Picture 7" descr="Text&#10;&#10;Description automatically generated">
            <a:extLst>
              <a:ext uri="{FF2B5EF4-FFF2-40B4-BE49-F238E27FC236}">
                <a16:creationId xmlns:a16="http://schemas.microsoft.com/office/drawing/2014/main" id="{4FB37BDF-199C-464B-8D8F-6019D1A2170C}"/>
              </a:ext>
            </a:extLst>
          </p:cNvPr>
          <p:cNvPicPr>
            <a:picLocks noChangeAspect="1"/>
          </p:cNvPicPr>
          <p:nvPr/>
        </p:nvPicPr>
        <p:blipFill>
          <a:blip r:embed="rId4"/>
          <a:stretch>
            <a:fillRect/>
          </a:stretch>
        </p:blipFill>
        <p:spPr>
          <a:xfrm>
            <a:off x="7796839" y="3688665"/>
            <a:ext cx="4072041" cy="2636573"/>
          </a:xfrm>
          <a:prstGeom prst="rect">
            <a:avLst/>
          </a:prstGeom>
        </p:spPr>
      </p:pic>
      <p:sp>
        <p:nvSpPr>
          <p:cNvPr id="10" name="TextBox 9">
            <a:extLst>
              <a:ext uri="{FF2B5EF4-FFF2-40B4-BE49-F238E27FC236}">
                <a16:creationId xmlns:a16="http://schemas.microsoft.com/office/drawing/2014/main" id="{69361846-17EF-3748-B6B6-000A3B54AF31}"/>
              </a:ext>
            </a:extLst>
          </p:cNvPr>
          <p:cNvSpPr txBox="1"/>
          <p:nvPr/>
        </p:nvSpPr>
        <p:spPr>
          <a:xfrm>
            <a:off x="2765131" y="5673391"/>
            <a:ext cx="4680285" cy="1169551"/>
          </a:xfrm>
          <a:prstGeom prst="rect">
            <a:avLst/>
          </a:prstGeom>
          <a:noFill/>
        </p:spPr>
        <p:txBody>
          <a:bodyPr wrap="square" rtlCol="0">
            <a:spAutoFit/>
          </a:bodyPr>
          <a:lstStyle/>
          <a:p>
            <a:r>
              <a:rPr lang="en-US" sz="1400" dirty="0">
                <a:solidFill>
                  <a:srgbClr val="00B0F0"/>
                </a:solidFill>
                <a:latin typeface="Baskerville" panose="02020502070401020303" pitchFamily="18" charset="0"/>
                <a:ea typeface="Baskerville" panose="02020502070401020303" pitchFamily="18" charset="0"/>
              </a:rPr>
              <a:t>Page 2. B. F. Skinner – Behaviourism.</a:t>
            </a:r>
          </a:p>
          <a:p>
            <a:r>
              <a:rPr lang="en-US" sz="1400" dirty="0">
                <a:solidFill>
                  <a:srgbClr val="00B0F0"/>
                </a:solidFill>
                <a:latin typeface="Baskerville" panose="02020502070401020303" pitchFamily="18" charset="0"/>
                <a:ea typeface="Baskerville" panose="02020502070401020303" pitchFamily="18" charset="0"/>
              </a:rPr>
              <a:t>Page 3. Skinner in the Classroom– Implementation in 2020. </a:t>
            </a:r>
          </a:p>
          <a:p>
            <a:r>
              <a:rPr lang="en-US" sz="1400" dirty="0">
                <a:solidFill>
                  <a:srgbClr val="00B0F0"/>
                </a:solidFill>
                <a:latin typeface="Baskerville" panose="02020502070401020303" pitchFamily="18" charset="0"/>
                <a:ea typeface="Baskerville" panose="02020502070401020303" pitchFamily="18" charset="0"/>
              </a:rPr>
              <a:t>Page 4. Jerome Bruner – Constructivism.</a:t>
            </a:r>
          </a:p>
          <a:p>
            <a:r>
              <a:rPr lang="en-US" sz="1400" dirty="0">
                <a:solidFill>
                  <a:srgbClr val="00B0F0"/>
                </a:solidFill>
                <a:latin typeface="Baskerville" panose="02020502070401020303" pitchFamily="18" charset="0"/>
                <a:ea typeface="Baskerville" panose="02020502070401020303" pitchFamily="18" charset="0"/>
              </a:rPr>
              <a:t>Page 5. Bruner in the Classroom– Implementation in 2020.</a:t>
            </a:r>
          </a:p>
          <a:p>
            <a:r>
              <a:rPr lang="en-US" sz="1400" dirty="0">
                <a:solidFill>
                  <a:srgbClr val="00B0F0"/>
                </a:solidFill>
                <a:latin typeface="Baskerville" panose="02020502070401020303" pitchFamily="18" charset="0"/>
                <a:ea typeface="Baskerville" panose="02020502070401020303" pitchFamily="18" charset="0"/>
              </a:rPr>
              <a:t>Page 6. Reference list.</a:t>
            </a:r>
          </a:p>
        </p:txBody>
      </p:sp>
      <p:sp>
        <p:nvSpPr>
          <p:cNvPr id="16" name="TextBox 15">
            <a:extLst>
              <a:ext uri="{FF2B5EF4-FFF2-40B4-BE49-F238E27FC236}">
                <a16:creationId xmlns:a16="http://schemas.microsoft.com/office/drawing/2014/main" id="{6E8870E0-C80B-8049-BADD-F519C29568A0}"/>
              </a:ext>
            </a:extLst>
          </p:cNvPr>
          <p:cNvSpPr txBox="1"/>
          <p:nvPr/>
        </p:nvSpPr>
        <p:spPr>
          <a:xfrm>
            <a:off x="10425726" y="652791"/>
            <a:ext cx="2060755" cy="261610"/>
          </a:xfrm>
          <a:prstGeom prst="rect">
            <a:avLst/>
          </a:prstGeom>
          <a:noFill/>
        </p:spPr>
        <p:txBody>
          <a:bodyPr wrap="square" rtlCol="0">
            <a:spAutoFit/>
          </a:bodyPr>
          <a:lstStyle/>
          <a:p>
            <a:r>
              <a:rPr lang="en-US" sz="1100" dirty="0">
                <a:solidFill>
                  <a:schemeClr val="bg1"/>
                </a:solidFill>
              </a:rPr>
              <a:t>Theodore, (2020).</a:t>
            </a:r>
          </a:p>
        </p:txBody>
      </p:sp>
      <p:sp>
        <p:nvSpPr>
          <p:cNvPr id="20" name="TextBox 19">
            <a:extLst>
              <a:ext uri="{FF2B5EF4-FFF2-40B4-BE49-F238E27FC236}">
                <a16:creationId xmlns:a16="http://schemas.microsoft.com/office/drawing/2014/main" id="{DE4D8342-E184-1B45-9E0B-A76935060FD0}"/>
              </a:ext>
            </a:extLst>
          </p:cNvPr>
          <p:cNvSpPr txBox="1"/>
          <p:nvPr/>
        </p:nvSpPr>
        <p:spPr>
          <a:xfrm>
            <a:off x="10494538" y="3801422"/>
            <a:ext cx="2060755" cy="261610"/>
          </a:xfrm>
          <a:prstGeom prst="rect">
            <a:avLst/>
          </a:prstGeom>
          <a:noFill/>
        </p:spPr>
        <p:txBody>
          <a:bodyPr wrap="square" rtlCol="0">
            <a:spAutoFit/>
          </a:bodyPr>
          <a:lstStyle/>
          <a:p>
            <a:r>
              <a:rPr lang="en-US" sz="1100" dirty="0">
                <a:solidFill>
                  <a:schemeClr val="bg1"/>
                </a:solidFill>
              </a:rPr>
              <a:t>Theodore, (2020).</a:t>
            </a:r>
          </a:p>
        </p:txBody>
      </p:sp>
      <p:sp>
        <p:nvSpPr>
          <p:cNvPr id="2" name="Title 1">
            <a:extLst>
              <a:ext uri="{FF2B5EF4-FFF2-40B4-BE49-F238E27FC236}">
                <a16:creationId xmlns:a16="http://schemas.microsoft.com/office/drawing/2014/main" id="{DA8C2C6B-12A9-1645-9844-D6356B4BC49D}"/>
              </a:ext>
            </a:extLst>
          </p:cNvPr>
          <p:cNvSpPr>
            <a:spLocks noGrp="1"/>
          </p:cNvSpPr>
          <p:nvPr>
            <p:ph type="ctrTitle"/>
          </p:nvPr>
        </p:nvSpPr>
        <p:spPr>
          <a:xfrm>
            <a:off x="79065" y="1883444"/>
            <a:ext cx="7580678" cy="3423218"/>
          </a:xfrm>
        </p:spPr>
        <p:txBody>
          <a:bodyPr>
            <a:normAutofit fontScale="90000"/>
          </a:bodyPr>
          <a:lstStyle/>
          <a:p>
            <a:r>
              <a:rPr lang="en-GB" sz="67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Principles of learning and teaching.</a:t>
            </a:r>
            <a:br>
              <a:rPr lang="en-GB" sz="6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br>
            <a:br>
              <a:rPr lang="en-GB"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br>
            <a:r>
              <a:rPr lang="en-GB" sz="53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Theoretical approaches to learning and underpinning classroom practice.</a:t>
            </a:r>
            <a:endParaRPr lang="en-US" sz="53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091966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9A91D3-8416-3D46-8231-FCA41BFBA988}"/>
              </a:ext>
            </a:extLst>
          </p:cNvPr>
          <p:cNvSpPr txBox="1"/>
          <p:nvPr/>
        </p:nvSpPr>
        <p:spPr>
          <a:xfrm>
            <a:off x="6572612" y="570294"/>
            <a:ext cx="5360353" cy="1815882"/>
          </a:xfrm>
          <a:custGeom>
            <a:avLst/>
            <a:gdLst>
              <a:gd name="connsiteX0" fmla="*/ 0 w 5360353"/>
              <a:gd name="connsiteY0" fmla="*/ 0 h 1815882"/>
              <a:gd name="connsiteX1" fmla="*/ 777251 w 5360353"/>
              <a:gd name="connsiteY1" fmla="*/ 0 h 1815882"/>
              <a:gd name="connsiteX2" fmla="*/ 1500899 w 5360353"/>
              <a:gd name="connsiteY2" fmla="*/ 0 h 1815882"/>
              <a:gd name="connsiteX3" fmla="*/ 2170943 w 5360353"/>
              <a:gd name="connsiteY3" fmla="*/ 0 h 1815882"/>
              <a:gd name="connsiteX4" fmla="*/ 2840987 w 5360353"/>
              <a:gd name="connsiteY4" fmla="*/ 0 h 1815882"/>
              <a:gd name="connsiteX5" fmla="*/ 3618238 w 5360353"/>
              <a:gd name="connsiteY5" fmla="*/ 0 h 1815882"/>
              <a:gd name="connsiteX6" fmla="*/ 4341886 w 5360353"/>
              <a:gd name="connsiteY6" fmla="*/ 0 h 1815882"/>
              <a:gd name="connsiteX7" fmla="*/ 5360353 w 5360353"/>
              <a:gd name="connsiteY7" fmla="*/ 0 h 1815882"/>
              <a:gd name="connsiteX8" fmla="*/ 5360353 w 5360353"/>
              <a:gd name="connsiteY8" fmla="*/ 587135 h 1815882"/>
              <a:gd name="connsiteX9" fmla="*/ 5360353 w 5360353"/>
              <a:gd name="connsiteY9" fmla="*/ 1137953 h 1815882"/>
              <a:gd name="connsiteX10" fmla="*/ 5360353 w 5360353"/>
              <a:gd name="connsiteY10" fmla="*/ 1815882 h 1815882"/>
              <a:gd name="connsiteX11" fmla="*/ 4797516 w 5360353"/>
              <a:gd name="connsiteY11" fmla="*/ 1815882 h 1815882"/>
              <a:gd name="connsiteX12" fmla="*/ 4020265 w 5360353"/>
              <a:gd name="connsiteY12" fmla="*/ 1815882 h 1815882"/>
              <a:gd name="connsiteX13" fmla="*/ 3403824 w 5360353"/>
              <a:gd name="connsiteY13" fmla="*/ 1815882 h 1815882"/>
              <a:gd name="connsiteX14" fmla="*/ 2626573 w 5360353"/>
              <a:gd name="connsiteY14" fmla="*/ 1815882 h 1815882"/>
              <a:gd name="connsiteX15" fmla="*/ 2063736 w 5360353"/>
              <a:gd name="connsiteY15" fmla="*/ 1815882 h 1815882"/>
              <a:gd name="connsiteX16" fmla="*/ 1554502 w 5360353"/>
              <a:gd name="connsiteY16" fmla="*/ 1815882 h 1815882"/>
              <a:gd name="connsiteX17" fmla="*/ 1045269 w 5360353"/>
              <a:gd name="connsiteY17" fmla="*/ 1815882 h 1815882"/>
              <a:gd name="connsiteX18" fmla="*/ 0 w 5360353"/>
              <a:gd name="connsiteY18" fmla="*/ 1815882 h 1815882"/>
              <a:gd name="connsiteX19" fmla="*/ 0 w 5360353"/>
              <a:gd name="connsiteY19" fmla="*/ 1265064 h 1815882"/>
              <a:gd name="connsiteX20" fmla="*/ 0 w 5360353"/>
              <a:gd name="connsiteY20" fmla="*/ 623453 h 1815882"/>
              <a:gd name="connsiteX21" fmla="*/ 0 w 5360353"/>
              <a:gd name="connsiteY21" fmla="*/ 0 h 181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60353" h="1815882" fill="none" extrusionOk="0">
                <a:moveTo>
                  <a:pt x="0" y="0"/>
                </a:moveTo>
                <a:cubicBezTo>
                  <a:pt x="317714" y="-29948"/>
                  <a:pt x="604409" y="27916"/>
                  <a:pt x="777251" y="0"/>
                </a:cubicBezTo>
                <a:cubicBezTo>
                  <a:pt x="950093" y="-27916"/>
                  <a:pt x="1143080" y="-35921"/>
                  <a:pt x="1500899" y="0"/>
                </a:cubicBezTo>
                <a:cubicBezTo>
                  <a:pt x="1858718" y="35921"/>
                  <a:pt x="1884958" y="-19129"/>
                  <a:pt x="2170943" y="0"/>
                </a:cubicBezTo>
                <a:cubicBezTo>
                  <a:pt x="2456928" y="19129"/>
                  <a:pt x="2513153" y="-16417"/>
                  <a:pt x="2840987" y="0"/>
                </a:cubicBezTo>
                <a:cubicBezTo>
                  <a:pt x="3168821" y="16417"/>
                  <a:pt x="3330381" y="-7265"/>
                  <a:pt x="3618238" y="0"/>
                </a:cubicBezTo>
                <a:cubicBezTo>
                  <a:pt x="3906095" y="7265"/>
                  <a:pt x="4012577" y="-20875"/>
                  <a:pt x="4341886" y="0"/>
                </a:cubicBezTo>
                <a:cubicBezTo>
                  <a:pt x="4671195" y="20875"/>
                  <a:pt x="4937039" y="-15086"/>
                  <a:pt x="5360353" y="0"/>
                </a:cubicBezTo>
                <a:cubicBezTo>
                  <a:pt x="5383162" y="188339"/>
                  <a:pt x="5384576" y="376408"/>
                  <a:pt x="5360353" y="587135"/>
                </a:cubicBezTo>
                <a:cubicBezTo>
                  <a:pt x="5336130" y="797862"/>
                  <a:pt x="5384098" y="941555"/>
                  <a:pt x="5360353" y="1137953"/>
                </a:cubicBezTo>
                <a:cubicBezTo>
                  <a:pt x="5336608" y="1334351"/>
                  <a:pt x="5362184" y="1648530"/>
                  <a:pt x="5360353" y="1815882"/>
                </a:cubicBezTo>
                <a:cubicBezTo>
                  <a:pt x="5226361" y="1792288"/>
                  <a:pt x="4924369" y="1791554"/>
                  <a:pt x="4797516" y="1815882"/>
                </a:cubicBezTo>
                <a:cubicBezTo>
                  <a:pt x="4670663" y="1840210"/>
                  <a:pt x="4390527" y="1831473"/>
                  <a:pt x="4020265" y="1815882"/>
                </a:cubicBezTo>
                <a:cubicBezTo>
                  <a:pt x="3650003" y="1800291"/>
                  <a:pt x="3563204" y="1826775"/>
                  <a:pt x="3403824" y="1815882"/>
                </a:cubicBezTo>
                <a:cubicBezTo>
                  <a:pt x="3244444" y="1804989"/>
                  <a:pt x="2962219" y="1828690"/>
                  <a:pt x="2626573" y="1815882"/>
                </a:cubicBezTo>
                <a:cubicBezTo>
                  <a:pt x="2290927" y="1803074"/>
                  <a:pt x="2214364" y="1806506"/>
                  <a:pt x="2063736" y="1815882"/>
                </a:cubicBezTo>
                <a:cubicBezTo>
                  <a:pt x="1913108" y="1825258"/>
                  <a:pt x="1804292" y="1838472"/>
                  <a:pt x="1554502" y="1815882"/>
                </a:cubicBezTo>
                <a:cubicBezTo>
                  <a:pt x="1304712" y="1793292"/>
                  <a:pt x="1257856" y="1795129"/>
                  <a:pt x="1045269" y="1815882"/>
                </a:cubicBezTo>
                <a:cubicBezTo>
                  <a:pt x="832682" y="1836635"/>
                  <a:pt x="362626" y="1859455"/>
                  <a:pt x="0" y="1815882"/>
                </a:cubicBezTo>
                <a:cubicBezTo>
                  <a:pt x="11047" y="1672869"/>
                  <a:pt x="6023" y="1456830"/>
                  <a:pt x="0" y="1265064"/>
                </a:cubicBezTo>
                <a:cubicBezTo>
                  <a:pt x="-6023" y="1073298"/>
                  <a:pt x="31814" y="925369"/>
                  <a:pt x="0" y="623453"/>
                </a:cubicBezTo>
                <a:cubicBezTo>
                  <a:pt x="-31814" y="321537"/>
                  <a:pt x="-11939" y="250775"/>
                  <a:pt x="0" y="0"/>
                </a:cubicBezTo>
                <a:close/>
              </a:path>
              <a:path w="5360353" h="1815882" stroke="0" extrusionOk="0">
                <a:moveTo>
                  <a:pt x="0" y="0"/>
                </a:moveTo>
                <a:cubicBezTo>
                  <a:pt x="126958" y="-3594"/>
                  <a:pt x="487858" y="-4369"/>
                  <a:pt x="616441" y="0"/>
                </a:cubicBezTo>
                <a:cubicBezTo>
                  <a:pt x="745024" y="4369"/>
                  <a:pt x="878704" y="-374"/>
                  <a:pt x="1125674" y="0"/>
                </a:cubicBezTo>
                <a:cubicBezTo>
                  <a:pt x="1372644" y="374"/>
                  <a:pt x="1660466" y="-33084"/>
                  <a:pt x="1902925" y="0"/>
                </a:cubicBezTo>
                <a:cubicBezTo>
                  <a:pt x="2145384" y="33084"/>
                  <a:pt x="2256939" y="-5438"/>
                  <a:pt x="2519366" y="0"/>
                </a:cubicBezTo>
                <a:cubicBezTo>
                  <a:pt x="2781793" y="5438"/>
                  <a:pt x="3003424" y="-16976"/>
                  <a:pt x="3135807" y="0"/>
                </a:cubicBezTo>
                <a:cubicBezTo>
                  <a:pt x="3268190" y="16976"/>
                  <a:pt x="3727413" y="437"/>
                  <a:pt x="3913058" y="0"/>
                </a:cubicBezTo>
                <a:cubicBezTo>
                  <a:pt x="4098703" y="-437"/>
                  <a:pt x="4200872" y="-5031"/>
                  <a:pt x="4475895" y="0"/>
                </a:cubicBezTo>
                <a:cubicBezTo>
                  <a:pt x="4750918" y="5031"/>
                  <a:pt x="4948904" y="-1674"/>
                  <a:pt x="5360353" y="0"/>
                </a:cubicBezTo>
                <a:cubicBezTo>
                  <a:pt x="5390739" y="234111"/>
                  <a:pt x="5373895" y="405693"/>
                  <a:pt x="5360353" y="641612"/>
                </a:cubicBezTo>
                <a:cubicBezTo>
                  <a:pt x="5346811" y="877531"/>
                  <a:pt x="5378663" y="1031763"/>
                  <a:pt x="5360353" y="1210588"/>
                </a:cubicBezTo>
                <a:cubicBezTo>
                  <a:pt x="5342043" y="1389413"/>
                  <a:pt x="5370775" y="1635059"/>
                  <a:pt x="5360353" y="1815882"/>
                </a:cubicBezTo>
                <a:cubicBezTo>
                  <a:pt x="5076719" y="1795271"/>
                  <a:pt x="4927999" y="1835264"/>
                  <a:pt x="4636705" y="1815882"/>
                </a:cubicBezTo>
                <a:cubicBezTo>
                  <a:pt x="4345411" y="1796500"/>
                  <a:pt x="4094828" y="1825648"/>
                  <a:pt x="3859454" y="1815882"/>
                </a:cubicBezTo>
                <a:cubicBezTo>
                  <a:pt x="3624080" y="1806116"/>
                  <a:pt x="3303548" y="1822144"/>
                  <a:pt x="3082203" y="1815882"/>
                </a:cubicBezTo>
                <a:cubicBezTo>
                  <a:pt x="2860858" y="1809620"/>
                  <a:pt x="2731394" y="1803574"/>
                  <a:pt x="2519366" y="1815882"/>
                </a:cubicBezTo>
                <a:cubicBezTo>
                  <a:pt x="2307338" y="1828190"/>
                  <a:pt x="2076904" y="1827358"/>
                  <a:pt x="1849322" y="1815882"/>
                </a:cubicBezTo>
                <a:cubicBezTo>
                  <a:pt x="1621740" y="1804406"/>
                  <a:pt x="1234031" y="1809154"/>
                  <a:pt x="1072071" y="1815882"/>
                </a:cubicBezTo>
                <a:cubicBezTo>
                  <a:pt x="910111" y="1822610"/>
                  <a:pt x="436329" y="1843815"/>
                  <a:pt x="0" y="1815882"/>
                </a:cubicBezTo>
                <a:cubicBezTo>
                  <a:pt x="14341" y="1575165"/>
                  <a:pt x="-4361" y="1416894"/>
                  <a:pt x="0" y="1265064"/>
                </a:cubicBezTo>
                <a:cubicBezTo>
                  <a:pt x="4361" y="1113234"/>
                  <a:pt x="3058" y="896016"/>
                  <a:pt x="0" y="696088"/>
                </a:cubicBezTo>
                <a:cubicBezTo>
                  <a:pt x="-3058" y="496160"/>
                  <a:pt x="-12112" y="332391"/>
                  <a:pt x="0" y="0"/>
                </a:cubicBezTo>
                <a:close/>
              </a:path>
            </a:pathLst>
          </a:custGeom>
          <a:solidFill>
            <a:srgbClr val="EE9990"/>
          </a:solidFill>
          <a:ln w="38100">
            <a:solidFill>
              <a:srgbClr val="FF0000"/>
            </a:solidFill>
            <a:extLst>
              <a:ext uri="{C807C97D-BFC1-408E-A445-0C87EB9F89A2}">
                <ask:lineSketchStyleProps xmlns:ask="http://schemas.microsoft.com/office/drawing/2018/sketchyshapes" sd="1219033472">
                  <a:prstGeom prst="rect">
                    <a:avLst/>
                  </a:prstGeom>
                  <ask:type>
                    <ask:lineSketchFreehand/>
                  </ask:type>
                </ask:lineSketchStyleProps>
              </a:ext>
            </a:extLst>
          </a:ln>
          <a:effectLst/>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en-GB" sz="1600" dirty="0">
                <a:solidFill>
                  <a:schemeClr val="tx1"/>
                </a:solidFill>
              </a:rPr>
              <a:t>Skinner believed learning is a process of ‘conditioning’ in an environment of stimulus, reward and punishment. Skinner understood the difference between informal learning, which occurs naturally, and formal education, which depends on the teacher creating optimal patterns of reward and punishment or ‘operant conditioning. (</a:t>
            </a:r>
            <a:r>
              <a:rPr lang="en-GB" sz="1600" dirty="0" err="1">
                <a:solidFill>
                  <a:schemeClr val="tx1"/>
                </a:solidFill>
              </a:rPr>
              <a:t>Kalantzis</a:t>
            </a:r>
            <a:r>
              <a:rPr lang="en-GB" sz="1600" dirty="0">
                <a:solidFill>
                  <a:schemeClr val="tx1"/>
                </a:solidFill>
              </a:rPr>
              <a:t> 2020). </a:t>
            </a:r>
            <a:endParaRPr lang="en-US" sz="1600" dirty="0">
              <a:solidFill>
                <a:schemeClr val="tx1"/>
              </a:solidFill>
            </a:endParaRPr>
          </a:p>
        </p:txBody>
      </p:sp>
      <p:sp>
        <p:nvSpPr>
          <p:cNvPr id="13" name="Rectangle 12">
            <a:extLst>
              <a:ext uri="{FF2B5EF4-FFF2-40B4-BE49-F238E27FC236}">
                <a16:creationId xmlns:a16="http://schemas.microsoft.com/office/drawing/2014/main" id="{8A855B68-E9E6-6041-B5C2-B412F7CA863E}"/>
              </a:ext>
            </a:extLst>
          </p:cNvPr>
          <p:cNvSpPr/>
          <p:nvPr/>
        </p:nvSpPr>
        <p:spPr>
          <a:xfrm>
            <a:off x="184781" y="266351"/>
            <a:ext cx="2528889" cy="2336035"/>
          </a:xfrm>
          <a:custGeom>
            <a:avLst/>
            <a:gdLst>
              <a:gd name="connsiteX0" fmla="*/ 0 w 2528889"/>
              <a:gd name="connsiteY0" fmla="*/ 0 h 2336035"/>
              <a:gd name="connsiteX1" fmla="*/ 632222 w 2528889"/>
              <a:gd name="connsiteY1" fmla="*/ 0 h 2336035"/>
              <a:gd name="connsiteX2" fmla="*/ 1289733 w 2528889"/>
              <a:gd name="connsiteY2" fmla="*/ 0 h 2336035"/>
              <a:gd name="connsiteX3" fmla="*/ 1846089 w 2528889"/>
              <a:gd name="connsiteY3" fmla="*/ 0 h 2336035"/>
              <a:gd name="connsiteX4" fmla="*/ 2528889 w 2528889"/>
              <a:gd name="connsiteY4" fmla="*/ 0 h 2336035"/>
              <a:gd name="connsiteX5" fmla="*/ 2528889 w 2528889"/>
              <a:gd name="connsiteY5" fmla="*/ 607369 h 2336035"/>
              <a:gd name="connsiteX6" fmla="*/ 2528889 w 2528889"/>
              <a:gd name="connsiteY6" fmla="*/ 1144657 h 2336035"/>
              <a:gd name="connsiteX7" fmla="*/ 2528889 w 2528889"/>
              <a:gd name="connsiteY7" fmla="*/ 1728666 h 2336035"/>
              <a:gd name="connsiteX8" fmla="*/ 2528889 w 2528889"/>
              <a:gd name="connsiteY8" fmla="*/ 2336035 h 2336035"/>
              <a:gd name="connsiteX9" fmla="*/ 1972533 w 2528889"/>
              <a:gd name="connsiteY9" fmla="*/ 2336035 h 2336035"/>
              <a:gd name="connsiteX10" fmla="*/ 1315022 w 2528889"/>
              <a:gd name="connsiteY10" fmla="*/ 2336035 h 2336035"/>
              <a:gd name="connsiteX11" fmla="*/ 733378 w 2528889"/>
              <a:gd name="connsiteY11" fmla="*/ 2336035 h 2336035"/>
              <a:gd name="connsiteX12" fmla="*/ 0 w 2528889"/>
              <a:gd name="connsiteY12" fmla="*/ 2336035 h 2336035"/>
              <a:gd name="connsiteX13" fmla="*/ 0 w 2528889"/>
              <a:gd name="connsiteY13" fmla="*/ 1775387 h 2336035"/>
              <a:gd name="connsiteX14" fmla="*/ 0 w 2528889"/>
              <a:gd name="connsiteY14" fmla="*/ 1191378 h 2336035"/>
              <a:gd name="connsiteX15" fmla="*/ 0 w 2528889"/>
              <a:gd name="connsiteY15" fmla="*/ 584009 h 2336035"/>
              <a:gd name="connsiteX16" fmla="*/ 0 w 2528889"/>
              <a:gd name="connsiteY16" fmla="*/ 0 h 2336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28889" h="2336035" fill="none" extrusionOk="0">
                <a:moveTo>
                  <a:pt x="0" y="0"/>
                </a:moveTo>
                <a:cubicBezTo>
                  <a:pt x="246806" y="-30995"/>
                  <a:pt x="493987" y="-16671"/>
                  <a:pt x="632222" y="0"/>
                </a:cubicBezTo>
                <a:cubicBezTo>
                  <a:pt x="770457" y="16671"/>
                  <a:pt x="1071251" y="-7678"/>
                  <a:pt x="1289733" y="0"/>
                </a:cubicBezTo>
                <a:cubicBezTo>
                  <a:pt x="1508215" y="7678"/>
                  <a:pt x="1630897" y="4133"/>
                  <a:pt x="1846089" y="0"/>
                </a:cubicBezTo>
                <a:cubicBezTo>
                  <a:pt x="2061281" y="-4133"/>
                  <a:pt x="2348142" y="3713"/>
                  <a:pt x="2528889" y="0"/>
                </a:cubicBezTo>
                <a:cubicBezTo>
                  <a:pt x="2529651" y="200853"/>
                  <a:pt x="2510333" y="465040"/>
                  <a:pt x="2528889" y="607369"/>
                </a:cubicBezTo>
                <a:cubicBezTo>
                  <a:pt x="2547445" y="749698"/>
                  <a:pt x="2552908" y="976490"/>
                  <a:pt x="2528889" y="1144657"/>
                </a:cubicBezTo>
                <a:cubicBezTo>
                  <a:pt x="2504870" y="1312824"/>
                  <a:pt x="2507005" y="1447025"/>
                  <a:pt x="2528889" y="1728666"/>
                </a:cubicBezTo>
                <a:cubicBezTo>
                  <a:pt x="2550773" y="2010307"/>
                  <a:pt x="2546290" y="2207336"/>
                  <a:pt x="2528889" y="2336035"/>
                </a:cubicBezTo>
                <a:cubicBezTo>
                  <a:pt x="2326626" y="2360871"/>
                  <a:pt x="2242974" y="2346941"/>
                  <a:pt x="1972533" y="2336035"/>
                </a:cubicBezTo>
                <a:cubicBezTo>
                  <a:pt x="1702092" y="2325129"/>
                  <a:pt x="1449031" y="2335049"/>
                  <a:pt x="1315022" y="2336035"/>
                </a:cubicBezTo>
                <a:cubicBezTo>
                  <a:pt x="1181013" y="2337021"/>
                  <a:pt x="939814" y="2347444"/>
                  <a:pt x="733378" y="2336035"/>
                </a:cubicBezTo>
                <a:cubicBezTo>
                  <a:pt x="526942" y="2324626"/>
                  <a:pt x="193862" y="2304023"/>
                  <a:pt x="0" y="2336035"/>
                </a:cubicBezTo>
                <a:cubicBezTo>
                  <a:pt x="-22933" y="2087013"/>
                  <a:pt x="24390" y="1905698"/>
                  <a:pt x="0" y="1775387"/>
                </a:cubicBezTo>
                <a:cubicBezTo>
                  <a:pt x="-24390" y="1645076"/>
                  <a:pt x="22808" y="1328510"/>
                  <a:pt x="0" y="1191378"/>
                </a:cubicBezTo>
                <a:cubicBezTo>
                  <a:pt x="-22808" y="1054246"/>
                  <a:pt x="-1453" y="840878"/>
                  <a:pt x="0" y="584009"/>
                </a:cubicBezTo>
                <a:cubicBezTo>
                  <a:pt x="1453" y="327140"/>
                  <a:pt x="-10068" y="212655"/>
                  <a:pt x="0" y="0"/>
                </a:cubicBezTo>
                <a:close/>
              </a:path>
              <a:path w="2528889" h="2336035" stroke="0" extrusionOk="0">
                <a:moveTo>
                  <a:pt x="0" y="0"/>
                </a:moveTo>
                <a:cubicBezTo>
                  <a:pt x="251705" y="-14107"/>
                  <a:pt x="314439" y="-20442"/>
                  <a:pt x="606933" y="0"/>
                </a:cubicBezTo>
                <a:cubicBezTo>
                  <a:pt x="899427" y="20442"/>
                  <a:pt x="957773" y="22936"/>
                  <a:pt x="1163289" y="0"/>
                </a:cubicBezTo>
                <a:cubicBezTo>
                  <a:pt x="1368805" y="-22936"/>
                  <a:pt x="1648137" y="-23599"/>
                  <a:pt x="1846089" y="0"/>
                </a:cubicBezTo>
                <a:cubicBezTo>
                  <a:pt x="2044041" y="23599"/>
                  <a:pt x="2344762" y="3993"/>
                  <a:pt x="2528889" y="0"/>
                </a:cubicBezTo>
                <a:cubicBezTo>
                  <a:pt x="2523024" y="207181"/>
                  <a:pt x="2511468" y="434978"/>
                  <a:pt x="2528889" y="560648"/>
                </a:cubicBezTo>
                <a:cubicBezTo>
                  <a:pt x="2546310" y="686318"/>
                  <a:pt x="2503839" y="836979"/>
                  <a:pt x="2528889" y="1097936"/>
                </a:cubicBezTo>
                <a:cubicBezTo>
                  <a:pt x="2553939" y="1358893"/>
                  <a:pt x="2553400" y="1453441"/>
                  <a:pt x="2528889" y="1681945"/>
                </a:cubicBezTo>
                <a:cubicBezTo>
                  <a:pt x="2504378" y="1910449"/>
                  <a:pt x="2521857" y="2081373"/>
                  <a:pt x="2528889" y="2336035"/>
                </a:cubicBezTo>
                <a:cubicBezTo>
                  <a:pt x="2325348" y="2349800"/>
                  <a:pt x="2081858" y="2356318"/>
                  <a:pt x="1947245" y="2336035"/>
                </a:cubicBezTo>
                <a:cubicBezTo>
                  <a:pt x="1812632" y="2315752"/>
                  <a:pt x="1525686" y="2306337"/>
                  <a:pt x="1315022" y="2336035"/>
                </a:cubicBezTo>
                <a:cubicBezTo>
                  <a:pt x="1104358" y="2365733"/>
                  <a:pt x="820397" y="2344777"/>
                  <a:pt x="682800" y="2336035"/>
                </a:cubicBezTo>
                <a:cubicBezTo>
                  <a:pt x="545203" y="2327293"/>
                  <a:pt x="212376" y="2312637"/>
                  <a:pt x="0" y="2336035"/>
                </a:cubicBezTo>
                <a:cubicBezTo>
                  <a:pt x="-26055" y="2187563"/>
                  <a:pt x="-15306" y="1922696"/>
                  <a:pt x="0" y="1705306"/>
                </a:cubicBezTo>
                <a:cubicBezTo>
                  <a:pt x="15306" y="1487916"/>
                  <a:pt x="-16647" y="1264574"/>
                  <a:pt x="0" y="1074576"/>
                </a:cubicBezTo>
                <a:cubicBezTo>
                  <a:pt x="16647" y="884578"/>
                  <a:pt x="23298" y="469802"/>
                  <a:pt x="0" y="0"/>
                </a:cubicBezTo>
                <a:close/>
              </a:path>
            </a:pathLst>
          </a:custGeom>
          <a:blipFill dpi="0" rotWithShape="1">
            <a:blip r:embed="rId3"/>
            <a:srcRect/>
            <a:stretch>
              <a:fillRect/>
            </a:stretch>
          </a:blipFill>
          <a:ln>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586C509-6D32-5643-8CE3-D04151533E86}"/>
              </a:ext>
            </a:extLst>
          </p:cNvPr>
          <p:cNvSpPr/>
          <p:nvPr/>
        </p:nvSpPr>
        <p:spPr>
          <a:xfrm>
            <a:off x="317895" y="484971"/>
            <a:ext cx="214313" cy="1706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descr="Pin">
            <a:extLst>
              <a:ext uri="{FF2B5EF4-FFF2-40B4-BE49-F238E27FC236}">
                <a16:creationId xmlns:a16="http://schemas.microsoft.com/office/drawing/2014/main" id="{424933D5-71FB-E445-B360-BD1D74989BE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44116"/>
            <a:ext cx="495728" cy="611501"/>
          </a:xfrm>
          <a:prstGeom prst="rect">
            <a:avLst/>
          </a:prstGeom>
        </p:spPr>
      </p:pic>
      <p:sp>
        <p:nvSpPr>
          <p:cNvPr id="30" name="TextBox 29">
            <a:extLst>
              <a:ext uri="{FF2B5EF4-FFF2-40B4-BE49-F238E27FC236}">
                <a16:creationId xmlns:a16="http://schemas.microsoft.com/office/drawing/2014/main" id="{4EE25D19-6D26-D24A-8F71-B9CB8737C635}"/>
              </a:ext>
            </a:extLst>
          </p:cNvPr>
          <p:cNvSpPr txBox="1"/>
          <p:nvPr/>
        </p:nvSpPr>
        <p:spPr>
          <a:xfrm>
            <a:off x="228181" y="2263383"/>
            <a:ext cx="1612894" cy="261610"/>
          </a:xfrm>
          <a:prstGeom prst="rect">
            <a:avLst/>
          </a:prstGeom>
          <a:noFill/>
        </p:spPr>
        <p:txBody>
          <a:bodyPr wrap="square" rtlCol="0">
            <a:spAutoFit/>
          </a:bodyPr>
          <a:lstStyle/>
          <a:p>
            <a:r>
              <a:rPr lang="en-US" sz="1100" dirty="0" err="1">
                <a:solidFill>
                  <a:schemeClr val="bg1"/>
                </a:solidFill>
              </a:rPr>
              <a:t>Chirban</a:t>
            </a:r>
            <a:r>
              <a:rPr lang="en-US" sz="1100" dirty="0">
                <a:solidFill>
                  <a:schemeClr val="bg1"/>
                </a:solidFill>
              </a:rPr>
              <a:t>, (2014)</a:t>
            </a:r>
          </a:p>
        </p:txBody>
      </p:sp>
      <p:sp>
        <p:nvSpPr>
          <p:cNvPr id="22" name="TextBox 21">
            <a:extLst>
              <a:ext uri="{FF2B5EF4-FFF2-40B4-BE49-F238E27FC236}">
                <a16:creationId xmlns:a16="http://schemas.microsoft.com/office/drawing/2014/main" id="{3E5603F4-23B2-2344-B476-FC60F33CBD41}"/>
              </a:ext>
            </a:extLst>
          </p:cNvPr>
          <p:cNvSpPr txBox="1"/>
          <p:nvPr/>
        </p:nvSpPr>
        <p:spPr>
          <a:xfrm>
            <a:off x="4057414" y="4486076"/>
            <a:ext cx="3904856" cy="2062103"/>
          </a:xfrm>
          <a:custGeom>
            <a:avLst/>
            <a:gdLst>
              <a:gd name="connsiteX0" fmla="*/ 0 w 3904856"/>
              <a:gd name="connsiteY0" fmla="*/ 0 h 2062103"/>
              <a:gd name="connsiteX1" fmla="*/ 572712 w 3904856"/>
              <a:gd name="connsiteY1" fmla="*/ 0 h 2062103"/>
              <a:gd name="connsiteX2" fmla="*/ 1262570 w 3904856"/>
              <a:gd name="connsiteY2" fmla="*/ 0 h 2062103"/>
              <a:gd name="connsiteX3" fmla="*/ 1874331 w 3904856"/>
              <a:gd name="connsiteY3" fmla="*/ 0 h 2062103"/>
              <a:gd name="connsiteX4" fmla="*/ 2447043 w 3904856"/>
              <a:gd name="connsiteY4" fmla="*/ 0 h 2062103"/>
              <a:gd name="connsiteX5" fmla="*/ 3136901 w 3904856"/>
              <a:gd name="connsiteY5" fmla="*/ 0 h 2062103"/>
              <a:gd name="connsiteX6" fmla="*/ 3904856 w 3904856"/>
              <a:gd name="connsiteY6" fmla="*/ 0 h 2062103"/>
              <a:gd name="connsiteX7" fmla="*/ 3904856 w 3904856"/>
              <a:gd name="connsiteY7" fmla="*/ 687368 h 2062103"/>
              <a:gd name="connsiteX8" fmla="*/ 3904856 w 3904856"/>
              <a:gd name="connsiteY8" fmla="*/ 1333493 h 2062103"/>
              <a:gd name="connsiteX9" fmla="*/ 3904856 w 3904856"/>
              <a:gd name="connsiteY9" fmla="*/ 2062103 h 2062103"/>
              <a:gd name="connsiteX10" fmla="*/ 3332144 w 3904856"/>
              <a:gd name="connsiteY10" fmla="*/ 2062103 h 2062103"/>
              <a:gd name="connsiteX11" fmla="*/ 2798480 w 3904856"/>
              <a:gd name="connsiteY11" fmla="*/ 2062103 h 2062103"/>
              <a:gd name="connsiteX12" fmla="*/ 2108622 w 3904856"/>
              <a:gd name="connsiteY12" fmla="*/ 2062103 h 2062103"/>
              <a:gd name="connsiteX13" fmla="*/ 1535910 w 3904856"/>
              <a:gd name="connsiteY13" fmla="*/ 2062103 h 2062103"/>
              <a:gd name="connsiteX14" fmla="*/ 846052 w 3904856"/>
              <a:gd name="connsiteY14" fmla="*/ 2062103 h 2062103"/>
              <a:gd name="connsiteX15" fmla="*/ 0 w 3904856"/>
              <a:gd name="connsiteY15" fmla="*/ 2062103 h 2062103"/>
              <a:gd name="connsiteX16" fmla="*/ 0 w 3904856"/>
              <a:gd name="connsiteY16" fmla="*/ 1395356 h 2062103"/>
              <a:gd name="connsiteX17" fmla="*/ 0 w 3904856"/>
              <a:gd name="connsiteY17" fmla="*/ 687368 h 2062103"/>
              <a:gd name="connsiteX18" fmla="*/ 0 w 3904856"/>
              <a:gd name="connsiteY18"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04856" h="2062103" fill="none" extrusionOk="0">
                <a:moveTo>
                  <a:pt x="0" y="0"/>
                </a:moveTo>
                <a:cubicBezTo>
                  <a:pt x="205526" y="614"/>
                  <a:pt x="326775" y="19667"/>
                  <a:pt x="572712" y="0"/>
                </a:cubicBezTo>
                <a:cubicBezTo>
                  <a:pt x="818649" y="-19667"/>
                  <a:pt x="964572" y="14210"/>
                  <a:pt x="1262570" y="0"/>
                </a:cubicBezTo>
                <a:cubicBezTo>
                  <a:pt x="1560568" y="-14210"/>
                  <a:pt x="1737558" y="4316"/>
                  <a:pt x="1874331" y="0"/>
                </a:cubicBezTo>
                <a:cubicBezTo>
                  <a:pt x="2011104" y="-4316"/>
                  <a:pt x="2206043" y="-16029"/>
                  <a:pt x="2447043" y="0"/>
                </a:cubicBezTo>
                <a:cubicBezTo>
                  <a:pt x="2688043" y="16029"/>
                  <a:pt x="2908768" y="-7531"/>
                  <a:pt x="3136901" y="0"/>
                </a:cubicBezTo>
                <a:cubicBezTo>
                  <a:pt x="3365034" y="7531"/>
                  <a:pt x="3706138" y="-16390"/>
                  <a:pt x="3904856" y="0"/>
                </a:cubicBezTo>
                <a:cubicBezTo>
                  <a:pt x="3926250" y="223273"/>
                  <a:pt x="3918833" y="474025"/>
                  <a:pt x="3904856" y="687368"/>
                </a:cubicBezTo>
                <a:cubicBezTo>
                  <a:pt x="3890879" y="900711"/>
                  <a:pt x="3935718" y="1082639"/>
                  <a:pt x="3904856" y="1333493"/>
                </a:cubicBezTo>
                <a:cubicBezTo>
                  <a:pt x="3873994" y="1584348"/>
                  <a:pt x="3936917" y="1884114"/>
                  <a:pt x="3904856" y="2062103"/>
                </a:cubicBezTo>
                <a:cubicBezTo>
                  <a:pt x="3684925" y="2075774"/>
                  <a:pt x="3576199" y="2053580"/>
                  <a:pt x="3332144" y="2062103"/>
                </a:cubicBezTo>
                <a:cubicBezTo>
                  <a:pt x="3088089" y="2070626"/>
                  <a:pt x="2952045" y="2039613"/>
                  <a:pt x="2798480" y="2062103"/>
                </a:cubicBezTo>
                <a:cubicBezTo>
                  <a:pt x="2644915" y="2084593"/>
                  <a:pt x="2248061" y="2068384"/>
                  <a:pt x="2108622" y="2062103"/>
                </a:cubicBezTo>
                <a:cubicBezTo>
                  <a:pt x="1969183" y="2055822"/>
                  <a:pt x="1740719" y="2037194"/>
                  <a:pt x="1535910" y="2062103"/>
                </a:cubicBezTo>
                <a:cubicBezTo>
                  <a:pt x="1331101" y="2087012"/>
                  <a:pt x="997815" y="2072763"/>
                  <a:pt x="846052" y="2062103"/>
                </a:cubicBezTo>
                <a:cubicBezTo>
                  <a:pt x="694289" y="2051443"/>
                  <a:pt x="384818" y="2087683"/>
                  <a:pt x="0" y="2062103"/>
                </a:cubicBezTo>
                <a:cubicBezTo>
                  <a:pt x="11366" y="1847263"/>
                  <a:pt x="16609" y="1535318"/>
                  <a:pt x="0" y="1395356"/>
                </a:cubicBezTo>
                <a:cubicBezTo>
                  <a:pt x="-16609" y="1255394"/>
                  <a:pt x="23367" y="841297"/>
                  <a:pt x="0" y="687368"/>
                </a:cubicBezTo>
                <a:cubicBezTo>
                  <a:pt x="-23367" y="533439"/>
                  <a:pt x="-9645" y="299322"/>
                  <a:pt x="0" y="0"/>
                </a:cubicBezTo>
                <a:close/>
              </a:path>
              <a:path w="3904856" h="2062103" stroke="0" extrusionOk="0">
                <a:moveTo>
                  <a:pt x="0" y="0"/>
                </a:moveTo>
                <a:cubicBezTo>
                  <a:pt x="238816" y="28734"/>
                  <a:pt x="474054" y="-6808"/>
                  <a:pt x="611761" y="0"/>
                </a:cubicBezTo>
                <a:cubicBezTo>
                  <a:pt x="749468" y="6808"/>
                  <a:pt x="1024935" y="-23501"/>
                  <a:pt x="1145424" y="0"/>
                </a:cubicBezTo>
                <a:cubicBezTo>
                  <a:pt x="1265913" y="23501"/>
                  <a:pt x="1513577" y="-33268"/>
                  <a:pt x="1874331" y="0"/>
                </a:cubicBezTo>
                <a:cubicBezTo>
                  <a:pt x="2235085" y="33268"/>
                  <a:pt x="2297028" y="14584"/>
                  <a:pt x="2486092" y="0"/>
                </a:cubicBezTo>
                <a:cubicBezTo>
                  <a:pt x="2675156" y="-14584"/>
                  <a:pt x="2830607" y="-19091"/>
                  <a:pt x="3097852" y="0"/>
                </a:cubicBezTo>
                <a:cubicBezTo>
                  <a:pt x="3365097" y="19091"/>
                  <a:pt x="3593857" y="27130"/>
                  <a:pt x="3904856" y="0"/>
                </a:cubicBezTo>
                <a:cubicBezTo>
                  <a:pt x="3932301" y="281104"/>
                  <a:pt x="3922518" y="430108"/>
                  <a:pt x="3904856" y="646126"/>
                </a:cubicBezTo>
                <a:cubicBezTo>
                  <a:pt x="3887194" y="862144"/>
                  <a:pt x="3876644" y="1162070"/>
                  <a:pt x="3904856" y="1333493"/>
                </a:cubicBezTo>
                <a:cubicBezTo>
                  <a:pt x="3933068" y="1504916"/>
                  <a:pt x="3909970" y="1715249"/>
                  <a:pt x="3904856" y="2062103"/>
                </a:cubicBezTo>
                <a:cubicBezTo>
                  <a:pt x="3773231" y="2049900"/>
                  <a:pt x="3448255" y="2061262"/>
                  <a:pt x="3332144" y="2062103"/>
                </a:cubicBezTo>
                <a:cubicBezTo>
                  <a:pt x="3216033" y="2062944"/>
                  <a:pt x="2995213" y="2053103"/>
                  <a:pt x="2681334" y="2062103"/>
                </a:cubicBezTo>
                <a:cubicBezTo>
                  <a:pt x="2367455" y="2071104"/>
                  <a:pt x="2270345" y="2089753"/>
                  <a:pt x="2069574" y="2062103"/>
                </a:cubicBezTo>
                <a:cubicBezTo>
                  <a:pt x="1868803" y="2034453"/>
                  <a:pt x="1636446" y="2091726"/>
                  <a:pt x="1340667" y="2062103"/>
                </a:cubicBezTo>
                <a:cubicBezTo>
                  <a:pt x="1044888" y="2032480"/>
                  <a:pt x="787543" y="2086260"/>
                  <a:pt x="611761" y="2062103"/>
                </a:cubicBezTo>
                <a:cubicBezTo>
                  <a:pt x="435979" y="2037946"/>
                  <a:pt x="180164" y="2054934"/>
                  <a:pt x="0" y="2062103"/>
                </a:cubicBezTo>
                <a:cubicBezTo>
                  <a:pt x="-19074" y="1718482"/>
                  <a:pt x="-3720" y="1709017"/>
                  <a:pt x="0" y="1374735"/>
                </a:cubicBezTo>
                <a:cubicBezTo>
                  <a:pt x="3720" y="1040453"/>
                  <a:pt x="31663" y="842609"/>
                  <a:pt x="0" y="707989"/>
                </a:cubicBezTo>
                <a:cubicBezTo>
                  <a:pt x="-31663" y="573369"/>
                  <a:pt x="32614" y="256905"/>
                  <a:pt x="0" y="0"/>
                </a:cubicBezTo>
                <a:close/>
              </a:path>
            </a:pathLst>
          </a:custGeom>
          <a:solidFill>
            <a:srgbClr val="D8A9E2"/>
          </a:solidFill>
          <a:ln w="38100">
            <a:solidFill>
              <a:srgbClr val="E271E2"/>
            </a:solidFill>
            <a:extLst>
              <a:ext uri="{C807C97D-BFC1-408E-A445-0C87EB9F89A2}">
                <ask:lineSketchStyleProps xmlns:ask="http://schemas.microsoft.com/office/drawing/2018/sketchyshapes" sd="1219033472">
                  <a:prstGeom prst="rect">
                    <a:avLst/>
                  </a:prstGeom>
                  <ask:type>
                    <ask:lineSketchFreehand/>
                  </ask:type>
                </ask:lineSketchStyleProps>
              </a:ext>
            </a:extLst>
          </a:ln>
          <a:effectLst>
            <a:outerShdw blurRad="1028700" dist="2197100" dir="17940000" algn="ctr" rotWithShape="0">
              <a:srgbClr val="000000">
                <a:alpha val="8000"/>
              </a:srgbClr>
            </a:outerShdw>
          </a:effectLst>
        </p:spPr>
        <p:txBody>
          <a:bodyPr wrap="square" rtlCol="0">
            <a:spAutoFit/>
          </a:bodyPr>
          <a:lstStyle/>
          <a:p>
            <a:r>
              <a:rPr lang="en-GB" sz="1600" dirty="0"/>
              <a:t>“Vygotsky and Piaget amongst others, criticise the behaviourist approach, as it was too teacher centred and directed, void of meaningful learning and the teacher process was focused too much on individual rather than collaborative group work.” (Liu and Matthews, 2005, p. 387)</a:t>
            </a:r>
            <a:endParaRPr lang="en-US" sz="1600" dirty="0"/>
          </a:p>
        </p:txBody>
      </p:sp>
      <p:sp>
        <p:nvSpPr>
          <p:cNvPr id="26" name="TextBox 25">
            <a:extLst>
              <a:ext uri="{FF2B5EF4-FFF2-40B4-BE49-F238E27FC236}">
                <a16:creationId xmlns:a16="http://schemas.microsoft.com/office/drawing/2014/main" id="{056C83B8-FC60-CC49-9BC8-F707C7D546DE}"/>
              </a:ext>
            </a:extLst>
          </p:cNvPr>
          <p:cNvSpPr txBox="1"/>
          <p:nvPr/>
        </p:nvSpPr>
        <p:spPr>
          <a:xfrm>
            <a:off x="8380063" y="4452371"/>
            <a:ext cx="3646504" cy="2308324"/>
          </a:xfrm>
          <a:custGeom>
            <a:avLst/>
            <a:gdLst>
              <a:gd name="connsiteX0" fmla="*/ 0 w 3646504"/>
              <a:gd name="connsiteY0" fmla="*/ 0 h 2308324"/>
              <a:gd name="connsiteX1" fmla="*/ 3646504 w 3646504"/>
              <a:gd name="connsiteY1" fmla="*/ 0 h 2308324"/>
              <a:gd name="connsiteX2" fmla="*/ 3646504 w 3646504"/>
              <a:gd name="connsiteY2" fmla="*/ 2308324 h 2308324"/>
              <a:gd name="connsiteX3" fmla="*/ 0 w 3646504"/>
              <a:gd name="connsiteY3" fmla="*/ 2308324 h 2308324"/>
              <a:gd name="connsiteX4" fmla="*/ 0 w 3646504"/>
              <a:gd name="connsiteY4" fmla="*/ 0 h 2308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504" h="2308324" fill="none" extrusionOk="0">
                <a:moveTo>
                  <a:pt x="0" y="0"/>
                </a:moveTo>
                <a:cubicBezTo>
                  <a:pt x="1759322" y="-49533"/>
                  <a:pt x="3094041" y="-14809"/>
                  <a:pt x="3646504" y="0"/>
                </a:cubicBezTo>
                <a:cubicBezTo>
                  <a:pt x="3734143" y="752880"/>
                  <a:pt x="3573825" y="1427176"/>
                  <a:pt x="3646504" y="2308324"/>
                </a:cubicBezTo>
                <a:cubicBezTo>
                  <a:pt x="2971136" y="2260093"/>
                  <a:pt x="1203359" y="2392779"/>
                  <a:pt x="0" y="2308324"/>
                </a:cubicBezTo>
                <a:cubicBezTo>
                  <a:pt x="-38581" y="1446843"/>
                  <a:pt x="63341" y="405110"/>
                  <a:pt x="0" y="0"/>
                </a:cubicBezTo>
                <a:close/>
              </a:path>
              <a:path w="3646504" h="2308324" stroke="0" extrusionOk="0">
                <a:moveTo>
                  <a:pt x="0" y="0"/>
                </a:moveTo>
                <a:cubicBezTo>
                  <a:pt x="1329383" y="118645"/>
                  <a:pt x="3128005" y="116012"/>
                  <a:pt x="3646504" y="0"/>
                </a:cubicBezTo>
                <a:cubicBezTo>
                  <a:pt x="3513622" y="525567"/>
                  <a:pt x="3731455" y="1753845"/>
                  <a:pt x="3646504" y="2308324"/>
                </a:cubicBezTo>
                <a:cubicBezTo>
                  <a:pt x="3081477" y="2442924"/>
                  <a:pt x="1031081" y="2151128"/>
                  <a:pt x="0" y="2308324"/>
                </a:cubicBezTo>
                <a:cubicBezTo>
                  <a:pt x="-20187" y="1250243"/>
                  <a:pt x="-152480" y="717804"/>
                  <a:pt x="0" y="0"/>
                </a:cubicBezTo>
                <a:close/>
              </a:path>
            </a:pathLst>
          </a:custGeom>
          <a:solidFill>
            <a:srgbClr val="A0E5F0"/>
          </a:solidFill>
          <a:ln w="38100">
            <a:solidFill>
              <a:srgbClr val="00B0F0"/>
            </a:solidFill>
            <a:extLst>
              <a:ext uri="{C807C97D-BFC1-408E-A445-0C87EB9F89A2}">
                <ask:lineSketchStyleProps xmlns:ask="http://schemas.microsoft.com/office/drawing/2018/sketchyshapes" sd="1219033472">
                  <a:prstGeom prst="rect">
                    <a:avLst/>
                  </a:prstGeom>
                  <ask:type>
                    <ask:lineSketchCurved/>
                  </ask:type>
                </ask:lineSketchStyleProps>
              </a:ext>
            </a:extLst>
          </a:ln>
          <a:effectLst>
            <a:reflection endPos="0" dir="5400000" sy="-100000" algn="bl" rotWithShape="0"/>
          </a:effectLst>
        </p:spPr>
        <p:txBody>
          <a:bodyPr wrap="square" rtlCol="0">
            <a:spAutoFit/>
          </a:bodyPr>
          <a:lstStyle/>
          <a:p>
            <a:r>
              <a:rPr lang="en-GB" sz="1600" dirty="0"/>
              <a:t>”The fundamental problem with the behaviourist approach was that it characterised learning as an essentially passive process, consisting of forming simple associations between events, and being dependent upon external rewards or reinforcement”.  (</a:t>
            </a:r>
            <a:r>
              <a:rPr lang="en-GB" sz="1600" dirty="0" err="1"/>
              <a:t>Whitebread</a:t>
            </a:r>
            <a:r>
              <a:rPr lang="en-GB" sz="1600" dirty="0"/>
              <a:t>, 2012, p. 115) </a:t>
            </a:r>
            <a:endParaRPr lang="en-US" sz="1600" dirty="0"/>
          </a:p>
        </p:txBody>
      </p:sp>
      <p:sp>
        <p:nvSpPr>
          <p:cNvPr id="28" name="TextBox 27">
            <a:extLst>
              <a:ext uri="{FF2B5EF4-FFF2-40B4-BE49-F238E27FC236}">
                <a16:creationId xmlns:a16="http://schemas.microsoft.com/office/drawing/2014/main" id="{F4FF8FBE-186C-1541-BBC5-3B858A5E5568}"/>
              </a:ext>
            </a:extLst>
          </p:cNvPr>
          <p:cNvSpPr txBox="1"/>
          <p:nvPr/>
        </p:nvSpPr>
        <p:spPr>
          <a:xfrm>
            <a:off x="237624" y="3898798"/>
            <a:ext cx="3412598" cy="2062103"/>
          </a:xfrm>
          <a:custGeom>
            <a:avLst/>
            <a:gdLst>
              <a:gd name="connsiteX0" fmla="*/ 0 w 3412598"/>
              <a:gd name="connsiteY0" fmla="*/ 0 h 2062103"/>
              <a:gd name="connsiteX1" fmla="*/ 3412598 w 3412598"/>
              <a:gd name="connsiteY1" fmla="*/ 0 h 2062103"/>
              <a:gd name="connsiteX2" fmla="*/ 3412598 w 3412598"/>
              <a:gd name="connsiteY2" fmla="*/ 2062103 h 2062103"/>
              <a:gd name="connsiteX3" fmla="*/ 0 w 3412598"/>
              <a:gd name="connsiteY3" fmla="*/ 2062103 h 2062103"/>
              <a:gd name="connsiteX4" fmla="*/ 0 w 3412598"/>
              <a:gd name="connsiteY4" fmla="*/ 0 h 20621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2598" h="2062103" fill="none" extrusionOk="0">
                <a:moveTo>
                  <a:pt x="0" y="0"/>
                </a:moveTo>
                <a:cubicBezTo>
                  <a:pt x="1015225" y="-49533"/>
                  <a:pt x="2323902" y="-14809"/>
                  <a:pt x="3412598" y="0"/>
                </a:cubicBezTo>
                <a:cubicBezTo>
                  <a:pt x="3500237" y="235194"/>
                  <a:pt x="3339919" y="1131426"/>
                  <a:pt x="3412598" y="2062103"/>
                </a:cubicBezTo>
                <a:cubicBezTo>
                  <a:pt x="2519224" y="2013872"/>
                  <a:pt x="404552" y="2146558"/>
                  <a:pt x="0" y="2062103"/>
                </a:cubicBezTo>
                <a:cubicBezTo>
                  <a:pt x="-38581" y="1730195"/>
                  <a:pt x="63341" y="233355"/>
                  <a:pt x="0" y="0"/>
                </a:cubicBezTo>
                <a:close/>
              </a:path>
              <a:path w="3412598" h="2062103" stroke="0" extrusionOk="0">
                <a:moveTo>
                  <a:pt x="0" y="0"/>
                </a:moveTo>
                <a:cubicBezTo>
                  <a:pt x="692097" y="118645"/>
                  <a:pt x="2236949" y="116012"/>
                  <a:pt x="3412598" y="0"/>
                </a:cubicBezTo>
                <a:cubicBezTo>
                  <a:pt x="3279716" y="364885"/>
                  <a:pt x="3497549" y="1506859"/>
                  <a:pt x="3412598" y="2062103"/>
                </a:cubicBezTo>
                <a:cubicBezTo>
                  <a:pt x="2250899" y="2196703"/>
                  <a:pt x="1600855" y="1904907"/>
                  <a:pt x="0" y="2062103"/>
                </a:cubicBezTo>
                <a:cubicBezTo>
                  <a:pt x="-20187" y="1398320"/>
                  <a:pt x="-152480" y="533643"/>
                  <a:pt x="0" y="0"/>
                </a:cubicBezTo>
                <a:close/>
              </a:path>
            </a:pathLst>
          </a:custGeom>
          <a:solidFill>
            <a:srgbClr val="FFFDC3"/>
          </a:solidFill>
          <a:ln w="38100">
            <a:solidFill>
              <a:srgbClr val="FFFF00"/>
            </a:solidFill>
            <a:extLst>
              <a:ext uri="{C807C97D-BFC1-408E-A445-0C87EB9F89A2}">
                <ask:lineSketchStyleProps xmlns:ask="http://schemas.microsoft.com/office/drawing/2018/sketchyshapes" sd="1219033472">
                  <a:prstGeom prst="rect">
                    <a:avLst/>
                  </a:prstGeom>
                  <ask:type>
                    <ask:lineSketchCurved/>
                  </ask:type>
                </ask:lineSketchStyleProps>
              </a:ext>
            </a:extLst>
          </a:ln>
          <a:effectLst/>
        </p:spPr>
        <p:txBody>
          <a:bodyPr wrap="square" rtlCol="0">
            <a:spAutoFit/>
          </a:bodyPr>
          <a:lstStyle/>
          <a:p>
            <a:pPr fontAlgn="base"/>
            <a:r>
              <a:rPr lang="en-GB" sz="1600" dirty="0"/>
              <a:t>“Verbal reinforcement is one of the most effective types of positive reinforcement that school staff can use.” (Bain, 2007) </a:t>
            </a:r>
            <a:r>
              <a:rPr lang="en-US" sz="1600" dirty="0"/>
              <a:t>It also builds a good rapport between children and professionals. However, the behaviourist theory is now considered outdated.</a:t>
            </a:r>
          </a:p>
        </p:txBody>
      </p:sp>
      <p:pic>
        <p:nvPicPr>
          <p:cNvPr id="34" name="Graphic 33" descr="Back">
            <a:extLst>
              <a:ext uri="{FF2B5EF4-FFF2-40B4-BE49-F238E27FC236}">
                <a16:creationId xmlns:a16="http://schemas.microsoft.com/office/drawing/2014/main" id="{7376F5F9-A415-3544-9EA4-32AD308D069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flipV="1">
            <a:off x="7600753" y="5953273"/>
            <a:ext cx="908474" cy="792387"/>
          </a:xfrm>
          <a:prstGeom prst="rect">
            <a:avLst/>
          </a:prstGeom>
        </p:spPr>
      </p:pic>
      <p:pic>
        <p:nvPicPr>
          <p:cNvPr id="35" name="Graphic 34" descr="Back">
            <a:extLst>
              <a:ext uri="{FF2B5EF4-FFF2-40B4-BE49-F238E27FC236}">
                <a16:creationId xmlns:a16="http://schemas.microsoft.com/office/drawing/2014/main" id="{940A46E5-E52A-B541-B823-CB05A0800A5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2441536" flipH="1">
            <a:off x="3446441" y="3974953"/>
            <a:ext cx="908474" cy="694629"/>
          </a:xfrm>
          <a:prstGeom prst="rect">
            <a:avLst/>
          </a:prstGeom>
        </p:spPr>
      </p:pic>
      <p:sp>
        <p:nvSpPr>
          <p:cNvPr id="37" name="TextBox 36">
            <a:extLst>
              <a:ext uri="{FF2B5EF4-FFF2-40B4-BE49-F238E27FC236}">
                <a16:creationId xmlns:a16="http://schemas.microsoft.com/office/drawing/2014/main" id="{D5C718BB-C945-2944-80EE-ABE7CCD3F4A4}"/>
              </a:ext>
            </a:extLst>
          </p:cNvPr>
          <p:cNvSpPr txBox="1"/>
          <p:nvPr/>
        </p:nvSpPr>
        <p:spPr>
          <a:xfrm>
            <a:off x="4184836" y="3015745"/>
            <a:ext cx="2766684" cy="1169551"/>
          </a:xfrm>
          <a:prstGeom prst="rect">
            <a:avLst/>
          </a:prstGeom>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p:spPr>
        <p:txBody>
          <a:bodyPr wrap="square" rtlCol="0">
            <a:spAutoFit/>
          </a:bodyPr>
          <a:lstStyle/>
          <a:p>
            <a:pPr algn="ctr"/>
            <a:r>
              <a:rPr lang="en-GB" sz="1400" dirty="0"/>
              <a:t>Behaviourism is effective for professionals as it provides very clear, unambiguous rules and can support professionals to set high expectations. </a:t>
            </a:r>
          </a:p>
        </p:txBody>
      </p:sp>
      <p:sp>
        <p:nvSpPr>
          <p:cNvPr id="38" name="Cloud Callout 37">
            <a:extLst>
              <a:ext uri="{FF2B5EF4-FFF2-40B4-BE49-F238E27FC236}">
                <a16:creationId xmlns:a16="http://schemas.microsoft.com/office/drawing/2014/main" id="{7734E7C0-E7E9-E840-B8C3-A70B7FA13E81}"/>
              </a:ext>
            </a:extLst>
          </p:cNvPr>
          <p:cNvSpPr/>
          <p:nvPr/>
        </p:nvSpPr>
        <p:spPr>
          <a:xfrm>
            <a:off x="3119012" y="505314"/>
            <a:ext cx="3176274" cy="2086263"/>
          </a:xfrm>
          <a:prstGeom prst="cloudCallout">
            <a:avLst>
              <a:gd name="adj1" fmla="val -79647"/>
              <a:gd name="adj2" fmla="val -42364"/>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Box 38">
            <a:extLst>
              <a:ext uri="{FF2B5EF4-FFF2-40B4-BE49-F238E27FC236}">
                <a16:creationId xmlns:a16="http://schemas.microsoft.com/office/drawing/2014/main" id="{BD076A2C-4FD9-1B43-8F1C-3B04363D5A90}"/>
              </a:ext>
            </a:extLst>
          </p:cNvPr>
          <p:cNvSpPr txBox="1"/>
          <p:nvPr/>
        </p:nvSpPr>
        <p:spPr>
          <a:xfrm>
            <a:off x="3396338" y="897099"/>
            <a:ext cx="2621622" cy="1446550"/>
          </a:xfrm>
          <a:prstGeom prst="rect">
            <a:avLst/>
          </a:prstGeom>
          <a:noFill/>
        </p:spPr>
        <p:txBody>
          <a:bodyPr wrap="square" rtlCol="0">
            <a:spAutoFit/>
          </a:bodyPr>
          <a:lstStyle/>
          <a:p>
            <a:pPr algn="ctr"/>
            <a:r>
              <a:rPr lang="en-US" sz="1400" dirty="0"/>
              <a:t>Skinner believed that learning was passive and mechanistic, and that learning takes place when the child is presented with the correct stimulus. </a:t>
            </a:r>
          </a:p>
          <a:p>
            <a:endParaRPr lang="en-US" dirty="0"/>
          </a:p>
        </p:txBody>
      </p:sp>
      <p:sp>
        <p:nvSpPr>
          <p:cNvPr id="41" name="TextBox 40">
            <a:extLst>
              <a:ext uri="{FF2B5EF4-FFF2-40B4-BE49-F238E27FC236}">
                <a16:creationId xmlns:a16="http://schemas.microsoft.com/office/drawing/2014/main" id="{6A1F75B2-577E-C344-B722-9059D0CC643A}"/>
              </a:ext>
            </a:extLst>
          </p:cNvPr>
          <p:cNvSpPr txBox="1"/>
          <p:nvPr/>
        </p:nvSpPr>
        <p:spPr>
          <a:xfrm>
            <a:off x="10081260" y="2546279"/>
            <a:ext cx="1851705" cy="1600438"/>
          </a:xfrm>
          <a:prstGeom prst="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p:spPr>
        <p:txBody>
          <a:bodyPr wrap="square" rtlCol="0">
            <a:spAutoFit/>
          </a:bodyPr>
          <a:lstStyle/>
          <a:p>
            <a:pPr algn="ctr"/>
            <a:r>
              <a:rPr lang="en-GB" sz="1400" dirty="0"/>
              <a:t>The simplicity of behaviourist theory makes it beneficial for teaching children and young people manners and rules.</a:t>
            </a:r>
          </a:p>
        </p:txBody>
      </p:sp>
      <p:sp>
        <p:nvSpPr>
          <p:cNvPr id="43" name="TextBox 42">
            <a:extLst>
              <a:ext uri="{FF2B5EF4-FFF2-40B4-BE49-F238E27FC236}">
                <a16:creationId xmlns:a16="http://schemas.microsoft.com/office/drawing/2014/main" id="{D9A8D060-EA13-C94A-BEE1-9B141AD4AFBA}"/>
              </a:ext>
            </a:extLst>
          </p:cNvPr>
          <p:cNvSpPr txBox="1"/>
          <p:nvPr/>
        </p:nvSpPr>
        <p:spPr>
          <a:xfrm>
            <a:off x="317895" y="2714473"/>
            <a:ext cx="3412599" cy="954107"/>
          </a:xfrm>
          <a:prstGeom prst="rect">
            <a:avLst/>
          </a:prstGeom>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ln>
            <a:solidFill>
              <a:srgbClr val="00B0F0"/>
            </a:solidFill>
            <a:prstDash val="dashDot"/>
          </a:ln>
        </p:spPr>
        <p:txBody>
          <a:bodyPr wrap="square" rtlCol="0">
            <a:spAutoFit/>
          </a:bodyPr>
          <a:lstStyle/>
          <a:p>
            <a:pPr algn="ctr"/>
            <a:r>
              <a:rPr lang="en-GB" sz="1400" dirty="0"/>
              <a:t>Children and young people are shown exactly what the rules are and understand exactly what is expected of them in the setting.</a:t>
            </a:r>
          </a:p>
        </p:txBody>
      </p:sp>
      <p:sp>
        <p:nvSpPr>
          <p:cNvPr id="12" name="TextBox 11">
            <a:extLst>
              <a:ext uri="{FF2B5EF4-FFF2-40B4-BE49-F238E27FC236}">
                <a16:creationId xmlns:a16="http://schemas.microsoft.com/office/drawing/2014/main" id="{9637BB77-181B-2841-9DD9-119888DE0E77}"/>
              </a:ext>
            </a:extLst>
          </p:cNvPr>
          <p:cNvSpPr txBox="1"/>
          <p:nvPr/>
        </p:nvSpPr>
        <p:spPr>
          <a:xfrm>
            <a:off x="3097014" y="-30909"/>
            <a:ext cx="8470146" cy="646331"/>
          </a:xfrm>
          <a:prstGeom prst="rect">
            <a:avLst/>
          </a:prstGeom>
          <a:noFill/>
        </p:spPr>
        <p:txBody>
          <a:bodyPr wrap="square" rtlCol="0">
            <a:spAutoFit/>
          </a:bodyPr>
          <a:lstStyle/>
          <a:p>
            <a:r>
              <a:rPr lang="en-US" sz="3600" dirty="0">
                <a:latin typeface="Imprint MT Shadow" pitchFamily="82" charset="77"/>
              </a:rPr>
              <a:t>B. F. Skinner - Behaviourism</a:t>
            </a:r>
          </a:p>
        </p:txBody>
      </p:sp>
      <p:sp>
        <p:nvSpPr>
          <p:cNvPr id="2" name="TextBox 1">
            <a:extLst>
              <a:ext uri="{FF2B5EF4-FFF2-40B4-BE49-F238E27FC236}">
                <a16:creationId xmlns:a16="http://schemas.microsoft.com/office/drawing/2014/main" id="{25FB968F-9579-2444-BB2C-0736942B6950}"/>
              </a:ext>
            </a:extLst>
          </p:cNvPr>
          <p:cNvSpPr txBox="1"/>
          <p:nvPr/>
        </p:nvSpPr>
        <p:spPr>
          <a:xfrm>
            <a:off x="7153031" y="2843715"/>
            <a:ext cx="2614756" cy="1323439"/>
          </a:xfrm>
          <a:custGeom>
            <a:avLst/>
            <a:gdLst>
              <a:gd name="connsiteX0" fmla="*/ 0 w 2614756"/>
              <a:gd name="connsiteY0" fmla="*/ 0 h 1323439"/>
              <a:gd name="connsiteX1" fmla="*/ 496804 w 2614756"/>
              <a:gd name="connsiteY1" fmla="*/ 0 h 1323439"/>
              <a:gd name="connsiteX2" fmla="*/ 941312 w 2614756"/>
              <a:gd name="connsiteY2" fmla="*/ 0 h 1323439"/>
              <a:gd name="connsiteX3" fmla="*/ 1411968 w 2614756"/>
              <a:gd name="connsiteY3" fmla="*/ 0 h 1323439"/>
              <a:gd name="connsiteX4" fmla="*/ 1961067 w 2614756"/>
              <a:gd name="connsiteY4" fmla="*/ 0 h 1323439"/>
              <a:gd name="connsiteX5" fmla="*/ 2614756 w 2614756"/>
              <a:gd name="connsiteY5" fmla="*/ 0 h 1323439"/>
              <a:gd name="connsiteX6" fmla="*/ 2614756 w 2614756"/>
              <a:gd name="connsiteY6" fmla="*/ 414678 h 1323439"/>
              <a:gd name="connsiteX7" fmla="*/ 2614756 w 2614756"/>
              <a:gd name="connsiteY7" fmla="*/ 816121 h 1323439"/>
              <a:gd name="connsiteX8" fmla="*/ 2614756 w 2614756"/>
              <a:gd name="connsiteY8" fmla="*/ 1323439 h 1323439"/>
              <a:gd name="connsiteX9" fmla="*/ 2091805 w 2614756"/>
              <a:gd name="connsiteY9" fmla="*/ 1323439 h 1323439"/>
              <a:gd name="connsiteX10" fmla="*/ 1621149 w 2614756"/>
              <a:gd name="connsiteY10" fmla="*/ 1323439 h 1323439"/>
              <a:gd name="connsiteX11" fmla="*/ 1045902 w 2614756"/>
              <a:gd name="connsiteY11" fmla="*/ 1323439 h 1323439"/>
              <a:gd name="connsiteX12" fmla="*/ 549099 w 2614756"/>
              <a:gd name="connsiteY12" fmla="*/ 1323439 h 1323439"/>
              <a:gd name="connsiteX13" fmla="*/ 0 w 2614756"/>
              <a:gd name="connsiteY13" fmla="*/ 1323439 h 1323439"/>
              <a:gd name="connsiteX14" fmla="*/ 0 w 2614756"/>
              <a:gd name="connsiteY14" fmla="*/ 869058 h 1323439"/>
              <a:gd name="connsiteX15" fmla="*/ 0 w 2614756"/>
              <a:gd name="connsiteY15" fmla="*/ 441146 h 1323439"/>
              <a:gd name="connsiteX16" fmla="*/ 0 w 2614756"/>
              <a:gd name="connsiteY16" fmla="*/ 0 h 1323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14756" h="1323439" fill="none" extrusionOk="0">
                <a:moveTo>
                  <a:pt x="0" y="0"/>
                </a:moveTo>
                <a:cubicBezTo>
                  <a:pt x="189986" y="-25908"/>
                  <a:pt x="378899" y="30122"/>
                  <a:pt x="496804" y="0"/>
                </a:cubicBezTo>
                <a:cubicBezTo>
                  <a:pt x="614709" y="-30122"/>
                  <a:pt x="782793" y="43502"/>
                  <a:pt x="941312" y="0"/>
                </a:cubicBezTo>
                <a:cubicBezTo>
                  <a:pt x="1099831" y="-43502"/>
                  <a:pt x="1287748" y="35776"/>
                  <a:pt x="1411968" y="0"/>
                </a:cubicBezTo>
                <a:cubicBezTo>
                  <a:pt x="1536188" y="-35776"/>
                  <a:pt x="1846224" y="40615"/>
                  <a:pt x="1961067" y="0"/>
                </a:cubicBezTo>
                <a:cubicBezTo>
                  <a:pt x="2075910" y="-40615"/>
                  <a:pt x="2294501" y="28325"/>
                  <a:pt x="2614756" y="0"/>
                </a:cubicBezTo>
                <a:cubicBezTo>
                  <a:pt x="2657316" y="107509"/>
                  <a:pt x="2592380" y="247356"/>
                  <a:pt x="2614756" y="414678"/>
                </a:cubicBezTo>
                <a:cubicBezTo>
                  <a:pt x="2637132" y="582000"/>
                  <a:pt x="2573366" y="696194"/>
                  <a:pt x="2614756" y="816121"/>
                </a:cubicBezTo>
                <a:cubicBezTo>
                  <a:pt x="2656146" y="936048"/>
                  <a:pt x="2590788" y="1168777"/>
                  <a:pt x="2614756" y="1323439"/>
                </a:cubicBezTo>
                <a:cubicBezTo>
                  <a:pt x="2364649" y="1338081"/>
                  <a:pt x="2210688" y="1303073"/>
                  <a:pt x="2091805" y="1323439"/>
                </a:cubicBezTo>
                <a:cubicBezTo>
                  <a:pt x="1972922" y="1343805"/>
                  <a:pt x="1850043" y="1267436"/>
                  <a:pt x="1621149" y="1323439"/>
                </a:cubicBezTo>
                <a:cubicBezTo>
                  <a:pt x="1392255" y="1379442"/>
                  <a:pt x="1164360" y="1261322"/>
                  <a:pt x="1045902" y="1323439"/>
                </a:cubicBezTo>
                <a:cubicBezTo>
                  <a:pt x="927444" y="1385556"/>
                  <a:pt x="758584" y="1304072"/>
                  <a:pt x="549099" y="1323439"/>
                </a:cubicBezTo>
                <a:cubicBezTo>
                  <a:pt x="339614" y="1342806"/>
                  <a:pt x="110684" y="1283900"/>
                  <a:pt x="0" y="1323439"/>
                </a:cubicBezTo>
                <a:cubicBezTo>
                  <a:pt x="-37838" y="1209556"/>
                  <a:pt x="30444" y="1092945"/>
                  <a:pt x="0" y="869058"/>
                </a:cubicBezTo>
                <a:cubicBezTo>
                  <a:pt x="-30444" y="645171"/>
                  <a:pt x="3674" y="636797"/>
                  <a:pt x="0" y="441146"/>
                </a:cubicBezTo>
                <a:cubicBezTo>
                  <a:pt x="-3674" y="245495"/>
                  <a:pt x="49432" y="152482"/>
                  <a:pt x="0" y="0"/>
                </a:cubicBezTo>
                <a:close/>
              </a:path>
              <a:path w="2614756" h="1323439" stroke="0" extrusionOk="0">
                <a:moveTo>
                  <a:pt x="0" y="0"/>
                </a:moveTo>
                <a:cubicBezTo>
                  <a:pt x="215750" y="-36832"/>
                  <a:pt x="294206" y="49507"/>
                  <a:pt x="496804" y="0"/>
                </a:cubicBezTo>
                <a:cubicBezTo>
                  <a:pt x="699402" y="-49507"/>
                  <a:pt x="834294" y="49548"/>
                  <a:pt x="941312" y="0"/>
                </a:cubicBezTo>
                <a:cubicBezTo>
                  <a:pt x="1048330" y="-49548"/>
                  <a:pt x="1378434" y="19598"/>
                  <a:pt x="1516558" y="0"/>
                </a:cubicBezTo>
                <a:cubicBezTo>
                  <a:pt x="1654682" y="-19598"/>
                  <a:pt x="1873491" y="18463"/>
                  <a:pt x="2013362" y="0"/>
                </a:cubicBezTo>
                <a:cubicBezTo>
                  <a:pt x="2153233" y="-18463"/>
                  <a:pt x="2338488" y="17970"/>
                  <a:pt x="2614756" y="0"/>
                </a:cubicBezTo>
                <a:cubicBezTo>
                  <a:pt x="2628739" y="195811"/>
                  <a:pt x="2571325" y="372330"/>
                  <a:pt x="2614756" y="467615"/>
                </a:cubicBezTo>
                <a:cubicBezTo>
                  <a:pt x="2658187" y="562900"/>
                  <a:pt x="2566945" y="707276"/>
                  <a:pt x="2614756" y="908761"/>
                </a:cubicBezTo>
                <a:cubicBezTo>
                  <a:pt x="2662567" y="1110246"/>
                  <a:pt x="2610285" y="1139823"/>
                  <a:pt x="2614756" y="1323439"/>
                </a:cubicBezTo>
                <a:cubicBezTo>
                  <a:pt x="2495089" y="1350169"/>
                  <a:pt x="2373177" y="1270843"/>
                  <a:pt x="2144100" y="1323439"/>
                </a:cubicBezTo>
                <a:cubicBezTo>
                  <a:pt x="1915023" y="1376035"/>
                  <a:pt x="1780006" y="1313375"/>
                  <a:pt x="1621149" y="1323439"/>
                </a:cubicBezTo>
                <a:cubicBezTo>
                  <a:pt x="1462292" y="1333503"/>
                  <a:pt x="1214309" y="1311248"/>
                  <a:pt x="1098198" y="1323439"/>
                </a:cubicBezTo>
                <a:cubicBezTo>
                  <a:pt x="982087" y="1335630"/>
                  <a:pt x="763193" y="1309915"/>
                  <a:pt x="601394" y="1323439"/>
                </a:cubicBezTo>
                <a:cubicBezTo>
                  <a:pt x="439595" y="1336963"/>
                  <a:pt x="167598" y="1275863"/>
                  <a:pt x="0" y="1323439"/>
                </a:cubicBezTo>
                <a:cubicBezTo>
                  <a:pt x="-39774" y="1227107"/>
                  <a:pt x="50175" y="1027091"/>
                  <a:pt x="0" y="855824"/>
                </a:cubicBezTo>
                <a:cubicBezTo>
                  <a:pt x="-50175" y="684557"/>
                  <a:pt x="30401" y="527802"/>
                  <a:pt x="0" y="388209"/>
                </a:cubicBezTo>
                <a:cubicBezTo>
                  <a:pt x="-30401" y="248617"/>
                  <a:pt x="2987" y="83416"/>
                  <a:pt x="0" y="0"/>
                </a:cubicBezTo>
                <a:close/>
              </a:path>
            </a:pathLst>
          </a:custGeom>
          <a:solidFill>
            <a:srgbClr val="A1E28F"/>
          </a:solidFill>
          <a:ln w="38100">
            <a:solidFill>
              <a:srgbClr val="00B05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ctr"/>
            <a:r>
              <a:rPr lang="en-US" sz="1600" dirty="0"/>
              <a:t>Using behaviourism can allow for specific and measurable curriculum to be delivered. (Jordan et al, 2009, p. 34). </a:t>
            </a:r>
          </a:p>
        </p:txBody>
      </p:sp>
    </p:spTree>
    <p:extLst>
      <p:ext uri="{BB962C8B-B14F-4D97-AF65-F5344CB8AC3E}">
        <p14:creationId xmlns:p14="http://schemas.microsoft.com/office/powerpoint/2010/main" val="9086840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73D5F2F0-FC2D-1247-9DE6-ACB93DFC5BC5}"/>
              </a:ext>
            </a:extLst>
          </p:cNvPr>
          <p:cNvSpPr/>
          <p:nvPr/>
        </p:nvSpPr>
        <p:spPr>
          <a:xfrm>
            <a:off x="185765" y="493157"/>
            <a:ext cx="2728912" cy="2143125"/>
          </a:xfrm>
          <a:prstGeom prst="roundRect">
            <a:avLst/>
          </a:prstGeom>
          <a:blipFill dpi="0" rotWithShape="1">
            <a:blip r:embed="rId3"/>
            <a:srcRect/>
            <a:stretch>
              <a:fillRect/>
            </a:stretch>
          </a:blip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ed Rectangle 4">
            <a:extLst>
              <a:ext uri="{FF2B5EF4-FFF2-40B4-BE49-F238E27FC236}">
                <a16:creationId xmlns:a16="http://schemas.microsoft.com/office/drawing/2014/main" id="{F1136146-FD74-894C-9AD4-A73505BFBEF7}"/>
              </a:ext>
            </a:extLst>
          </p:cNvPr>
          <p:cNvSpPr/>
          <p:nvPr/>
        </p:nvSpPr>
        <p:spPr>
          <a:xfrm>
            <a:off x="5717024" y="2287265"/>
            <a:ext cx="2728912" cy="2036862"/>
          </a:xfrm>
          <a:prstGeom prst="roundRect">
            <a:avLst/>
          </a:prstGeom>
          <a:blipFill dpi="0" rotWithShape="1">
            <a:blip r:embed="rId4">
              <a:extLst>
                <a:ext uri="{28A0092B-C50C-407E-A947-70E740481C1C}">
                  <a14:useLocalDpi xmlns:a14="http://schemas.microsoft.com/office/drawing/2010/main" val="0"/>
                </a:ext>
              </a:extLst>
            </a:blip>
            <a:srcRect/>
            <a:stretch>
              <a:fillRect/>
            </a:stretch>
          </a:blipFill>
          <a:ln w="38100">
            <a:solidFill>
              <a:srgbClr val="5EFD8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ounded Rectangle 5">
            <a:extLst>
              <a:ext uri="{FF2B5EF4-FFF2-40B4-BE49-F238E27FC236}">
                <a16:creationId xmlns:a16="http://schemas.microsoft.com/office/drawing/2014/main" id="{E6944C50-209F-6947-9185-8B726828980B}"/>
              </a:ext>
            </a:extLst>
          </p:cNvPr>
          <p:cNvSpPr/>
          <p:nvPr/>
        </p:nvSpPr>
        <p:spPr>
          <a:xfrm>
            <a:off x="9693678" y="77474"/>
            <a:ext cx="2428875" cy="2036862"/>
          </a:xfrm>
          <a:prstGeom prst="roundRect">
            <a:avLst/>
          </a:prstGeom>
          <a:blipFill dpi="0" rotWithShape="1">
            <a:blip r:embed="rId5">
              <a:extLst>
                <a:ext uri="{28A0092B-C50C-407E-A947-70E740481C1C}">
                  <a14:useLocalDpi xmlns:a14="http://schemas.microsoft.com/office/drawing/2010/main" val="0"/>
                </a:ext>
              </a:extLst>
            </a:blip>
            <a:srcRect/>
            <a:stretch>
              <a:fillRect/>
            </a:stretch>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5F3B0B4-2789-E04D-85FD-8C8823498CD1}"/>
              </a:ext>
            </a:extLst>
          </p:cNvPr>
          <p:cNvSpPr txBox="1"/>
          <p:nvPr/>
        </p:nvSpPr>
        <p:spPr>
          <a:xfrm>
            <a:off x="399236" y="4606005"/>
            <a:ext cx="4582026" cy="2062103"/>
          </a:xfrm>
          <a:prstGeom prst="rect">
            <a:avLst/>
          </a:prstGeom>
          <a:ln w="38100">
            <a:solidFill>
              <a:srgbClr val="00B0F0"/>
            </a:solidFill>
            <a:prstDash val="dashDot"/>
          </a:ln>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latin typeface="Baskerville" panose="02020502070401020303" pitchFamily="18" charset="0"/>
                <a:ea typeface="Baskerville" panose="02020502070401020303" pitchFamily="18" charset="0"/>
              </a:rPr>
              <a:t>Through operant conditioning, rewards can be in the form of praise from the professionals in the setting and the children's peers or in the form of physical rewards such as treats, extra play time or golden time. </a:t>
            </a:r>
            <a:r>
              <a:rPr lang="en-GB" sz="1600" dirty="0">
                <a:latin typeface="Baskerville" panose="02020502070401020303" pitchFamily="18" charset="0"/>
                <a:ea typeface="Baskerville" panose="02020502070401020303" pitchFamily="18" charset="0"/>
              </a:rPr>
              <a:t>Skinner (1970) states that ‘The more rapidly rewards are given after an appropriate response, the more effective they are.’ (Fleming and Zgodzinski, 2012, p. 189). </a:t>
            </a:r>
            <a:endParaRPr lang="en-US" sz="1600" dirty="0">
              <a:latin typeface="Baskerville" panose="02020502070401020303" pitchFamily="18" charset="0"/>
              <a:ea typeface="Baskerville" panose="02020502070401020303" pitchFamily="18" charset="0"/>
            </a:endParaRPr>
          </a:p>
        </p:txBody>
      </p:sp>
      <p:sp>
        <p:nvSpPr>
          <p:cNvPr id="9" name="TextBox 8">
            <a:extLst>
              <a:ext uri="{FF2B5EF4-FFF2-40B4-BE49-F238E27FC236}">
                <a16:creationId xmlns:a16="http://schemas.microsoft.com/office/drawing/2014/main" id="{5C2A6DAD-2812-B54A-A428-66E62EA1273D}"/>
              </a:ext>
            </a:extLst>
          </p:cNvPr>
          <p:cNvSpPr txBox="1"/>
          <p:nvPr/>
        </p:nvSpPr>
        <p:spPr>
          <a:xfrm>
            <a:off x="145905" y="2764100"/>
            <a:ext cx="5438105" cy="1569660"/>
          </a:xfrm>
          <a:custGeom>
            <a:avLst/>
            <a:gdLst>
              <a:gd name="connsiteX0" fmla="*/ 0 w 5438105"/>
              <a:gd name="connsiteY0" fmla="*/ 0 h 1569660"/>
              <a:gd name="connsiteX1" fmla="*/ 5438105 w 5438105"/>
              <a:gd name="connsiteY1" fmla="*/ 0 h 1569660"/>
              <a:gd name="connsiteX2" fmla="*/ 5438105 w 5438105"/>
              <a:gd name="connsiteY2" fmla="*/ 1569660 h 1569660"/>
              <a:gd name="connsiteX3" fmla="*/ 0 w 5438105"/>
              <a:gd name="connsiteY3" fmla="*/ 1569660 h 1569660"/>
              <a:gd name="connsiteX4" fmla="*/ 0 w 5438105"/>
              <a:gd name="connsiteY4" fmla="*/ 0 h 1569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38105" h="1569660" fill="none" extrusionOk="0">
                <a:moveTo>
                  <a:pt x="0" y="0"/>
                </a:moveTo>
                <a:cubicBezTo>
                  <a:pt x="1314830" y="-49533"/>
                  <a:pt x="2839295" y="-14809"/>
                  <a:pt x="5438105" y="0"/>
                </a:cubicBezTo>
                <a:cubicBezTo>
                  <a:pt x="5335225" y="604354"/>
                  <a:pt x="5417311" y="1131347"/>
                  <a:pt x="5438105" y="1569660"/>
                </a:cubicBezTo>
                <a:cubicBezTo>
                  <a:pt x="4860355" y="1521429"/>
                  <a:pt x="600310" y="1654115"/>
                  <a:pt x="0" y="1569660"/>
                </a:cubicBezTo>
                <a:cubicBezTo>
                  <a:pt x="14018" y="1225496"/>
                  <a:pt x="120773" y="553610"/>
                  <a:pt x="0" y="0"/>
                </a:cubicBezTo>
                <a:close/>
              </a:path>
              <a:path w="5438105" h="1569660" stroke="0" extrusionOk="0">
                <a:moveTo>
                  <a:pt x="0" y="0"/>
                </a:moveTo>
                <a:cubicBezTo>
                  <a:pt x="660096" y="118645"/>
                  <a:pt x="4598243" y="116012"/>
                  <a:pt x="5438105" y="0"/>
                </a:cubicBezTo>
                <a:cubicBezTo>
                  <a:pt x="5438586" y="487818"/>
                  <a:pt x="5425883" y="792603"/>
                  <a:pt x="5438105" y="1569660"/>
                </a:cubicBezTo>
                <a:cubicBezTo>
                  <a:pt x="4772985" y="1704260"/>
                  <a:pt x="1137712" y="1412464"/>
                  <a:pt x="0" y="1569660"/>
                </a:cubicBezTo>
                <a:cubicBezTo>
                  <a:pt x="94608" y="1029083"/>
                  <a:pt x="141027" y="201385"/>
                  <a:pt x="0" y="0"/>
                </a:cubicBezTo>
                <a:close/>
              </a:path>
            </a:pathLst>
          </a:custGeom>
          <a:solidFill>
            <a:srgbClr val="FFFDC3"/>
          </a:solidFill>
          <a:ln w="38100" cmpd="thinThick">
            <a:solidFill>
              <a:srgbClr val="FFFF00"/>
            </a:solidFill>
            <a:extLst>
              <a:ext uri="{C807C97D-BFC1-408E-A445-0C87EB9F89A2}">
                <ask:lineSketchStyleProps xmlns:ask="http://schemas.microsoft.com/office/drawing/2018/sketchyshapes" sd="1219033472">
                  <a:prstGeom prst="rect">
                    <a:avLst/>
                  </a:prstGeom>
                  <ask:type>
                    <ask:lineSketchCurved/>
                  </ask:type>
                </ask:lineSketchStyleProps>
              </a:ext>
            </a:extLst>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600" b="1" dirty="0">
                <a:latin typeface="Baskerville" panose="02020502070401020303" pitchFamily="18" charset="0"/>
                <a:ea typeface="Baskerville" panose="02020502070401020303" pitchFamily="18" charset="0"/>
              </a:rPr>
              <a:t>Tickled Pink and Green for Growth </a:t>
            </a:r>
            <a:r>
              <a:rPr lang="en-US" sz="1600" dirty="0">
                <a:latin typeface="Baskerville" panose="02020502070401020303" pitchFamily="18" charset="0"/>
                <a:ea typeface="Baskerville" panose="02020502070401020303" pitchFamily="18" charset="0"/>
              </a:rPr>
              <a:t>– an initiative that allows peer evaluation as well as praise. Children will pair up and provide feedback on their partners' work. Tickled pink is something that the child has done well and green for growth is their next step. This allows confidence to grow amongst the children as well as criticism to be accepted in order to develop.</a:t>
            </a:r>
          </a:p>
        </p:txBody>
      </p:sp>
      <p:sp>
        <p:nvSpPr>
          <p:cNvPr id="10" name="TextBox 9">
            <a:extLst>
              <a:ext uri="{FF2B5EF4-FFF2-40B4-BE49-F238E27FC236}">
                <a16:creationId xmlns:a16="http://schemas.microsoft.com/office/drawing/2014/main" id="{2CB8AC4C-DAA3-F642-A13D-49446526EE22}"/>
              </a:ext>
            </a:extLst>
          </p:cNvPr>
          <p:cNvSpPr txBox="1"/>
          <p:nvPr/>
        </p:nvSpPr>
        <p:spPr>
          <a:xfrm>
            <a:off x="5440023" y="4620415"/>
            <a:ext cx="6368194" cy="2062103"/>
          </a:xfrm>
          <a:custGeom>
            <a:avLst/>
            <a:gdLst>
              <a:gd name="connsiteX0" fmla="*/ 0 w 6368194"/>
              <a:gd name="connsiteY0" fmla="*/ 0 h 2062103"/>
              <a:gd name="connsiteX1" fmla="*/ 764183 w 6368194"/>
              <a:gd name="connsiteY1" fmla="*/ 0 h 2062103"/>
              <a:gd name="connsiteX2" fmla="*/ 1464685 w 6368194"/>
              <a:gd name="connsiteY2" fmla="*/ 0 h 2062103"/>
              <a:gd name="connsiteX3" fmla="*/ 1910458 w 6368194"/>
              <a:gd name="connsiteY3" fmla="*/ 0 h 2062103"/>
              <a:gd name="connsiteX4" fmla="*/ 2674641 w 6368194"/>
              <a:gd name="connsiteY4" fmla="*/ 0 h 2062103"/>
              <a:gd name="connsiteX5" fmla="*/ 3311461 w 6368194"/>
              <a:gd name="connsiteY5" fmla="*/ 0 h 2062103"/>
              <a:gd name="connsiteX6" fmla="*/ 3884598 w 6368194"/>
              <a:gd name="connsiteY6" fmla="*/ 0 h 2062103"/>
              <a:gd name="connsiteX7" fmla="*/ 4648782 w 6368194"/>
              <a:gd name="connsiteY7" fmla="*/ 0 h 2062103"/>
              <a:gd name="connsiteX8" fmla="*/ 5094555 w 6368194"/>
              <a:gd name="connsiteY8" fmla="*/ 0 h 2062103"/>
              <a:gd name="connsiteX9" fmla="*/ 5604011 w 6368194"/>
              <a:gd name="connsiteY9" fmla="*/ 0 h 2062103"/>
              <a:gd name="connsiteX10" fmla="*/ 6368194 w 6368194"/>
              <a:gd name="connsiteY10" fmla="*/ 0 h 2062103"/>
              <a:gd name="connsiteX11" fmla="*/ 6368194 w 6368194"/>
              <a:gd name="connsiteY11" fmla="*/ 666747 h 2062103"/>
              <a:gd name="connsiteX12" fmla="*/ 6368194 w 6368194"/>
              <a:gd name="connsiteY12" fmla="*/ 1312872 h 2062103"/>
              <a:gd name="connsiteX13" fmla="*/ 6368194 w 6368194"/>
              <a:gd name="connsiteY13" fmla="*/ 2062103 h 2062103"/>
              <a:gd name="connsiteX14" fmla="*/ 5667693 w 6368194"/>
              <a:gd name="connsiteY14" fmla="*/ 2062103 h 2062103"/>
              <a:gd name="connsiteX15" fmla="*/ 4967191 w 6368194"/>
              <a:gd name="connsiteY15" fmla="*/ 2062103 h 2062103"/>
              <a:gd name="connsiteX16" fmla="*/ 4521418 w 6368194"/>
              <a:gd name="connsiteY16" fmla="*/ 2062103 h 2062103"/>
              <a:gd name="connsiteX17" fmla="*/ 4075644 w 6368194"/>
              <a:gd name="connsiteY17" fmla="*/ 2062103 h 2062103"/>
              <a:gd name="connsiteX18" fmla="*/ 3629871 w 6368194"/>
              <a:gd name="connsiteY18" fmla="*/ 2062103 h 2062103"/>
              <a:gd name="connsiteX19" fmla="*/ 3056733 w 6368194"/>
              <a:gd name="connsiteY19" fmla="*/ 2062103 h 2062103"/>
              <a:gd name="connsiteX20" fmla="*/ 2419914 w 6368194"/>
              <a:gd name="connsiteY20" fmla="*/ 2062103 h 2062103"/>
              <a:gd name="connsiteX21" fmla="*/ 1783094 w 6368194"/>
              <a:gd name="connsiteY21" fmla="*/ 2062103 h 2062103"/>
              <a:gd name="connsiteX22" fmla="*/ 1146275 w 6368194"/>
              <a:gd name="connsiteY22" fmla="*/ 2062103 h 2062103"/>
              <a:gd name="connsiteX23" fmla="*/ 0 w 6368194"/>
              <a:gd name="connsiteY23" fmla="*/ 2062103 h 2062103"/>
              <a:gd name="connsiteX24" fmla="*/ 0 w 6368194"/>
              <a:gd name="connsiteY24" fmla="*/ 1333493 h 2062103"/>
              <a:gd name="connsiteX25" fmla="*/ 0 w 6368194"/>
              <a:gd name="connsiteY25" fmla="*/ 625505 h 2062103"/>
              <a:gd name="connsiteX26" fmla="*/ 0 w 6368194"/>
              <a:gd name="connsiteY26"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368194" h="2062103" fill="none" extrusionOk="0">
                <a:moveTo>
                  <a:pt x="0" y="0"/>
                </a:moveTo>
                <a:cubicBezTo>
                  <a:pt x="235458" y="15428"/>
                  <a:pt x="475096" y="9742"/>
                  <a:pt x="764183" y="0"/>
                </a:cubicBezTo>
                <a:cubicBezTo>
                  <a:pt x="1053270" y="-9742"/>
                  <a:pt x="1211725" y="-14681"/>
                  <a:pt x="1464685" y="0"/>
                </a:cubicBezTo>
                <a:cubicBezTo>
                  <a:pt x="1717645" y="14681"/>
                  <a:pt x="1779772" y="-13812"/>
                  <a:pt x="1910458" y="0"/>
                </a:cubicBezTo>
                <a:cubicBezTo>
                  <a:pt x="2041144" y="13812"/>
                  <a:pt x="2460170" y="-13340"/>
                  <a:pt x="2674641" y="0"/>
                </a:cubicBezTo>
                <a:cubicBezTo>
                  <a:pt x="2889112" y="13340"/>
                  <a:pt x="3125827" y="17113"/>
                  <a:pt x="3311461" y="0"/>
                </a:cubicBezTo>
                <a:cubicBezTo>
                  <a:pt x="3497095" y="-17113"/>
                  <a:pt x="3651333" y="22626"/>
                  <a:pt x="3884598" y="0"/>
                </a:cubicBezTo>
                <a:cubicBezTo>
                  <a:pt x="4117863" y="-22626"/>
                  <a:pt x="4327225" y="-16511"/>
                  <a:pt x="4648782" y="0"/>
                </a:cubicBezTo>
                <a:cubicBezTo>
                  <a:pt x="4970339" y="16511"/>
                  <a:pt x="5002626" y="-8905"/>
                  <a:pt x="5094555" y="0"/>
                </a:cubicBezTo>
                <a:cubicBezTo>
                  <a:pt x="5186484" y="8905"/>
                  <a:pt x="5475509" y="-21892"/>
                  <a:pt x="5604011" y="0"/>
                </a:cubicBezTo>
                <a:cubicBezTo>
                  <a:pt x="5732513" y="21892"/>
                  <a:pt x="6111365" y="22483"/>
                  <a:pt x="6368194" y="0"/>
                </a:cubicBezTo>
                <a:cubicBezTo>
                  <a:pt x="6336687" y="229348"/>
                  <a:pt x="6383985" y="340796"/>
                  <a:pt x="6368194" y="666747"/>
                </a:cubicBezTo>
                <a:cubicBezTo>
                  <a:pt x="6352403" y="992698"/>
                  <a:pt x="6337062" y="1140573"/>
                  <a:pt x="6368194" y="1312872"/>
                </a:cubicBezTo>
                <a:cubicBezTo>
                  <a:pt x="6399326" y="1485172"/>
                  <a:pt x="6362133" y="1848505"/>
                  <a:pt x="6368194" y="2062103"/>
                </a:cubicBezTo>
                <a:cubicBezTo>
                  <a:pt x="6116940" y="2038639"/>
                  <a:pt x="5819049" y="2062350"/>
                  <a:pt x="5667693" y="2062103"/>
                </a:cubicBezTo>
                <a:cubicBezTo>
                  <a:pt x="5516337" y="2061856"/>
                  <a:pt x="5311186" y="2067785"/>
                  <a:pt x="4967191" y="2062103"/>
                </a:cubicBezTo>
                <a:cubicBezTo>
                  <a:pt x="4623196" y="2056421"/>
                  <a:pt x="4719476" y="2080529"/>
                  <a:pt x="4521418" y="2062103"/>
                </a:cubicBezTo>
                <a:cubicBezTo>
                  <a:pt x="4323360" y="2043677"/>
                  <a:pt x="4230943" y="2068028"/>
                  <a:pt x="4075644" y="2062103"/>
                </a:cubicBezTo>
                <a:cubicBezTo>
                  <a:pt x="3920345" y="2056178"/>
                  <a:pt x="3817665" y="2073765"/>
                  <a:pt x="3629871" y="2062103"/>
                </a:cubicBezTo>
                <a:cubicBezTo>
                  <a:pt x="3442077" y="2050441"/>
                  <a:pt x="3272589" y="2077202"/>
                  <a:pt x="3056733" y="2062103"/>
                </a:cubicBezTo>
                <a:cubicBezTo>
                  <a:pt x="2840877" y="2047004"/>
                  <a:pt x="2673639" y="2066578"/>
                  <a:pt x="2419914" y="2062103"/>
                </a:cubicBezTo>
                <a:cubicBezTo>
                  <a:pt x="2166189" y="2057628"/>
                  <a:pt x="2096723" y="2049001"/>
                  <a:pt x="1783094" y="2062103"/>
                </a:cubicBezTo>
                <a:cubicBezTo>
                  <a:pt x="1469465" y="2075205"/>
                  <a:pt x="1453474" y="2072939"/>
                  <a:pt x="1146275" y="2062103"/>
                </a:cubicBezTo>
                <a:cubicBezTo>
                  <a:pt x="839076" y="2051267"/>
                  <a:pt x="461936" y="2111285"/>
                  <a:pt x="0" y="2062103"/>
                </a:cubicBezTo>
                <a:cubicBezTo>
                  <a:pt x="-5309" y="1875584"/>
                  <a:pt x="-6416" y="1540559"/>
                  <a:pt x="0" y="1333493"/>
                </a:cubicBezTo>
                <a:cubicBezTo>
                  <a:pt x="6416" y="1126427"/>
                  <a:pt x="-27870" y="924842"/>
                  <a:pt x="0" y="625505"/>
                </a:cubicBezTo>
                <a:cubicBezTo>
                  <a:pt x="27870" y="326168"/>
                  <a:pt x="-15614" y="286039"/>
                  <a:pt x="0" y="0"/>
                </a:cubicBezTo>
                <a:close/>
              </a:path>
              <a:path w="6368194" h="2062103" stroke="0" extrusionOk="0">
                <a:moveTo>
                  <a:pt x="0" y="0"/>
                </a:moveTo>
                <a:cubicBezTo>
                  <a:pt x="266558" y="-30757"/>
                  <a:pt x="542301" y="-25067"/>
                  <a:pt x="764183" y="0"/>
                </a:cubicBezTo>
                <a:cubicBezTo>
                  <a:pt x="986065" y="25067"/>
                  <a:pt x="1111124" y="-9461"/>
                  <a:pt x="1401003" y="0"/>
                </a:cubicBezTo>
                <a:cubicBezTo>
                  <a:pt x="1690882" y="9461"/>
                  <a:pt x="1658741" y="14725"/>
                  <a:pt x="1910458" y="0"/>
                </a:cubicBezTo>
                <a:cubicBezTo>
                  <a:pt x="2162176" y="-14725"/>
                  <a:pt x="2247068" y="-30725"/>
                  <a:pt x="2547278" y="0"/>
                </a:cubicBezTo>
                <a:cubicBezTo>
                  <a:pt x="2847488" y="30725"/>
                  <a:pt x="3020824" y="1625"/>
                  <a:pt x="3311461" y="0"/>
                </a:cubicBezTo>
                <a:cubicBezTo>
                  <a:pt x="3602098" y="-1625"/>
                  <a:pt x="3701746" y="8884"/>
                  <a:pt x="3820916" y="0"/>
                </a:cubicBezTo>
                <a:cubicBezTo>
                  <a:pt x="3940086" y="-8884"/>
                  <a:pt x="4173104" y="19994"/>
                  <a:pt x="4266690" y="0"/>
                </a:cubicBezTo>
                <a:cubicBezTo>
                  <a:pt x="4360276" y="-19994"/>
                  <a:pt x="4728603" y="-8337"/>
                  <a:pt x="4903509" y="0"/>
                </a:cubicBezTo>
                <a:cubicBezTo>
                  <a:pt x="5078415" y="8337"/>
                  <a:pt x="5350682" y="-19003"/>
                  <a:pt x="5540329" y="0"/>
                </a:cubicBezTo>
                <a:cubicBezTo>
                  <a:pt x="5729976" y="19003"/>
                  <a:pt x="6045090" y="40256"/>
                  <a:pt x="6368194" y="0"/>
                </a:cubicBezTo>
                <a:cubicBezTo>
                  <a:pt x="6380076" y="217299"/>
                  <a:pt x="6337517" y="508996"/>
                  <a:pt x="6368194" y="666747"/>
                </a:cubicBezTo>
                <a:cubicBezTo>
                  <a:pt x="6398871" y="824498"/>
                  <a:pt x="6349418" y="1100881"/>
                  <a:pt x="6368194" y="1333493"/>
                </a:cubicBezTo>
                <a:cubicBezTo>
                  <a:pt x="6386970" y="1566105"/>
                  <a:pt x="6347129" y="1893243"/>
                  <a:pt x="6368194" y="2062103"/>
                </a:cubicBezTo>
                <a:cubicBezTo>
                  <a:pt x="6118360" y="2038782"/>
                  <a:pt x="6017785" y="2038242"/>
                  <a:pt x="5795057" y="2062103"/>
                </a:cubicBezTo>
                <a:cubicBezTo>
                  <a:pt x="5572329" y="2085964"/>
                  <a:pt x="5371685" y="2042690"/>
                  <a:pt x="5094555" y="2062103"/>
                </a:cubicBezTo>
                <a:cubicBezTo>
                  <a:pt x="4817425" y="2081516"/>
                  <a:pt x="4638849" y="2056602"/>
                  <a:pt x="4330372" y="2062103"/>
                </a:cubicBezTo>
                <a:cubicBezTo>
                  <a:pt x="4021895" y="2067604"/>
                  <a:pt x="3864197" y="2038005"/>
                  <a:pt x="3629871" y="2062103"/>
                </a:cubicBezTo>
                <a:cubicBezTo>
                  <a:pt x="3395545" y="2086201"/>
                  <a:pt x="3169557" y="2055613"/>
                  <a:pt x="2993051" y="2062103"/>
                </a:cubicBezTo>
                <a:cubicBezTo>
                  <a:pt x="2816545" y="2068593"/>
                  <a:pt x="2658160" y="2041069"/>
                  <a:pt x="2547278" y="2062103"/>
                </a:cubicBezTo>
                <a:cubicBezTo>
                  <a:pt x="2436396" y="2083137"/>
                  <a:pt x="2161933" y="2092370"/>
                  <a:pt x="1910458" y="2062103"/>
                </a:cubicBezTo>
                <a:cubicBezTo>
                  <a:pt x="1658983" y="2031836"/>
                  <a:pt x="1394791" y="2043885"/>
                  <a:pt x="1146275" y="2062103"/>
                </a:cubicBezTo>
                <a:cubicBezTo>
                  <a:pt x="897759" y="2080321"/>
                  <a:pt x="447638" y="2034731"/>
                  <a:pt x="0" y="2062103"/>
                </a:cubicBezTo>
                <a:cubicBezTo>
                  <a:pt x="-5569" y="1841192"/>
                  <a:pt x="-34148" y="1653527"/>
                  <a:pt x="0" y="1374735"/>
                </a:cubicBezTo>
                <a:cubicBezTo>
                  <a:pt x="34148" y="1095943"/>
                  <a:pt x="-4594" y="1004605"/>
                  <a:pt x="0" y="666747"/>
                </a:cubicBezTo>
                <a:cubicBezTo>
                  <a:pt x="4594" y="328889"/>
                  <a:pt x="-3864" y="324481"/>
                  <a:pt x="0" y="0"/>
                </a:cubicBezTo>
                <a:close/>
              </a:path>
            </a:pathLst>
          </a:custGeom>
          <a:solidFill>
            <a:srgbClr val="A1E28F"/>
          </a:solidFill>
          <a:ln w="50800" cmpd="thinThick">
            <a:solidFill>
              <a:srgbClr val="5EFD82"/>
            </a:solidFill>
            <a:extLst>
              <a:ext uri="{C807C97D-BFC1-408E-A445-0C87EB9F89A2}">
                <ask:lineSketchStyleProps xmlns:ask="http://schemas.microsoft.com/office/drawing/2018/sketchyshapes" sd="981765707">
                  <a:prstGeom prst="rect">
                    <a:avLst/>
                  </a:prstGeom>
                  <ask:type>
                    <ask:lineSketchFreehand/>
                  </ask:type>
                </ask:lineSketchStyleProps>
              </a:ext>
            </a:extLst>
          </a:ln>
        </p:spPr>
        <p:txBody>
          <a:bodyPr wrap="square" rtlCol="0">
            <a:spAutoFit/>
          </a:bodyPr>
          <a:lstStyle/>
          <a:p>
            <a:r>
              <a:rPr lang="en-US" sz="1600" b="1" dirty="0">
                <a:latin typeface="Baskerville" panose="02020502070401020303" pitchFamily="18" charset="0"/>
                <a:ea typeface="Baskerville" panose="02020502070401020303" pitchFamily="18" charset="0"/>
              </a:rPr>
              <a:t>Marble jar </a:t>
            </a:r>
            <a:r>
              <a:rPr lang="en-US" sz="1600" dirty="0">
                <a:latin typeface="Baskerville" panose="02020502070401020303" pitchFamily="18" charset="0"/>
                <a:ea typeface="Baskerville" panose="02020502070401020303" pitchFamily="18" charset="0"/>
              </a:rPr>
              <a:t>– the children must work together throughout the week to earn marbles in order to receive a reward on each Friday. According to ‘</a:t>
            </a:r>
            <a:r>
              <a:rPr lang="en-US" sz="1600" dirty="0" err="1">
                <a:latin typeface="Baskerville" panose="02020502070401020303" pitchFamily="18" charset="0"/>
                <a:ea typeface="Baskerville" panose="02020502070401020303" pitchFamily="18" charset="0"/>
              </a:rPr>
              <a:t>Maag</a:t>
            </a:r>
            <a:r>
              <a:rPr lang="en-US" sz="1600" dirty="0">
                <a:latin typeface="Baskerville" panose="02020502070401020303" pitchFamily="18" charset="0"/>
                <a:ea typeface="Baskerville" panose="02020502070401020303" pitchFamily="18" charset="0"/>
              </a:rPr>
              <a:t>, 2001</a:t>
            </a:r>
            <a:r>
              <a:rPr lang="en-GB" sz="1600" dirty="0">
                <a:latin typeface="Baskerville" panose="02020502070401020303" pitchFamily="18" charset="0"/>
                <a:ea typeface="Baskerville" panose="02020502070401020303" pitchFamily="18" charset="0"/>
              </a:rPr>
              <a:t>, group management plan is easier to handle challenging behaviours of certain students if the rest of the class is well-behaved.’ (Craig, 2020).  Due to rewards being given as a class not an individual positive behaviour is reinforced and negative behaviour is ignored. Skinner believed that ‘positive reinforcement was more effective than punishment when trying to change and establish behaviour.’  (Diedrich, 2010, p. 10)</a:t>
            </a:r>
            <a:endParaRPr lang="en-US" sz="1600" dirty="0">
              <a:latin typeface="Baskerville" panose="02020502070401020303" pitchFamily="18" charset="0"/>
              <a:ea typeface="Baskerville" panose="02020502070401020303" pitchFamily="18" charset="0"/>
            </a:endParaRPr>
          </a:p>
        </p:txBody>
      </p:sp>
      <p:sp>
        <p:nvSpPr>
          <p:cNvPr id="11" name="TextBox 10">
            <a:extLst>
              <a:ext uri="{FF2B5EF4-FFF2-40B4-BE49-F238E27FC236}">
                <a16:creationId xmlns:a16="http://schemas.microsoft.com/office/drawing/2014/main" id="{AE3DFCCF-D33F-F34C-8206-49D7EA0A0BA4}"/>
              </a:ext>
            </a:extLst>
          </p:cNvPr>
          <p:cNvSpPr txBox="1"/>
          <p:nvPr/>
        </p:nvSpPr>
        <p:spPr>
          <a:xfrm>
            <a:off x="8861512" y="2319604"/>
            <a:ext cx="3180202" cy="2062103"/>
          </a:xfrm>
          <a:custGeom>
            <a:avLst/>
            <a:gdLst>
              <a:gd name="connsiteX0" fmla="*/ 0 w 3180202"/>
              <a:gd name="connsiteY0" fmla="*/ 0 h 2062103"/>
              <a:gd name="connsiteX1" fmla="*/ 498232 w 3180202"/>
              <a:gd name="connsiteY1" fmla="*/ 0 h 2062103"/>
              <a:gd name="connsiteX2" fmla="*/ 964661 w 3180202"/>
              <a:gd name="connsiteY2" fmla="*/ 0 h 2062103"/>
              <a:gd name="connsiteX3" fmla="*/ 1526497 w 3180202"/>
              <a:gd name="connsiteY3" fmla="*/ 0 h 2062103"/>
              <a:gd name="connsiteX4" fmla="*/ 2056531 w 3180202"/>
              <a:gd name="connsiteY4" fmla="*/ 0 h 2062103"/>
              <a:gd name="connsiteX5" fmla="*/ 2586564 w 3180202"/>
              <a:gd name="connsiteY5" fmla="*/ 0 h 2062103"/>
              <a:gd name="connsiteX6" fmla="*/ 3180202 w 3180202"/>
              <a:gd name="connsiteY6" fmla="*/ 0 h 2062103"/>
              <a:gd name="connsiteX7" fmla="*/ 3180202 w 3180202"/>
              <a:gd name="connsiteY7" fmla="*/ 536147 h 2062103"/>
              <a:gd name="connsiteX8" fmla="*/ 3180202 w 3180202"/>
              <a:gd name="connsiteY8" fmla="*/ 1010430 h 2062103"/>
              <a:gd name="connsiteX9" fmla="*/ 3180202 w 3180202"/>
              <a:gd name="connsiteY9" fmla="*/ 1546577 h 2062103"/>
              <a:gd name="connsiteX10" fmla="*/ 3180202 w 3180202"/>
              <a:gd name="connsiteY10" fmla="*/ 2062103 h 2062103"/>
              <a:gd name="connsiteX11" fmla="*/ 2618366 w 3180202"/>
              <a:gd name="connsiteY11" fmla="*/ 2062103 h 2062103"/>
              <a:gd name="connsiteX12" fmla="*/ 2056531 w 3180202"/>
              <a:gd name="connsiteY12" fmla="*/ 2062103 h 2062103"/>
              <a:gd name="connsiteX13" fmla="*/ 1462893 w 3180202"/>
              <a:gd name="connsiteY13" fmla="*/ 2062103 h 2062103"/>
              <a:gd name="connsiteX14" fmla="*/ 964661 w 3180202"/>
              <a:gd name="connsiteY14" fmla="*/ 2062103 h 2062103"/>
              <a:gd name="connsiteX15" fmla="*/ 0 w 3180202"/>
              <a:gd name="connsiteY15" fmla="*/ 2062103 h 2062103"/>
              <a:gd name="connsiteX16" fmla="*/ 0 w 3180202"/>
              <a:gd name="connsiteY16" fmla="*/ 1587819 h 2062103"/>
              <a:gd name="connsiteX17" fmla="*/ 0 w 3180202"/>
              <a:gd name="connsiteY17" fmla="*/ 1072294 h 2062103"/>
              <a:gd name="connsiteX18" fmla="*/ 0 w 3180202"/>
              <a:gd name="connsiteY18" fmla="*/ 536147 h 2062103"/>
              <a:gd name="connsiteX19" fmla="*/ 0 w 3180202"/>
              <a:gd name="connsiteY19"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80202" h="2062103" fill="none" extrusionOk="0">
                <a:moveTo>
                  <a:pt x="0" y="0"/>
                </a:moveTo>
                <a:cubicBezTo>
                  <a:pt x="157749" y="-45005"/>
                  <a:pt x="345409" y="28785"/>
                  <a:pt x="498232" y="0"/>
                </a:cubicBezTo>
                <a:cubicBezTo>
                  <a:pt x="651055" y="-28785"/>
                  <a:pt x="753271" y="39837"/>
                  <a:pt x="964661" y="0"/>
                </a:cubicBezTo>
                <a:cubicBezTo>
                  <a:pt x="1176051" y="-39837"/>
                  <a:pt x="1314958" y="4758"/>
                  <a:pt x="1526497" y="0"/>
                </a:cubicBezTo>
                <a:cubicBezTo>
                  <a:pt x="1738036" y="-4758"/>
                  <a:pt x="1943282" y="37718"/>
                  <a:pt x="2056531" y="0"/>
                </a:cubicBezTo>
                <a:cubicBezTo>
                  <a:pt x="2169780" y="-37718"/>
                  <a:pt x="2365037" y="59281"/>
                  <a:pt x="2586564" y="0"/>
                </a:cubicBezTo>
                <a:cubicBezTo>
                  <a:pt x="2808091" y="-59281"/>
                  <a:pt x="2966971" y="31388"/>
                  <a:pt x="3180202" y="0"/>
                </a:cubicBezTo>
                <a:cubicBezTo>
                  <a:pt x="3203667" y="128742"/>
                  <a:pt x="3150921" y="358706"/>
                  <a:pt x="3180202" y="536147"/>
                </a:cubicBezTo>
                <a:cubicBezTo>
                  <a:pt x="3209483" y="713588"/>
                  <a:pt x="3152053" y="910887"/>
                  <a:pt x="3180202" y="1010430"/>
                </a:cubicBezTo>
                <a:cubicBezTo>
                  <a:pt x="3208351" y="1109973"/>
                  <a:pt x="3130255" y="1395904"/>
                  <a:pt x="3180202" y="1546577"/>
                </a:cubicBezTo>
                <a:cubicBezTo>
                  <a:pt x="3230149" y="1697250"/>
                  <a:pt x="3128669" y="1807938"/>
                  <a:pt x="3180202" y="2062103"/>
                </a:cubicBezTo>
                <a:cubicBezTo>
                  <a:pt x="2999153" y="2082326"/>
                  <a:pt x="2869382" y="2055319"/>
                  <a:pt x="2618366" y="2062103"/>
                </a:cubicBezTo>
                <a:cubicBezTo>
                  <a:pt x="2367350" y="2068887"/>
                  <a:pt x="2242691" y="2001810"/>
                  <a:pt x="2056531" y="2062103"/>
                </a:cubicBezTo>
                <a:cubicBezTo>
                  <a:pt x="1870372" y="2122396"/>
                  <a:pt x="1756235" y="2019480"/>
                  <a:pt x="1462893" y="2062103"/>
                </a:cubicBezTo>
                <a:cubicBezTo>
                  <a:pt x="1169551" y="2104726"/>
                  <a:pt x="1197131" y="2031602"/>
                  <a:pt x="964661" y="2062103"/>
                </a:cubicBezTo>
                <a:cubicBezTo>
                  <a:pt x="732191" y="2092604"/>
                  <a:pt x="419753" y="1991000"/>
                  <a:pt x="0" y="2062103"/>
                </a:cubicBezTo>
                <a:cubicBezTo>
                  <a:pt x="-1803" y="1858187"/>
                  <a:pt x="1047" y="1710122"/>
                  <a:pt x="0" y="1587819"/>
                </a:cubicBezTo>
                <a:cubicBezTo>
                  <a:pt x="-1047" y="1465516"/>
                  <a:pt x="23198" y="1242257"/>
                  <a:pt x="0" y="1072294"/>
                </a:cubicBezTo>
                <a:cubicBezTo>
                  <a:pt x="-23198" y="902332"/>
                  <a:pt x="14385" y="648200"/>
                  <a:pt x="0" y="536147"/>
                </a:cubicBezTo>
                <a:cubicBezTo>
                  <a:pt x="-14385" y="424094"/>
                  <a:pt x="25682" y="219634"/>
                  <a:pt x="0" y="0"/>
                </a:cubicBezTo>
                <a:close/>
              </a:path>
              <a:path w="3180202" h="2062103" stroke="0" extrusionOk="0">
                <a:moveTo>
                  <a:pt x="0" y="0"/>
                </a:moveTo>
                <a:cubicBezTo>
                  <a:pt x="217193" y="-42823"/>
                  <a:pt x="276942" y="36904"/>
                  <a:pt x="498232" y="0"/>
                </a:cubicBezTo>
                <a:cubicBezTo>
                  <a:pt x="719522" y="-36904"/>
                  <a:pt x="787462" y="27231"/>
                  <a:pt x="932859" y="0"/>
                </a:cubicBezTo>
                <a:cubicBezTo>
                  <a:pt x="1078256" y="-27231"/>
                  <a:pt x="1240900" y="39681"/>
                  <a:pt x="1526497" y="0"/>
                </a:cubicBezTo>
                <a:cubicBezTo>
                  <a:pt x="1812094" y="-39681"/>
                  <a:pt x="1793501" y="47577"/>
                  <a:pt x="2024729" y="0"/>
                </a:cubicBezTo>
                <a:cubicBezTo>
                  <a:pt x="2255957" y="-47577"/>
                  <a:pt x="2320805" y="6729"/>
                  <a:pt x="2522960" y="0"/>
                </a:cubicBezTo>
                <a:cubicBezTo>
                  <a:pt x="2725115" y="-6729"/>
                  <a:pt x="2949751" y="15295"/>
                  <a:pt x="3180202" y="0"/>
                </a:cubicBezTo>
                <a:cubicBezTo>
                  <a:pt x="3218561" y="142650"/>
                  <a:pt x="3125817" y="340595"/>
                  <a:pt x="3180202" y="474284"/>
                </a:cubicBezTo>
                <a:cubicBezTo>
                  <a:pt x="3234587" y="607973"/>
                  <a:pt x="3151352" y="851610"/>
                  <a:pt x="3180202" y="989809"/>
                </a:cubicBezTo>
                <a:cubicBezTo>
                  <a:pt x="3209052" y="1128008"/>
                  <a:pt x="3178727" y="1309346"/>
                  <a:pt x="3180202" y="1464093"/>
                </a:cubicBezTo>
                <a:cubicBezTo>
                  <a:pt x="3181677" y="1618840"/>
                  <a:pt x="3145747" y="1830117"/>
                  <a:pt x="3180202" y="2062103"/>
                </a:cubicBezTo>
                <a:cubicBezTo>
                  <a:pt x="2995778" y="2072465"/>
                  <a:pt x="2769924" y="2014223"/>
                  <a:pt x="2650168" y="2062103"/>
                </a:cubicBezTo>
                <a:cubicBezTo>
                  <a:pt x="2530412" y="2109983"/>
                  <a:pt x="2329117" y="2049933"/>
                  <a:pt x="2151937" y="2062103"/>
                </a:cubicBezTo>
                <a:cubicBezTo>
                  <a:pt x="1974757" y="2074273"/>
                  <a:pt x="1683667" y="2044461"/>
                  <a:pt x="1558299" y="2062103"/>
                </a:cubicBezTo>
                <a:cubicBezTo>
                  <a:pt x="1432931" y="2079745"/>
                  <a:pt x="1215478" y="2001107"/>
                  <a:pt x="964661" y="2062103"/>
                </a:cubicBezTo>
                <a:cubicBezTo>
                  <a:pt x="713844" y="2123099"/>
                  <a:pt x="622688" y="2042814"/>
                  <a:pt x="498232" y="2062103"/>
                </a:cubicBezTo>
                <a:cubicBezTo>
                  <a:pt x="373776" y="2081392"/>
                  <a:pt x="176718" y="2005712"/>
                  <a:pt x="0" y="2062103"/>
                </a:cubicBezTo>
                <a:cubicBezTo>
                  <a:pt x="-15514" y="1922171"/>
                  <a:pt x="45504" y="1779827"/>
                  <a:pt x="0" y="1505335"/>
                </a:cubicBezTo>
                <a:cubicBezTo>
                  <a:pt x="-45504" y="1230843"/>
                  <a:pt x="18613" y="1249542"/>
                  <a:pt x="0" y="1051673"/>
                </a:cubicBezTo>
                <a:cubicBezTo>
                  <a:pt x="-18613" y="853804"/>
                  <a:pt x="54114" y="775754"/>
                  <a:pt x="0" y="577389"/>
                </a:cubicBezTo>
                <a:cubicBezTo>
                  <a:pt x="-54114" y="379024"/>
                  <a:pt x="20017" y="123548"/>
                  <a:pt x="0" y="0"/>
                </a:cubicBezTo>
                <a:close/>
              </a:path>
            </a:pathLst>
          </a:custGeom>
          <a:solidFill>
            <a:srgbClr val="FF7C83"/>
          </a:solidFill>
          <a:ln w="38100" cmpd="thinThick">
            <a:solidFill>
              <a:srgbClr val="FF0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US" sz="1600" b="1" dirty="0">
                <a:latin typeface="Baskerville" panose="02020502070401020303" pitchFamily="18" charset="0"/>
                <a:ea typeface="Baskerville" panose="02020502070401020303" pitchFamily="18" charset="0"/>
              </a:rPr>
              <a:t>Dojo points </a:t>
            </a:r>
            <a:r>
              <a:rPr lang="en-US" sz="1600" dirty="0">
                <a:latin typeface="Baskerville" panose="02020502070401020303" pitchFamily="18" charset="0"/>
                <a:ea typeface="Baskerville" panose="02020502070401020303" pitchFamily="18" charset="0"/>
              </a:rPr>
              <a:t>– Dojo points is a reward system in which children receive points for positive behaviour and actions. Notifications are sent to parents/ careers when children have received points, allowing praise and reward to continue at home as well as in the setting. </a:t>
            </a:r>
          </a:p>
        </p:txBody>
      </p:sp>
      <p:pic>
        <p:nvPicPr>
          <p:cNvPr id="12" name="Graphic 11" descr="Back">
            <a:extLst>
              <a:ext uri="{FF2B5EF4-FFF2-40B4-BE49-F238E27FC236}">
                <a16:creationId xmlns:a16="http://schemas.microsoft.com/office/drawing/2014/main" id="{78F0197E-6716-CC4E-A38D-5B0309CF661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377486">
            <a:off x="2650586" y="1719408"/>
            <a:ext cx="1143011" cy="1135715"/>
          </a:xfrm>
          <a:prstGeom prst="rect">
            <a:avLst/>
          </a:prstGeom>
        </p:spPr>
      </p:pic>
      <p:pic>
        <p:nvPicPr>
          <p:cNvPr id="13" name="Graphic 12" descr="Back">
            <a:extLst>
              <a:ext uri="{FF2B5EF4-FFF2-40B4-BE49-F238E27FC236}">
                <a16:creationId xmlns:a16="http://schemas.microsoft.com/office/drawing/2014/main" id="{0194F657-39AD-E44D-9EF2-15543CE867E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053568" flipH="1">
            <a:off x="5242835" y="3866926"/>
            <a:ext cx="948379" cy="914400"/>
          </a:xfrm>
          <a:prstGeom prst="rect">
            <a:avLst/>
          </a:prstGeom>
        </p:spPr>
      </p:pic>
      <p:pic>
        <p:nvPicPr>
          <p:cNvPr id="14" name="Graphic 13" descr="Back">
            <a:extLst>
              <a:ext uri="{FF2B5EF4-FFF2-40B4-BE49-F238E27FC236}">
                <a16:creationId xmlns:a16="http://schemas.microsoft.com/office/drawing/2014/main" id="{D1DCAF01-C01A-CA45-B0E0-3325A42CDF6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5030658">
            <a:off x="11365821" y="1914505"/>
            <a:ext cx="914400" cy="914400"/>
          </a:xfrm>
          <a:prstGeom prst="rect">
            <a:avLst/>
          </a:prstGeom>
        </p:spPr>
      </p:pic>
      <p:sp>
        <p:nvSpPr>
          <p:cNvPr id="15" name="TextBox 14">
            <a:extLst>
              <a:ext uri="{FF2B5EF4-FFF2-40B4-BE49-F238E27FC236}">
                <a16:creationId xmlns:a16="http://schemas.microsoft.com/office/drawing/2014/main" id="{15FB8C8C-2EC2-2C4C-8BFB-C5BD05CA83A2}"/>
              </a:ext>
            </a:extLst>
          </p:cNvPr>
          <p:cNvSpPr txBox="1"/>
          <p:nvPr/>
        </p:nvSpPr>
        <p:spPr>
          <a:xfrm>
            <a:off x="-258558" y="-48533"/>
            <a:ext cx="10352415" cy="615553"/>
          </a:xfrm>
          <a:prstGeom prst="rect">
            <a:avLst/>
          </a:prstGeom>
          <a:noFill/>
        </p:spPr>
        <p:txBody>
          <a:bodyPr wrap="square" rtlCol="0">
            <a:spAutoFit/>
          </a:bodyPr>
          <a:lstStyle/>
          <a:p>
            <a:pPr algn="ctr"/>
            <a:r>
              <a:rPr lang="en-US" sz="3400" dirty="0">
                <a:latin typeface="Imprint MT Shadow" pitchFamily="82" charset="77"/>
              </a:rPr>
              <a:t>Skinner in the Classroom– Implementation in 2020. </a:t>
            </a:r>
          </a:p>
        </p:txBody>
      </p:sp>
      <p:sp>
        <p:nvSpPr>
          <p:cNvPr id="17" name="TextBox 16">
            <a:extLst>
              <a:ext uri="{FF2B5EF4-FFF2-40B4-BE49-F238E27FC236}">
                <a16:creationId xmlns:a16="http://schemas.microsoft.com/office/drawing/2014/main" id="{AC1CDAFB-2124-1543-AA9C-EAC5DDE17A14}"/>
              </a:ext>
            </a:extLst>
          </p:cNvPr>
          <p:cNvSpPr txBox="1"/>
          <p:nvPr/>
        </p:nvSpPr>
        <p:spPr>
          <a:xfrm>
            <a:off x="6913655" y="3963565"/>
            <a:ext cx="900545" cy="246221"/>
          </a:xfrm>
          <a:prstGeom prst="rect">
            <a:avLst/>
          </a:prstGeom>
          <a:noFill/>
        </p:spPr>
        <p:txBody>
          <a:bodyPr wrap="square" rtlCol="0">
            <a:spAutoFit/>
          </a:bodyPr>
          <a:lstStyle/>
          <a:p>
            <a:r>
              <a:rPr lang="en-US" sz="1000" dirty="0"/>
              <a:t>Kim. (2014). </a:t>
            </a:r>
          </a:p>
        </p:txBody>
      </p:sp>
      <p:sp>
        <p:nvSpPr>
          <p:cNvPr id="18" name="TextBox 17">
            <a:extLst>
              <a:ext uri="{FF2B5EF4-FFF2-40B4-BE49-F238E27FC236}">
                <a16:creationId xmlns:a16="http://schemas.microsoft.com/office/drawing/2014/main" id="{8EDC48BC-BB63-4F40-AB52-DADEADFA62AA}"/>
              </a:ext>
            </a:extLst>
          </p:cNvPr>
          <p:cNvSpPr txBox="1"/>
          <p:nvPr/>
        </p:nvSpPr>
        <p:spPr>
          <a:xfrm>
            <a:off x="1919411" y="2319604"/>
            <a:ext cx="1109891" cy="246221"/>
          </a:xfrm>
          <a:prstGeom prst="rect">
            <a:avLst/>
          </a:prstGeom>
          <a:noFill/>
        </p:spPr>
        <p:txBody>
          <a:bodyPr wrap="square" rtlCol="0">
            <a:spAutoFit/>
          </a:bodyPr>
          <a:lstStyle/>
          <a:p>
            <a:r>
              <a:rPr lang="en-US" sz="1000" dirty="0"/>
              <a:t>Bowie. (2013). </a:t>
            </a:r>
          </a:p>
        </p:txBody>
      </p:sp>
      <p:sp>
        <p:nvSpPr>
          <p:cNvPr id="19" name="TextBox 18">
            <a:extLst>
              <a:ext uri="{FF2B5EF4-FFF2-40B4-BE49-F238E27FC236}">
                <a16:creationId xmlns:a16="http://schemas.microsoft.com/office/drawing/2014/main" id="{09A1ED2D-59A0-404A-9979-E16C5ED218CE}"/>
              </a:ext>
            </a:extLst>
          </p:cNvPr>
          <p:cNvSpPr txBox="1"/>
          <p:nvPr/>
        </p:nvSpPr>
        <p:spPr>
          <a:xfrm>
            <a:off x="9891281" y="1868115"/>
            <a:ext cx="2033671" cy="246221"/>
          </a:xfrm>
          <a:prstGeom prst="rect">
            <a:avLst/>
          </a:prstGeom>
          <a:noFill/>
        </p:spPr>
        <p:txBody>
          <a:bodyPr wrap="square" rtlCol="0">
            <a:spAutoFit/>
          </a:bodyPr>
          <a:lstStyle/>
          <a:p>
            <a:r>
              <a:rPr lang="en-US" sz="1000" dirty="0"/>
              <a:t>Allenby Primary School, (2020).</a:t>
            </a:r>
          </a:p>
        </p:txBody>
      </p:sp>
      <p:pic>
        <p:nvPicPr>
          <p:cNvPr id="16" name="Picture 15" descr="A picture containing application&#10;&#10;Description automatically generated">
            <a:extLst>
              <a:ext uri="{FF2B5EF4-FFF2-40B4-BE49-F238E27FC236}">
                <a16:creationId xmlns:a16="http://schemas.microsoft.com/office/drawing/2014/main" id="{E905DFF1-19A7-DB44-A096-88AD43906AF1}"/>
              </a:ext>
            </a:extLst>
          </p:cNvPr>
          <p:cNvPicPr>
            <a:picLocks noChangeAspect="1"/>
          </p:cNvPicPr>
          <p:nvPr/>
        </p:nvPicPr>
        <p:blipFill>
          <a:blip r:embed="rId12"/>
          <a:stretch>
            <a:fillRect/>
          </a:stretch>
        </p:blipFill>
        <p:spPr>
          <a:xfrm>
            <a:off x="3029302" y="494623"/>
            <a:ext cx="3819364" cy="2029037"/>
          </a:xfrm>
          <a:prstGeom prst="rect">
            <a:avLst/>
          </a:prstGeom>
        </p:spPr>
      </p:pic>
      <p:sp>
        <p:nvSpPr>
          <p:cNvPr id="20" name="TextBox 19">
            <a:extLst>
              <a:ext uri="{FF2B5EF4-FFF2-40B4-BE49-F238E27FC236}">
                <a16:creationId xmlns:a16="http://schemas.microsoft.com/office/drawing/2014/main" id="{0580C68E-503B-C848-8757-0501CCC83547}"/>
              </a:ext>
            </a:extLst>
          </p:cNvPr>
          <p:cNvSpPr txBox="1"/>
          <p:nvPr/>
        </p:nvSpPr>
        <p:spPr>
          <a:xfrm>
            <a:off x="5554995" y="1980099"/>
            <a:ext cx="1082009" cy="230832"/>
          </a:xfrm>
          <a:prstGeom prst="rect">
            <a:avLst/>
          </a:prstGeom>
          <a:noFill/>
        </p:spPr>
        <p:txBody>
          <a:bodyPr wrap="square" rtlCol="0">
            <a:spAutoFit/>
          </a:bodyPr>
          <a:lstStyle/>
          <a:p>
            <a:r>
              <a:rPr lang="en-US" sz="900" dirty="0"/>
              <a:t>Brown, (2020). </a:t>
            </a:r>
          </a:p>
        </p:txBody>
      </p:sp>
      <p:sp>
        <p:nvSpPr>
          <p:cNvPr id="21" name="TextBox 20">
            <a:extLst>
              <a:ext uri="{FF2B5EF4-FFF2-40B4-BE49-F238E27FC236}">
                <a16:creationId xmlns:a16="http://schemas.microsoft.com/office/drawing/2014/main" id="{75FEEB9A-61DB-244E-9575-0FF47D9F8679}"/>
              </a:ext>
            </a:extLst>
          </p:cNvPr>
          <p:cNvSpPr txBox="1"/>
          <p:nvPr/>
        </p:nvSpPr>
        <p:spPr>
          <a:xfrm>
            <a:off x="6914476" y="558307"/>
            <a:ext cx="2618335" cy="1569660"/>
          </a:xfrm>
          <a:custGeom>
            <a:avLst/>
            <a:gdLst>
              <a:gd name="connsiteX0" fmla="*/ 0 w 2618335"/>
              <a:gd name="connsiteY0" fmla="*/ 0 h 1569660"/>
              <a:gd name="connsiteX1" fmla="*/ 706950 w 2618335"/>
              <a:gd name="connsiteY1" fmla="*/ 0 h 1569660"/>
              <a:gd name="connsiteX2" fmla="*/ 1387718 w 2618335"/>
              <a:gd name="connsiteY2" fmla="*/ 0 h 1569660"/>
              <a:gd name="connsiteX3" fmla="*/ 2618335 w 2618335"/>
              <a:gd name="connsiteY3" fmla="*/ 0 h 1569660"/>
              <a:gd name="connsiteX4" fmla="*/ 2618335 w 2618335"/>
              <a:gd name="connsiteY4" fmla="*/ 476130 h 1569660"/>
              <a:gd name="connsiteX5" fmla="*/ 2618335 w 2618335"/>
              <a:gd name="connsiteY5" fmla="*/ 1030743 h 1569660"/>
              <a:gd name="connsiteX6" fmla="*/ 2618335 w 2618335"/>
              <a:gd name="connsiteY6" fmla="*/ 1569660 h 1569660"/>
              <a:gd name="connsiteX7" fmla="*/ 2016118 w 2618335"/>
              <a:gd name="connsiteY7" fmla="*/ 1569660 h 1569660"/>
              <a:gd name="connsiteX8" fmla="*/ 1387718 w 2618335"/>
              <a:gd name="connsiteY8" fmla="*/ 1569660 h 1569660"/>
              <a:gd name="connsiteX9" fmla="*/ 811684 w 2618335"/>
              <a:gd name="connsiteY9" fmla="*/ 1569660 h 1569660"/>
              <a:gd name="connsiteX10" fmla="*/ 0 w 2618335"/>
              <a:gd name="connsiteY10" fmla="*/ 1569660 h 1569660"/>
              <a:gd name="connsiteX11" fmla="*/ 0 w 2618335"/>
              <a:gd name="connsiteY11" fmla="*/ 1030743 h 1569660"/>
              <a:gd name="connsiteX12" fmla="*/ 0 w 2618335"/>
              <a:gd name="connsiteY12" fmla="*/ 554613 h 1569660"/>
              <a:gd name="connsiteX13" fmla="*/ 0 w 2618335"/>
              <a:gd name="connsiteY13" fmla="*/ 0 h 156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8335" h="1569660" fill="none" extrusionOk="0">
                <a:moveTo>
                  <a:pt x="0" y="0"/>
                </a:moveTo>
                <a:cubicBezTo>
                  <a:pt x="277735" y="-18748"/>
                  <a:pt x="448888" y="6052"/>
                  <a:pt x="706950" y="0"/>
                </a:cubicBezTo>
                <a:cubicBezTo>
                  <a:pt x="965012" y="-6052"/>
                  <a:pt x="1077965" y="-23861"/>
                  <a:pt x="1387718" y="0"/>
                </a:cubicBezTo>
                <a:cubicBezTo>
                  <a:pt x="1697471" y="23861"/>
                  <a:pt x="2035299" y="-27402"/>
                  <a:pt x="2618335" y="0"/>
                </a:cubicBezTo>
                <a:cubicBezTo>
                  <a:pt x="2611871" y="101109"/>
                  <a:pt x="2609210" y="337954"/>
                  <a:pt x="2618335" y="476130"/>
                </a:cubicBezTo>
                <a:cubicBezTo>
                  <a:pt x="2627461" y="614306"/>
                  <a:pt x="2640494" y="756465"/>
                  <a:pt x="2618335" y="1030743"/>
                </a:cubicBezTo>
                <a:cubicBezTo>
                  <a:pt x="2596176" y="1305021"/>
                  <a:pt x="2601970" y="1316996"/>
                  <a:pt x="2618335" y="1569660"/>
                </a:cubicBezTo>
                <a:cubicBezTo>
                  <a:pt x="2471793" y="1558859"/>
                  <a:pt x="2146998" y="1584770"/>
                  <a:pt x="2016118" y="1569660"/>
                </a:cubicBezTo>
                <a:cubicBezTo>
                  <a:pt x="1885238" y="1554550"/>
                  <a:pt x="1528016" y="1568813"/>
                  <a:pt x="1387718" y="1569660"/>
                </a:cubicBezTo>
                <a:cubicBezTo>
                  <a:pt x="1247420" y="1570507"/>
                  <a:pt x="945835" y="1546550"/>
                  <a:pt x="811684" y="1569660"/>
                </a:cubicBezTo>
                <a:cubicBezTo>
                  <a:pt x="677533" y="1592770"/>
                  <a:pt x="194724" y="1597243"/>
                  <a:pt x="0" y="1569660"/>
                </a:cubicBezTo>
                <a:cubicBezTo>
                  <a:pt x="-21840" y="1343445"/>
                  <a:pt x="-9999" y="1269726"/>
                  <a:pt x="0" y="1030743"/>
                </a:cubicBezTo>
                <a:cubicBezTo>
                  <a:pt x="9999" y="791760"/>
                  <a:pt x="306" y="719605"/>
                  <a:pt x="0" y="554613"/>
                </a:cubicBezTo>
                <a:cubicBezTo>
                  <a:pt x="-306" y="389621"/>
                  <a:pt x="19714" y="181327"/>
                  <a:pt x="0" y="0"/>
                </a:cubicBezTo>
                <a:close/>
              </a:path>
              <a:path w="2618335" h="1569660" stroke="0" extrusionOk="0">
                <a:moveTo>
                  <a:pt x="0" y="0"/>
                </a:moveTo>
                <a:cubicBezTo>
                  <a:pt x="242347" y="24047"/>
                  <a:pt x="395948" y="-24673"/>
                  <a:pt x="628400" y="0"/>
                </a:cubicBezTo>
                <a:cubicBezTo>
                  <a:pt x="860852" y="24673"/>
                  <a:pt x="970914" y="2321"/>
                  <a:pt x="1204434" y="0"/>
                </a:cubicBezTo>
                <a:cubicBezTo>
                  <a:pt x="1437954" y="-2321"/>
                  <a:pt x="1646482" y="4981"/>
                  <a:pt x="1911385" y="0"/>
                </a:cubicBezTo>
                <a:cubicBezTo>
                  <a:pt x="2176288" y="-4981"/>
                  <a:pt x="2337727" y="-20480"/>
                  <a:pt x="2618335" y="0"/>
                </a:cubicBezTo>
                <a:cubicBezTo>
                  <a:pt x="2610320" y="133031"/>
                  <a:pt x="2629914" y="312833"/>
                  <a:pt x="2618335" y="507523"/>
                </a:cubicBezTo>
                <a:cubicBezTo>
                  <a:pt x="2606756" y="702213"/>
                  <a:pt x="2641150" y="850412"/>
                  <a:pt x="2618335" y="999350"/>
                </a:cubicBezTo>
                <a:cubicBezTo>
                  <a:pt x="2595520" y="1148288"/>
                  <a:pt x="2597920" y="1340368"/>
                  <a:pt x="2618335" y="1569660"/>
                </a:cubicBezTo>
                <a:cubicBezTo>
                  <a:pt x="2393353" y="1574309"/>
                  <a:pt x="2181860" y="1588837"/>
                  <a:pt x="1963751" y="1569660"/>
                </a:cubicBezTo>
                <a:cubicBezTo>
                  <a:pt x="1745642" y="1550483"/>
                  <a:pt x="1596578" y="1565797"/>
                  <a:pt x="1387718" y="1569660"/>
                </a:cubicBezTo>
                <a:cubicBezTo>
                  <a:pt x="1178858" y="1573523"/>
                  <a:pt x="940010" y="1596982"/>
                  <a:pt x="733134" y="1569660"/>
                </a:cubicBezTo>
                <a:cubicBezTo>
                  <a:pt x="526258" y="1542338"/>
                  <a:pt x="174967" y="1546914"/>
                  <a:pt x="0" y="1569660"/>
                </a:cubicBezTo>
                <a:cubicBezTo>
                  <a:pt x="-21951" y="1334780"/>
                  <a:pt x="1637" y="1220624"/>
                  <a:pt x="0" y="1062137"/>
                </a:cubicBezTo>
                <a:cubicBezTo>
                  <a:pt x="-1637" y="903650"/>
                  <a:pt x="17717" y="717887"/>
                  <a:pt x="0" y="554613"/>
                </a:cubicBezTo>
                <a:cubicBezTo>
                  <a:pt x="-17717" y="391339"/>
                  <a:pt x="3335" y="172584"/>
                  <a:pt x="0" y="0"/>
                </a:cubicBezTo>
                <a:close/>
              </a:path>
            </a:pathLst>
          </a:custGeom>
          <a:solidFill>
            <a:srgbClr val="FF9310"/>
          </a:solidFill>
          <a:ln w="38100">
            <a:solidFill>
              <a:srgbClr val="E88510"/>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r>
              <a:rPr lang="en-US" sz="1600" dirty="0">
                <a:latin typeface="Baskerville" panose="02020502070401020303" pitchFamily="18" charset="0"/>
                <a:ea typeface="Baskerville" panose="02020502070401020303" pitchFamily="18" charset="0"/>
              </a:rPr>
              <a:t>Operant conditioning involves the use of “positive and negative consequences to strengthen or weaken voluntary behaviours”. (Nagel, M et al, 2013, p. 80).</a:t>
            </a:r>
          </a:p>
        </p:txBody>
      </p:sp>
      <p:pic>
        <p:nvPicPr>
          <p:cNvPr id="22" name="Graphic 21" descr="Back">
            <a:extLst>
              <a:ext uri="{FF2B5EF4-FFF2-40B4-BE49-F238E27FC236}">
                <a16:creationId xmlns:a16="http://schemas.microsoft.com/office/drawing/2014/main" id="{A5FA3ED2-5967-6949-8F4F-A6B166E93CEB}"/>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rot="18732800">
            <a:off x="6133670" y="161793"/>
            <a:ext cx="1001706" cy="995312"/>
          </a:xfrm>
          <a:prstGeom prst="rect">
            <a:avLst/>
          </a:prstGeom>
        </p:spPr>
      </p:pic>
    </p:spTree>
    <p:extLst>
      <p:ext uri="{BB962C8B-B14F-4D97-AF65-F5344CB8AC3E}">
        <p14:creationId xmlns:p14="http://schemas.microsoft.com/office/powerpoint/2010/main" val="22741594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3C28B7E5-51DF-D44D-A77B-FB92581DD395}"/>
              </a:ext>
            </a:extLst>
          </p:cNvPr>
          <p:cNvSpPr txBox="1"/>
          <p:nvPr/>
        </p:nvSpPr>
        <p:spPr>
          <a:xfrm>
            <a:off x="64472" y="634784"/>
            <a:ext cx="8915711" cy="1077218"/>
          </a:xfrm>
          <a:custGeom>
            <a:avLst/>
            <a:gdLst>
              <a:gd name="connsiteX0" fmla="*/ 0 w 8915711"/>
              <a:gd name="connsiteY0" fmla="*/ 0 h 1077218"/>
              <a:gd name="connsiteX1" fmla="*/ 8915711 w 8915711"/>
              <a:gd name="connsiteY1" fmla="*/ 0 h 1077218"/>
              <a:gd name="connsiteX2" fmla="*/ 8915711 w 8915711"/>
              <a:gd name="connsiteY2" fmla="*/ 1077218 h 1077218"/>
              <a:gd name="connsiteX3" fmla="*/ 0 w 8915711"/>
              <a:gd name="connsiteY3" fmla="*/ 1077218 h 1077218"/>
              <a:gd name="connsiteX4" fmla="*/ 0 w 8915711"/>
              <a:gd name="connsiteY4" fmla="*/ 0 h 1077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15711" h="1077218" fill="none" extrusionOk="0">
                <a:moveTo>
                  <a:pt x="0" y="0"/>
                </a:moveTo>
                <a:cubicBezTo>
                  <a:pt x="1358512" y="-49533"/>
                  <a:pt x="5785092" y="-14809"/>
                  <a:pt x="8915711" y="0"/>
                </a:cubicBezTo>
                <a:cubicBezTo>
                  <a:pt x="8968471" y="318461"/>
                  <a:pt x="8857105" y="810004"/>
                  <a:pt x="8915711" y="1077218"/>
                </a:cubicBezTo>
                <a:cubicBezTo>
                  <a:pt x="5279178" y="1028987"/>
                  <a:pt x="2285129" y="1161673"/>
                  <a:pt x="0" y="1077218"/>
                </a:cubicBezTo>
                <a:cubicBezTo>
                  <a:pt x="-30674" y="647745"/>
                  <a:pt x="-40999" y="346968"/>
                  <a:pt x="0" y="0"/>
                </a:cubicBezTo>
                <a:close/>
              </a:path>
              <a:path w="8915711" h="1077218" stroke="0" extrusionOk="0">
                <a:moveTo>
                  <a:pt x="0" y="0"/>
                </a:moveTo>
                <a:cubicBezTo>
                  <a:pt x="3854316" y="118645"/>
                  <a:pt x="6884887" y="116012"/>
                  <a:pt x="8915711" y="0"/>
                </a:cubicBezTo>
                <a:cubicBezTo>
                  <a:pt x="8905958" y="214159"/>
                  <a:pt x="8915521" y="764602"/>
                  <a:pt x="8915711" y="1077218"/>
                </a:cubicBezTo>
                <a:cubicBezTo>
                  <a:pt x="6198633" y="1211818"/>
                  <a:pt x="1034850" y="920022"/>
                  <a:pt x="0" y="1077218"/>
                </a:cubicBezTo>
                <a:cubicBezTo>
                  <a:pt x="-71595" y="575089"/>
                  <a:pt x="13273" y="228237"/>
                  <a:pt x="0" y="0"/>
                </a:cubicBezTo>
                <a:close/>
              </a:path>
            </a:pathLst>
          </a:custGeom>
          <a:solidFill>
            <a:schemeClr val="accent5">
              <a:lumMod val="60000"/>
              <a:lumOff val="40000"/>
            </a:schemeClr>
          </a:solidFill>
          <a:ln w="38100">
            <a:solidFill>
              <a:srgbClr val="E271E2"/>
            </a:solidFill>
            <a:extLst>
              <a:ext uri="{C807C97D-BFC1-408E-A445-0C87EB9F89A2}">
                <ask:lineSketchStyleProps xmlns:ask="http://schemas.microsoft.com/office/drawing/2018/sketchyshapes" sd="1219033472">
                  <a:prstGeom prst="rect">
                    <a:avLst/>
                  </a:prstGeom>
                  <ask:type>
                    <ask:lineSketchCurved/>
                  </ask:type>
                </ask:lineSketchStyleProps>
              </a:ext>
            </a:extLst>
          </a:ln>
          <a:effectLst>
            <a:glow rad="139700">
              <a:schemeClr val="accent1">
                <a:satMod val="175000"/>
                <a:alpha val="40000"/>
              </a:schemeClr>
            </a:glow>
          </a:effectLst>
        </p:spPr>
        <p:txBody>
          <a:bodyPr wrap="square" rtlCol="0">
            <a:spAutoFit/>
          </a:bodyPr>
          <a:lstStyle/>
          <a:p>
            <a:pPr algn="ctr"/>
            <a:r>
              <a:rPr lang="en-US" sz="1600" dirty="0"/>
              <a:t>Bruner's’ theory was much more active. Bruner's’ model encourages us as professionals to consider learning as a personal activity, in which the child changes the stimulation to suit their way of learning and understanding. Bruner’s </a:t>
            </a:r>
            <a:r>
              <a:rPr lang="en-GB" sz="1600" dirty="0"/>
              <a:t>work is seen as an alternative to the behaviourist approach.</a:t>
            </a:r>
            <a:endParaRPr lang="en-US" sz="1600" dirty="0"/>
          </a:p>
        </p:txBody>
      </p:sp>
      <p:sp>
        <p:nvSpPr>
          <p:cNvPr id="35" name="TextBox 34">
            <a:extLst>
              <a:ext uri="{FF2B5EF4-FFF2-40B4-BE49-F238E27FC236}">
                <a16:creationId xmlns:a16="http://schemas.microsoft.com/office/drawing/2014/main" id="{A21B7DE1-DF57-E340-8DC6-2659A2BB65C2}"/>
              </a:ext>
            </a:extLst>
          </p:cNvPr>
          <p:cNvSpPr txBox="1"/>
          <p:nvPr/>
        </p:nvSpPr>
        <p:spPr>
          <a:xfrm>
            <a:off x="137976" y="1879843"/>
            <a:ext cx="8079084" cy="1323439"/>
          </a:xfrm>
          <a:custGeom>
            <a:avLst/>
            <a:gdLst>
              <a:gd name="connsiteX0" fmla="*/ 0 w 8079084"/>
              <a:gd name="connsiteY0" fmla="*/ 0 h 1323439"/>
              <a:gd name="connsiteX1" fmla="*/ 511675 w 8079084"/>
              <a:gd name="connsiteY1" fmla="*/ 0 h 1323439"/>
              <a:gd name="connsiteX2" fmla="*/ 1346514 w 8079084"/>
              <a:gd name="connsiteY2" fmla="*/ 0 h 1323439"/>
              <a:gd name="connsiteX3" fmla="*/ 2019771 w 8079084"/>
              <a:gd name="connsiteY3" fmla="*/ 0 h 1323439"/>
              <a:gd name="connsiteX4" fmla="*/ 2612237 w 8079084"/>
              <a:gd name="connsiteY4" fmla="*/ 0 h 1323439"/>
              <a:gd name="connsiteX5" fmla="*/ 3447076 w 8079084"/>
              <a:gd name="connsiteY5" fmla="*/ 0 h 1323439"/>
              <a:gd name="connsiteX6" fmla="*/ 3877960 w 8079084"/>
              <a:gd name="connsiteY6" fmla="*/ 0 h 1323439"/>
              <a:gd name="connsiteX7" fmla="*/ 4389636 w 8079084"/>
              <a:gd name="connsiteY7" fmla="*/ 0 h 1323439"/>
              <a:gd name="connsiteX8" fmla="*/ 5062893 w 8079084"/>
              <a:gd name="connsiteY8" fmla="*/ 0 h 1323439"/>
              <a:gd name="connsiteX9" fmla="*/ 5655359 w 8079084"/>
              <a:gd name="connsiteY9" fmla="*/ 0 h 1323439"/>
              <a:gd name="connsiteX10" fmla="*/ 6490197 w 8079084"/>
              <a:gd name="connsiteY10" fmla="*/ 0 h 1323439"/>
              <a:gd name="connsiteX11" fmla="*/ 7001873 w 8079084"/>
              <a:gd name="connsiteY11" fmla="*/ 0 h 1323439"/>
              <a:gd name="connsiteX12" fmla="*/ 8079084 w 8079084"/>
              <a:gd name="connsiteY12" fmla="*/ 0 h 1323439"/>
              <a:gd name="connsiteX13" fmla="*/ 8079084 w 8079084"/>
              <a:gd name="connsiteY13" fmla="*/ 674954 h 1323439"/>
              <a:gd name="connsiteX14" fmla="*/ 8079084 w 8079084"/>
              <a:gd name="connsiteY14" fmla="*/ 1323439 h 1323439"/>
              <a:gd name="connsiteX15" fmla="*/ 7244245 w 8079084"/>
              <a:gd name="connsiteY15" fmla="*/ 1323439 h 1323439"/>
              <a:gd name="connsiteX16" fmla="*/ 6813361 w 8079084"/>
              <a:gd name="connsiteY16" fmla="*/ 1323439 h 1323439"/>
              <a:gd name="connsiteX17" fmla="*/ 6220895 w 8079084"/>
              <a:gd name="connsiteY17" fmla="*/ 1323439 h 1323439"/>
              <a:gd name="connsiteX18" fmla="*/ 5547638 w 8079084"/>
              <a:gd name="connsiteY18" fmla="*/ 1323439 h 1323439"/>
              <a:gd name="connsiteX19" fmla="*/ 4874381 w 8079084"/>
              <a:gd name="connsiteY19" fmla="*/ 1323439 h 1323439"/>
              <a:gd name="connsiteX20" fmla="*/ 4201124 w 8079084"/>
              <a:gd name="connsiteY20" fmla="*/ 1323439 h 1323439"/>
              <a:gd name="connsiteX21" fmla="*/ 3527867 w 8079084"/>
              <a:gd name="connsiteY21" fmla="*/ 1323439 h 1323439"/>
              <a:gd name="connsiteX22" fmla="*/ 2693028 w 8079084"/>
              <a:gd name="connsiteY22" fmla="*/ 1323439 h 1323439"/>
              <a:gd name="connsiteX23" fmla="*/ 1858189 w 8079084"/>
              <a:gd name="connsiteY23" fmla="*/ 1323439 h 1323439"/>
              <a:gd name="connsiteX24" fmla="*/ 1265723 w 8079084"/>
              <a:gd name="connsiteY24" fmla="*/ 1323439 h 1323439"/>
              <a:gd name="connsiteX25" fmla="*/ 834839 w 8079084"/>
              <a:gd name="connsiteY25" fmla="*/ 1323439 h 1323439"/>
              <a:gd name="connsiteX26" fmla="*/ 0 w 8079084"/>
              <a:gd name="connsiteY26" fmla="*/ 1323439 h 1323439"/>
              <a:gd name="connsiteX27" fmla="*/ 0 w 8079084"/>
              <a:gd name="connsiteY27" fmla="*/ 688188 h 1323439"/>
              <a:gd name="connsiteX28" fmla="*/ 0 w 8079084"/>
              <a:gd name="connsiteY28" fmla="*/ 0 h 1323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079084" h="1323439" fill="none" extrusionOk="0">
                <a:moveTo>
                  <a:pt x="0" y="0"/>
                </a:moveTo>
                <a:cubicBezTo>
                  <a:pt x="208165" y="21533"/>
                  <a:pt x="320912" y="-9868"/>
                  <a:pt x="511675" y="0"/>
                </a:cubicBezTo>
                <a:cubicBezTo>
                  <a:pt x="702439" y="9868"/>
                  <a:pt x="1138749" y="-16691"/>
                  <a:pt x="1346514" y="0"/>
                </a:cubicBezTo>
                <a:cubicBezTo>
                  <a:pt x="1554279" y="16691"/>
                  <a:pt x="1753260" y="-220"/>
                  <a:pt x="2019771" y="0"/>
                </a:cubicBezTo>
                <a:cubicBezTo>
                  <a:pt x="2286282" y="220"/>
                  <a:pt x="2465411" y="-17249"/>
                  <a:pt x="2612237" y="0"/>
                </a:cubicBezTo>
                <a:cubicBezTo>
                  <a:pt x="2759063" y="17249"/>
                  <a:pt x="3083658" y="33283"/>
                  <a:pt x="3447076" y="0"/>
                </a:cubicBezTo>
                <a:cubicBezTo>
                  <a:pt x="3810494" y="-33283"/>
                  <a:pt x="3675300" y="15589"/>
                  <a:pt x="3877960" y="0"/>
                </a:cubicBezTo>
                <a:cubicBezTo>
                  <a:pt x="4080620" y="-15589"/>
                  <a:pt x="4149777" y="-14952"/>
                  <a:pt x="4389636" y="0"/>
                </a:cubicBezTo>
                <a:cubicBezTo>
                  <a:pt x="4629495" y="14952"/>
                  <a:pt x="4903358" y="21392"/>
                  <a:pt x="5062893" y="0"/>
                </a:cubicBezTo>
                <a:cubicBezTo>
                  <a:pt x="5222428" y="-21392"/>
                  <a:pt x="5435551" y="16147"/>
                  <a:pt x="5655359" y="0"/>
                </a:cubicBezTo>
                <a:cubicBezTo>
                  <a:pt x="5875167" y="-16147"/>
                  <a:pt x="6149146" y="-12332"/>
                  <a:pt x="6490197" y="0"/>
                </a:cubicBezTo>
                <a:cubicBezTo>
                  <a:pt x="6831248" y="12332"/>
                  <a:pt x="6806125" y="1330"/>
                  <a:pt x="7001873" y="0"/>
                </a:cubicBezTo>
                <a:cubicBezTo>
                  <a:pt x="7197621" y="-1330"/>
                  <a:pt x="7642151" y="14967"/>
                  <a:pt x="8079084" y="0"/>
                </a:cubicBezTo>
                <a:cubicBezTo>
                  <a:pt x="8048850" y="265798"/>
                  <a:pt x="8110455" y="478678"/>
                  <a:pt x="8079084" y="674954"/>
                </a:cubicBezTo>
                <a:cubicBezTo>
                  <a:pt x="8047713" y="871230"/>
                  <a:pt x="8064872" y="1027125"/>
                  <a:pt x="8079084" y="1323439"/>
                </a:cubicBezTo>
                <a:cubicBezTo>
                  <a:pt x="7796776" y="1333655"/>
                  <a:pt x="7459942" y="1319029"/>
                  <a:pt x="7244245" y="1323439"/>
                </a:cubicBezTo>
                <a:cubicBezTo>
                  <a:pt x="7028548" y="1327849"/>
                  <a:pt x="7028428" y="1329818"/>
                  <a:pt x="6813361" y="1323439"/>
                </a:cubicBezTo>
                <a:cubicBezTo>
                  <a:pt x="6598294" y="1317060"/>
                  <a:pt x="6467331" y="1310005"/>
                  <a:pt x="6220895" y="1323439"/>
                </a:cubicBezTo>
                <a:cubicBezTo>
                  <a:pt x="5974459" y="1336873"/>
                  <a:pt x="5874780" y="1309925"/>
                  <a:pt x="5547638" y="1323439"/>
                </a:cubicBezTo>
                <a:cubicBezTo>
                  <a:pt x="5220496" y="1336953"/>
                  <a:pt x="5070552" y="1322814"/>
                  <a:pt x="4874381" y="1323439"/>
                </a:cubicBezTo>
                <a:cubicBezTo>
                  <a:pt x="4678210" y="1324064"/>
                  <a:pt x="4353122" y="1324680"/>
                  <a:pt x="4201124" y="1323439"/>
                </a:cubicBezTo>
                <a:cubicBezTo>
                  <a:pt x="4049126" y="1322198"/>
                  <a:pt x="3740698" y="1328251"/>
                  <a:pt x="3527867" y="1323439"/>
                </a:cubicBezTo>
                <a:cubicBezTo>
                  <a:pt x="3315036" y="1318627"/>
                  <a:pt x="2938013" y="1340785"/>
                  <a:pt x="2693028" y="1323439"/>
                </a:cubicBezTo>
                <a:cubicBezTo>
                  <a:pt x="2448043" y="1306093"/>
                  <a:pt x="2123968" y="1292868"/>
                  <a:pt x="1858189" y="1323439"/>
                </a:cubicBezTo>
                <a:cubicBezTo>
                  <a:pt x="1592410" y="1354010"/>
                  <a:pt x="1442742" y="1326139"/>
                  <a:pt x="1265723" y="1323439"/>
                </a:cubicBezTo>
                <a:cubicBezTo>
                  <a:pt x="1088704" y="1320739"/>
                  <a:pt x="990830" y="1316630"/>
                  <a:pt x="834839" y="1323439"/>
                </a:cubicBezTo>
                <a:cubicBezTo>
                  <a:pt x="678848" y="1330248"/>
                  <a:pt x="258038" y="1352087"/>
                  <a:pt x="0" y="1323439"/>
                </a:cubicBezTo>
                <a:cubicBezTo>
                  <a:pt x="-16271" y="1166461"/>
                  <a:pt x="-23086" y="883584"/>
                  <a:pt x="0" y="688188"/>
                </a:cubicBezTo>
                <a:cubicBezTo>
                  <a:pt x="23086" y="492792"/>
                  <a:pt x="-781" y="224580"/>
                  <a:pt x="0" y="0"/>
                </a:cubicBezTo>
                <a:close/>
              </a:path>
              <a:path w="8079084" h="1323439" stroke="0" extrusionOk="0">
                <a:moveTo>
                  <a:pt x="0" y="0"/>
                </a:moveTo>
                <a:cubicBezTo>
                  <a:pt x="356948" y="-39175"/>
                  <a:pt x="573483" y="11476"/>
                  <a:pt x="834839" y="0"/>
                </a:cubicBezTo>
                <a:cubicBezTo>
                  <a:pt x="1096195" y="-11476"/>
                  <a:pt x="1189849" y="10170"/>
                  <a:pt x="1508096" y="0"/>
                </a:cubicBezTo>
                <a:cubicBezTo>
                  <a:pt x="1826343" y="-10170"/>
                  <a:pt x="1817485" y="10860"/>
                  <a:pt x="2019771" y="0"/>
                </a:cubicBezTo>
                <a:cubicBezTo>
                  <a:pt x="2222058" y="-10860"/>
                  <a:pt x="2446902" y="-30127"/>
                  <a:pt x="2693028" y="0"/>
                </a:cubicBezTo>
                <a:cubicBezTo>
                  <a:pt x="2939154" y="30127"/>
                  <a:pt x="3178795" y="11925"/>
                  <a:pt x="3527867" y="0"/>
                </a:cubicBezTo>
                <a:cubicBezTo>
                  <a:pt x="3876939" y="-11925"/>
                  <a:pt x="3841037" y="-25076"/>
                  <a:pt x="4039542" y="0"/>
                </a:cubicBezTo>
                <a:cubicBezTo>
                  <a:pt x="4238047" y="25076"/>
                  <a:pt x="4310989" y="16546"/>
                  <a:pt x="4470426" y="0"/>
                </a:cubicBezTo>
                <a:cubicBezTo>
                  <a:pt x="4629863" y="-16546"/>
                  <a:pt x="4990709" y="-30949"/>
                  <a:pt x="5143683" y="0"/>
                </a:cubicBezTo>
                <a:cubicBezTo>
                  <a:pt x="5296657" y="30949"/>
                  <a:pt x="5637131" y="10175"/>
                  <a:pt x="5816940" y="0"/>
                </a:cubicBezTo>
                <a:cubicBezTo>
                  <a:pt x="5996749" y="-10175"/>
                  <a:pt x="6402038" y="15247"/>
                  <a:pt x="6570988" y="0"/>
                </a:cubicBezTo>
                <a:cubicBezTo>
                  <a:pt x="6739938" y="-15247"/>
                  <a:pt x="7031540" y="-10277"/>
                  <a:pt x="7163454" y="0"/>
                </a:cubicBezTo>
                <a:cubicBezTo>
                  <a:pt x="7295368" y="10277"/>
                  <a:pt x="7702631" y="30214"/>
                  <a:pt x="8079084" y="0"/>
                </a:cubicBezTo>
                <a:cubicBezTo>
                  <a:pt x="8093613" y="140888"/>
                  <a:pt x="8068421" y="385199"/>
                  <a:pt x="8079084" y="635251"/>
                </a:cubicBezTo>
                <a:cubicBezTo>
                  <a:pt x="8089747" y="885303"/>
                  <a:pt x="8053805" y="1056483"/>
                  <a:pt x="8079084" y="1323439"/>
                </a:cubicBezTo>
                <a:cubicBezTo>
                  <a:pt x="7882436" y="1312062"/>
                  <a:pt x="7792790" y="1335301"/>
                  <a:pt x="7567409" y="1323439"/>
                </a:cubicBezTo>
                <a:cubicBezTo>
                  <a:pt x="7342029" y="1311577"/>
                  <a:pt x="6932900" y="1315356"/>
                  <a:pt x="6732570" y="1323439"/>
                </a:cubicBezTo>
                <a:cubicBezTo>
                  <a:pt x="6532240" y="1331522"/>
                  <a:pt x="6216890" y="1345174"/>
                  <a:pt x="5978522" y="1323439"/>
                </a:cubicBezTo>
                <a:cubicBezTo>
                  <a:pt x="5740154" y="1301704"/>
                  <a:pt x="5549322" y="1347658"/>
                  <a:pt x="5305265" y="1323439"/>
                </a:cubicBezTo>
                <a:cubicBezTo>
                  <a:pt x="5061208" y="1299220"/>
                  <a:pt x="5051418" y="1324181"/>
                  <a:pt x="4874381" y="1323439"/>
                </a:cubicBezTo>
                <a:cubicBezTo>
                  <a:pt x="4697344" y="1322697"/>
                  <a:pt x="4337341" y="1333077"/>
                  <a:pt x="4201124" y="1323439"/>
                </a:cubicBezTo>
                <a:cubicBezTo>
                  <a:pt x="4064907" y="1313801"/>
                  <a:pt x="3666145" y="1345030"/>
                  <a:pt x="3366285" y="1323439"/>
                </a:cubicBezTo>
                <a:cubicBezTo>
                  <a:pt x="3066425" y="1301848"/>
                  <a:pt x="2722838" y="1294119"/>
                  <a:pt x="2531446" y="1323439"/>
                </a:cubicBezTo>
                <a:cubicBezTo>
                  <a:pt x="2340054" y="1352759"/>
                  <a:pt x="2145164" y="1346062"/>
                  <a:pt x="1858189" y="1323439"/>
                </a:cubicBezTo>
                <a:cubicBezTo>
                  <a:pt x="1571214" y="1300816"/>
                  <a:pt x="1406763" y="1301639"/>
                  <a:pt x="1184932" y="1323439"/>
                </a:cubicBezTo>
                <a:cubicBezTo>
                  <a:pt x="963101" y="1345239"/>
                  <a:pt x="458199" y="1347019"/>
                  <a:pt x="0" y="1323439"/>
                </a:cubicBezTo>
                <a:cubicBezTo>
                  <a:pt x="-29640" y="1016214"/>
                  <a:pt x="-29879" y="885014"/>
                  <a:pt x="0" y="635251"/>
                </a:cubicBezTo>
                <a:cubicBezTo>
                  <a:pt x="29879" y="385488"/>
                  <a:pt x="-28409" y="265021"/>
                  <a:pt x="0" y="0"/>
                </a:cubicBezTo>
                <a:close/>
              </a:path>
            </a:pathLst>
          </a:custGeom>
          <a:solidFill>
            <a:srgbClr val="FFFDC3"/>
          </a:solidFill>
          <a:ln w="38100">
            <a:solidFill>
              <a:srgbClr val="FFFF00"/>
            </a:solidFill>
            <a:extLst>
              <a:ext uri="{C807C97D-BFC1-408E-A445-0C87EB9F89A2}">
                <ask:lineSketchStyleProps xmlns:ask="http://schemas.microsoft.com/office/drawing/2018/sketchyshapes" sd="981765707">
                  <a:prstGeom prst="rect">
                    <a:avLst/>
                  </a:prstGeom>
                  <ask:type>
                    <ask:lineSketchFreehand/>
                  </ask:type>
                </ask:lineSketchStyleProps>
              </a:ext>
            </a:extLst>
          </a:ln>
          <a:effectLst>
            <a:glow rad="139700">
              <a:schemeClr val="accent4">
                <a:satMod val="175000"/>
                <a:alpha val="40000"/>
              </a:schemeClr>
            </a:glow>
          </a:effectLst>
        </p:spPr>
        <p:txBody>
          <a:bodyPr wrap="square" rtlCol="0">
            <a:spAutoFit/>
          </a:bodyPr>
          <a:lstStyle/>
          <a:p>
            <a:r>
              <a:rPr lang="en-US" sz="1600" dirty="0"/>
              <a:t>Constructivism principles can be seen In current classrooms with cross curriculum teaching using the CPA approach. As we as professionals should understand that every child is different and develops differently also. ‘The classroom of tomorrow will consist of flexible ecosystems, designed to cater for the literacy, numeracy and digital competence needs of the future citizens of the world.’ (Welsh Government, 2015). </a:t>
            </a:r>
          </a:p>
        </p:txBody>
      </p:sp>
      <p:sp>
        <p:nvSpPr>
          <p:cNvPr id="36" name="TextBox 35">
            <a:extLst>
              <a:ext uri="{FF2B5EF4-FFF2-40B4-BE49-F238E27FC236}">
                <a16:creationId xmlns:a16="http://schemas.microsoft.com/office/drawing/2014/main" id="{BEBF4373-15A9-AE47-86CE-6D67DD32D656}"/>
              </a:ext>
            </a:extLst>
          </p:cNvPr>
          <p:cNvSpPr txBox="1"/>
          <p:nvPr/>
        </p:nvSpPr>
        <p:spPr>
          <a:xfrm>
            <a:off x="126900" y="3406941"/>
            <a:ext cx="7338828" cy="2062103"/>
          </a:xfrm>
          <a:custGeom>
            <a:avLst/>
            <a:gdLst>
              <a:gd name="connsiteX0" fmla="*/ 0 w 7338828"/>
              <a:gd name="connsiteY0" fmla="*/ 0 h 2062103"/>
              <a:gd name="connsiteX1" fmla="*/ 491137 w 7338828"/>
              <a:gd name="connsiteY1" fmla="*/ 0 h 2062103"/>
              <a:gd name="connsiteX2" fmla="*/ 1129050 w 7338828"/>
              <a:gd name="connsiteY2" fmla="*/ 0 h 2062103"/>
              <a:gd name="connsiteX3" fmla="*/ 1546799 w 7338828"/>
              <a:gd name="connsiteY3" fmla="*/ 0 h 2062103"/>
              <a:gd name="connsiteX4" fmla="*/ 2111324 w 7338828"/>
              <a:gd name="connsiteY4" fmla="*/ 0 h 2062103"/>
              <a:gd name="connsiteX5" fmla="*/ 2749238 w 7338828"/>
              <a:gd name="connsiteY5" fmla="*/ 0 h 2062103"/>
              <a:gd name="connsiteX6" fmla="*/ 3093598 w 7338828"/>
              <a:gd name="connsiteY6" fmla="*/ 0 h 2062103"/>
              <a:gd name="connsiteX7" fmla="*/ 3437959 w 7338828"/>
              <a:gd name="connsiteY7" fmla="*/ 0 h 2062103"/>
              <a:gd name="connsiteX8" fmla="*/ 4149260 w 7338828"/>
              <a:gd name="connsiteY8" fmla="*/ 0 h 2062103"/>
              <a:gd name="connsiteX9" fmla="*/ 4713786 w 7338828"/>
              <a:gd name="connsiteY9" fmla="*/ 0 h 2062103"/>
              <a:gd name="connsiteX10" fmla="*/ 5058146 w 7338828"/>
              <a:gd name="connsiteY10" fmla="*/ 0 h 2062103"/>
              <a:gd name="connsiteX11" fmla="*/ 5622671 w 7338828"/>
              <a:gd name="connsiteY11" fmla="*/ 0 h 2062103"/>
              <a:gd name="connsiteX12" fmla="*/ 6333973 w 7338828"/>
              <a:gd name="connsiteY12" fmla="*/ 0 h 2062103"/>
              <a:gd name="connsiteX13" fmla="*/ 6825110 w 7338828"/>
              <a:gd name="connsiteY13" fmla="*/ 0 h 2062103"/>
              <a:gd name="connsiteX14" fmla="*/ 7338828 w 7338828"/>
              <a:gd name="connsiteY14" fmla="*/ 0 h 2062103"/>
              <a:gd name="connsiteX15" fmla="*/ 7338828 w 7338828"/>
              <a:gd name="connsiteY15" fmla="*/ 515526 h 2062103"/>
              <a:gd name="connsiteX16" fmla="*/ 7338828 w 7338828"/>
              <a:gd name="connsiteY16" fmla="*/ 1072294 h 2062103"/>
              <a:gd name="connsiteX17" fmla="*/ 7338828 w 7338828"/>
              <a:gd name="connsiteY17" fmla="*/ 1587819 h 2062103"/>
              <a:gd name="connsiteX18" fmla="*/ 7338828 w 7338828"/>
              <a:gd name="connsiteY18" fmla="*/ 2062103 h 2062103"/>
              <a:gd name="connsiteX19" fmla="*/ 6847691 w 7338828"/>
              <a:gd name="connsiteY19" fmla="*/ 2062103 h 2062103"/>
              <a:gd name="connsiteX20" fmla="*/ 6429942 w 7338828"/>
              <a:gd name="connsiteY20" fmla="*/ 2062103 h 2062103"/>
              <a:gd name="connsiteX21" fmla="*/ 5718641 w 7338828"/>
              <a:gd name="connsiteY21" fmla="*/ 2062103 h 2062103"/>
              <a:gd name="connsiteX22" fmla="*/ 5154115 w 7338828"/>
              <a:gd name="connsiteY22" fmla="*/ 2062103 h 2062103"/>
              <a:gd name="connsiteX23" fmla="*/ 4809755 w 7338828"/>
              <a:gd name="connsiteY23" fmla="*/ 2062103 h 2062103"/>
              <a:gd name="connsiteX24" fmla="*/ 4245230 w 7338828"/>
              <a:gd name="connsiteY24" fmla="*/ 2062103 h 2062103"/>
              <a:gd name="connsiteX25" fmla="*/ 3754093 w 7338828"/>
              <a:gd name="connsiteY25" fmla="*/ 2062103 h 2062103"/>
              <a:gd name="connsiteX26" fmla="*/ 3262956 w 7338828"/>
              <a:gd name="connsiteY26" fmla="*/ 2062103 h 2062103"/>
              <a:gd name="connsiteX27" fmla="*/ 2771819 w 7338828"/>
              <a:gd name="connsiteY27" fmla="*/ 2062103 h 2062103"/>
              <a:gd name="connsiteX28" fmla="*/ 2280682 w 7338828"/>
              <a:gd name="connsiteY28" fmla="*/ 2062103 h 2062103"/>
              <a:gd name="connsiteX29" fmla="*/ 1642768 w 7338828"/>
              <a:gd name="connsiteY29" fmla="*/ 2062103 h 2062103"/>
              <a:gd name="connsiteX30" fmla="*/ 1078243 w 7338828"/>
              <a:gd name="connsiteY30" fmla="*/ 2062103 h 2062103"/>
              <a:gd name="connsiteX31" fmla="*/ 733883 w 7338828"/>
              <a:gd name="connsiteY31" fmla="*/ 2062103 h 2062103"/>
              <a:gd name="connsiteX32" fmla="*/ 0 w 7338828"/>
              <a:gd name="connsiteY32" fmla="*/ 2062103 h 2062103"/>
              <a:gd name="connsiteX33" fmla="*/ 0 w 7338828"/>
              <a:gd name="connsiteY33" fmla="*/ 1525956 h 2062103"/>
              <a:gd name="connsiteX34" fmla="*/ 0 w 7338828"/>
              <a:gd name="connsiteY34" fmla="*/ 969188 h 2062103"/>
              <a:gd name="connsiteX35" fmla="*/ 0 w 7338828"/>
              <a:gd name="connsiteY35" fmla="*/ 515526 h 2062103"/>
              <a:gd name="connsiteX36" fmla="*/ 0 w 7338828"/>
              <a:gd name="connsiteY36"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7338828" h="2062103" fill="none" extrusionOk="0">
                <a:moveTo>
                  <a:pt x="0" y="0"/>
                </a:moveTo>
                <a:cubicBezTo>
                  <a:pt x="207732" y="-56192"/>
                  <a:pt x="387491" y="49239"/>
                  <a:pt x="491137" y="0"/>
                </a:cubicBezTo>
                <a:cubicBezTo>
                  <a:pt x="594783" y="-49239"/>
                  <a:pt x="921339" y="56478"/>
                  <a:pt x="1129050" y="0"/>
                </a:cubicBezTo>
                <a:cubicBezTo>
                  <a:pt x="1336761" y="-56478"/>
                  <a:pt x="1363785" y="29111"/>
                  <a:pt x="1546799" y="0"/>
                </a:cubicBezTo>
                <a:cubicBezTo>
                  <a:pt x="1729813" y="-29111"/>
                  <a:pt x="1945206" y="33512"/>
                  <a:pt x="2111324" y="0"/>
                </a:cubicBezTo>
                <a:cubicBezTo>
                  <a:pt x="2277442" y="-33512"/>
                  <a:pt x="2617955" y="27954"/>
                  <a:pt x="2749238" y="0"/>
                </a:cubicBezTo>
                <a:cubicBezTo>
                  <a:pt x="2880521" y="-27954"/>
                  <a:pt x="2976937" y="13357"/>
                  <a:pt x="3093598" y="0"/>
                </a:cubicBezTo>
                <a:cubicBezTo>
                  <a:pt x="3210259" y="-13357"/>
                  <a:pt x="3276701" y="1739"/>
                  <a:pt x="3437959" y="0"/>
                </a:cubicBezTo>
                <a:cubicBezTo>
                  <a:pt x="3599217" y="-1739"/>
                  <a:pt x="3917580" y="55363"/>
                  <a:pt x="4149260" y="0"/>
                </a:cubicBezTo>
                <a:cubicBezTo>
                  <a:pt x="4380940" y="-55363"/>
                  <a:pt x="4469075" y="25577"/>
                  <a:pt x="4713786" y="0"/>
                </a:cubicBezTo>
                <a:cubicBezTo>
                  <a:pt x="4958497" y="-25577"/>
                  <a:pt x="4948292" y="34995"/>
                  <a:pt x="5058146" y="0"/>
                </a:cubicBezTo>
                <a:cubicBezTo>
                  <a:pt x="5168000" y="-34995"/>
                  <a:pt x="5485816" y="51953"/>
                  <a:pt x="5622671" y="0"/>
                </a:cubicBezTo>
                <a:cubicBezTo>
                  <a:pt x="5759526" y="-51953"/>
                  <a:pt x="6183661" y="39069"/>
                  <a:pt x="6333973" y="0"/>
                </a:cubicBezTo>
                <a:cubicBezTo>
                  <a:pt x="6484285" y="-39069"/>
                  <a:pt x="6677179" y="36613"/>
                  <a:pt x="6825110" y="0"/>
                </a:cubicBezTo>
                <a:cubicBezTo>
                  <a:pt x="6973041" y="-36613"/>
                  <a:pt x="7097657" y="32241"/>
                  <a:pt x="7338828" y="0"/>
                </a:cubicBezTo>
                <a:cubicBezTo>
                  <a:pt x="7346184" y="169058"/>
                  <a:pt x="7299605" y="281834"/>
                  <a:pt x="7338828" y="515526"/>
                </a:cubicBezTo>
                <a:cubicBezTo>
                  <a:pt x="7378051" y="749218"/>
                  <a:pt x="7294426" y="908908"/>
                  <a:pt x="7338828" y="1072294"/>
                </a:cubicBezTo>
                <a:cubicBezTo>
                  <a:pt x="7383230" y="1235680"/>
                  <a:pt x="7312421" y="1449485"/>
                  <a:pt x="7338828" y="1587819"/>
                </a:cubicBezTo>
                <a:cubicBezTo>
                  <a:pt x="7365235" y="1726154"/>
                  <a:pt x="7297326" y="1896263"/>
                  <a:pt x="7338828" y="2062103"/>
                </a:cubicBezTo>
                <a:cubicBezTo>
                  <a:pt x="7142791" y="2087137"/>
                  <a:pt x="6979299" y="2061873"/>
                  <a:pt x="6847691" y="2062103"/>
                </a:cubicBezTo>
                <a:cubicBezTo>
                  <a:pt x="6716083" y="2062333"/>
                  <a:pt x="6558265" y="2042996"/>
                  <a:pt x="6429942" y="2062103"/>
                </a:cubicBezTo>
                <a:cubicBezTo>
                  <a:pt x="6301619" y="2081210"/>
                  <a:pt x="5916228" y="2035738"/>
                  <a:pt x="5718641" y="2062103"/>
                </a:cubicBezTo>
                <a:cubicBezTo>
                  <a:pt x="5521054" y="2088468"/>
                  <a:pt x="5270686" y="2036872"/>
                  <a:pt x="5154115" y="2062103"/>
                </a:cubicBezTo>
                <a:cubicBezTo>
                  <a:pt x="5037544" y="2087334"/>
                  <a:pt x="4948898" y="2054046"/>
                  <a:pt x="4809755" y="2062103"/>
                </a:cubicBezTo>
                <a:cubicBezTo>
                  <a:pt x="4670612" y="2070160"/>
                  <a:pt x="4375449" y="2044684"/>
                  <a:pt x="4245230" y="2062103"/>
                </a:cubicBezTo>
                <a:cubicBezTo>
                  <a:pt x="4115012" y="2079522"/>
                  <a:pt x="3855847" y="2060558"/>
                  <a:pt x="3754093" y="2062103"/>
                </a:cubicBezTo>
                <a:cubicBezTo>
                  <a:pt x="3652339" y="2063648"/>
                  <a:pt x="3425639" y="2049794"/>
                  <a:pt x="3262956" y="2062103"/>
                </a:cubicBezTo>
                <a:cubicBezTo>
                  <a:pt x="3100273" y="2074412"/>
                  <a:pt x="2976436" y="2061337"/>
                  <a:pt x="2771819" y="2062103"/>
                </a:cubicBezTo>
                <a:cubicBezTo>
                  <a:pt x="2567202" y="2062869"/>
                  <a:pt x="2423256" y="2054448"/>
                  <a:pt x="2280682" y="2062103"/>
                </a:cubicBezTo>
                <a:cubicBezTo>
                  <a:pt x="2138108" y="2069758"/>
                  <a:pt x="1844668" y="2021162"/>
                  <a:pt x="1642768" y="2062103"/>
                </a:cubicBezTo>
                <a:cubicBezTo>
                  <a:pt x="1440868" y="2103044"/>
                  <a:pt x="1253348" y="2003688"/>
                  <a:pt x="1078243" y="2062103"/>
                </a:cubicBezTo>
                <a:cubicBezTo>
                  <a:pt x="903138" y="2120518"/>
                  <a:pt x="811843" y="2055733"/>
                  <a:pt x="733883" y="2062103"/>
                </a:cubicBezTo>
                <a:cubicBezTo>
                  <a:pt x="655923" y="2068473"/>
                  <a:pt x="194875" y="2009416"/>
                  <a:pt x="0" y="2062103"/>
                </a:cubicBezTo>
                <a:cubicBezTo>
                  <a:pt x="-14067" y="1883329"/>
                  <a:pt x="2218" y="1747906"/>
                  <a:pt x="0" y="1525956"/>
                </a:cubicBezTo>
                <a:cubicBezTo>
                  <a:pt x="-2218" y="1304006"/>
                  <a:pt x="56030" y="1153069"/>
                  <a:pt x="0" y="969188"/>
                </a:cubicBezTo>
                <a:cubicBezTo>
                  <a:pt x="-56030" y="785307"/>
                  <a:pt x="22401" y="638362"/>
                  <a:pt x="0" y="515526"/>
                </a:cubicBezTo>
                <a:cubicBezTo>
                  <a:pt x="-22401" y="392690"/>
                  <a:pt x="41139" y="115543"/>
                  <a:pt x="0" y="0"/>
                </a:cubicBezTo>
                <a:close/>
              </a:path>
              <a:path w="7338828" h="2062103" stroke="0" extrusionOk="0">
                <a:moveTo>
                  <a:pt x="0" y="0"/>
                </a:moveTo>
                <a:cubicBezTo>
                  <a:pt x="153970" y="-22902"/>
                  <a:pt x="333296" y="58533"/>
                  <a:pt x="491137" y="0"/>
                </a:cubicBezTo>
                <a:cubicBezTo>
                  <a:pt x="648978" y="-58533"/>
                  <a:pt x="704113" y="11009"/>
                  <a:pt x="835497" y="0"/>
                </a:cubicBezTo>
                <a:cubicBezTo>
                  <a:pt x="966881" y="-11009"/>
                  <a:pt x="1248601" y="1331"/>
                  <a:pt x="1546799" y="0"/>
                </a:cubicBezTo>
                <a:cubicBezTo>
                  <a:pt x="1844997" y="-1331"/>
                  <a:pt x="1921288" y="22317"/>
                  <a:pt x="2037936" y="0"/>
                </a:cubicBezTo>
                <a:cubicBezTo>
                  <a:pt x="2154584" y="-22317"/>
                  <a:pt x="2285587" y="22096"/>
                  <a:pt x="2529073" y="0"/>
                </a:cubicBezTo>
                <a:cubicBezTo>
                  <a:pt x="2772559" y="-22096"/>
                  <a:pt x="2954138" y="6871"/>
                  <a:pt x="3240375" y="0"/>
                </a:cubicBezTo>
                <a:cubicBezTo>
                  <a:pt x="3526612" y="-6871"/>
                  <a:pt x="3565538" y="43882"/>
                  <a:pt x="3658123" y="0"/>
                </a:cubicBezTo>
                <a:cubicBezTo>
                  <a:pt x="3750708" y="-43882"/>
                  <a:pt x="4122112" y="62910"/>
                  <a:pt x="4369425" y="0"/>
                </a:cubicBezTo>
                <a:cubicBezTo>
                  <a:pt x="4616738" y="-62910"/>
                  <a:pt x="4924799" y="57278"/>
                  <a:pt x="5080727" y="0"/>
                </a:cubicBezTo>
                <a:cubicBezTo>
                  <a:pt x="5236655" y="-57278"/>
                  <a:pt x="5525490" y="59980"/>
                  <a:pt x="5645252" y="0"/>
                </a:cubicBezTo>
                <a:cubicBezTo>
                  <a:pt x="5765015" y="-59980"/>
                  <a:pt x="6200800" y="75495"/>
                  <a:pt x="6356554" y="0"/>
                </a:cubicBezTo>
                <a:cubicBezTo>
                  <a:pt x="6512308" y="-75495"/>
                  <a:pt x="6712884" y="12842"/>
                  <a:pt x="6847691" y="0"/>
                </a:cubicBezTo>
                <a:cubicBezTo>
                  <a:pt x="6982498" y="-12842"/>
                  <a:pt x="7104238" y="25956"/>
                  <a:pt x="7338828" y="0"/>
                </a:cubicBezTo>
                <a:cubicBezTo>
                  <a:pt x="7347003" y="263083"/>
                  <a:pt x="7274904" y="314205"/>
                  <a:pt x="7338828" y="536147"/>
                </a:cubicBezTo>
                <a:cubicBezTo>
                  <a:pt x="7402752" y="758089"/>
                  <a:pt x="7293169" y="916849"/>
                  <a:pt x="7338828" y="1051673"/>
                </a:cubicBezTo>
                <a:cubicBezTo>
                  <a:pt x="7384487" y="1186497"/>
                  <a:pt x="7319163" y="1340784"/>
                  <a:pt x="7338828" y="1567198"/>
                </a:cubicBezTo>
                <a:cubicBezTo>
                  <a:pt x="7358493" y="1793612"/>
                  <a:pt x="7293337" y="1841889"/>
                  <a:pt x="7338828" y="2062103"/>
                </a:cubicBezTo>
                <a:cubicBezTo>
                  <a:pt x="7063000" y="2095763"/>
                  <a:pt x="6998890" y="2021519"/>
                  <a:pt x="6700914" y="2062103"/>
                </a:cubicBezTo>
                <a:cubicBezTo>
                  <a:pt x="6402938" y="2102687"/>
                  <a:pt x="6461545" y="2049671"/>
                  <a:pt x="6356554" y="2062103"/>
                </a:cubicBezTo>
                <a:cubicBezTo>
                  <a:pt x="6251563" y="2074535"/>
                  <a:pt x="6134379" y="2061743"/>
                  <a:pt x="5938805" y="2062103"/>
                </a:cubicBezTo>
                <a:cubicBezTo>
                  <a:pt x="5743231" y="2062463"/>
                  <a:pt x="5503921" y="2000453"/>
                  <a:pt x="5227504" y="2062103"/>
                </a:cubicBezTo>
                <a:cubicBezTo>
                  <a:pt x="4951087" y="2123753"/>
                  <a:pt x="4944460" y="2003987"/>
                  <a:pt x="4662978" y="2062103"/>
                </a:cubicBezTo>
                <a:cubicBezTo>
                  <a:pt x="4381496" y="2120219"/>
                  <a:pt x="4374023" y="2029567"/>
                  <a:pt x="4245230" y="2062103"/>
                </a:cubicBezTo>
                <a:cubicBezTo>
                  <a:pt x="4116437" y="2094639"/>
                  <a:pt x="3934995" y="2041923"/>
                  <a:pt x="3680705" y="2062103"/>
                </a:cubicBezTo>
                <a:cubicBezTo>
                  <a:pt x="3426415" y="2082283"/>
                  <a:pt x="3505509" y="2028487"/>
                  <a:pt x="3336344" y="2062103"/>
                </a:cubicBezTo>
                <a:cubicBezTo>
                  <a:pt x="3167179" y="2095719"/>
                  <a:pt x="3096225" y="2052067"/>
                  <a:pt x="2991984" y="2062103"/>
                </a:cubicBezTo>
                <a:cubicBezTo>
                  <a:pt x="2887743" y="2072139"/>
                  <a:pt x="2568447" y="2024411"/>
                  <a:pt x="2427458" y="2062103"/>
                </a:cubicBezTo>
                <a:cubicBezTo>
                  <a:pt x="2286469" y="2099795"/>
                  <a:pt x="2215434" y="2047395"/>
                  <a:pt x="2009710" y="2062103"/>
                </a:cubicBezTo>
                <a:cubicBezTo>
                  <a:pt x="1803986" y="2076811"/>
                  <a:pt x="1661659" y="2061178"/>
                  <a:pt x="1371796" y="2062103"/>
                </a:cubicBezTo>
                <a:cubicBezTo>
                  <a:pt x="1081933" y="2063028"/>
                  <a:pt x="1103050" y="2025327"/>
                  <a:pt x="954048" y="2062103"/>
                </a:cubicBezTo>
                <a:cubicBezTo>
                  <a:pt x="805046" y="2098879"/>
                  <a:pt x="333197" y="1967513"/>
                  <a:pt x="0" y="2062103"/>
                </a:cubicBezTo>
                <a:cubicBezTo>
                  <a:pt x="-33504" y="1934734"/>
                  <a:pt x="26795" y="1773726"/>
                  <a:pt x="0" y="1608440"/>
                </a:cubicBezTo>
                <a:cubicBezTo>
                  <a:pt x="-26795" y="1443154"/>
                  <a:pt x="49357" y="1256116"/>
                  <a:pt x="0" y="1134157"/>
                </a:cubicBezTo>
                <a:cubicBezTo>
                  <a:pt x="-49357" y="1012198"/>
                  <a:pt x="8565" y="759698"/>
                  <a:pt x="0" y="598010"/>
                </a:cubicBezTo>
                <a:cubicBezTo>
                  <a:pt x="-8565" y="436322"/>
                  <a:pt x="11015" y="281278"/>
                  <a:pt x="0" y="0"/>
                </a:cubicBezTo>
                <a:close/>
              </a:path>
            </a:pathLst>
          </a:custGeom>
          <a:solidFill>
            <a:srgbClr val="A1E28F"/>
          </a:solidFill>
          <a:ln w="38100">
            <a:solidFill>
              <a:srgbClr val="00B050"/>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a:glow rad="139700">
              <a:schemeClr val="accent6">
                <a:satMod val="175000"/>
                <a:alpha val="40000"/>
              </a:schemeClr>
            </a:glow>
          </a:effectLst>
        </p:spPr>
        <p:txBody>
          <a:bodyPr wrap="square" rtlCol="0">
            <a:spAutoFit/>
          </a:bodyPr>
          <a:lstStyle/>
          <a:p>
            <a:r>
              <a:rPr lang="en-GB" sz="1600" dirty="0"/>
              <a:t>Taken from the settings policy ‘Our school aims to consider the uniqueness and individual needs of its pupils by delivering a broad, balanced differentiated and relevant curriculum.</a:t>
            </a:r>
            <a:br>
              <a:rPr lang="en-GB" sz="1600" dirty="0"/>
            </a:br>
            <a:r>
              <a:rPr lang="en-GB" sz="1600" dirty="0"/>
              <a:t>Each child is considered as a whole person developing skills, concepts and attitudes necessary for the opportunities and experiences of the future. We aim to prepare children to reach their full potential as responsible citizens.’ (School A, 2020).  Which not only corresponds with the constructive theory but also The New Curriculum For Wales. </a:t>
            </a:r>
          </a:p>
        </p:txBody>
      </p:sp>
      <p:sp>
        <p:nvSpPr>
          <p:cNvPr id="38" name="TextBox 37">
            <a:extLst>
              <a:ext uri="{FF2B5EF4-FFF2-40B4-BE49-F238E27FC236}">
                <a16:creationId xmlns:a16="http://schemas.microsoft.com/office/drawing/2014/main" id="{FAC34864-C312-BA4A-9CFA-398CC5F35A48}"/>
              </a:ext>
            </a:extLst>
          </p:cNvPr>
          <p:cNvSpPr txBox="1"/>
          <p:nvPr/>
        </p:nvSpPr>
        <p:spPr>
          <a:xfrm>
            <a:off x="100640" y="5744328"/>
            <a:ext cx="7338827" cy="1077218"/>
          </a:xfrm>
          <a:custGeom>
            <a:avLst/>
            <a:gdLst>
              <a:gd name="connsiteX0" fmla="*/ 0 w 7338827"/>
              <a:gd name="connsiteY0" fmla="*/ 0 h 1077218"/>
              <a:gd name="connsiteX1" fmla="*/ 7338827 w 7338827"/>
              <a:gd name="connsiteY1" fmla="*/ 0 h 1077218"/>
              <a:gd name="connsiteX2" fmla="*/ 7338827 w 7338827"/>
              <a:gd name="connsiteY2" fmla="*/ 1077218 h 1077218"/>
              <a:gd name="connsiteX3" fmla="*/ 0 w 7338827"/>
              <a:gd name="connsiteY3" fmla="*/ 1077218 h 1077218"/>
              <a:gd name="connsiteX4" fmla="*/ 0 w 7338827"/>
              <a:gd name="connsiteY4" fmla="*/ 0 h 10772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38827" h="1077218" fill="none" extrusionOk="0">
                <a:moveTo>
                  <a:pt x="0" y="0"/>
                </a:moveTo>
                <a:cubicBezTo>
                  <a:pt x="3101192" y="-49533"/>
                  <a:pt x="6165163" y="-14809"/>
                  <a:pt x="7338827" y="0"/>
                </a:cubicBezTo>
                <a:cubicBezTo>
                  <a:pt x="7391587" y="318461"/>
                  <a:pt x="7280221" y="810004"/>
                  <a:pt x="7338827" y="1077218"/>
                </a:cubicBezTo>
                <a:cubicBezTo>
                  <a:pt x="5017562" y="1028987"/>
                  <a:pt x="2060858" y="1161673"/>
                  <a:pt x="0" y="1077218"/>
                </a:cubicBezTo>
                <a:cubicBezTo>
                  <a:pt x="-30674" y="647745"/>
                  <a:pt x="-40999" y="346968"/>
                  <a:pt x="0" y="0"/>
                </a:cubicBezTo>
                <a:close/>
              </a:path>
              <a:path w="7338827" h="1077218" stroke="0" extrusionOk="0">
                <a:moveTo>
                  <a:pt x="0" y="0"/>
                </a:moveTo>
                <a:cubicBezTo>
                  <a:pt x="3087187" y="118645"/>
                  <a:pt x="5966105" y="116012"/>
                  <a:pt x="7338827" y="0"/>
                </a:cubicBezTo>
                <a:cubicBezTo>
                  <a:pt x="7329074" y="214159"/>
                  <a:pt x="7338637" y="764602"/>
                  <a:pt x="7338827" y="1077218"/>
                </a:cubicBezTo>
                <a:cubicBezTo>
                  <a:pt x="6490623" y="1211818"/>
                  <a:pt x="2183753" y="920022"/>
                  <a:pt x="0" y="1077218"/>
                </a:cubicBezTo>
                <a:cubicBezTo>
                  <a:pt x="-71595" y="575089"/>
                  <a:pt x="13273" y="228237"/>
                  <a:pt x="0" y="0"/>
                </a:cubicBezTo>
                <a:close/>
              </a:path>
            </a:pathLst>
          </a:custGeom>
          <a:solidFill>
            <a:srgbClr val="A0E5F0"/>
          </a:solidFill>
          <a:ln w="38100">
            <a:solidFill>
              <a:srgbClr val="0070C0"/>
            </a:solidFill>
            <a:extLst>
              <a:ext uri="{C807C97D-BFC1-408E-A445-0C87EB9F89A2}">
                <ask:lineSketchStyleProps xmlns:ask="http://schemas.microsoft.com/office/drawing/2018/sketchyshapes" sd="1219033472">
                  <a:prstGeom prst="rect">
                    <a:avLst/>
                  </a:prstGeom>
                  <ask:type>
                    <ask:lineSketchCurved/>
                  </ask:type>
                </ask:lineSketchStyleProps>
              </a:ext>
            </a:extLst>
          </a:ln>
          <a:effectLst/>
        </p:spPr>
        <p:txBody>
          <a:bodyPr wrap="square" rtlCol="0">
            <a:spAutoFit/>
          </a:bodyPr>
          <a:lstStyle/>
          <a:p>
            <a:r>
              <a:rPr lang="en-US" sz="1600" dirty="0"/>
              <a:t>However, ‘</a:t>
            </a:r>
            <a:r>
              <a:rPr lang="en-GB" sz="1600" dirty="0"/>
              <a:t>One of the biggest disadvantages of constructivism is that the learner may be hampered by contextualising learning in that, at least initially, they may not be able to form abstractions and transfer knowledge and skills in new situations’ (Merrill, 1991)</a:t>
            </a:r>
            <a:endParaRPr lang="en-US" sz="1600" dirty="0"/>
          </a:p>
        </p:txBody>
      </p:sp>
      <p:pic>
        <p:nvPicPr>
          <p:cNvPr id="39" name="Graphic 38" descr="Back">
            <a:extLst>
              <a:ext uri="{FF2B5EF4-FFF2-40B4-BE49-F238E27FC236}">
                <a16:creationId xmlns:a16="http://schemas.microsoft.com/office/drawing/2014/main" id="{07866DD6-D7AA-8943-90BE-22005ED3AE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8875166" flipV="1">
            <a:off x="6695533" y="5243158"/>
            <a:ext cx="883826" cy="776392"/>
          </a:xfrm>
          <a:prstGeom prst="rect">
            <a:avLst/>
          </a:prstGeom>
        </p:spPr>
      </p:pic>
      <p:sp>
        <p:nvSpPr>
          <p:cNvPr id="40" name="TextBox 39">
            <a:extLst>
              <a:ext uri="{FF2B5EF4-FFF2-40B4-BE49-F238E27FC236}">
                <a16:creationId xmlns:a16="http://schemas.microsoft.com/office/drawing/2014/main" id="{EEFC4EF9-EB02-3C4B-A70C-515DDB5D7140}"/>
              </a:ext>
            </a:extLst>
          </p:cNvPr>
          <p:cNvSpPr txBox="1"/>
          <p:nvPr/>
        </p:nvSpPr>
        <p:spPr>
          <a:xfrm>
            <a:off x="7724131" y="4958770"/>
            <a:ext cx="4272226" cy="1815882"/>
          </a:xfrm>
          <a:custGeom>
            <a:avLst/>
            <a:gdLst>
              <a:gd name="connsiteX0" fmla="*/ 0 w 4272226"/>
              <a:gd name="connsiteY0" fmla="*/ 0 h 1815882"/>
              <a:gd name="connsiteX1" fmla="*/ 567596 w 4272226"/>
              <a:gd name="connsiteY1" fmla="*/ 0 h 1815882"/>
              <a:gd name="connsiteX2" fmla="*/ 1092469 w 4272226"/>
              <a:gd name="connsiteY2" fmla="*/ 0 h 1815882"/>
              <a:gd name="connsiteX3" fmla="*/ 1745509 w 4272226"/>
              <a:gd name="connsiteY3" fmla="*/ 0 h 1815882"/>
              <a:gd name="connsiteX4" fmla="*/ 2355827 w 4272226"/>
              <a:gd name="connsiteY4" fmla="*/ 0 h 1815882"/>
              <a:gd name="connsiteX5" fmla="*/ 2966145 w 4272226"/>
              <a:gd name="connsiteY5" fmla="*/ 0 h 1815882"/>
              <a:gd name="connsiteX6" fmla="*/ 3661908 w 4272226"/>
              <a:gd name="connsiteY6" fmla="*/ 0 h 1815882"/>
              <a:gd name="connsiteX7" fmla="*/ 4272226 w 4272226"/>
              <a:gd name="connsiteY7" fmla="*/ 0 h 1815882"/>
              <a:gd name="connsiteX8" fmla="*/ 4272226 w 4272226"/>
              <a:gd name="connsiteY8" fmla="*/ 550818 h 1815882"/>
              <a:gd name="connsiteX9" fmla="*/ 4272226 w 4272226"/>
              <a:gd name="connsiteY9" fmla="*/ 1174270 h 1815882"/>
              <a:gd name="connsiteX10" fmla="*/ 4272226 w 4272226"/>
              <a:gd name="connsiteY10" fmla="*/ 1815882 h 1815882"/>
              <a:gd name="connsiteX11" fmla="*/ 3619186 w 4272226"/>
              <a:gd name="connsiteY11" fmla="*/ 1815882 h 1815882"/>
              <a:gd name="connsiteX12" fmla="*/ 2966145 w 4272226"/>
              <a:gd name="connsiteY12" fmla="*/ 1815882 h 1815882"/>
              <a:gd name="connsiteX13" fmla="*/ 2270383 w 4272226"/>
              <a:gd name="connsiteY13" fmla="*/ 1815882 h 1815882"/>
              <a:gd name="connsiteX14" fmla="*/ 1702787 w 4272226"/>
              <a:gd name="connsiteY14" fmla="*/ 1815882 h 1815882"/>
              <a:gd name="connsiteX15" fmla="*/ 1007025 w 4272226"/>
              <a:gd name="connsiteY15" fmla="*/ 1815882 h 1815882"/>
              <a:gd name="connsiteX16" fmla="*/ 0 w 4272226"/>
              <a:gd name="connsiteY16" fmla="*/ 1815882 h 1815882"/>
              <a:gd name="connsiteX17" fmla="*/ 0 w 4272226"/>
              <a:gd name="connsiteY17" fmla="*/ 1265064 h 1815882"/>
              <a:gd name="connsiteX18" fmla="*/ 0 w 4272226"/>
              <a:gd name="connsiteY18" fmla="*/ 641612 h 1815882"/>
              <a:gd name="connsiteX19" fmla="*/ 0 w 4272226"/>
              <a:gd name="connsiteY19" fmla="*/ 0 h 181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72226" h="1815882" fill="none" extrusionOk="0">
                <a:moveTo>
                  <a:pt x="0" y="0"/>
                </a:moveTo>
                <a:cubicBezTo>
                  <a:pt x="181607" y="-1848"/>
                  <a:pt x="401032" y="26838"/>
                  <a:pt x="567596" y="0"/>
                </a:cubicBezTo>
                <a:cubicBezTo>
                  <a:pt x="734160" y="-26838"/>
                  <a:pt x="888826" y="13875"/>
                  <a:pt x="1092469" y="0"/>
                </a:cubicBezTo>
                <a:cubicBezTo>
                  <a:pt x="1296112" y="-13875"/>
                  <a:pt x="1419957" y="-12408"/>
                  <a:pt x="1745509" y="0"/>
                </a:cubicBezTo>
                <a:cubicBezTo>
                  <a:pt x="2071061" y="12408"/>
                  <a:pt x="2166006" y="7589"/>
                  <a:pt x="2355827" y="0"/>
                </a:cubicBezTo>
                <a:cubicBezTo>
                  <a:pt x="2545648" y="-7589"/>
                  <a:pt x="2726705" y="-7374"/>
                  <a:pt x="2966145" y="0"/>
                </a:cubicBezTo>
                <a:cubicBezTo>
                  <a:pt x="3205585" y="7374"/>
                  <a:pt x="3367980" y="-30709"/>
                  <a:pt x="3661908" y="0"/>
                </a:cubicBezTo>
                <a:cubicBezTo>
                  <a:pt x="3955836" y="30709"/>
                  <a:pt x="4042615" y="29712"/>
                  <a:pt x="4272226" y="0"/>
                </a:cubicBezTo>
                <a:cubicBezTo>
                  <a:pt x="4257490" y="178083"/>
                  <a:pt x="4271776" y="316748"/>
                  <a:pt x="4272226" y="550818"/>
                </a:cubicBezTo>
                <a:cubicBezTo>
                  <a:pt x="4272676" y="784888"/>
                  <a:pt x="4243744" y="873196"/>
                  <a:pt x="4272226" y="1174270"/>
                </a:cubicBezTo>
                <a:cubicBezTo>
                  <a:pt x="4300708" y="1475344"/>
                  <a:pt x="4246309" y="1583558"/>
                  <a:pt x="4272226" y="1815882"/>
                </a:cubicBezTo>
                <a:cubicBezTo>
                  <a:pt x="4019567" y="1794905"/>
                  <a:pt x="3944421" y="1792846"/>
                  <a:pt x="3619186" y="1815882"/>
                </a:cubicBezTo>
                <a:cubicBezTo>
                  <a:pt x="3293951" y="1838918"/>
                  <a:pt x="3158736" y="1823629"/>
                  <a:pt x="2966145" y="1815882"/>
                </a:cubicBezTo>
                <a:cubicBezTo>
                  <a:pt x="2773554" y="1808135"/>
                  <a:pt x="2441281" y="1844625"/>
                  <a:pt x="2270383" y="1815882"/>
                </a:cubicBezTo>
                <a:cubicBezTo>
                  <a:pt x="2099485" y="1787139"/>
                  <a:pt x="1960217" y="1839585"/>
                  <a:pt x="1702787" y="1815882"/>
                </a:cubicBezTo>
                <a:cubicBezTo>
                  <a:pt x="1445357" y="1792179"/>
                  <a:pt x="1324593" y="1817961"/>
                  <a:pt x="1007025" y="1815882"/>
                </a:cubicBezTo>
                <a:cubicBezTo>
                  <a:pt x="689457" y="1813803"/>
                  <a:pt x="322091" y="1860369"/>
                  <a:pt x="0" y="1815882"/>
                </a:cubicBezTo>
                <a:cubicBezTo>
                  <a:pt x="15658" y="1593215"/>
                  <a:pt x="-13741" y="1390255"/>
                  <a:pt x="0" y="1265064"/>
                </a:cubicBezTo>
                <a:cubicBezTo>
                  <a:pt x="13741" y="1139873"/>
                  <a:pt x="-7369" y="771444"/>
                  <a:pt x="0" y="641612"/>
                </a:cubicBezTo>
                <a:cubicBezTo>
                  <a:pt x="7369" y="511780"/>
                  <a:pt x="16241" y="148052"/>
                  <a:pt x="0" y="0"/>
                </a:cubicBezTo>
                <a:close/>
              </a:path>
              <a:path w="4272226" h="1815882" stroke="0" extrusionOk="0">
                <a:moveTo>
                  <a:pt x="0" y="0"/>
                </a:moveTo>
                <a:cubicBezTo>
                  <a:pt x="222070" y="26189"/>
                  <a:pt x="290591" y="-4679"/>
                  <a:pt x="567596" y="0"/>
                </a:cubicBezTo>
                <a:cubicBezTo>
                  <a:pt x="844601" y="4679"/>
                  <a:pt x="938888" y="20434"/>
                  <a:pt x="1049747" y="0"/>
                </a:cubicBezTo>
                <a:cubicBezTo>
                  <a:pt x="1160606" y="-20434"/>
                  <a:pt x="1498871" y="24530"/>
                  <a:pt x="1745509" y="0"/>
                </a:cubicBezTo>
                <a:cubicBezTo>
                  <a:pt x="1992147" y="-24530"/>
                  <a:pt x="2083314" y="-9372"/>
                  <a:pt x="2313105" y="0"/>
                </a:cubicBezTo>
                <a:cubicBezTo>
                  <a:pt x="2542896" y="9372"/>
                  <a:pt x="2636183" y="26130"/>
                  <a:pt x="2880701" y="0"/>
                </a:cubicBezTo>
                <a:cubicBezTo>
                  <a:pt x="3125219" y="-26130"/>
                  <a:pt x="3408484" y="32212"/>
                  <a:pt x="3576463" y="0"/>
                </a:cubicBezTo>
                <a:cubicBezTo>
                  <a:pt x="3744442" y="-32212"/>
                  <a:pt x="4105977" y="11614"/>
                  <a:pt x="4272226" y="0"/>
                </a:cubicBezTo>
                <a:cubicBezTo>
                  <a:pt x="4303733" y="168156"/>
                  <a:pt x="4255845" y="438213"/>
                  <a:pt x="4272226" y="641612"/>
                </a:cubicBezTo>
                <a:cubicBezTo>
                  <a:pt x="4288607" y="845011"/>
                  <a:pt x="4256143" y="1026117"/>
                  <a:pt x="4272226" y="1210588"/>
                </a:cubicBezTo>
                <a:cubicBezTo>
                  <a:pt x="4288309" y="1395059"/>
                  <a:pt x="4257659" y="1607727"/>
                  <a:pt x="4272226" y="1815882"/>
                </a:cubicBezTo>
                <a:cubicBezTo>
                  <a:pt x="4053245" y="1827034"/>
                  <a:pt x="3856832" y="1811528"/>
                  <a:pt x="3661908" y="1815882"/>
                </a:cubicBezTo>
                <a:cubicBezTo>
                  <a:pt x="3466984" y="1820236"/>
                  <a:pt x="3250130" y="1800505"/>
                  <a:pt x="3094312" y="1815882"/>
                </a:cubicBezTo>
                <a:cubicBezTo>
                  <a:pt x="2938494" y="1831259"/>
                  <a:pt x="2549544" y="1821320"/>
                  <a:pt x="2398550" y="1815882"/>
                </a:cubicBezTo>
                <a:cubicBezTo>
                  <a:pt x="2247556" y="1810444"/>
                  <a:pt x="1928207" y="1845857"/>
                  <a:pt x="1702787" y="1815882"/>
                </a:cubicBezTo>
                <a:cubicBezTo>
                  <a:pt x="1477367" y="1785907"/>
                  <a:pt x="1369837" y="1814319"/>
                  <a:pt x="1177914" y="1815882"/>
                </a:cubicBezTo>
                <a:cubicBezTo>
                  <a:pt x="985991" y="1817445"/>
                  <a:pt x="828249" y="1841071"/>
                  <a:pt x="567596" y="1815882"/>
                </a:cubicBezTo>
                <a:cubicBezTo>
                  <a:pt x="306943" y="1790693"/>
                  <a:pt x="171915" y="1832770"/>
                  <a:pt x="0" y="1815882"/>
                </a:cubicBezTo>
                <a:cubicBezTo>
                  <a:pt x="-22953" y="1615224"/>
                  <a:pt x="28260" y="1496873"/>
                  <a:pt x="0" y="1210588"/>
                </a:cubicBezTo>
                <a:cubicBezTo>
                  <a:pt x="-28260" y="924303"/>
                  <a:pt x="-11886" y="758529"/>
                  <a:pt x="0" y="641612"/>
                </a:cubicBezTo>
                <a:cubicBezTo>
                  <a:pt x="11886" y="524695"/>
                  <a:pt x="-7735" y="134739"/>
                  <a:pt x="0" y="0"/>
                </a:cubicBezTo>
                <a:close/>
              </a:path>
            </a:pathLst>
          </a:custGeom>
          <a:solidFill>
            <a:srgbClr val="EECF00"/>
          </a:solidFill>
          <a:ln w="38100">
            <a:solidFill>
              <a:srgbClr val="FF9310"/>
            </a:solidFill>
            <a:extLst>
              <a:ext uri="{C807C97D-BFC1-408E-A445-0C87EB9F89A2}">
                <ask:lineSketchStyleProps xmlns:ask="http://schemas.microsoft.com/office/drawing/2018/sketchyshapes" sd="1219033472">
                  <a:prstGeom prst="rect">
                    <a:avLst/>
                  </a:prstGeom>
                  <ask:type>
                    <ask:lineSketchFreehand/>
                  </ask:type>
                </ask:lineSketchStyleProps>
              </a:ext>
            </a:extLst>
          </a:ln>
          <a:effectLst>
            <a:glow rad="101600">
              <a:schemeClr val="accent2">
                <a:satMod val="175000"/>
                <a:alpha val="40000"/>
              </a:schemeClr>
            </a:glow>
          </a:effectLst>
        </p:spPr>
        <p:txBody>
          <a:bodyPr wrap="square" rtlCol="0">
            <a:spAutoFit/>
          </a:bodyPr>
          <a:lstStyle/>
          <a:p>
            <a:r>
              <a:rPr lang="en-GB" sz="1600" dirty="0"/>
              <a:t>“Constructivist learning enables children to develop advanced learning abilities, such as critical thinking and the ability to connect a large amount of different ideas about a common topic. In a way like mental exercise that in time leads to a stronger way of thinking”. (</a:t>
            </a:r>
            <a:r>
              <a:rPr lang="en-GB" sz="1600" dirty="0" err="1"/>
              <a:t>Niemiec</a:t>
            </a:r>
            <a:r>
              <a:rPr lang="en-GB" sz="1600" dirty="0"/>
              <a:t>, 2015).</a:t>
            </a:r>
            <a:endParaRPr lang="en-US" sz="1600" dirty="0"/>
          </a:p>
        </p:txBody>
      </p:sp>
      <p:sp>
        <p:nvSpPr>
          <p:cNvPr id="5" name="Rectangle 4">
            <a:extLst>
              <a:ext uri="{FF2B5EF4-FFF2-40B4-BE49-F238E27FC236}">
                <a16:creationId xmlns:a16="http://schemas.microsoft.com/office/drawing/2014/main" id="{6D16F2BA-1A4A-E342-9FB1-92C5048F14F9}"/>
              </a:ext>
            </a:extLst>
          </p:cNvPr>
          <p:cNvSpPr/>
          <p:nvPr/>
        </p:nvSpPr>
        <p:spPr>
          <a:xfrm>
            <a:off x="1766987" y="-85353"/>
            <a:ext cx="7354899" cy="707886"/>
          </a:xfrm>
          <a:prstGeom prst="rect">
            <a:avLst/>
          </a:prstGeom>
        </p:spPr>
        <p:txBody>
          <a:bodyPr wrap="none">
            <a:spAutoFit/>
          </a:bodyPr>
          <a:lstStyle/>
          <a:p>
            <a:r>
              <a:rPr lang="en-US" sz="4000" dirty="0">
                <a:solidFill>
                  <a:schemeClr val="bg1"/>
                </a:solidFill>
                <a:latin typeface="Imprint MT Shadow" pitchFamily="82" charset="77"/>
              </a:rPr>
              <a:t>Jerome Bruner - Constructivism </a:t>
            </a:r>
          </a:p>
        </p:txBody>
      </p:sp>
      <p:pic>
        <p:nvPicPr>
          <p:cNvPr id="48" name="Picture 47" descr="A picture containing person, person, eating, building&#10;&#10;Description automatically generated">
            <a:extLst>
              <a:ext uri="{FF2B5EF4-FFF2-40B4-BE49-F238E27FC236}">
                <a16:creationId xmlns:a16="http://schemas.microsoft.com/office/drawing/2014/main" id="{7819D4FF-2077-1246-A069-7FFDC539000D}"/>
              </a:ext>
            </a:extLst>
          </p:cNvPr>
          <p:cNvPicPr>
            <a:picLocks noChangeAspect="1"/>
          </p:cNvPicPr>
          <p:nvPr/>
        </p:nvPicPr>
        <p:blipFill rotWithShape="1">
          <a:blip r:embed="rId6"/>
          <a:srcRect l="7462" r="10372"/>
          <a:stretch/>
        </p:blipFill>
        <p:spPr>
          <a:xfrm>
            <a:off x="9121886" y="120562"/>
            <a:ext cx="2969474" cy="2746206"/>
          </a:xfrm>
          <a:custGeom>
            <a:avLst/>
            <a:gdLst>
              <a:gd name="connsiteX0" fmla="*/ 0 w 2969474"/>
              <a:gd name="connsiteY0" fmla="*/ 0 h 2746206"/>
              <a:gd name="connsiteX1" fmla="*/ 564200 w 2969474"/>
              <a:gd name="connsiteY1" fmla="*/ 0 h 2746206"/>
              <a:gd name="connsiteX2" fmla="*/ 1098705 w 2969474"/>
              <a:gd name="connsiteY2" fmla="*/ 0 h 2746206"/>
              <a:gd name="connsiteX3" fmla="*/ 1722295 w 2969474"/>
              <a:gd name="connsiteY3" fmla="*/ 0 h 2746206"/>
              <a:gd name="connsiteX4" fmla="*/ 2316190 w 2969474"/>
              <a:gd name="connsiteY4" fmla="*/ 0 h 2746206"/>
              <a:gd name="connsiteX5" fmla="*/ 2969474 w 2969474"/>
              <a:gd name="connsiteY5" fmla="*/ 0 h 2746206"/>
              <a:gd name="connsiteX6" fmla="*/ 2969474 w 2969474"/>
              <a:gd name="connsiteY6" fmla="*/ 604165 h 2746206"/>
              <a:gd name="connsiteX7" fmla="*/ 2969474 w 2969474"/>
              <a:gd name="connsiteY7" fmla="*/ 1180869 h 2746206"/>
              <a:gd name="connsiteX8" fmla="*/ 2969474 w 2969474"/>
              <a:gd name="connsiteY8" fmla="*/ 1675186 h 2746206"/>
              <a:gd name="connsiteX9" fmla="*/ 2969474 w 2969474"/>
              <a:gd name="connsiteY9" fmla="*/ 2251889 h 2746206"/>
              <a:gd name="connsiteX10" fmla="*/ 2969474 w 2969474"/>
              <a:gd name="connsiteY10" fmla="*/ 2746206 h 2746206"/>
              <a:gd name="connsiteX11" fmla="*/ 2345884 w 2969474"/>
              <a:gd name="connsiteY11" fmla="*/ 2746206 h 2746206"/>
              <a:gd name="connsiteX12" fmla="*/ 1722295 w 2969474"/>
              <a:gd name="connsiteY12" fmla="*/ 2746206 h 2746206"/>
              <a:gd name="connsiteX13" fmla="*/ 1069011 w 2969474"/>
              <a:gd name="connsiteY13" fmla="*/ 2746206 h 2746206"/>
              <a:gd name="connsiteX14" fmla="*/ 0 w 2969474"/>
              <a:gd name="connsiteY14" fmla="*/ 2746206 h 2746206"/>
              <a:gd name="connsiteX15" fmla="*/ 0 w 2969474"/>
              <a:gd name="connsiteY15" fmla="*/ 2142041 h 2746206"/>
              <a:gd name="connsiteX16" fmla="*/ 0 w 2969474"/>
              <a:gd name="connsiteY16" fmla="*/ 1647724 h 2746206"/>
              <a:gd name="connsiteX17" fmla="*/ 0 w 2969474"/>
              <a:gd name="connsiteY17" fmla="*/ 1098482 h 2746206"/>
              <a:gd name="connsiteX18" fmla="*/ 0 w 2969474"/>
              <a:gd name="connsiteY18" fmla="*/ 521779 h 2746206"/>
              <a:gd name="connsiteX19" fmla="*/ 0 w 2969474"/>
              <a:gd name="connsiteY19" fmla="*/ 0 h 2746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969474" h="2746206" fill="none" extrusionOk="0">
                <a:moveTo>
                  <a:pt x="0" y="0"/>
                </a:moveTo>
                <a:cubicBezTo>
                  <a:pt x="258964" y="-31048"/>
                  <a:pt x="340178" y="20869"/>
                  <a:pt x="564200" y="0"/>
                </a:cubicBezTo>
                <a:cubicBezTo>
                  <a:pt x="788222" y="-20869"/>
                  <a:pt x="881273" y="61836"/>
                  <a:pt x="1098705" y="0"/>
                </a:cubicBezTo>
                <a:cubicBezTo>
                  <a:pt x="1316137" y="-61836"/>
                  <a:pt x="1412492" y="35094"/>
                  <a:pt x="1722295" y="0"/>
                </a:cubicBezTo>
                <a:cubicBezTo>
                  <a:pt x="2032098" y="-35094"/>
                  <a:pt x="2074589" y="17672"/>
                  <a:pt x="2316190" y="0"/>
                </a:cubicBezTo>
                <a:cubicBezTo>
                  <a:pt x="2557792" y="-17672"/>
                  <a:pt x="2681342" y="42259"/>
                  <a:pt x="2969474" y="0"/>
                </a:cubicBezTo>
                <a:cubicBezTo>
                  <a:pt x="3002291" y="130352"/>
                  <a:pt x="2951501" y="326928"/>
                  <a:pt x="2969474" y="604165"/>
                </a:cubicBezTo>
                <a:cubicBezTo>
                  <a:pt x="2987447" y="881403"/>
                  <a:pt x="2912166" y="937280"/>
                  <a:pt x="2969474" y="1180869"/>
                </a:cubicBezTo>
                <a:cubicBezTo>
                  <a:pt x="3026782" y="1424458"/>
                  <a:pt x="2957042" y="1442872"/>
                  <a:pt x="2969474" y="1675186"/>
                </a:cubicBezTo>
                <a:cubicBezTo>
                  <a:pt x="2981906" y="1907500"/>
                  <a:pt x="2901903" y="2094565"/>
                  <a:pt x="2969474" y="2251889"/>
                </a:cubicBezTo>
                <a:cubicBezTo>
                  <a:pt x="3037045" y="2409213"/>
                  <a:pt x="2969233" y="2565572"/>
                  <a:pt x="2969474" y="2746206"/>
                </a:cubicBezTo>
                <a:cubicBezTo>
                  <a:pt x="2738058" y="2781804"/>
                  <a:pt x="2643040" y="2682602"/>
                  <a:pt x="2345884" y="2746206"/>
                </a:cubicBezTo>
                <a:cubicBezTo>
                  <a:pt x="2048728" y="2809810"/>
                  <a:pt x="1889026" y="2719804"/>
                  <a:pt x="1722295" y="2746206"/>
                </a:cubicBezTo>
                <a:cubicBezTo>
                  <a:pt x="1555564" y="2772608"/>
                  <a:pt x="1390168" y="2724402"/>
                  <a:pt x="1069011" y="2746206"/>
                </a:cubicBezTo>
                <a:cubicBezTo>
                  <a:pt x="747854" y="2768010"/>
                  <a:pt x="261839" y="2738073"/>
                  <a:pt x="0" y="2746206"/>
                </a:cubicBezTo>
                <a:cubicBezTo>
                  <a:pt x="-51198" y="2551857"/>
                  <a:pt x="63531" y="2391650"/>
                  <a:pt x="0" y="2142041"/>
                </a:cubicBezTo>
                <a:cubicBezTo>
                  <a:pt x="-63531" y="1892432"/>
                  <a:pt x="22966" y="1804456"/>
                  <a:pt x="0" y="1647724"/>
                </a:cubicBezTo>
                <a:cubicBezTo>
                  <a:pt x="-22966" y="1490992"/>
                  <a:pt x="42706" y="1306283"/>
                  <a:pt x="0" y="1098482"/>
                </a:cubicBezTo>
                <a:cubicBezTo>
                  <a:pt x="-42706" y="890681"/>
                  <a:pt x="25923" y="775042"/>
                  <a:pt x="0" y="521779"/>
                </a:cubicBezTo>
                <a:cubicBezTo>
                  <a:pt x="-25923" y="268516"/>
                  <a:pt x="52880" y="195793"/>
                  <a:pt x="0" y="0"/>
                </a:cubicBezTo>
                <a:close/>
              </a:path>
              <a:path w="2969474" h="2746206" stroke="0" extrusionOk="0">
                <a:moveTo>
                  <a:pt x="0" y="0"/>
                </a:moveTo>
                <a:cubicBezTo>
                  <a:pt x="238654" y="-56989"/>
                  <a:pt x="323691" y="12947"/>
                  <a:pt x="564200" y="0"/>
                </a:cubicBezTo>
                <a:cubicBezTo>
                  <a:pt x="804709" y="-12947"/>
                  <a:pt x="904868" y="49854"/>
                  <a:pt x="1069011" y="0"/>
                </a:cubicBezTo>
                <a:cubicBezTo>
                  <a:pt x="1233154" y="-49854"/>
                  <a:pt x="1458831" y="26393"/>
                  <a:pt x="1722295" y="0"/>
                </a:cubicBezTo>
                <a:cubicBezTo>
                  <a:pt x="1985759" y="-26393"/>
                  <a:pt x="2015594" y="60285"/>
                  <a:pt x="2286495" y="0"/>
                </a:cubicBezTo>
                <a:cubicBezTo>
                  <a:pt x="2557396" y="-60285"/>
                  <a:pt x="2810320" y="39920"/>
                  <a:pt x="2969474" y="0"/>
                </a:cubicBezTo>
                <a:cubicBezTo>
                  <a:pt x="3028707" y="239288"/>
                  <a:pt x="2922729" y="402630"/>
                  <a:pt x="2969474" y="604165"/>
                </a:cubicBezTo>
                <a:cubicBezTo>
                  <a:pt x="3016219" y="805701"/>
                  <a:pt x="2946261" y="969911"/>
                  <a:pt x="2969474" y="1153407"/>
                </a:cubicBezTo>
                <a:cubicBezTo>
                  <a:pt x="2992687" y="1336903"/>
                  <a:pt x="2965972" y="1481007"/>
                  <a:pt x="2969474" y="1702648"/>
                </a:cubicBezTo>
                <a:cubicBezTo>
                  <a:pt x="2972976" y="1924289"/>
                  <a:pt x="2962908" y="2055027"/>
                  <a:pt x="2969474" y="2196965"/>
                </a:cubicBezTo>
                <a:cubicBezTo>
                  <a:pt x="2976040" y="2338903"/>
                  <a:pt x="2940466" y="2517971"/>
                  <a:pt x="2969474" y="2746206"/>
                </a:cubicBezTo>
                <a:cubicBezTo>
                  <a:pt x="2771913" y="2790469"/>
                  <a:pt x="2541701" y="2731482"/>
                  <a:pt x="2375579" y="2746206"/>
                </a:cubicBezTo>
                <a:cubicBezTo>
                  <a:pt x="2209457" y="2760930"/>
                  <a:pt x="1958489" y="2702012"/>
                  <a:pt x="1811379" y="2746206"/>
                </a:cubicBezTo>
                <a:cubicBezTo>
                  <a:pt x="1664269" y="2790400"/>
                  <a:pt x="1423930" y="2699233"/>
                  <a:pt x="1158095" y="2746206"/>
                </a:cubicBezTo>
                <a:cubicBezTo>
                  <a:pt x="892260" y="2793179"/>
                  <a:pt x="816211" y="2686307"/>
                  <a:pt x="504811" y="2746206"/>
                </a:cubicBezTo>
                <a:cubicBezTo>
                  <a:pt x="193411" y="2806105"/>
                  <a:pt x="235979" y="2732947"/>
                  <a:pt x="0" y="2746206"/>
                </a:cubicBezTo>
                <a:cubicBezTo>
                  <a:pt x="-30551" y="2563848"/>
                  <a:pt x="40489" y="2350725"/>
                  <a:pt x="0" y="2196965"/>
                </a:cubicBezTo>
                <a:cubicBezTo>
                  <a:pt x="-40489" y="2043205"/>
                  <a:pt x="57079" y="1804916"/>
                  <a:pt x="0" y="1675186"/>
                </a:cubicBezTo>
                <a:cubicBezTo>
                  <a:pt x="-57079" y="1545456"/>
                  <a:pt x="1571" y="1359560"/>
                  <a:pt x="0" y="1208331"/>
                </a:cubicBezTo>
                <a:cubicBezTo>
                  <a:pt x="-1571" y="1057103"/>
                  <a:pt x="39228" y="838578"/>
                  <a:pt x="0" y="714014"/>
                </a:cubicBezTo>
                <a:cubicBezTo>
                  <a:pt x="-39228" y="589450"/>
                  <a:pt x="39991" y="217512"/>
                  <a:pt x="0" y="0"/>
                </a:cubicBezTo>
                <a:close/>
              </a:path>
            </a:pathLst>
          </a:cu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
        <p:nvSpPr>
          <p:cNvPr id="49" name="TextBox 48">
            <a:extLst>
              <a:ext uri="{FF2B5EF4-FFF2-40B4-BE49-F238E27FC236}">
                <a16:creationId xmlns:a16="http://schemas.microsoft.com/office/drawing/2014/main" id="{BBAFC263-BA46-8342-9C8F-99353A6F1FC3}"/>
              </a:ext>
            </a:extLst>
          </p:cNvPr>
          <p:cNvSpPr txBox="1"/>
          <p:nvPr/>
        </p:nvSpPr>
        <p:spPr>
          <a:xfrm>
            <a:off x="10918599" y="2456132"/>
            <a:ext cx="1314463" cy="261610"/>
          </a:xfrm>
          <a:prstGeom prst="rect">
            <a:avLst/>
          </a:prstGeom>
          <a:noFill/>
        </p:spPr>
        <p:txBody>
          <a:bodyPr wrap="square" rtlCol="0">
            <a:spAutoFit/>
          </a:bodyPr>
          <a:lstStyle/>
          <a:p>
            <a:r>
              <a:rPr lang="en-US" sz="1100" dirty="0" err="1">
                <a:solidFill>
                  <a:schemeClr val="bg1"/>
                </a:solidFill>
              </a:rPr>
              <a:t>Mcclary</a:t>
            </a:r>
            <a:r>
              <a:rPr lang="en-US" sz="1100" dirty="0">
                <a:solidFill>
                  <a:schemeClr val="bg1"/>
                </a:solidFill>
              </a:rPr>
              <a:t>, (2016). </a:t>
            </a:r>
          </a:p>
        </p:txBody>
      </p:sp>
      <p:sp>
        <p:nvSpPr>
          <p:cNvPr id="51" name="Oval 50">
            <a:extLst>
              <a:ext uri="{FF2B5EF4-FFF2-40B4-BE49-F238E27FC236}">
                <a16:creationId xmlns:a16="http://schemas.microsoft.com/office/drawing/2014/main" id="{C404C5F9-AB04-DD4F-8D4A-C545B955EB72}"/>
              </a:ext>
            </a:extLst>
          </p:cNvPr>
          <p:cNvSpPr/>
          <p:nvPr/>
        </p:nvSpPr>
        <p:spPr>
          <a:xfrm>
            <a:off x="11610761" y="417526"/>
            <a:ext cx="243425" cy="1845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Graphic 49" descr="Pin">
            <a:extLst>
              <a:ext uri="{FF2B5EF4-FFF2-40B4-BE49-F238E27FC236}">
                <a16:creationId xmlns:a16="http://schemas.microsoft.com/office/drawing/2014/main" id="{0FAB9460-A250-C840-A074-C80868D1BCB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11655361" y="-17290"/>
            <a:ext cx="551848" cy="611501"/>
          </a:xfrm>
          <a:prstGeom prst="rect">
            <a:avLst/>
          </a:prstGeom>
        </p:spPr>
      </p:pic>
      <p:sp>
        <p:nvSpPr>
          <p:cNvPr id="52" name="TextBox 51">
            <a:extLst>
              <a:ext uri="{FF2B5EF4-FFF2-40B4-BE49-F238E27FC236}">
                <a16:creationId xmlns:a16="http://schemas.microsoft.com/office/drawing/2014/main" id="{5E3BEFF4-3F7B-EB4E-8BF7-01342EC7C1AA}"/>
              </a:ext>
            </a:extLst>
          </p:cNvPr>
          <p:cNvSpPr txBox="1"/>
          <p:nvPr/>
        </p:nvSpPr>
        <p:spPr>
          <a:xfrm>
            <a:off x="8421726" y="2976340"/>
            <a:ext cx="3643374" cy="1815882"/>
          </a:xfrm>
          <a:custGeom>
            <a:avLst/>
            <a:gdLst>
              <a:gd name="connsiteX0" fmla="*/ 0 w 3643374"/>
              <a:gd name="connsiteY0" fmla="*/ 0 h 1815882"/>
              <a:gd name="connsiteX1" fmla="*/ 593349 w 3643374"/>
              <a:gd name="connsiteY1" fmla="*/ 0 h 1815882"/>
              <a:gd name="connsiteX2" fmla="*/ 1150265 w 3643374"/>
              <a:gd name="connsiteY2" fmla="*/ 0 h 1815882"/>
              <a:gd name="connsiteX3" fmla="*/ 1670747 w 3643374"/>
              <a:gd name="connsiteY3" fmla="*/ 0 h 1815882"/>
              <a:gd name="connsiteX4" fmla="*/ 2191229 w 3643374"/>
              <a:gd name="connsiteY4" fmla="*/ 0 h 1815882"/>
              <a:gd name="connsiteX5" fmla="*/ 2784579 w 3643374"/>
              <a:gd name="connsiteY5" fmla="*/ 0 h 1815882"/>
              <a:gd name="connsiteX6" fmla="*/ 3643374 w 3643374"/>
              <a:gd name="connsiteY6" fmla="*/ 0 h 1815882"/>
              <a:gd name="connsiteX7" fmla="*/ 3643374 w 3643374"/>
              <a:gd name="connsiteY7" fmla="*/ 399494 h 1815882"/>
              <a:gd name="connsiteX8" fmla="*/ 3643374 w 3643374"/>
              <a:gd name="connsiteY8" fmla="*/ 871623 h 1815882"/>
              <a:gd name="connsiteX9" fmla="*/ 3643374 w 3643374"/>
              <a:gd name="connsiteY9" fmla="*/ 1271117 h 1815882"/>
              <a:gd name="connsiteX10" fmla="*/ 3643374 w 3643374"/>
              <a:gd name="connsiteY10" fmla="*/ 1815882 h 1815882"/>
              <a:gd name="connsiteX11" fmla="*/ 3195759 w 3643374"/>
              <a:gd name="connsiteY11" fmla="*/ 1815882 h 1815882"/>
              <a:gd name="connsiteX12" fmla="*/ 2602410 w 3643374"/>
              <a:gd name="connsiteY12" fmla="*/ 1815882 h 1815882"/>
              <a:gd name="connsiteX13" fmla="*/ 2118362 w 3643374"/>
              <a:gd name="connsiteY13" fmla="*/ 1815882 h 1815882"/>
              <a:gd name="connsiteX14" fmla="*/ 1525012 w 3643374"/>
              <a:gd name="connsiteY14" fmla="*/ 1815882 h 1815882"/>
              <a:gd name="connsiteX15" fmla="*/ 1077398 w 3643374"/>
              <a:gd name="connsiteY15" fmla="*/ 1815882 h 1815882"/>
              <a:gd name="connsiteX16" fmla="*/ 666217 w 3643374"/>
              <a:gd name="connsiteY16" fmla="*/ 1815882 h 1815882"/>
              <a:gd name="connsiteX17" fmla="*/ 0 w 3643374"/>
              <a:gd name="connsiteY17" fmla="*/ 1815882 h 1815882"/>
              <a:gd name="connsiteX18" fmla="*/ 0 w 3643374"/>
              <a:gd name="connsiteY18" fmla="*/ 1343753 h 1815882"/>
              <a:gd name="connsiteX19" fmla="*/ 0 w 3643374"/>
              <a:gd name="connsiteY19" fmla="*/ 944259 h 1815882"/>
              <a:gd name="connsiteX20" fmla="*/ 0 w 3643374"/>
              <a:gd name="connsiteY20" fmla="*/ 453971 h 1815882"/>
              <a:gd name="connsiteX21" fmla="*/ 0 w 3643374"/>
              <a:gd name="connsiteY21" fmla="*/ 0 h 181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43374" h="1815882" fill="none" extrusionOk="0">
                <a:moveTo>
                  <a:pt x="0" y="0"/>
                </a:moveTo>
                <a:cubicBezTo>
                  <a:pt x="220778" y="-28708"/>
                  <a:pt x="354177" y="21996"/>
                  <a:pt x="593349" y="0"/>
                </a:cubicBezTo>
                <a:cubicBezTo>
                  <a:pt x="832521" y="-21996"/>
                  <a:pt x="920641" y="10559"/>
                  <a:pt x="1150265" y="0"/>
                </a:cubicBezTo>
                <a:cubicBezTo>
                  <a:pt x="1379889" y="-10559"/>
                  <a:pt x="1524114" y="2507"/>
                  <a:pt x="1670747" y="0"/>
                </a:cubicBezTo>
                <a:cubicBezTo>
                  <a:pt x="1817380" y="-2507"/>
                  <a:pt x="1956832" y="31834"/>
                  <a:pt x="2191229" y="0"/>
                </a:cubicBezTo>
                <a:cubicBezTo>
                  <a:pt x="2425626" y="-31834"/>
                  <a:pt x="2664802" y="21535"/>
                  <a:pt x="2784579" y="0"/>
                </a:cubicBezTo>
                <a:cubicBezTo>
                  <a:pt x="2904356" y="-21535"/>
                  <a:pt x="3424572" y="87368"/>
                  <a:pt x="3643374" y="0"/>
                </a:cubicBezTo>
                <a:cubicBezTo>
                  <a:pt x="3672783" y="130903"/>
                  <a:pt x="3642781" y="274455"/>
                  <a:pt x="3643374" y="399494"/>
                </a:cubicBezTo>
                <a:cubicBezTo>
                  <a:pt x="3643967" y="524533"/>
                  <a:pt x="3621837" y="661769"/>
                  <a:pt x="3643374" y="871623"/>
                </a:cubicBezTo>
                <a:cubicBezTo>
                  <a:pt x="3664911" y="1081477"/>
                  <a:pt x="3641953" y="1111049"/>
                  <a:pt x="3643374" y="1271117"/>
                </a:cubicBezTo>
                <a:cubicBezTo>
                  <a:pt x="3644795" y="1431185"/>
                  <a:pt x="3585283" y="1560863"/>
                  <a:pt x="3643374" y="1815882"/>
                </a:cubicBezTo>
                <a:cubicBezTo>
                  <a:pt x="3525394" y="1819237"/>
                  <a:pt x="3285865" y="1804273"/>
                  <a:pt x="3195759" y="1815882"/>
                </a:cubicBezTo>
                <a:cubicBezTo>
                  <a:pt x="3105653" y="1827491"/>
                  <a:pt x="2742982" y="1753491"/>
                  <a:pt x="2602410" y="1815882"/>
                </a:cubicBezTo>
                <a:cubicBezTo>
                  <a:pt x="2461838" y="1878273"/>
                  <a:pt x="2346843" y="1798214"/>
                  <a:pt x="2118362" y="1815882"/>
                </a:cubicBezTo>
                <a:cubicBezTo>
                  <a:pt x="1889881" y="1833550"/>
                  <a:pt x="1779332" y="1813148"/>
                  <a:pt x="1525012" y="1815882"/>
                </a:cubicBezTo>
                <a:cubicBezTo>
                  <a:pt x="1270692" y="1818616"/>
                  <a:pt x="1297843" y="1763999"/>
                  <a:pt x="1077398" y="1815882"/>
                </a:cubicBezTo>
                <a:cubicBezTo>
                  <a:pt x="856953" y="1867765"/>
                  <a:pt x="800068" y="1815786"/>
                  <a:pt x="666217" y="1815882"/>
                </a:cubicBezTo>
                <a:cubicBezTo>
                  <a:pt x="532366" y="1815978"/>
                  <a:pt x="322599" y="1743181"/>
                  <a:pt x="0" y="1815882"/>
                </a:cubicBezTo>
                <a:cubicBezTo>
                  <a:pt x="-53631" y="1641069"/>
                  <a:pt x="15374" y="1444728"/>
                  <a:pt x="0" y="1343753"/>
                </a:cubicBezTo>
                <a:cubicBezTo>
                  <a:pt x="-15374" y="1242778"/>
                  <a:pt x="29338" y="1038909"/>
                  <a:pt x="0" y="944259"/>
                </a:cubicBezTo>
                <a:cubicBezTo>
                  <a:pt x="-29338" y="849609"/>
                  <a:pt x="18655" y="659577"/>
                  <a:pt x="0" y="453971"/>
                </a:cubicBezTo>
                <a:cubicBezTo>
                  <a:pt x="-18655" y="248365"/>
                  <a:pt x="783" y="192051"/>
                  <a:pt x="0" y="0"/>
                </a:cubicBezTo>
                <a:close/>
              </a:path>
              <a:path w="3643374" h="1815882" stroke="0" extrusionOk="0">
                <a:moveTo>
                  <a:pt x="0" y="0"/>
                </a:moveTo>
                <a:cubicBezTo>
                  <a:pt x="154738" y="-52348"/>
                  <a:pt x="307618" y="40094"/>
                  <a:pt x="484048" y="0"/>
                </a:cubicBezTo>
                <a:cubicBezTo>
                  <a:pt x="660478" y="-40094"/>
                  <a:pt x="729857" y="35108"/>
                  <a:pt x="895229" y="0"/>
                </a:cubicBezTo>
                <a:cubicBezTo>
                  <a:pt x="1060601" y="-35108"/>
                  <a:pt x="1233710" y="49061"/>
                  <a:pt x="1488579" y="0"/>
                </a:cubicBezTo>
                <a:cubicBezTo>
                  <a:pt x="1743448" y="-49061"/>
                  <a:pt x="1814160" y="2033"/>
                  <a:pt x="1972627" y="0"/>
                </a:cubicBezTo>
                <a:cubicBezTo>
                  <a:pt x="2131094" y="-2033"/>
                  <a:pt x="2292263" y="54193"/>
                  <a:pt x="2456675" y="0"/>
                </a:cubicBezTo>
                <a:cubicBezTo>
                  <a:pt x="2621087" y="-54193"/>
                  <a:pt x="2859844" y="13759"/>
                  <a:pt x="3050025" y="0"/>
                </a:cubicBezTo>
                <a:cubicBezTo>
                  <a:pt x="3240206" y="-13759"/>
                  <a:pt x="3354171" y="24220"/>
                  <a:pt x="3643374" y="0"/>
                </a:cubicBezTo>
                <a:cubicBezTo>
                  <a:pt x="3666254" y="99429"/>
                  <a:pt x="3638591" y="303677"/>
                  <a:pt x="3643374" y="490288"/>
                </a:cubicBezTo>
                <a:cubicBezTo>
                  <a:pt x="3648157" y="676899"/>
                  <a:pt x="3594731" y="721166"/>
                  <a:pt x="3643374" y="907941"/>
                </a:cubicBezTo>
                <a:cubicBezTo>
                  <a:pt x="3692017" y="1094716"/>
                  <a:pt x="3641048" y="1181263"/>
                  <a:pt x="3643374" y="1325594"/>
                </a:cubicBezTo>
                <a:cubicBezTo>
                  <a:pt x="3645700" y="1469925"/>
                  <a:pt x="3597979" y="1584263"/>
                  <a:pt x="3643374" y="1815882"/>
                </a:cubicBezTo>
                <a:cubicBezTo>
                  <a:pt x="3493177" y="1828290"/>
                  <a:pt x="3219151" y="1782239"/>
                  <a:pt x="3086458" y="1815882"/>
                </a:cubicBezTo>
                <a:cubicBezTo>
                  <a:pt x="2953765" y="1849525"/>
                  <a:pt x="2740546" y="1774689"/>
                  <a:pt x="2493109" y="1815882"/>
                </a:cubicBezTo>
                <a:cubicBezTo>
                  <a:pt x="2245672" y="1857075"/>
                  <a:pt x="2131493" y="1758445"/>
                  <a:pt x="1899759" y="1815882"/>
                </a:cubicBezTo>
                <a:cubicBezTo>
                  <a:pt x="1668025" y="1873319"/>
                  <a:pt x="1648986" y="1783231"/>
                  <a:pt x="1452145" y="1815882"/>
                </a:cubicBezTo>
                <a:cubicBezTo>
                  <a:pt x="1255304" y="1848533"/>
                  <a:pt x="1058395" y="1756897"/>
                  <a:pt x="931663" y="1815882"/>
                </a:cubicBezTo>
                <a:cubicBezTo>
                  <a:pt x="804931" y="1874867"/>
                  <a:pt x="231930" y="1770794"/>
                  <a:pt x="0" y="1815882"/>
                </a:cubicBezTo>
                <a:cubicBezTo>
                  <a:pt x="-45962" y="1602024"/>
                  <a:pt x="5308" y="1574613"/>
                  <a:pt x="0" y="1361912"/>
                </a:cubicBezTo>
                <a:cubicBezTo>
                  <a:pt x="-5308" y="1149211"/>
                  <a:pt x="40675" y="1031676"/>
                  <a:pt x="0" y="944259"/>
                </a:cubicBezTo>
                <a:cubicBezTo>
                  <a:pt x="-40675" y="856842"/>
                  <a:pt x="46319" y="724577"/>
                  <a:pt x="0" y="526606"/>
                </a:cubicBezTo>
                <a:cubicBezTo>
                  <a:pt x="-46319" y="328635"/>
                  <a:pt x="59605" y="141663"/>
                  <a:pt x="0" y="0"/>
                </a:cubicBezTo>
                <a:close/>
              </a:path>
            </a:pathLst>
          </a:custGeom>
          <a:solidFill>
            <a:srgbClr val="A289BA"/>
          </a:solidFill>
          <a:ln w="38100">
            <a:solidFill>
              <a:srgbClr val="7030A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3">
            <a:schemeClr val="lt1"/>
          </a:lnRef>
          <a:fillRef idx="1">
            <a:schemeClr val="accent6"/>
          </a:fillRef>
          <a:effectRef idx="1">
            <a:schemeClr val="accent6"/>
          </a:effectRef>
          <a:fontRef idx="minor">
            <a:schemeClr val="lt1"/>
          </a:fontRef>
        </p:style>
        <p:txBody>
          <a:bodyPr wrap="square" rtlCol="0">
            <a:spAutoFit/>
          </a:bodyPr>
          <a:lstStyle/>
          <a:p>
            <a:r>
              <a:rPr lang="en-GB" sz="1600" dirty="0"/>
              <a:t>Constructivism is ‘an approach to learning that holds that people actively construct or make their own knowledge and that reality is determined by the experiences of the learner’ (Elliott et al., 2000, p. 256).</a:t>
            </a:r>
            <a:endParaRPr lang="en-US" sz="1600" dirty="0"/>
          </a:p>
        </p:txBody>
      </p:sp>
      <p:pic>
        <p:nvPicPr>
          <p:cNvPr id="37" name="Graphic 36" descr="Back">
            <a:extLst>
              <a:ext uri="{FF2B5EF4-FFF2-40B4-BE49-F238E27FC236}">
                <a16:creationId xmlns:a16="http://schemas.microsoft.com/office/drawing/2014/main" id="{5585A180-9F81-AD49-9CB6-152ACFF37DE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9297309" flipV="1">
            <a:off x="7259143" y="3094589"/>
            <a:ext cx="929977" cy="811313"/>
          </a:xfrm>
          <a:prstGeom prst="rect">
            <a:avLst/>
          </a:prstGeom>
        </p:spPr>
      </p:pic>
    </p:spTree>
    <p:extLst>
      <p:ext uri="{BB962C8B-B14F-4D97-AF65-F5344CB8AC3E}">
        <p14:creationId xmlns:p14="http://schemas.microsoft.com/office/powerpoint/2010/main" val="13328263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1" name="TextBox 30">
            <a:extLst>
              <a:ext uri="{FF2B5EF4-FFF2-40B4-BE49-F238E27FC236}">
                <a16:creationId xmlns:a16="http://schemas.microsoft.com/office/drawing/2014/main" id="{970E2BF0-4315-8E42-A4B4-76750AD55EAD}"/>
              </a:ext>
            </a:extLst>
          </p:cNvPr>
          <p:cNvSpPr txBox="1"/>
          <p:nvPr/>
        </p:nvSpPr>
        <p:spPr>
          <a:xfrm>
            <a:off x="2500582" y="3597565"/>
            <a:ext cx="4007217" cy="1569660"/>
          </a:xfrm>
          <a:prstGeom prst="rect">
            <a:avLst/>
          </a:prstGeom>
          <a:solidFill>
            <a:srgbClr val="A0E5F0"/>
          </a:solidFill>
          <a:ln>
            <a:solidFill>
              <a:srgbClr val="0070C0"/>
            </a:solidFill>
          </a:ln>
        </p:spPr>
        <p:txBody>
          <a:bodyPr wrap="square" rtlCol="0">
            <a:spAutoFit/>
          </a:bodyPr>
          <a:lstStyle/>
          <a:p>
            <a:r>
              <a:rPr lang="en-US" sz="1600" dirty="0">
                <a:latin typeface="Baskerville" panose="02020502070401020303" pitchFamily="18" charset="0"/>
                <a:ea typeface="Baskerville" panose="02020502070401020303" pitchFamily="18" charset="0"/>
              </a:rPr>
              <a:t>Constructivist learning is based on children's active participation in problem solving and critical thinking regarding an activity that is relevant and engaging. They construct their own knowledge based on prior understanding and applying it to new situations. </a:t>
            </a:r>
          </a:p>
        </p:txBody>
      </p:sp>
      <p:pic>
        <p:nvPicPr>
          <p:cNvPr id="36" name="Picture 35" descr="Diagram&#10;&#10;Description automatically generated">
            <a:extLst>
              <a:ext uri="{FF2B5EF4-FFF2-40B4-BE49-F238E27FC236}">
                <a16:creationId xmlns:a16="http://schemas.microsoft.com/office/drawing/2014/main" id="{625B5401-E2EB-9A45-A93B-963ACA50EC6C}"/>
              </a:ext>
            </a:extLst>
          </p:cNvPr>
          <p:cNvPicPr>
            <a:picLocks noChangeAspect="1"/>
          </p:cNvPicPr>
          <p:nvPr/>
        </p:nvPicPr>
        <p:blipFill>
          <a:blip r:embed="rId3"/>
          <a:stretch>
            <a:fillRect/>
          </a:stretch>
        </p:blipFill>
        <p:spPr>
          <a:xfrm>
            <a:off x="9204657" y="4251354"/>
            <a:ext cx="2928059" cy="2534940"/>
          </a:xfrm>
          <a:prstGeom prst="roundRect">
            <a:avLst>
              <a:gd name="adj" fmla="val 16667"/>
            </a:avLst>
          </a:prstGeom>
          <a:ln>
            <a:solidFill>
              <a:srgbClr val="FF000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9" name="TextBox 38">
            <a:extLst>
              <a:ext uri="{FF2B5EF4-FFF2-40B4-BE49-F238E27FC236}">
                <a16:creationId xmlns:a16="http://schemas.microsoft.com/office/drawing/2014/main" id="{F4BD92EB-6540-DB44-A0A6-95829906749A}"/>
              </a:ext>
            </a:extLst>
          </p:cNvPr>
          <p:cNvSpPr txBox="1"/>
          <p:nvPr/>
        </p:nvSpPr>
        <p:spPr>
          <a:xfrm>
            <a:off x="2753258" y="5381877"/>
            <a:ext cx="6144907" cy="1323439"/>
          </a:xfrm>
          <a:custGeom>
            <a:avLst/>
            <a:gdLst>
              <a:gd name="connsiteX0" fmla="*/ 0 w 6144907"/>
              <a:gd name="connsiteY0" fmla="*/ 0 h 1323439"/>
              <a:gd name="connsiteX1" fmla="*/ 805666 w 6144907"/>
              <a:gd name="connsiteY1" fmla="*/ 0 h 1323439"/>
              <a:gd name="connsiteX2" fmla="*/ 1549882 w 6144907"/>
              <a:gd name="connsiteY2" fmla="*/ 0 h 1323439"/>
              <a:gd name="connsiteX3" fmla="*/ 2232650 w 6144907"/>
              <a:gd name="connsiteY3" fmla="*/ 0 h 1323439"/>
              <a:gd name="connsiteX4" fmla="*/ 2915417 w 6144907"/>
              <a:gd name="connsiteY4" fmla="*/ 0 h 1323439"/>
              <a:gd name="connsiteX5" fmla="*/ 3721083 w 6144907"/>
              <a:gd name="connsiteY5" fmla="*/ 0 h 1323439"/>
              <a:gd name="connsiteX6" fmla="*/ 4465299 w 6144907"/>
              <a:gd name="connsiteY6" fmla="*/ 0 h 1323439"/>
              <a:gd name="connsiteX7" fmla="*/ 4963719 w 6144907"/>
              <a:gd name="connsiteY7" fmla="*/ 0 h 1323439"/>
              <a:gd name="connsiteX8" fmla="*/ 6144907 w 6144907"/>
              <a:gd name="connsiteY8" fmla="*/ 0 h 1323439"/>
              <a:gd name="connsiteX9" fmla="*/ 6144907 w 6144907"/>
              <a:gd name="connsiteY9" fmla="*/ 688188 h 1323439"/>
              <a:gd name="connsiteX10" fmla="*/ 6144907 w 6144907"/>
              <a:gd name="connsiteY10" fmla="*/ 1323439 h 1323439"/>
              <a:gd name="connsiteX11" fmla="*/ 5585038 w 6144907"/>
              <a:gd name="connsiteY11" fmla="*/ 1323439 h 1323439"/>
              <a:gd name="connsiteX12" fmla="*/ 4779372 w 6144907"/>
              <a:gd name="connsiteY12" fmla="*/ 1323439 h 1323439"/>
              <a:gd name="connsiteX13" fmla="*/ 4158054 w 6144907"/>
              <a:gd name="connsiteY13" fmla="*/ 1323439 h 1323439"/>
              <a:gd name="connsiteX14" fmla="*/ 3352388 w 6144907"/>
              <a:gd name="connsiteY14" fmla="*/ 1323439 h 1323439"/>
              <a:gd name="connsiteX15" fmla="*/ 2792519 w 6144907"/>
              <a:gd name="connsiteY15" fmla="*/ 1323439 h 1323439"/>
              <a:gd name="connsiteX16" fmla="*/ 2294099 w 6144907"/>
              <a:gd name="connsiteY16" fmla="*/ 1323439 h 1323439"/>
              <a:gd name="connsiteX17" fmla="*/ 1795678 w 6144907"/>
              <a:gd name="connsiteY17" fmla="*/ 1323439 h 1323439"/>
              <a:gd name="connsiteX18" fmla="*/ 1051462 w 6144907"/>
              <a:gd name="connsiteY18" fmla="*/ 1323439 h 1323439"/>
              <a:gd name="connsiteX19" fmla="*/ 0 w 6144907"/>
              <a:gd name="connsiteY19" fmla="*/ 1323439 h 1323439"/>
              <a:gd name="connsiteX20" fmla="*/ 0 w 6144907"/>
              <a:gd name="connsiteY20" fmla="*/ 661720 h 1323439"/>
              <a:gd name="connsiteX21" fmla="*/ 0 w 6144907"/>
              <a:gd name="connsiteY21" fmla="*/ 0 h 1323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44907" h="1323439" fill="none" extrusionOk="0">
                <a:moveTo>
                  <a:pt x="0" y="0"/>
                </a:moveTo>
                <a:cubicBezTo>
                  <a:pt x="275994" y="-5042"/>
                  <a:pt x="563541" y="-29234"/>
                  <a:pt x="805666" y="0"/>
                </a:cubicBezTo>
                <a:cubicBezTo>
                  <a:pt x="1047791" y="29234"/>
                  <a:pt x="1243093" y="-26339"/>
                  <a:pt x="1549882" y="0"/>
                </a:cubicBezTo>
                <a:cubicBezTo>
                  <a:pt x="1856671" y="26339"/>
                  <a:pt x="1911819" y="10558"/>
                  <a:pt x="2232650" y="0"/>
                </a:cubicBezTo>
                <a:cubicBezTo>
                  <a:pt x="2553481" y="-10558"/>
                  <a:pt x="2763080" y="-14445"/>
                  <a:pt x="2915417" y="0"/>
                </a:cubicBezTo>
                <a:cubicBezTo>
                  <a:pt x="3067754" y="14445"/>
                  <a:pt x="3400004" y="-34046"/>
                  <a:pt x="3721083" y="0"/>
                </a:cubicBezTo>
                <a:cubicBezTo>
                  <a:pt x="4042162" y="34046"/>
                  <a:pt x="4226087" y="1202"/>
                  <a:pt x="4465299" y="0"/>
                </a:cubicBezTo>
                <a:cubicBezTo>
                  <a:pt x="4704511" y="-1202"/>
                  <a:pt x="4787742" y="2020"/>
                  <a:pt x="4963719" y="0"/>
                </a:cubicBezTo>
                <a:cubicBezTo>
                  <a:pt x="5139696" y="-2020"/>
                  <a:pt x="5860532" y="-55656"/>
                  <a:pt x="6144907" y="0"/>
                </a:cubicBezTo>
                <a:cubicBezTo>
                  <a:pt x="6152714" y="254045"/>
                  <a:pt x="6168319" y="546196"/>
                  <a:pt x="6144907" y="688188"/>
                </a:cubicBezTo>
                <a:cubicBezTo>
                  <a:pt x="6121495" y="830180"/>
                  <a:pt x="6176052" y="1187137"/>
                  <a:pt x="6144907" y="1323439"/>
                </a:cubicBezTo>
                <a:cubicBezTo>
                  <a:pt x="5895825" y="1351148"/>
                  <a:pt x="5731925" y="1298491"/>
                  <a:pt x="5585038" y="1323439"/>
                </a:cubicBezTo>
                <a:cubicBezTo>
                  <a:pt x="5438151" y="1348387"/>
                  <a:pt x="5150315" y="1285692"/>
                  <a:pt x="4779372" y="1323439"/>
                </a:cubicBezTo>
                <a:cubicBezTo>
                  <a:pt x="4408429" y="1361186"/>
                  <a:pt x="4442235" y="1328372"/>
                  <a:pt x="4158054" y="1323439"/>
                </a:cubicBezTo>
                <a:cubicBezTo>
                  <a:pt x="3873873" y="1318506"/>
                  <a:pt x="3564911" y="1300413"/>
                  <a:pt x="3352388" y="1323439"/>
                </a:cubicBezTo>
                <a:cubicBezTo>
                  <a:pt x="3139865" y="1346465"/>
                  <a:pt x="3070113" y="1343846"/>
                  <a:pt x="2792519" y="1323439"/>
                </a:cubicBezTo>
                <a:cubicBezTo>
                  <a:pt x="2514925" y="1303032"/>
                  <a:pt x="2500702" y="1299793"/>
                  <a:pt x="2294099" y="1323439"/>
                </a:cubicBezTo>
                <a:cubicBezTo>
                  <a:pt x="2087496" y="1347085"/>
                  <a:pt x="2009059" y="1322574"/>
                  <a:pt x="1795678" y="1323439"/>
                </a:cubicBezTo>
                <a:cubicBezTo>
                  <a:pt x="1582297" y="1324304"/>
                  <a:pt x="1264764" y="1309393"/>
                  <a:pt x="1051462" y="1323439"/>
                </a:cubicBezTo>
                <a:cubicBezTo>
                  <a:pt x="838160" y="1337485"/>
                  <a:pt x="485444" y="1284578"/>
                  <a:pt x="0" y="1323439"/>
                </a:cubicBezTo>
                <a:cubicBezTo>
                  <a:pt x="16515" y="1091109"/>
                  <a:pt x="-6894" y="876315"/>
                  <a:pt x="0" y="661720"/>
                </a:cubicBezTo>
                <a:cubicBezTo>
                  <a:pt x="6894" y="447125"/>
                  <a:pt x="-13101" y="328388"/>
                  <a:pt x="0" y="0"/>
                </a:cubicBezTo>
                <a:close/>
              </a:path>
              <a:path w="6144907" h="1323439" stroke="0" extrusionOk="0">
                <a:moveTo>
                  <a:pt x="0" y="0"/>
                </a:moveTo>
                <a:cubicBezTo>
                  <a:pt x="135407" y="-22983"/>
                  <a:pt x="363126" y="21321"/>
                  <a:pt x="621318" y="0"/>
                </a:cubicBezTo>
                <a:cubicBezTo>
                  <a:pt x="879510" y="-21321"/>
                  <a:pt x="952688" y="-3513"/>
                  <a:pt x="1119739" y="0"/>
                </a:cubicBezTo>
                <a:cubicBezTo>
                  <a:pt x="1286790" y="3513"/>
                  <a:pt x="1548705" y="8961"/>
                  <a:pt x="1925404" y="0"/>
                </a:cubicBezTo>
                <a:cubicBezTo>
                  <a:pt x="2302103" y="-8961"/>
                  <a:pt x="2291681" y="-27940"/>
                  <a:pt x="2546723" y="0"/>
                </a:cubicBezTo>
                <a:cubicBezTo>
                  <a:pt x="2801765" y="27940"/>
                  <a:pt x="2969026" y="16130"/>
                  <a:pt x="3168041" y="0"/>
                </a:cubicBezTo>
                <a:cubicBezTo>
                  <a:pt x="3367056" y="-16130"/>
                  <a:pt x="3593404" y="-33637"/>
                  <a:pt x="3973707" y="0"/>
                </a:cubicBezTo>
                <a:cubicBezTo>
                  <a:pt x="4354010" y="33637"/>
                  <a:pt x="4410359" y="-2844"/>
                  <a:pt x="4533576" y="0"/>
                </a:cubicBezTo>
                <a:cubicBezTo>
                  <a:pt x="4656793" y="2844"/>
                  <a:pt x="5131915" y="16225"/>
                  <a:pt x="5339241" y="0"/>
                </a:cubicBezTo>
                <a:cubicBezTo>
                  <a:pt x="5546568" y="-16225"/>
                  <a:pt x="5951865" y="-32156"/>
                  <a:pt x="6144907" y="0"/>
                </a:cubicBezTo>
                <a:cubicBezTo>
                  <a:pt x="6113176" y="325002"/>
                  <a:pt x="6144026" y="430002"/>
                  <a:pt x="6144907" y="661720"/>
                </a:cubicBezTo>
                <a:cubicBezTo>
                  <a:pt x="6145788" y="893438"/>
                  <a:pt x="6129563" y="1020487"/>
                  <a:pt x="6144907" y="1323439"/>
                </a:cubicBezTo>
                <a:cubicBezTo>
                  <a:pt x="5836058" y="1357986"/>
                  <a:pt x="5623955" y="1314828"/>
                  <a:pt x="5400690" y="1323439"/>
                </a:cubicBezTo>
                <a:cubicBezTo>
                  <a:pt x="5177425" y="1332050"/>
                  <a:pt x="4977576" y="1323138"/>
                  <a:pt x="4595025" y="1323439"/>
                </a:cubicBezTo>
                <a:cubicBezTo>
                  <a:pt x="4212475" y="1323740"/>
                  <a:pt x="4111381" y="1336855"/>
                  <a:pt x="3789359" y="1323439"/>
                </a:cubicBezTo>
                <a:cubicBezTo>
                  <a:pt x="3467337" y="1310023"/>
                  <a:pt x="3431933" y="1330314"/>
                  <a:pt x="3229490" y="1323439"/>
                </a:cubicBezTo>
                <a:cubicBezTo>
                  <a:pt x="3027047" y="1316564"/>
                  <a:pt x="2872883" y="1351956"/>
                  <a:pt x="2546723" y="1323439"/>
                </a:cubicBezTo>
                <a:cubicBezTo>
                  <a:pt x="2220563" y="1294922"/>
                  <a:pt x="1943208" y="1307207"/>
                  <a:pt x="1741057" y="1323439"/>
                </a:cubicBezTo>
                <a:cubicBezTo>
                  <a:pt x="1538906" y="1339671"/>
                  <a:pt x="1310739" y="1318164"/>
                  <a:pt x="1058290" y="1323439"/>
                </a:cubicBezTo>
                <a:cubicBezTo>
                  <a:pt x="805841" y="1328714"/>
                  <a:pt x="511289" y="1309346"/>
                  <a:pt x="0" y="1323439"/>
                </a:cubicBezTo>
                <a:cubicBezTo>
                  <a:pt x="25950" y="1170642"/>
                  <a:pt x="21544" y="820905"/>
                  <a:pt x="0" y="688188"/>
                </a:cubicBezTo>
                <a:cubicBezTo>
                  <a:pt x="-21544" y="555471"/>
                  <a:pt x="-22290" y="330389"/>
                  <a:pt x="0" y="0"/>
                </a:cubicBezTo>
                <a:close/>
              </a:path>
            </a:pathLst>
          </a:custGeom>
          <a:solidFill>
            <a:srgbClr val="FF7C83"/>
          </a:solidFill>
          <a:ln w="38100" cmpd="thinThick">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r>
              <a:rPr lang="en-US" sz="1600" dirty="0">
                <a:latin typeface="Baskerville" panose="02020502070401020303" pitchFamily="18" charset="0"/>
                <a:ea typeface="Baskerville" panose="02020502070401020303" pitchFamily="18" charset="0"/>
              </a:rPr>
              <a:t>The spiral model is used frequently in the education setting as teachers revisits the curriculum by teaching the same contexts in different ways, varying on the children's level of development. The children will revisit the subject where the activity will increase in complexity, this will then be applied to new learning so the children will have prior knowledge. </a:t>
            </a:r>
          </a:p>
        </p:txBody>
      </p:sp>
      <p:sp>
        <p:nvSpPr>
          <p:cNvPr id="41" name="TextBox 40">
            <a:extLst>
              <a:ext uri="{FF2B5EF4-FFF2-40B4-BE49-F238E27FC236}">
                <a16:creationId xmlns:a16="http://schemas.microsoft.com/office/drawing/2014/main" id="{E4C81A22-96B1-694A-ABC3-7E670F96652A}"/>
              </a:ext>
            </a:extLst>
          </p:cNvPr>
          <p:cNvSpPr txBox="1"/>
          <p:nvPr/>
        </p:nvSpPr>
        <p:spPr>
          <a:xfrm>
            <a:off x="3560767" y="623129"/>
            <a:ext cx="2825830" cy="2800767"/>
          </a:xfrm>
          <a:custGeom>
            <a:avLst/>
            <a:gdLst>
              <a:gd name="connsiteX0" fmla="*/ 0 w 2825830"/>
              <a:gd name="connsiteY0" fmla="*/ 0 h 2800767"/>
              <a:gd name="connsiteX1" fmla="*/ 621683 w 2825830"/>
              <a:gd name="connsiteY1" fmla="*/ 0 h 2800767"/>
              <a:gd name="connsiteX2" fmla="*/ 1215107 w 2825830"/>
              <a:gd name="connsiteY2" fmla="*/ 0 h 2800767"/>
              <a:gd name="connsiteX3" fmla="*/ 1723756 w 2825830"/>
              <a:gd name="connsiteY3" fmla="*/ 0 h 2800767"/>
              <a:gd name="connsiteX4" fmla="*/ 2825830 w 2825830"/>
              <a:gd name="connsiteY4" fmla="*/ 0 h 2800767"/>
              <a:gd name="connsiteX5" fmla="*/ 2825830 w 2825830"/>
              <a:gd name="connsiteY5" fmla="*/ 532146 h 2800767"/>
              <a:gd name="connsiteX6" fmla="*/ 2825830 w 2825830"/>
              <a:gd name="connsiteY6" fmla="*/ 1148314 h 2800767"/>
              <a:gd name="connsiteX7" fmla="*/ 2825830 w 2825830"/>
              <a:gd name="connsiteY7" fmla="*/ 1764483 h 2800767"/>
              <a:gd name="connsiteX8" fmla="*/ 2825830 w 2825830"/>
              <a:gd name="connsiteY8" fmla="*/ 2268621 h 2800767"/>
              <a:gd name="connsiteX9" fmla="*/ 2825830 w 2825830"/>
              <a:gd name="connsiteY9" fmla="*/ 2800767 h 2800767"/>
              <a:gd name="connsiteX10" fmla="*/ 2288922 w 2825830"/>
              <a:gd name="connsiteY10" fmla="*/ 2800767 h 2800767"/>
              <a:gd name="connsiteX11" fmla="*/ 1695498 w 2825830"/>
              <a:gd name="connsiteY11" fmla="*/ 2800767 h 2800767"/>
              <a:gd name="connsiteX12" fmla="*/ 1073815 w 2825830"/>
              <a:gd name="connsiteY12" fmla="*/ 2800767 h 2800767"/>
              <a:gd name="connsiteX13" fmla="*/ 565166 w 2825830"/>
              <a:gd name="connsiteY13" fmla="*/ 2800767 h 2800767"/>
              <a:gd name="connsiteX14" fmla="*/ 0 w 2825830"/>
              <a:gd name="connsiteY14" fmla="*/ 2800767 h 2800767"/>
              <a:gd name="connsiteX15" fmla="*/ 0 w 2825830"/>
              <a:gd name="connsiteY15" fmla="*/ 2184598 h 2800767"/>
              <a:gd name="connsiteX16" fmla="*/ 0 w 2825830"/>
              <a:gd name="connsiteY16" fmla="*/ 1708468 h 2800767"/>
              <a:gd name="connsiteX17" fmla="*/ 0 w 2825830"/>
              <a:gd name="connsiteY17" fmla="*/ 1120307 h 2800767"/>
              <a:gd name="connsiteX18" fmla="*/ 0 w 2825830"/>
              <a:gd name="connsiteY18" fmla="*/ 644176 h 2800767"/>
              <a:gd name="connsiteX19" fmla="*/ 0 w 2825830"/>
              <a:gd name="connsiteY19" fmla="*/ 0 h 280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25830" h="2800767" fill="none" extrusionOk="0">
                <a:moveTo>
                  <a:pt x="0" y="0"/>
                </a:moveTo>
                <a:cubicBezTo>
                  <a:pt x="237151" y="27791"/>
                  <a:pt x="491303" y="1031"/>
                  <a:pt x="621683" y="0"/>
                </a:cubicBezTo>
                <a:cubicBezTo>
                  <a:pt x="752063" y="-1031"/>
                  <a:pt x="930354" y="-25363"/>
                  <a:pt x="1215107" y="0"/>
                </a:cubicBezTo>
                <a:cubicBezTo>
                  <a:pt x="1499860" y="25363"/>
                  <a:pt x="1610910" y="4829"/>
                  <a:pt x="1723756" y="0"/>
                </a:cubicBezTo>
                <a:cubicBezTo>
                  <a:pt x="1836602" y="-4829"/>
                  <a:pt x="2324628" y="-41198"/>
                  <a:pt x="2825830" y="0"/>
                </a:cubicBezTo>
                <a:cubicBezTo>
                  <a:pt x="2813253" y="248044"/>
                  <a:pt x="2843905" y="282763"/>
                  <a:pt x="2825830" y="532146"/>
                </a:cubicBezTo>
                <a:cubicBezTo>
                  <a:pt x="2807755" y="781529"/>
                  <a:pt x="2839934" y="936641"/>
                  <a:pt x="2825830" y="1148314"/>
                </a:cubicBezTo>
                <a:cubicBezTo>
                  <a:pt x="2811726" y="1359987"/>
                  <a:pt x="2829923" y="1487024"/>
                  <a:pt x="2825830" y="1764483"/>
                </a:cubicBezTo>
                <a:cubicBezTo>
                  <a:pt x="2821737" y="2041942"/>
                  <a:pt x="2837517" y="2140983"/>
                  <a:pt x="2825830" y="2268621"/>
                </a:cubicBezTo>
                <a:cubicBezTo>
                  <a:pt x="2814143" y="2396259"/>
                  <a:pt x="2829762" y="2627026"/>
                  <a:pt x="2825830" y="2800767"/>
                </a:cubicBezTo>
                <a:cubicBezTo>
                  <a:pt x="2598114" y="2799892"/>
                  <a:pt x="2452139" y="2819196"/>
                  <a:pt x="2288922" y="2800767"/>
                </a:cubicBezTo>
                <a:cubicBezTo>
                  <a:pt x="2125705" y="2782338"/>
                  <a:pt x="1844354" y="2811217"/>
                  <a:pt x="1695498" y="2800767"/>
                </a:cubicBezTo>
                <a:cubicBezTo>
                  <a:pt x="1546642" y="2790317"/>
                  <a:pt x="1274451" y="2787252"/>
                  <a:pt x="1073815" y="2800767"/>
                </a:cubicBezTo>
                <a:cubicBezTo>
                  <a:pt x="873179" y="2814282"/>
                  <a:pt x="723345" y="2821014"/>
                  <a:pt x="565166" y="2800767"/>
                </a:cubicBezTo>
                <a:cubicBezTo>
                  <a:pt x="406987" y="2780520"/>
                  <a:pt x="272348" y="2785201"/>
                  <a:pt x="0" y="2800767"/>
                </a:cubicBezTo>
                <a:cubicBezTo>
                  <a:pt x="-18070" y="2571106"/>
                  <a:pt x="-28962" y="2488424"/>
                  <a:pt x="0" y="2184598"/>
                </a:cubicBezTo>
                <a:cubicBezTo>
                  <a:pt x="28962" y="1880772"/>
                  <a:pt x="18131" y="1940129"/>
                  <a:pt x="0" y="1708468"/>
                </a:cubicBezTo>
                <a:cubicBezTo>
                  <a:pt x="-18131" y="1476807"/>
                  <a:pt x="6063" y="1260251"/>
                  <a:pt x="0" y="1120307"/>
                </a:cubicBezTo>
                <a:cubicBezTo>
                  <a:pt x="-6063" y="980363"/>
                  <a:pt x="6564" y="765373"/>
                  <a:pt x="0" y="644176"/>
                </a:cubicBezTo>
                <a:cubicBezTo>
                  <a:pt x="-6564" y="522979"/>
                  <a:pt x="23333" y="271042"/>
                  <a:pt x="0" y="0"/>
                </a:cubicBezTo>
                <a:close/>
              </a:path>
              <a:path w="2825830" h="2800767" stroke="0" extrusionOk="0">
                <a:moveTo>
                  <a:pt x="0" y="0"/>
                </a:moveTo>
                <a:cubicBezTo>
                  <a:pt x="141662" y="10160"/>
                  <a:pt x="354121" y="-3855"/>
                  <a:pt x="593424" y="0"/>
                </a:cubicBezTo>
                <a:cubicBezTo>
                  <a:pt x="832727" y="3855"/>
                  <a:pt x="966841" y="-25785"/>
                  <a:pt x="1130332" y="0"/>
                </a:cubicBezTo>
                <a:cubicBezTo>
                  <a:pt x="1293823" y="25785"/>
                  <a:pt x="1472041" y="-3737"/>
                  <a:pt x="1695498" y="0"/>
                </a:cubicBezTo>
                <a:cubicBezTo>
                  <a:pt x="1918955" y="3737"/>
                  <a:pt x="2007002" y="14195"/>
                  <a:pt x="2204147" y="0"/>
                </a:cubicBezTo>
                <a:cubicBezTo>
                  <a:pt x="2401292" y="-14195"/>
                  <a:pt x="2553782" y="3758"/>
                  <a:pt x="2825830" y="0"/>
                </a:cubicBezTo>
                <a:cubicBezTo>
                  <a:pt x="2805548" y="140442"/>
                  <a:pt x="2821574" y="284152"/>
                  <a:pt x="2825830" y="504138"/>
                </a:cubicBezTo>
                <a:cubicBezTo>
                  <a:pt x="2830086" y="724124"/>
                  <a:pt x="2844446" y="872836"/>
                  <a:pt x="2825830" y="1064291"/>
                </a:cubicBezTo>
                <a:cubicBezTo>
                  <a:pt x="2807214" y="1255746"/>
                  <a:pt x="2831708" y="1445196"/>
                  <a:pt x="2825830" y="1568430"/>
                </a:cubicBezTo>
                <a:cubicBezTo>
                  <a:pt x="2819952" y="1691664"/>
                  <a:pt x="2845136" y="1868608"/>
                  <a:pt x="2825830" y="2100575"/>
                </a:cubicBezTo>
                <a:cubicBezTo>
                  <a:pt x="2806524" y="2332543"/>
                  <a:pt x="2825709" y="2580638"/>
                  <a:pt x="2825830" y="2800767"/>
                </a:cubicBezTo>
                <a:cubicBezTo>
                  <a:pt x="2586691" y="2789344"/>
                  <a:pt x="2437145" y="2773935"/>
                  <a:pt x="2232406" y="2800767"/>
                </a:cubicBezTo>
                <a:cubicBezTo>
                  <a:pt x="2027667" y="2827599"/>
                  <a:pt x="1864601" y="2802414"/>
                  <a:pt x="1695498" y="2800767"/>
                </a:cubicBezTo>
                <a:cubicBezTo>
                  <a:pt x="1526395" y="2799120"/>
                  <a:pt x="1222034" y="2770637"/>
                  <a:pt x="1073815" y="2800767"/>
                </a:cubicBezTo>
                <a:cubicBezTo>
                  <a:pt x="925596" y="2830897"/>
                  <a:pt x="764607" y="2796186"/>
                  <a:pt x="508649" y="2800767"/>
                </a:cubicBezTo>
                <a:cubicBezTo>
                  <a:pt x="252691" y="2805348"/>
                  <a:pt x="248215" y="2798752"/>
                  <a:pt x="0" y="2800767"/>
                </a:cubicBezTo>
                <a:cubicBezTo>
                  <a:pt x="-27918" y="2630269"/>
                  <a:pt x="1581" y="2417958"/>
                  <a:pt x="0" y="2212606"/>
                </a:cubicBezTo>
                <a:cubicBezTo>
                  <a:pt x="-1581" y="2007254"/>
                  <a:pt x="20740" y="1922575"/>
                  <a:pt x="0" y="1736476"/>
                </a:cubicBezTo>
                <a:cubicBezTo>
                  <a:pt x="-20740" y="1550377"/>
                  <a:pt x="4838" y="1387212"/>
                  <a:pt x="0" y="1232337"/>
                </a:cubicBezTo>
                <a:cubicBezTo>
                  <a:pt x="-4838" y="1077462"/>
                  <a:pt x="15611" y="913662"/>
                  <a:pt x="0" y="728199"/>
                </a:cubicBezTo>
                <a:cubicBezTo>
                  <a:pt x="-15611" y="542736"/>
                  <a:pt x="7799" y="347878"/>
                  <a:pt x="0" y="0"/>
                </a:cubicBezTo>
                <a:close/>
              </a:path>
            </a:pathLst>
          </a:custGeom>
          <a:solidFill>
            <a:srgbClr val="A1E28F"/>
          </a:solidFill>
          <a:ln w="38100" cmpd="thickThin">
            <a:solidFill>
              <a:srgbClr val="00B050"/>
            </a:solidFill>
            <a:extLst>
              <a:ext uri="{C807C97D-BFC1-408E-A445-0C87EB9F89A2}">
                <ask:lineSketchStyleProps xmlns:ask="http://schemas.microsoft.com/office/drawing/2018/sketchyshapes" sd="2512980468">
                  <a:prstGeom prst="rect">
                    <a:avLst/>
                  </a:prstGeom>
                  <ask:type>
                    <ask:lineSketchFreehand/>
                  </ask:type>
                </ask:lineSketchStyleProps>
              </a:ext>
            </a:extLst>
          </a:ln>
        </p:spPr>
        <p:txBody>
          <a:bodyPr wrap="square" rtlCol="0">
            <a:spAutoFit/>
          </a:bodyPr>
          <a:lstStyle/>
          <a:p>
            <a:r>
              <a:rPr lang="en-US" sz="1600" b="1" dirty="0">
                <a:latin typeface="Baskerville" panose="02020502070401020303" pitchFamily="18" charset="0"/>
                <a:ea typeface="Baskerville" panose="02020502070401020303" pitchFamily="18" charset="0"/>
              </a:rPr>
              <a:t>Missions</a:t>
            </a:r>
            <a:r>
              <a:rPr lang="en-US" sz="1600" dirty="0">
                <a:latin typeface="Baskerville" panose="02020502070401020303" pitchFamily="18" charset="0"/>
                <a:ea typeface="Baskerville" panose="02020502070401020303" pitchFamily="18" charset="0"/>
              </a:rPr>
              <a:t> – this is where the spiral model can be seen. Children will be taught a skill through a subject, once taught children will then choose a mission in which they choose the way they want to learn about a certain topic, this may be by using ICT or arts and crafts. This is also known as Discovery Learning.</a:t>
            </a:r>
          </a:p>
        </p:txBody>
      </p:sp>
      <p:sp>
        <p:nvSpPr>
          <p:cNvPr id="40" name="Rounded Rectangle 39">
            <a:extLst>
              <a:ext uri="{FF2B5EF4-FFF2-40B4-BE49-F238E27FC236}">
                <a16:creationId xmlns:a16="http://schemas.microsoft.com/office/drawing/2014/main" id="{924CF1B3-70B8-FA4E-8B29-F2E5717B5E9F}"/>
              </a:ext>
            </a:extLst>
          </p:cNvPr>
          <p:cNvSpPr/>
          <p:nvPr/>
        </p:nvSpPr>
        <p:spPr>
          <a:xfrm rot="5400000">
            <a:off x="6572846" y="2699024"/>
            <a:ext cx="2005469" cy="1944883"/>
          </a:xfrm>
          <a:prstGeom prst="roundRect">
            <a:avLst/>
          </a:prstGeom>
          <a:blipFill dpi="0" rotWithShape="1">
            <a:blip r:embed="rId4">
              <a:extLst>
                <a:ext uri="{28A0092B-C50C-407E-A947-70E740481C1C}">
                  <a14:useLocalDpi xmlns:a14="http://schemas.microsoft.com/office/drawing/2010/main" val="0"/>
                </a:ext>
              </a:extLst>
            </a:blip>
            <a:srcRect/>
            <a:stretch>
              <a:fillRect/>
            </a:stretch>
          </a:blipFill>
          <a:ln w="38100">
            <a:solidFill>
              <a:srgbClr val="5EFD8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2" name="Graphic 41" descr="Back">
            <a:extLst>
              <a:ext uri="{FF2B5EF4-FFF2-40B4-BE49-F238E27FC236}">
                <a16:creationId xmlns:a16="http://schemas.microsoft.com/office/drawing/2014/main" id="{D4B93A35-82A3-D341-B252-29B22889240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642438" flipH="1">
            <a:off x="6099895" y="2736031"/>
            <a:ext cx="948379" cy="914400"/>
          </a:xfrm>
          <a:prstGeom prst="rect">
            <a:avLst/>
          </a:prstGeom>
        </p:spPr>
      </p:pic>
      <p:sp>
        <p:nvSpPr>
          <p:cNvPr id="43" name="Rounded Rectangle 42">
            <a:extLst>
              <a:ext uri="{FF2B5EF4-FFF2-40B4-BE49-F238E27FC236}">
                <a16:creationId xmlns:a16="http://schemas.microsoft.com/office/drawing/2014/main" id="{94D91F5F-E354-B745-A26E-C67CB813EE5A}"/>
              </a:ext>
            </a:extLst>
          </p:cNvPr>
          <p:cNvSpPr/>
          <p:nvPr/>
        </p:nvSpPr>
        <p:spPr>
          <a:xfrm rot="5400000">
            <a:off x="814026" y="-318637"/>
            <a:ext cx="1800427" cy="3293183"/>
          </a:xfrm>
          <a:prstGeom prst="roundRect">
            <a:avLst/>
          </a:prstGeom>
          <a:blipFill dpi="0" rotWithShape="1">
            <a:blip r:embed="rId7">
              <a:extLst>
                <a:ext uri="{28A0092B-C50C-407E-A947-70E740481C1C}">
                  <a14:useLocalDpi xmlns:a14="http://schemas.microsoft.com/office/drawing/2010/main" val="0"/>
                </a:ext>
              </a:extLst>
            </a:blip>
            <a:srcRect/>
            <a:stretch>
              <a:fillRect/>
            </a:stretch>
          </a:blip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9EF06B7C-7152-2C48-9017-9C00AB59DFAD}"/>
              </a:ext>
            </a:extLst>
          </p:cNvPr>
          <p:cNvSpPr txBox="1"/>
          <p:nvPr/>
        </p:nvSpPr>
        <p:spPr>
          <a:xfrm>
            <a:off x="76529" y="2351012"/>
            <a:ext cx="2370237" cy="4031873"/>
          </a:xfrm>
          <a:custGeom>
            <a:avLst/>
            <a:gdLst>
              <a:gd name="connsiteX0" fmla="*/ 0 w 2370237"/>
              <a:gd name="connsiteY0" fmla="*/ 0 h 4031873"/>
              <a:gd name="connsiteX1" fmla="*/ 2370237 w 2370237"/>
              <a:gd name="connsiteY1" fmla="*/ 0 h 4031873"/>
              <a:gd name="connsiteX2" fmla="*/ 2370237 w 2370237"/>
              <a:gd name="connsiteY2" fmla="*/ 4031873 h 4031873"/>
              <a:gd name="connsiteX3" fmla="*/ 0 w 2370237"/>
              <a:gd name="connsiteY3" fmla="*/ 4031873 h 4031873"/>
              <a:gd name="connsiteX4" fmla="*/ 0 w 2370237"/>
              <a:gd name="connsiteY4" fmla="*/ 0 h 4031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237" h="4031873" fill="none" extrusionOk="0">
                <a:moveTo>
                  <a:pt x="0" y="0"/>
                </a:moveTo>
                <a:cubicBezTo>
                  <a:pt x="526256" y="-49533"/>
                  <a:pt x="1274673" y="-14809"/>
                  <a:pt x="2370237" y="0"/>
                </a:cubicBezTo>
                <a:cubicBezTo>
                  <a:pt x="2457876" y="1258569"/>
                  <a:pt x="2297558" y="2941866"/>
                  <a:pt x="2370237" y="4031873"/>
                </a:cubicBezTo>
                <a:cubicBezTo>
                  <a:pt x="1615991" y="3983642"/>
                  <a:pt x="423746" y="4116328"/>
                  <a:pt x="0" y="4031873"/>
                </a:cubicBezTo>
                <a:cubicBezTo>
                  <a:pt x="-38581" y="2813075"/>
                  <a:pt x="63341" y="1561447"/>
                  <a:pt x="0" y="0"/>
                </a:cubicBezTo>
                <a:close/>
              </a:path>
              <a:path w="2370237" h="4031873" stroke="0" extrusionOk="0">
                <a:moveTo>
                  <a:pt x="0" y="0"/>
                </a:moveTo>
                <a:cubicBezTo>
                  <a:pt x="397441" y="118645"/>
                  <a:pt x="1972953" y="116012"/>
                  <a:pt x="2370237" y="0"/>
                </a:cubicBezTo>
                <a:cubicBezTo>
                  <a:pt x="2237355" y="1400614"/>
                  <a:pt x="2455188" y="3183083"/>
                  <a:pt x="2370237" y="4031873"/>
                </a:cubicBezTo>
                <a:cubicBezTo>
                  <a:pt x="1650290" y="4166473"/>
                  <a:pt x="407662" y="3874677"/>
                  <a:pt x="0" y="4031873"/>
                </a:cubicBezTo>
                <a:cubicBezTo>
                  <a:pt x="-20187" y="3293363"/>
                  <a:pt x="-152480" y="1012508"/>
                  <a:pt x="0" y="0"/>
                </a:cubicBezTo>
                <a:close/>
              </a:path>
            </a:pathLst>
          </a:custGeom>
          <a:solidFill>
            <a:srgbClr val="FFFDC3"/>
          </a:solidFill>
          <a:ln w="38100" cmpd="thickThin">
            <a:solidFill>
              <a:srgbClr val="FFFF00"/>
            </a:solidFill>
            <a:extLst>
              <a:ext uri="{C807C97D-BFC1-408E-A445-0C87EB9F89A2}">
                <ask:lineSketchStyleProps xmlns:ask="http://schemas.microsoft.com/office/drawing/2018/sketchyshapes" sd="1219033472">
                  <a:prstGeom prst="rect">
                    <a:avLst/>
                  </a:prstGeom>
                  <ask:type>
                    <ask:lineSketchCurved/>
                  </ask:type>
                </ask:lineSketchStyleProps>
              </a:ext>
            </a:extLst>
          </a:ln>
        </p:spPr>
        <p:txBody>
          <a:bodyPr wrap="square" rtlCol="0">
            <a:spAutoFit/>
          </a:bodyPr>
          <a:lstStyle/>
          <a:p>
            <a:r>
              <a:rPr lang="en-US" sz="1600" dirty="0">
                <a:latin typeface="Baskerville" panose="02020502070401020303" pitchFamily="18" charset="0"/>
                <a:ea typeface="Baskerville" panose="02020502070401020303" pitchFamily="18" charset="0"/>
              </a:rPr>
              <a:t>The </a:t>
            </a:r>
            <a:r>
              <a:rPr lang="en-US" sz="1600" b="1" dirty="0">
                <a:latin typeface="Baskerville" panose="02020502070401020303" pitchFamily="18" charset="0"/>
                <a:ea typeface="Baskerville" panose="02020502070401020303" pitchFamily="18" charset="0"/>
              </a:rPr>
              <a:t>CPA approach </a:t>
            </a:r>
            <a:r>
              <a:rPr lang="en-US" sz="1600" dirty="0">
                <a:latin typeface="Baskerville" panose="02020502070401020303" pitchFamily="18" charset="0"/>
                <a:ea typeface="Baskerville" panose="02020502070401020303" pitchFamily="18" charset="0"/>
              </a:rPr>
              <a:t>is an approach in which different style learners are able to participate and understand activities. Through his Modes of Representation, </a:t>
            </a:r>
            <a:r>
              <a:rPr lang="en-GB" sz="1600" dirty="0">
                <a:latin typeface="Baskerville" panose="02020502070401020303" pitchFamily="18" charset="0"/>
                <a:ea typeface="Baskerville" panose="02020502070401020303" pitchFamily="18" charset="0"/>
              </a:rPr>
              <a:t>Bruner identified that learning occurs through Enactive, Iconic and Symbolic means. This results in a fully embedded understanding of the concept throughout the classroom as it caters for each child's needs. </a:t>
            </a:r>
            <a:endParaRPr lang="en-US" sz="1600" dirty="0">
              <a:latin typeface="Baskerville" panose="02020502070401020303" pitchFamily="18" charset="0"/>
              <a:ea typeface="Baskerville" panose="02020502070401020303" pitchFamily="18" charset="0"/>
            </a:endParaRPr>
          </a:p>
        </p:txBody>
      </p:sp>
      <p:pic>
        <p:nvPicPr>
          <p:cNvPr id="45" name="Graphic 44" descr="Back">
            <a:extLst>
              <a:ext uri="{FF2B5EF4-FFF2-40B4-BE49-F238E27FC236}">
                <a16:creationId xmlns:a16="http://schemas.microsoft.com/office/drawing/2014/main" id="{DC5FC89C-F953-F64A-9E6B-8090A6F4337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6576405" flipH="1" flipV="1">
            <a:off x="2195252" y="1906195"/>
            <a:ext cx="1030040" cy="1063771"/>
          </a:xfrm>
          <a:prstGeom prst="rect">
            <a:avLst/>
          </a:prstGeom>
        </p:spPr>
      </p:pic>
      <p:pic>
        <p:nvPicPr>
          <p:cNvPr id="46" name="Graphic 45" descr="Back">
            <a:extLst>
              <a:ext uri="{FF2B5EF4-FFF2-40B4-BE49-F238E27FC236}">
                <a16:creationId xmlns:a16="http://schemas.microsoft.com/office/drawing/2014/main" id="{F19F3E04-4B8F-DC4E-876C-1FBE94A4485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20331291" flipH="1">
            <a:off x="8327757" y="4623758"/>
            <a:ext cx="1240436" cy="770944"/>
          </a:xfrm>
          <a:prstGeom prst="rect">
            <a:avLst/>
          </a:prstGeom>
        </p:spPr>
      </p:pic>
      <p:sp>
        <p:nvSpPr>
          <p:cNvPr id="47" name="TextBox 46">
            <a:extLst>
              <a:ext uri="{FF2B5EF4-FFF2-40B4-BE49-F238E27FC236}">
                <a16:creationId xmlns:a16="http://schemas.microsoft.com/office/drawing/2014/main" id="{9718F7D4-8FDC-7F47-973E-D75EFFBA70EE}"/>
              </a:ext>
            </a:extLst>
          </p:cNvPr>
          <p:cNvSpPr txBox="1"/>
          <p:nvPr/>
        </p:nvSpPr>
        <p:spPr>
          <a:xfrm>
            <a:off x="6967333" y="4247449"/>
            <a:ext cx="2197380" cy="261610"/>
          </a:xfrm>
          <a:prstGeom prst="rect">
            <a:avLst/>
          </a:prstGeom>
          <a:noFill/>
        </p:spPr>
        <p:txBody>
          <a:bodyPr wrap="square" rtlCol="0">
            <a:spAutoFit/>
          </a:bodyPr>
          <a:lstStyle/>
          <a:p>
            <a:r>
              <a:rPr lang="en-US" sz="1100" dirty="0">
                <a:solidFill>
                  <a:schemeClr val="bg1"/>
                </a:solidFill>
              </a:rPr>
              <a:t>School A, (2020)</a:t>
            </a:r>
          </a:p>
        </p:txBody>
      </p:sp>
      <p:sp>
        <p:nvSpPr>
          <p:cNvPr id="48" name="TextBox 47">
            <a:extLst>
              <a:ext uri="{FF2B5EF4-FFF2-40B4-BE49-F238E27FC236}">
                <a16:creationId xmlns:a16="http://schemas.microsoft.com/office/drawing/2014/main" id="{B0D742A5-75A2-1245-9A17-D9793C4C6D8C}"/>
              </a:ext>
            </a:extLst>
          </p:cNvPr>
          <p:cNvSpPr txBox="1"/>
          <p:nvPr/>
        </p:nvSpPr>
        <p:spPr>
          <a:xfrm>
            <a:off x="10718506" y="6350730"/>
            <a:ext cx="2356804" cy="261610"/>
          </a:xfrm>
          <a:prstGeom prst="rect">
            <a:avLst/>
          </a:prstGeom>
          <a:noFill/>
        </p:spPr>
        <p:txBody>
          <a:bodyPr wrap="square" rtlCol="0">
            <a:spAutoFit/>
          </a:bodyPr>
          <a:lstStyle/>
          <a:p>
            <a:r>
              <a:rPr lang="en-US" sz="1100" dirty="0" err="1"/>
              <a:t>Eramirez</a:t>
            </a:r>
            <a:r>
              <a:rPr lang="en-US" sz="1100" dirty="0"/>
              <a:t>, (2018).</a:t>
            </a:r>
          </a:p>
        </p:txBody>
      </p:sp>
      <p:sp>
        <p:nvSpPr>
          <p:cNvPr id="50" name="TextBox 49">
            <a:extLst>
              <a:ext uri="{FF2B5EF4-FFF2-40B4-BE49-F238E27FC236}">
                <a16:creationId xmlns:a16="http://schemas.microsoft.com/office/drawing/2014/main" id="{9AD0CBAD-3E44-6449-8DA9-8C9D1346536D}"/>
              </a:ext>
            </a:extLst>
          </p:cNvPr>
          <p:cNvSpPr txBox="1"/>
          <p:nvPr/>
        </p:nvSpPr>
        <p:spPr>
          <a:xfrm>
            <a:off x="8647644" y="2320530"/>
            <a:ext cx="3379925" cy="1815882"/>
          </a:xfrm>
          <a:prstGeom prst="rect">
            <a:avLst/>
          </a:prstGeom>
          <a:solidFill>
            <a:srgbClr val="FF9310"/>
          </a:solidFill>
        </p:spPr>
        <p:txBody>
          <a:bodyPr wrap="square" rtlCol="0">
            <a:spAutoFit/>
          </a:bodyPr>
          <a:lstStyle/>
          <a:p>
            <a:r>
              <a:rPr lang="en-GB" sz="1600" dirty="0">
                <a:latin typeface="Baskerville" panose="02020502070401020303" pitchFamily="18" charset="0"/>
                <a:ea typeface="Baskerville" panose="02020502070401020303" pitchFamily="18" charset="0"/>
              </a:rPr>
              <a:t>“Bruner argued that in order to enable the transfer of thinking processes from one context to another, children needed to learn the fundamental principles of subjects rather than just master facts.” (General Teaching Council for England, 2006). </a:t>
            </a:r>
            <a:endParaRPr lang="en-US" sz="1600" dirty="0">
              <a:latin typeface="Baskerville" panose="02020502070401020303" pitchFamily="18" charset="0"/>
              <a:ea typeface="Baskerville" panose="02020502070401020303" pitchFamily="18" charset="0"/>
            </a:endParaRPr>
          </a:p>
        </p:txBody>
      </p:sp>
      <p:sp>
        <p:nvSpPr>
          <p:cNvPr id="13" name="TextBox 12">
            <a:extLst>
              <a:ext uri="{FF2B5EF4-FFF2-40B4-BE49-F238E27FC236}">
                <a16:creationId xmlns:a16="http://schemas.microsoft.com/office/drawing/2014/main" id="{7BB1B9CF-D0B9-9246-8567-6159D095A149}"/>
              </a:ext>
            </a:extLst>
          </p:cNvPr>
          <p:cNvSpPr txBox="1"/>
          <p:nvPr/>
        </p:nvSpPr>
        <p:spPr>
          <a:xfrm>
            <a:off x="1367049" y="-99457"/>
            <a:ext cx="10367642" cy="646331"/>
          </a:xfrm>
          <a:prstGeom prst="rect">
            <a:avLst/>
          </a:prstGeom>
          <a:noFill/>
        </p:spPr>
        <p:txBody>
          <a:bodyPr wrap="square" rtlCol="0">
            <a:spAutoFit/>
          </a:bodyPr>
          <a:lstStyle/>
          <a:p>
            <a:r>
              <a:rPr lang="en-US" sz="3600" dirty="0">
                <a:latin typeface="Imprint MT Shadow" pitchFamily="82" charset="77"/>
              </a:rPr>
              <a:t>Bruner in the classroom – Implementation in 2020. </a:t>
            </a:r>
          </a:p>
        </p:txBody>
      </p:sp>
      <p:sp>
        <p:nvSpPr>
          <p:cNvPr id="2" name="TextBox 1">
            <a:extLst>
              <a:ext uri="{FF2B5EF4-FFF2-40B4-BE49-F238E27FC236}">
                <a16:creationId xmlns:a16="http://schemas.microsoft.com/office/drawing/2014/main" id="{04FC9BB0-472B-E249-9212-5C7ADE63D095}"/>
              </a:ext>
            </a:extLst>
          </p:cNvPr>
          <p:cNvSpPr txBox="1"/>
          <p:nvPr/>
        </p:nvSpPr>
        <p:spPr>
          <a:xfrm>
            <a:off x="290729" y="486944"/>
            <a:ext cx="1221274" cy="246221"/>
          </a:xfrm>
          <a:prstGeom prst="rect">
            <a:avLst/>
          </a:prstGeom>
          <a:noFill/>
        </p:spPr>
        <p:txBody>
          <a:bodyPr wrap="square" rtlCol="0">
            <a:spAutoFit/>
          </a:bodyPr>
          <a:lstStyle/>
          <a:p>
            <a:r>
              <a:rPr lang="en-US" sz="1000" dirty="0"/>
              <a:t>Siddiqui, (2019). </a:t>
            </a:r>
          </a:p>
        </p:txBody>
      </p:sp>
      <p:sp>
        <p:nvSpPr>
          <p:cNvPr id="52" name="TextBox 51">
            <a:extLst>
              <a:ext uri="{FF2B5EF4-FFF2-40B4-BE49-F238E27FC236}">
                <a16:creationId xmlns:a16="http://schemas.microsoft.com/office/drawing/2014/main" id="{D29A8425-DB9A-FB42-AA0C-D8FC44D2BEA2}"/>
              </a:ext>
            </a:extLst>
          </p:cNvPr>
          <p:cNvSpPr txBox="1"/>
          <p:nvPr/>
        </p:nvSpPr>
        <p:spPr>
          <a:xfrm>
            <a:off x="6564239" y="576963"/>
            <a:ext cx="5627761" cy="1569660"/>
          </a:xfrm>
          <a:prstGeom prst="rect">
            <a:avLst/>
          </a:prstGeom>
          <a:solidFill>
            <a:srgbClr val="E271E2"/>
          </a:solidFill>
          <a:effectLst>
            <a:glow rad="101600">
              <a:schemeClr val="accent1">
                <a:satMod val="175000"/>
                <a:alpha val="40000"/>
              </a:schemeClr>
            </a:glow>
          </a:effectLst>
        </p:spPr>
        <p:txBody>
          <a:bodyPr wrap="square" rtlCol="0">
            <a:spAutoFit/>
          </a:bodyPr>
          <a:lstStyle/>
          <a:p>
            <a:r>
              <a:rPr lang="en-US" sz="1600" dirty="0">
                <a:latin typeface="Baskerville" panose="02020502070401020303" pitchFamily="18" charset="0"/>
                <a:ea typeface="Baskerville" panose="02020502070401020303" pitchFamily="18" charset="0"/>
              </a:rPr>
              <a:t>This supports children's critical thinking skills as well as their analytical thinking skills, where it allows children to….</a:t>
            </a:r>
          </a:p>
          <a:p>
            <a:r>
              <a:rPr lang="en-GB" sz="1600" dirty="0">
                <a:latin typeface="Baskerville" panose="02020502070401020303" pitchFamily="18" charset="0"/>
                <a:ea typeface="Baskerville" panose="02020502070401020303" pitchFamily="18" charset="0"/>
                <a:cs typeface="Arial" panose="020B0604020202020204" pitchFamily="34" charset="0"/>
              </a:rPr>
              <a:t>Gather information        Break information down into smaller parts          Examine information        Find connections within the different information       Develop and evaluate answer in order to learn objectively. </a:t>
            </a:r>
          </a:p>
        </p:txBody>
      </p:sp>
      <p:cxnSp>
        <p:nvCxnSpPr>
          <p:cNvPr id="53" name="Straight Arrow Connector 52">
            <a:extLst>
              <a:ext uri="{FF2B5EF4-FFF2-40B4-BE49-F238E27FC236}">
                <a16:creationId xmlns:a16="http://schemas.microsoft.com/office/drawing/2014/main" id="{5D8D863E-BE38-FF49-9B27-E1FA4B931DFA}"/>
              </a:ext>
            </a:extLst>
          </p:cNvPr>
          <p:cNvCxnSpPr>
            <a:cxnSpLocks/>
          </p:cNvCxnSpPr>
          <p:nvPr/>
        </p:nvCxnSpPr>
        <p:spPr>
          <a:xfrm>
            <a:off x="8256618" y="1240094"/>
            <a:ext cx="39102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7B512934-8217-EC40-A341-88CBA745673D}"/>
              </a:ext>
            </a:extLst>
          </p:cNvPr>
          <p:cNvCxnSpPr>
            <a:cxnSpLocks/>
          </p:cNvCxnSpPr>
          <p:nvPr/>
        </p:nvCxnSpPr>
        <p:spPr>
          <a:xfrm>
            <a:off x="7232786" y="1490706"/>
            <a:ext cx="2997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42E68803-9EDA-424E-88FA-1EB9805DD25F}"/>
              </a:ext>
            </a:extLst>
          </p:cNvPr>
          <p:cNvCxnSpPr>
            <a:cxnSpLocks/>
          </p:cNvCxnSpPr>
          <p:nvPr/>
        </p:nvCxnSpPr>
        <p:spPr>
          <a:xfrm>
            <a:off x="9363453" y="1490706"/>
            <a:ext cx="32818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E177F6C8-9F99-3145-8260-3EE96324AD82}"/>
              </a:ext>
            </a:extLst>
          </p:cNvPr>
          <p:cNvCxnSpPr>
            <a:cxnSpLocks/>
          </p:cNvCxnSpPr>
          <p:nvPr/>
        </p:nvCxnSpPr>
        <p:spPr>
          <a:xfrm>
            <a:off x="8401831" y="1690343"/>
            <a:ext cx="245813" cy="6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8711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bg>
      <p:bgPr>
        <a:pattFill prst="dkVert">
          <a:fgClr>
            <a:srgbClr val="FFFF00"/>
          </a:fgClr>
          <a:bgClr>
            <a:schemeClr val="bg1"/>
          </a:bgClr>
        </a:patt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FC8117-4104-284F-9536-F3B838DA8198}"/>
              </a:ext>
            </a:extLst>
          </p:cNvPr>
          <p:cNvSpPr txBox="1"/>
          <p:nvPr/>
        </p:nvSpPr>
        <p:spPr>
          <a:xfrm>
            <a:off x="0" y="0"/>
            <a:ext cx="12192000" cy="6778779"/>
          </a:xfrm>
          <a:prstGeom prst="rect">
            <a:avLst/>
          </a:prstGeom>
          <a:noFill/>
        </p:spPr>
        <p:txBody>
          <a:bodyPr wrap="square" rtlCol="0">
            <a:spAutoFit/>
          </a:bodyPr>
          <a:lstStyle/>
          <a:p>
            <a:r>
              <a:rPr lang="en-GB" sz="1400" b="1" dirty="0"/>
              <a:t>Reference list;</a:t>
            </a:r>
          </a:p>
          <a:p>
            <a:endParaRPr lang="en-GB" sz="1050" dirty="0"/>
          </a:p>
          <a:p>
            <a:r>
              <a:rPr lang="en-GB" sz="800" dirty="0">
                <a:latin typeface="Baskerville" panose="02020502070401020303" pitchFamily="18" charset="0"/>
                <a:ea typeface="Baskerville" panose="02020502070401020303" pitchFamily="18" charset="0"/>
              </a:rPr>
              <a:t>Allenby Primary School, (2020). ‘</a:t>
            </a:r>
            <a:r>
              <a:rPr lang="en-GB" sz="800" i="1" dirty="0">
                <a:latin typeface="Baskerville" panose="02020502070401020303" pitchFamily="18" charset="0"/>
                <a:ea typeface="Baskerville" panose="02020502070401020303" pitchFamily="18" charset="0"/>
              </a:rPr>
              <a:t>Class Dojo’.</a:t>
            </a:r>
            <a:r>
              <a:rPr lang="en-GB" sz="800" dirty="0">
                <a:latin typeface="Baskerville" panose="02020502070401020303" pitchFamily="18" charset="0"/>
                <a:ea typeface="Baskerville" panose="02020502070401020303" pitchFamily="18" charset="0"/>
              </a:rPr>
              <a:t> Available at: </a:t>
            </a:r>
            <a:r>
              <a:rPr lang="en-GB" sz="800" u="sng" dirty="0">
                <a:latin typeface="Baskerville" panose="02020502070401020303" pitchFamily="18" charset="0"/>
                <a:ea typeface="Baskerville" panose="02020502070401020303" pitchFamily="18" charset="0"/>
                <a:hlinkClick r:id="rId2"/>
              </a:rPr>
              <a:t>https://allenbyprimaryschool.com/ealing/primary/allenby/site/pages/parentsandcarers/classdojo</a:t>
            </a:r>
            <a:r>
              <a:rPr lang="en-GB" sz="800" dirty="0">
                <a:latin typeface="Baskerville" panose="02020502070401020303" pitchFamily="18" charset="0"/>
                <a:ea typeface="Baskerville" panose="02020502070401020303" pitchFamily="18" charset="0"/>
              </a:rPr>
              <a:t> (Accessed 17th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Bain, K. (2007). “</a:t>
            </a:r>
            <a:r>
              <a:rPr lang="en-GB" sz="800" i="1" dirty="0">
                <a:latin typeface="Baskerville" panose="02020502070401020303" pitchFamily="18" charset="0"/>
                <a:ea typeface="Baskerville" panose="02020502070401020303" pitchFamily="18" charset="0"/>
              </a:rPr>
              <a:t>6 Positive Reinforcement” </a:t>
            </a:r>
            <a:r>
              <a:rPr lang="en-GB" sz="800" dirty="0">
                <a:latin typeface="Baskerville" panose="02020502070401020303" pitchFamily="18" charset="0"/>
                <a:ea typeface="Baskerville" panose="02020502070401020303" pitchFamily="18" charset="0"/>
              </a:rPr>
              <a:t>Available at: </a:t>
            </a:r>
            <a:r>
              <a:rPr lang="en-GB" sz="800" dirty="0">
                <a:latin typeface="Baskerville" panose="02020502070401020303" pitchFamily="18" charset="0"/>
                <a:ea typeface="Baskerville" panose="02020502070401020303" pitchFamily="18" charset="0"/>
                <a:hlinkClick r:id="rId3"/>
              </a:rPr>
              <a:t>http://www.learnalberta.ca/content/inspb1/html/6_positivereinforcement.html</a:t>
            </a:r>
            <a:r>
              <a:rPr lang="en-GB" sz="800" dirty="0">
                <a:latin typeface="Baskerville" panose="02020502070401020303" pitchFamily="18" charset="0"/>
                <a:ea typeface="Baskerville" panose="02020502070401020303" pitchFamily="18" charset="0"/>
              </a:rPr>
              <a:t> (Accessed 22nd October 2020). </a:t>
            </a:r>
          </a:p>
          <a:p>
            <a:endParaRPr lang="en-GB" sz="800" dirty="0">
              <a:latin typeface="Baskerville" panose="02020502070401020303" pitchFamily="18" charset="0"/>
              <a:ea typeface="Baskerville" panose="02020502070401020303" pitchFamily="18" charset="0"/>
            </a:endParaRPr>
          </a:p>
          <a:p>
            <a:r>
              <a:rPr lang="en-US" sz="800" dirty="0">
                <a:latin typeface="Baskerville" panose="02020502070401020303" pitchFamily="18" charset="0"/>
                <a:ea typeface="Baskerville" panose="02020502070401020303" pitchFamily="18" charset="0"/>
              </a:rPr>
              <a:t>Bowie, M. (2013). ‘Tickled Pink and Green to Grow.’ Available at: </a:t>
            </a:r>
            <a:r>
              <a:rPr lang="en-US" sz="800" u="sng" dirty="0">
                <a:latin typeface="Baskerville" panose="02020502070401020303" pitchFamily="18" charset="0"/>
                <a:ea typeface="Baskerville" panose="02020502070401020303" pitchFamily="18" charset="0"/>
                <a:hlinkClick r:id="rId4"/>
              </a:rPr>
              <a:t>http://msjbowie.blogspot.com/2013/10/tickled-pink-and-green-to-grow.html</a:t>
            </a:r>
            <a:r>
              <a:rPr lang="en-US" sz="800" dirty="0">
                <a:latin typeface="Baskerville" panose="02020502070401020303" pitchFamily="18" charset="0"/>
                <a:ea typeface="Baskerville" panose="02020502070401020303" pitchFamily="18" charset="0"/>
              </a:rPr>
              <a:t> (Accessed 17th October 2020). </a:t>
            </a:r>
          </a:p>
          <a:p>
            <a:endParaRPr lang="en-GB" sz="800" i="1"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Brown, G. </a:t>
            </a:r>
            <a:r>
              <a:rPr lang="en-GB" sz="800" i="1" dirty="0">
                <a:latin typeface="Baskerville" panose="02020502070401020303" pitchFamily="18" charset="0"/>
                <a:ea typeface="Baskerville" panose="02020502070401020303" pitchFamily="18" charset="0"/>
              </a:rPr>
              <a:t>(2020). ‘Difference between Social Learning Theory and Operant Conditioning’  </a:t>
            </a:r>
            <a:r>
              <a:rPr lang="en-GB" sz="800" dirty="0">
                <a:latin typeface="Baskerville" panose="02020502070401020303" pitchFamily="18" charset="0"/>
                <a:ea typeface="Baskerville" panose="02020502070401020303" pitchFamily="18" charset="0"/>
              </a:rPr>
              <a:t>Available at: </a:t>
            </a:r>
            <a:r>
              <a:rPr lang="en-GB" sz="800" dirty="0">
                <a:latin typeface="Baskerville" panose="02020502070401020303" pitchFamily="18" charset="0"/>
                <a:ea typeface="Baskerville" panose="02020502070401020303" pitchFamily="18" charset="0"/>
                <a:hlinkClick r:id="rId5"/>
              </a:rPr>
              <a:t>http://www.differencebetween.net/science/psychology/difference-between-social-learning-theory-and-operant-conditioning/</a:t>
            </a:r>
            <a:r>
              <a:rPr lang="en-GB" sz="800" dirty="0">
                <a:latin typeface="Baskerville" panose="02020502070401020303" pitchFamily="18" charset="0"/>
                <a:ea typeface="Baskerville" panose="02020502070401020303" pitchFamily="18" charset="0"/>
              </a:rPr>
              <a:t> (Accessed 22</a:t>
            </a:r>
            <a:r>
              <a:rPr lang="en-GB" sz="800" baseline="30000" dirty="0">
                <a:latin typeface="Baskerville" panose="02020502070401020303" pitchFamily="18" charset="0"/>
                <a:ea typeface="Baskerville" panose="02020502070401020303" pitchFamily="18" charset="0"/>
              </a:rPr>
              <a:t>nd</a:t>
            </a:r>
            <a:r>
              <a:rPr lang="en-GB" sz="800" dirty="0">
                <a:latin typeface="Baskerville" panose="02020502070401020303" pitchFamily="18" charset="0"/>
                <a:ea typeface="Baskerville" panose="02020502070401020303" pitchFamily="18" charset="0"/>
              </a:rPr>
              <a:t> October 2020).</a:t>
            </a:r>
          </a:p>
          <a:p>
            <a:endParaRPr lang="en-GB" sz="800" i="1" dirty="0">
              <a:latin typeface="Baskerville" panose="02020502070401020303" pitchFamily="18" charset="0"/>
              <a:ea typeface="Baskerville" panose="02020502070401020303" pitchFamily="18" charset="0"/>
            </a:endParaRPr>
          </a:p>
          <a:p>
            <a:r>
              <a:rPr lang="en-US" sz="800" dirty="0" err="1">
                <a:latin typeface="Baskerville" panose="02020502070401020303" pitchFamily="18" charset="0"/>
                <a:ea typeface="Baskerville" panose="02020502070401020303" pitchFamily="18" charset="0"/>
              </a:rPr>
              <a:t>Chirban</a:t>
            </a:r>
            <a:r>
              <a:rPr lang="en-US" sz="800" dirty="0">
                <a:latin typeface="Baskerville" panose="02020502070401020303" pitchFamily="18" charset="0"/>
                <a:ea typeface="Baskerville" panose="02020502070401020303" pitchFamily="18" charset="0"/>
              </a:rPr>
              <a:t>, J. (2014). ‘</a:t>
            </a:r>
            <a:r>
              <a:rPr lang="en-US" sz="800" i="1" dirty="0">
                <a:latin typeface="Baskerville" panose="02020502070401020303" pitchFamily="18" charset="0"/>
                <a:ea typeface="Baskerville" panose="02020502070401020303" pitchFamily="18" charset="0"/>
              </a:rPr>
              <a:t>B. F. Skinner’s struggle with God’. </a:t>
            </a:r>
            <a:r>
              <a:rPr lang="en-US" sz="800" dirty="0">
                <a:latin typeface="Baskerville" panose="02020502070401020303" pitchFamily="18" charset="0"/>
                <a:ea typeface="Baskerville" panose="02020502070401020303" pitchFamily="18" charset="0"/>
              </a:rPr>
              <a:t>Available</a:t>
            </a:r>
            <a:r>
              <a:rPr lang="en-US" sz="800" i="1" dirty="0">
                <a:latin typeface="Baskerville" panose="02020502070401020303" pitchFamily="18" charset="0"/>
                <a:ea typeface="Baskerville" panose="02020502070401020303" pitchFamily="18" charset="0"/>
              </a:rPr>
              <a:t> </a:t>
            </a:r>
            <a:r>
              <a:rPr lang="en-US" sz="800" dirty="0">
                <a:latin typeface="Baskerville" panose="02020502070401020303" pitchFamily="18" charset="0"/>
                <a:ea typeface="Baskerville" panose="02020502070401020303" pitchFamily="18" charset="0"/>
              </a:rPr>
              <a:t>at: </a:t>
            </a:r>
            <a:r>
              <a:rPr lang="en-US" sz="800" u="sng" dirty="0">
                <a:latin typeface="Baskerville" panose="02020502070401020303" pitchFamily="18" charset="0"/>
                <a:ea typeface="Baskerville" panose="02020502070401020303" pitchFamily="18" charset="0"/>
                <a:hlinkClick r:id="rId6"/>
              </a:rPr>
              <a:t>https://www.psychologytoday.com/gb/blog/alive-inside/201409/b-f-skinner-s-struggle-god</a:t>
            </a:r>
            <a:r>
              <a:rPr lang="en-US" sz="800" dirty="0">
                <a:latin typeface="Baskerville" panose="02020502070401020303" pitchFamily="18" charset="0"/>
                <a:ea typeface="Baskerville" panose="02020502070401020303" pitchFamily="18" charset="0"/>
              </a:rPr>
              <a:t> (Accessed 17th October 2020).</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Craig, H. (2020). </a:t>
            </a:r>
            <a:r>
              <a:rPr lang="en-GB" sz="800" i="1" dirty="0">
                <a:latin typeface="Baskerville" panose="02020502070401020303" pitchFamily="18" charset="0"/>
                <a:ea typeface="Baskerville" panose="02020502070401020303" pitchFamily="18" charset="0"/>
              </a:rPr>
              <a:t>‘5 activities for using positive reinforcement in the classroom’ </a:t>
            </a:r>
            <a:r>
              <a:rPr lang="en-GB" sz="800" dirty="0">
                <a:latin typeface="Baskerville" panose="02020502070401020303" pitchFamily="18" charset="0"/>
                <a:ea typeface="Baskerville" panose="02020502070401020303" pitchFamily="18" charset="0"/>
              </a:rPr>
              <a:t>Available at: </a:t>
            </a:r>
            <a:r>
              <a:rPr lang="en-GB" sz="800" u="sng" dirty="0">
                <a:latin typeface="Baskerville" panose="02020502070401020303" pitchFamily="18" charset="0"/>
                <a:ea typeface="Baskerville" panose="02020502070401020303" pitchFamily="18" charset="0"/>
                <a:hlinkClick r:id="rId7"/>
              </a:rPr>
              <a:t>https://positivepsychology.com/positive-reinforcement-classroom/</a:t>
            </a:r>
            <a:r>
              <a:rPr lang="en-GB" sz="800" dirty="0">
                <a:latin typeface="Baskerville" panose="02020502070401020303" pitchFamily="18" charset="0"/>
                <a:ea typeface="Baskerville" panose="02020502070401020303" pitchFamily="18" charset="0"/>
              </a:rPr>
              <a:t> (Accessed 17</a:t>
            </a:r>
            <a:r>
              <a:rPr lang="en-GB" sz="800" baseline="30000" dirty="0">
                <a:latin typeface="Baskerville" panose="02020502070401020303" pitchFamily="18" charset="0"/>
                <a:ea typeface="Baskerville" panose="02020502070401020303" pitchFamily="18" charset="0"/>
              </a:rPr>
              <a:t>th</a:t>
            </a:r>
            <a:r>
              <a:rPr lang="en-GB" sz="800" dirty="0">
                <a:latin typeface="Baskerville" panose="02020502070401020303" pitchFamily="18" charset="0"/>
                <a:ea typeface="Baskerville" panose="02020502070401020303" pitchFamily="18" charset="0"/>
              </a:rPr>
              <a:t> October 2020). </a:t>
            </a:r>
          </a:p>
          <a:p>
            <a:endParaRPr lang="en-GB" sz="800" dirty="0">
              <a:latin typeface="Baskerville" panose="02020502070401020303" pitchFamily="18" charset="0"/>
              <a:ea typeface="Baskerville" panose="02020502070401020303" pitchFamily="18" charset="0"/>
            </a:endParaRPr>
          </a:p>
          <a:p>
            <a:r>
              <a:rPr lang="en-US" sz="800" dirty="0">
                <a:latin typeface="Baskerville" panose="02020502070401020303" pitchFamily="18" charset="0"/>
                <a:ea typeface="Baskerville" panose="02020502070401020303" pitchFamily="18" charset="0"/>
              </a:rPr>
              <a:t>Diedrich, J. (2010). ‘</a:t>
            </a:r>
            <a:r>
              <a:rPr lang="en-US" sz="800" i="1" dirty="0">
                <a:latin typeface="Baskerville" panose="02020502070401020303" pitchFamily="18" charset="0"/>
                <a:ea typeface="Baskerville" panose="02020502070401020303" pitchFamily="18" charset="0"/>
              </a:rPr>
              <a:t>Motivating students using positive reinforcement’ </a:t>
            </a:r>
            <a:r>
              <a:rPr lang="en-US" sz="800" dirty="0">
                <a:latin typeface="Baskerville" panose="02020502070401020303" pitchFamily="18" charset="0"/>
                <a:ea typeface="Baskerville" panose="02020502070401020303" pitchFamily="18" charset="0"/>
              </a:rPr>
              <a:t>New York: Education and Human Development.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Elliott, S.N., </a:t>
            </a:r>
            <a:r>
              <a:rPr lang="en-GB" sz="800" dirty="0" err="1">
                <a:latin typeface="Baskerville" panose="02020502070401020303" pitchFamily="18" charset="0"/>
                <a:ea typeface="Baskerville" panose="02020502070401020303" pitchFamily="18" charset="0"/>
              </a:rPr>
              <a:t>Kratochwill</a:t>
            </a:r>
            <a:r>
              <a:rPr lang="en-GB" sz="800" dirty="0">
                <a:latin typeface="Baskerville" panose="02020502070401020303" pitchFamily="18" charset="0"/>
                <a:ea typeface="Baskerville" panose="02020502070401020303" pitchFamily="18" charset="0"/>
              </a:rPr>
              <a:t>, T.R., Littlefield Cook, J. &amp; Travers, J. (2000). </a:t>
            </a:r>
            <a:r>
              <a:rPr lang="en-GB" sz="800" i="1" dirty="0">
                <a:latin typeface="Baskerville" panose="02020502070401020303" pitchFamily="18" charset="0"/>
                <a:ea typeface="Baskerville" panose="02020502070401020303" pitchFamily="18" charset="0"/>
              </a:rPr>
              <a:t>’Educational psychology: Effective teaching, effective learning’ (3rd ed.)</a:t>
            </a:r>
            <a:r>
              <a:rPr lang="en-GB" sz="800" dirty="0">
                <a:latin typeface="Baskerville" panose="02020502070401020303" pitchFamily="18" charset="0"/>
                <a:ea typeface="Baskerville" panose="02020502070401020303" pitchFamily="18" charset="0"/>
              </a:rPr>
              <a:t>. Boston, MA: McGraw-Hill College. </a:t>
            </a:r>
          </a:p>
          <a:p>
            <a:endParaRPr lang="en-GB" sz="800" dirty="0">
              <a:latin typeface="Baskerville" panose="02020502070401020303" pitchFamily="18" charset="0"/>
              <a:ea typeface="Baskerville" panose="02020502070401020303" pitchFamily="18" charset="0"/>
            </a:endParaRPr>
          </a:p>
          <a:p>
            <a:r>
              <a:rPr lang="en-GB" sz="800" dirty="0" err="1">
                <a:latin typeface="Baskerville" panose="02020502070401020303" pitchFamily="18" charset="0"/>
                <a:ea typeface="Baskerville" panose="02020502070401020303" pitchFamily="18" charset="0"/>
              </a:rPr>
              <a:t>Eramirez</a:t>
            </a:r>
            <a:r>
              <a:rPr lang="en-GB" sz="800" dirty="0">
                <a:latin typeface="Baskerville" panose="02020502070401020303" pitchFamily="18" charset="0"/>
                <a:ea typeface="Baskerville" panose="02020502070401020303" pitchFamily="18" charset="0"/>
              </a:rPr>
              <a:t>, M. (2018). ‘Jerome Bruner’ Available at: </a:t>
            </a:r>
            <a:r>
              <a:rPr lang="en-GB" sz="800" u="sng" dirty="0">
                <a:latin typeface="Baskerville" panose="02020502070401020303" pitchFamily="18" charset="0"/>
                <a:ea typeface="Baskerville" panose="02020502070401020303" pitchFamily="18" charset="0"/>
                <a:hlinkClick r:id="rId8"/>
              </a:rPr>
              <a:t>https://drpop.org/wp-content/uploads/2010/02/what-is-pop-ed-1-13-10.003.jpg</a:t>
            </a:r>
            <a:r>
              <a:rPr lang="en-GB" sz="800" dirty="0">
                <a:latin typeface="Baskerville" panose="02020502070401020303" pitchFamily="18" charset="0"/>
                <a:ea typeface="Baskerville" panose="02020502070401020303" pitchFamily="18" charset="0"/>
              </a:rPr>
              <a:t> (Accessed 17th October 2020). </a:t>
            </a:r>
          </a:p>
          <a:p>
            <a:endParaRPr lang="en-GB" sz="800" dirty="0">
              <a:latin typeface="Baskerville" panose="02020502070401020303" pitchFamily="18" charset="0"/>
              <a:ea typeface="Baskerville" panose="02020502070401020303" pitchFamily="18" charset="0"/>
            </a:endParaRPr>
          </a:p>
          <a:p>
            <a:r>
              <a:rPr lang="en-GB" sz="800" dirty="0" err="1">
                <a:latin typeface="Baskerville" panose="02020502070401020303" pitchFamily="18" charset="0"/>
                <a:ea typeface="Baskerville" panose="02020502070401020303" pitchFamily="18" charset="0"/>
              </a:rPr>
              <a:t>Flemming</a:t>
            </a:r>
            <a:r>
              <a:rPr lang="en-GB" sz="800" dirty="0">
                <a:latin typeface="Baskerville" panose="02020502070401020303" pitchFamily="18" charset="0"/>
                <a:ea typeface="Baskerville" panose="02020502070401020303" pitchFamily="18" charset="0"/>
              </a:rPr>
              <a:t> Fallon, L and Zgodzinski, E. (2012). </a:t>
            </a:r>
            <a:r>
              <a:rPr lang="en-GB" sz="800" i="1" dirty="0">
                <a:latin typeface="Baskerville" panose="02020502070401020303" pitchFamily="18" charset="0"/>
                <a:ea typeface="Baskerville" panose="02020502070401020303" pitchFamily="18" charset="0"/>
              </a:rPr>
              <a:t>‘Public Health Management’</a:t>
            </a:r>
            <a:r>
              <a:rPr lang="en-GB" sz="800" dirty="0">
                <a:latin typeface="Baskerville" panose="02020502070401020303" pitchFamily="18" charset="0"/>
                <a:ea typeface="Baskerville" panose="02020502070401020303" pitchFamily="18" charset="0"/>
              </a:rPr>
              <a:t>. 3</a:t>
            </a:r>
            <a:r>
              <a:rPr lang="en-GB" sz="800" baseline="30000" dirty="0">
                <a:latin typeface="Baskerville" panose="02020502070401020303" pitchFamily="18" charset="0"/>
                <a:ea typeface="Baskerville" panose="02020502070401020303" pitchFamily="18" charset="0"/>
              </a:rPr>
              <a:t>rd</a:t>
            </a:r>
            <a:r>
              <a:rPr lang="en-GB" sz="800" dirty="0">
                <a:latin typeface="Baskerville" panose="02020502070401020303" pitchFamily="18" charset="0"/>
                <a:ea typeface="Baskerville" panose="02020502070401020303" pitchFamily="18" charset="0"/>
              </a:rPr>
              <a:t> Ed. Canada: Jones &amp; Bartlett Learning.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General Teaching Council for England, (2006). “</a:t>
            </a:r>
            <a:r>
              <a:rPr lang="en-GB" sz="800" i="1" dirty="0">
                <a:latin typeface="Baskerville" panose="02020502070401020303" pitchFamily="18" charset="0"/>
                <a:ea typeface="Baskerville" panose="02020502070401020303" pitchFamily="18" charset="0"/>
              </a:rPr>
              <a:t>Research for Teachers”. </a:t>
            </a:r>
            <a:r>
              <a:rPr lang="en-GB" sz="800" dirty="0">
                <a:latin typeface="Baskerville" panose="02020502070401020303" pitchFamily="18" charset="0"/>
                <a:ea typeface="Baskerville" panose="02020502070401020303" pitchFamily="18" charset="0"/>
              </a:rPr>
              <a:t>Available at: </a:t>
            </a:r>
            <a:r>
              <a:rPr lang="en-GB" sz="800" dirty="0">
                <a:latin typeface="Baskerville" panose="02020502070401020303" pitchFamily="18" charset="0"/>
                <a:ea typeface="Baskerville" panose="02020502070401020303" pitchFamily="18" charset="0"/>
                <a:hlinkClick r:id="rId9"/>
              </a:rPr>
              <a:t>http://www.curee.co.uk/files/publication/1301578655/bruner0506.pdf</a:t>
            </a:r>
            <a:r>
              <a:rPr lang="en-GB" sz="800" dirty="0">
                <a:latin typeface="Baskerville" panose="02020502070401020303" pitchFamily="18" charset="0"/>
                <a:ea typeface="Baskerville" panose="02020502070401020303" pitchFamily="18" charset="0"/>
              </a:rPr>
              <a:t> (Accessed 22nd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Jordan, A. et al. (2006). ‘</a:t>
            </a:r>
            <a:r>
              <a:rPr lang="en-GB" sz="800" i="1" dirty="0">
                <a:latin typeface="Baskerville" panose="02020502070401020303" pitchFamily="18" charset="0"/>
                <a:ea typeface="Baskerville" panose="02020502070401020303" pitchFamily="18" charset="0"/>
              </a:rPr>
              <a:t>Approaches to learning: a guide for teachers.’ </a:t>
            </a:r>
            <a:r>
              <a:rPr lang="en-GB" sz="800" dirty="0">
                <a:latin typeface="Baskerville" panose="02020502070401020303" pitchFamily="18" charset="0"/>
                <a:ea typeface="Baskerville" panose="02020502070401020303" pitchFamily="18" charset="0"/>
              </a:rPr>
              <a:t>Maidenhead: Open University Press. </a:t>
            </a:r>
          </a:p>
          <a:p>
            <a:endParaRPr lang="en-GB" sz="800" dirty="0">
              <a:latin typeface="Baskerville" panose="02020502070401020303" pitchFamily="18" charset="0"/>
              <a:ea typeface="Baskerville" panose="02020502070401020303" pitchFamily="18" charset="0"/>
            </a:endParaRPr>
          </a:p>
          <a:p>
            <a:r>
              <a:rPr lang="en-GB" sz="800" dirty="0" err="1">
                <a:latin typeface="Baskerville" panose="02020502070401020303" pitchFamily="18" charset="0"/>
                <a:ea typeface="Baskerville" panose="02020502070401020303" pitchFamily="18" charset="0"/>
              </a:rPr>
              <a:t>Kalantiz</a:t>
            </a:r>
            <a:r>
              <a:rPr lang="en-GB" sz="800" dirty="0">
                <a:latin typeface="Baskerville" panose="02020502070401020303" pitchFamily="18" charset="0"/>
                <a:ea typeface="Baskerville" panose="02020502070401020303" pitchFamily="18" charset="0"/>
              </a:rPr>
              <a:t>, C. (2020). ‘</a:t>
            </a:r>
            <a:r>
              <a:rPr lang="en-GB" sz="800" i="1" dirty="0">
                <a:latin typeface="Baskerville" panose="02020502070401020303" pitchFamily="18" charset="0"/>
                <a:ea typeface="Baskerville" panose="02020502070401020303" pitchFamily="18" charset="0"/>
              </a:rPr>
              <a:t>Skinner’s behaviourism.’ </a:t>
            </a:r>
            <a:r>
              <a:rPr lang="en-GB" sz="800" dirty="0">
                <a:latin typeface="Baskerville" panose="02020502070401020303" pitchFamily="18" charset="0"/>
                <a:ea typeface="Baskerville" panose="02020502070401020303" pitchFamily="18" charset="0"/>
              </a:rPr>
              <a:t>Available at: </a:t>
            </a:r>
            <a:r>
              <a:rPr lang="en-GB" sz="800" u="sng" dirty="0">
                <a:latin typeface="Baskerville" panose="02020502070401020303" pitchFamily="18" charset="0"/>
                <a:ea typeface="Baskerville" panose="02020502070401020303" pitchFamily="18" charset="0"/>
                <a:hlinkClick r:id="rId10"/>
              </a:rPr>
              <a:t>https://newlearningonline.com/new-learning/chapter-6/supporting-material/skinners-behaviourism</a:t>
            </a:r>
            <a:r>
              <a:rPr lang="en-GB" sz="800" dirty="0">
                <a:latin typeface="Baskerville" panose="02020502070401020303" pitchFamily="18" charset="0"/>
                <a:ea typeface="Baskerville" panose="02020502070401020303" pitchFamily="18" charset="0"/>
              </a:rPr>
              <a:t> (Accessed 17th October 2020).</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Kim, A. (2014). ‘Whole Class Reward System: Marbles in a Jar’.  Available at: </a:t>
            </a:r>
            <a:r>
              <a:rPr lang="en-GB" sz="800" u="sng" dirty="0">
                <a:latin typeface="Baskerville" panose="02020502070401020303" pitchFamily="18" charset="0"/>
                <a:ea typeface="Baskerville" panose="02020502070401020303" pitchFamily="18" charset="0"/>
                <a:hlinkClick r:id="rId11"/>
              </a:rPr>
              <a:t>http://anajessicakim.blogspot.com/2014/09/whole-class-reward-marbles-in-jar.html</a:t>
            </a:r>
            <a:r>
              <a:rPr lang="en-GB" sz="800" dirty="0">
                <a:latin typeface="Baskerville" panose="02020502070401020303" pitchFamily="18" charset="0"/>
                <a:ea typeface="Baskerville" panose="02020502070401020303" pitchFamily="18" charset="0"/>
              </a:rPr>
              <a:t> (Accessed 17th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Liu, C. and Matthews, R. (2005). </a:t>
            </a:r>
            <a:r>
              <a:rPr lang="en-GB" sz="800" i="1" dirty="0">
                <a:latin typeface="Baskerville" panose="02020502070401020303" pitchFamily="18" charset="0"/>
                <a:ea typeface="Baskerville" panose="02020502070401020303" pitchFamily="18" charset="0"/>
              </a:rPr>
              <a:t>“Vygotsky’s philosophy: Constructivism and its criticisms examined” </a:t>
            </a:r>
            <a:r>
              <a:rPr lang="en-GB" sz="800" dirty="0">
                <a:latin typeface="Baskerville" panose="02020502070401020303" pitchFamily="18" charset="0"/>
                <a:ea typeface="Baskerville" panose="02020502070401020303" pitchFamily="18" charset="0"/>
              </a:rPr>
              <a:t>Australia: Shannon Research Press.</a:t>
            </a:r>
          </a:p>
          <a:p>
            <a:endParaRPr lang="en-GB" sz="800" dirty="0">
              <a:latin typeface="Baskerville" panose="02020502070401020303" pitchFamily="18" charset="0"/>
              <a:ea typeface="Baskerville" panose="02020502070401020303" pitchFamily="18" charset="0"/>
            </a:endParaRPr>
          </a:p>
          <a:p>
            <a:r>
              <a:rPr lang="en-US" sz="800" dirty="0" err="1">
                <a:latin typeface="Baskerville" panose="02020502070401020303" pitchFamily="18" charset="0"/>
                <a:ea typeface="Baskerville" panose="02020502070401020303" pitchFamily="18" charset="0"/>
              </a:rPr>
              <a:t>Mcclary</a:t>
            </a:r>
            <a:r>
              <a:rPr lang="en-US" sz="800" dirty="0">
                <a:latin typeface="Baskerville" panose="02020502070401020303" pitchFamily="18" charset="0"/>
                <a:ea typeface="Baskerville" panose="02020502070401020303" pitchFamily="18" charset="0"/>
              </a:rPr>
              <a:t>, R. (2016). ‘</a:t>
            </a:r>
            <a:r>
              <a:rPr lang="en-US" sz="800" i="1" dirty="0">
                <a:latin typeface="Baskerville" panose="02020502070401020303" pitchFamily="18" charset="0"/>
                <a:ea typeface="Baskerville" panose="02020502070401020303" pitchFamily="18" charset="0"/>
              </a:rPr>
              <a:t>Jerome Bruner and Early Education’ </a:t>
            </a:r>
            <a:r>
              <a:rPr lang="en-US" sz="800" dirty="0">
                <a:latin typeface="Baskerville" panose="02020502070401020303" pitchFamily="18" charset="0"/>
                <a:ea typeface="Baskerville" panose="02020502070401020303" pitchFamily="18" charset="0"/>
              </a:rPr>
              <a:t>Viewed at: </a:t>
            </a:r>
            <a:r>
              <a:rPr lang="en-US" sz="800" u="sng" dirty="0">
                <a:latin typeface="Baskerville" panose="02020502070401020303" pitchFamily="18" charset="0"/>
                <a:ea typeface="Baskerville" panose="02020502070401020303" pitchFamily="18" charset="0"/>
                <a:hlinkClick r:id="rId12"/>
              </a:rPr>
              <a:t>https://rachelmcclary.com/2016/06/10/jerome-bruner-and-early-education/</a:t>
            </a:r>
            <a:r>
              <a:rPr lang="en-US" sz="800" dirty="0">
                <a:latin typeface="Baskerville" panose="02020502070401020303" pitchFamily="18" charset="0"/>
                <a:ea typeface="Baskerville" panose="02020502070401020303" pitchFamily="18" charset="0"/>
              </a:rPr>
              <a:t> (Accessed 17</a:t>
            </a:r>
            <a:r>
              <a:rPr lang="en-US" sz="800" baseline="30000" dirty="0">
                <a:latin typeface="Baskerville" panose="02020502070401020303" pitchFamily="18" charset="0"/>
                <a:ea typeface="Baskerville" panose="02020502070401020303" pitchFamily="18" charset="0"/>
              </a:rPr>
              <a:t>th</a:t>
            </a:r>
            <a:r>
              <a:rPr lang="en-US" sz="800" dirty="0">
                <a:latin typeface="Baskerville" panose="02020502070401020303" pitchFamily="18" charset="0"/>
                <a:ea typeface="Baskerville" panose="02020502070401020303" pitchFamily="18" charset="0"/>
              </a:rPr>
              <a:t>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Merrill, M.D et al. (1996</a:t>
            </a:r>
            <a:r>
              <a:rPr lang="en-GB" sz="800" i="1" dirty="0">
                <a:latin typeface="Baskerville" panose="02020502070401020303" pitchFamily="18" charset="0"/>
                <a:ea typeface="Baskerville" panose="02020502070401020303" pitchFamily="18" charset="0"/>
              </a:rPr>
              <a:t>). ‘Instructional Transaction Theory: Instructional Design Based on Knowledge Objects</a:t>
            </a:r>
            <a:r>
              <a:rPr lang="en-GB" sz="800" dirty="0">
                <a:latin typeface="Baskerville" panose="02020502070401020303" pitchFamily="18" charset="0"/>
                <a:ea typeface="Baskerville" panose="02020502070401020303" pitchFamily="18" charset="0"/>
              </a:rPr>
              <a:t>.’ Utah: Pfeiffer</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Nagel, M. at al. (2013).  </a:t>
            </a:r>
            <a:r>
              <a:rPr lang="en-GB" sz="800" i="1" dirty="0">
                <a:latin typeface="Baskerville" panose="02020502070401020303" pitchFamily="18" charset="0"/>
                <a:ea typeface="Baskerville" panose="02020502070401020303" pitchFamily="18" charset="0"/>
              </a:rPr>
              <a:t>‘Teaching: Making a difference’  </a:t>
            </a:r>
            <a:r>
              <a:rPr lang="en-GB" sz="800" dirty="0">
                <a:latin typeface="Baskerville" panose="02020502070401020303" pitchFamily="18" charset="0"/>
                <a:ea typeface="Baskerville" panose="02020502070401020303" pitchFamily="18" charset="0"/>
              </a:rPr>
              <a:t>Australia: Wiley</a:t>
            </a:r>
          </a:p>
          <a:p>
            <a:endParaRPr lang="en-GB" sz="800" dirty="0">
              <a:latin typeface="Baskerville" panose="02020502070401020303" pitchFamily="18" charset="0"/>
              <a:ea typeface="Baskerville" panose="02020502070401020303" pitchFamily="18" charset="0"/>
            </a:endParaRPr>
          </a:p>
          <a:p>
            <a:r>
              <a:rPr lang="en-US" sz="800" dirty="0">
                <a:latin typeface="Baskerville" panose="02020502070401020303" pitchFamily="18" charset="0"/>
                <a:ea typeface="Baskerville" panose="02020502070401020303" pitchFamily="18" charset="0"/>
              </a:rPr>
              <a:t>Siddiqui, M. (2019). [Twitter] 14 September. Viewed at: </a:t>
            </a:r>
            <a:r>
              <a:rPr lang="en-US" sz="800" u="sng" dirty="0">
                <a:latin typeface="Baskerville" panose="02020502070401020303" pitchFamily="18" charset="0"/>
                <a:ea typeface="Baskerville" panose="02020502070401020303" pitchFamily="18" charset="0"/>
                <a:hlinkClick r:id="rId13"/>
              </a:rPr>
              <a:t>https://twitter.com/mahnazsiddiqui/status/1172827654573174784</a:t>
            </a:r>
            <a:r>
              <a:rPr lang="en-US" sz="800" dirty="0">
                <a:latin typeface="Baskerville" panose="02020502070401020303" pitchFamily="18" charset="0"/>
                <a:ea typeface="Baskerville" panose="02020502070401020303" pitchFamily="18" charset="0"/>
              </a:rPr>
              <a:t> (Accessed 17th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Theodore. (2020). </a:t>
            </a:r>
            <a:r>
              <a:rPr lang="en-GB" sz="800" i="1" dirty="0">
                <a:latin typeface="Baskerville" panose="02020502070401020303" pitchFamily="18" charset="0"/>
                <a:ea typeface="Baskerville" panose="02020502070401020303" pitchFamily="18" charset="0"/>
              </a:rPr>
              <a:t>’B.F. Skinner (Psychologist Biography)’. Viewed at: </a:t>
            </a:r>
            <a:r>
              <a:rPr lang="en-GB" sz="800" u="sng" dirty="0">
                <a:latin typeface="Baskerville" panose="02020502070401020303" pitchFamily="18" charset="0"/>
                <a:ea typeface="Baskerville" panose="02020502070401020303" pitchFamily="18" charset="0"/>
                <a:hlinkClick r:id="rId14"/>
              </a:rPr>
              <a:t>https://practicalpie.com/bf-skinner/</a:t>
            </a:r>
            <a:r>
              <a:rPr lang="en-GB" sz="800" dirty="0">
                <a:latin typeface="Baskerville" panose="02020502070401020303" pitchFamily="18" charset="0"/>
                <a:ea typeface="Baskerville" panose="02020502070401020303" pitchFamily="18" charset="0"/>
              </a:rPr>
              <a:t>. (Accessed 17th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Theodore. (2020). ’</a:t>
            </a:r>
            <a:r>
              <a:rPr lang="en-GB" sz="800" i="1" dirty="0">
                <a:latin typeface="Baskerville" panose="02020502070401020303" pitchFamily="18" charset="0"/>
                <a:ea typeface="Baskerville" panose="02020502070401020303" pitchFamily="18" charset="0"/>
              </a:rPr>
              <a:t>Jerome Bruner (Biography)’. Viewed at: </a:t>
            </a:r>
            <a:r>
              <a:rPr lang="en-GB" sz="800" i="1" u="sng" dirty="0">
                <a:latin typeface="Baskerville" panose="02020502070401020303" pitchFamily="18" charset="0"/>
                <a:ea typeface="Baskerville" panose="02020502070401020303" pitchFamily="18" charset="0"/>
                <a:hlinkClick r:id="rId15"/>
              </a:rPr>
              <a:t>https://practicalpie.com/jerome-bruner/</a:t>
            </a:r>
            <a:r>
              <a:rPr lang="en-GB" sz="800" i="1" dirty="0">
                <a:latin typeface="Baskerville" panose="02020502070401020303" pitchFamily="18" charset="0"/>
                <a:ea typeface="Baskerville" panose="02020502070401020303" pitchFamily="18" charset="0"/>
              </a:rPr>
              <a:t> (Accessed 17</a:t>
            </a:r>
            <a:r>
              <a:rPr lang="en-GB" sz="800" i="1" baseline="30000" dirty="0">
                <a:latin typeface="Baskerville" panose="02020502070401020303" pitchFamily="18" charset="0"/>
                <a:ea typeface="Baskerville" panose="02020502070401020303" pitchFamily="18" charset="0"/>
              </a:rPr>
              <a:t>th</a:t>
            </a:r>
            <a:r>
              <a:rPr lang="en-GB" sz="800" i="1" dirty="0">
                <a:latin typeface="Baskerville" panose="02020502070401020303" pitchFamily="18" charset="0"/>
                <a:ea typeface="Baskerville" panose="02020502070401020303" pitchFamily="18" charset="0"/>
              </a:rPr>
              <a:t> October 2020). </a:t>
            </a:r>
          </a:p>
          <a:p>
            <a:endParaRPr lang="en-GB" sz="800" dirty="0">
              <a:latin typeface="Baskerville" panose="02020502070401020303" pitchFamily="18" charset="0"/>
              <a:ea typeface="Baskerville" panose="02020502070401020303" pitchFamily="18" charset="0"/>
            </a:endParaRPr>
          </a:p>
          <a:p>
            <a:r>
              <a:rPr lang="en-US" sz="800" dirty="0">
                <a:latin typeface="Baskerville" panose="02020502070401020303" pitchFamily="18" charset="0"/>
                <a:ea typeface="Baskerville" panose="02020502070401020303" pitchFamily="18" charset="0"/>
              </a:rPr>
              <a:t>Welsh Government, (2015). ‘Curriculum for Wales Foundation Phase Framework Revised (2015)’. Available at: </a:t>
            </a:r>
            <a:r>
              <a:rPr lang="en-US" sz="800" u="sng" dirty="0">
                <a:latin typeface="Baskerville" panose="02020502070401020303" pitchFamily="18" charset="0"/>
                <a:ea typeface="Baskerville" panose="02020502070401020303" pitchFamily="18" charset="0"/>
                <a:hlinkClick r:id="rId16"/>
              </a:rPr>
              <a:t>https://gov.wales/sites/default/files/publications/2018-02/foundation-phase-framework-revised-2015.pdf</a:t>
            </a:r>
            <a:r>
              <a:rPr lang="en-US" sz="800" dirty="0">
                <a:latin typeface="Baskerville" panose="02020502070401020303" pitchFamily="18" charset="0"/>
                <a:ea typeface="Baskerville" panose="02020502070401020303" pitchFamily="18" charset="0"/>
              </a:rPr>
              <a:t> (Accessed 18th October 2020). </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Welsh Government, (2017). </a:t>
            </a:r>
            <a:r>
              <a:rPr lang="en-GB" sz="800" i="1" dirty="0">
                <a:latin typeface="Baskerville" panose="02020502070401020303" pitchFamily="18" charset="0"/>
                <a:ea typeface="Baskerville" panose="02020502070401020303" pitchFamily="18" charset="0"/>
              </a:rPr>
              <a:t>‘A new Curriculum for Wales. The story so far’. </a:t>
            </a:r>
            <a:r>
              <a:rPr lang="en-GB" sz="800" dirty="0">
                <a:latin typeface="Baskerville" panose="02020502070401020303" pitchFamily="18" charset="0"/>
                <a:ea typeface="Baskerville" panose="02020502070401020303" pitchFamily="18" charset="0"/>
              </a:rPr>
              <a:t>Available at: </a:t>
            </a:r>
            <a:r>
              <a:rPr lang="en-GB" sz="800" u="sng" dirty="0">
                <a:latin typeface="Baskerville" panose="02020502070401020303" pitchFamily="18" charset="0"/>
                <a:ea typeface="Baskerville" panose="02020502070401020303" pitchFamily="18" charset="0"/>
                <a:hlinkClick r:id="rId17"/>
              </a:rPr>
              <a:t>https://www.crickhowell-hs.powys.sch.uk/wp-content/uploads/2017/08/A-New-Curriculum-for-Wales-The-Story-So-Far-072017.pdf</a:t>
            </a:r>
            <a:r>
              <a:rPr lang="en-GB" sz="800" dirty="0">
                <a:latin typeface="Baskerville" panose="02020502070401020303" pitchFamily="18" charset="0"/>
                <a:ea typeface="Baskerville" panose="02020502070401020303" pitchFamily="18" charset="0"/>
              </a:rPr>
              <a:t> (Accessed 18th October 2020). </a:t>
            </a:r>
          </a:p>
          <a:p>
            <a:endParaRPr lang="en-GB" sz="800" dirty="0">
              <a:latin typeface="Baskerville" panose="02020502070401020303" pitchFamily="18" charset="0"/>
              <a:ea typeface="Baskerville" panose="02020502070401020303" pitchFamily="18" charset="0"/>
            </a:endParaRPr>
          </a:p>
          <a:p>
            <a:r>
              <a:rPr lang="en-GB" sz="800" dirty="0" err="1">
                <a:latin typeface="Baskerville" panose="02020502070401020303" pitchFamily="18" charset="0"/>
                <a:ea typeface="Baskerville" panose="02020502070401020303" pitchFamily="18" charset="0"/>
              </a:rPr>
              <a:t>Whitebread</a:t>
            </a:r>
            <a:r>
              <a:rPr lang="en-GB" sz="800" dirty="0">
                <a:latin typeface="Baskerville" panose="02020502070401020303" pitchFamily="18" charset="0"/>
                <a:ea typeface="Baskerville" panose="02020502070401020303" pitchFamily="18" charset="0"/>
              </a:rPr>
              <a:t>, D. (2012) ”</a:t>
            </a:r>
            <a:r>
              <a:rPr lang="en-GB" sz="800" i="1" dirty="0">
                <a:latin typeface="Baskerville" panose="02020502070401020303" pitchFamily="18" charset="0"/>
                <a:ea typeface="Baskerville" panose="02020502070401020303" pitchFamily="18" charset="0"/>
              </a:rPr>
              <a:t>Developmental Psychology and Early Childhood Education”. </a:t>
            </a:r>
            <a:r>
              <a:rPr lang="en-GB" sz="800" dirty="0">
                <a:latin typeface="Baskerville" panose="02020502070401020303" pitchFamily="18" charset="0"/>
                <a:ea typeface="Baskerville" panose="02020502070401020303" pitchFamily="18" charset="0"/>
              </a:rPr>
              <a:t>London: Sage.</a:t>
            </a:r>
          </a:p>
          <a:p>
            <a:endParaRPr lang="en-GB" sz="800" dirty="0">
              <a:latin typeface="Baskerville" panose="02020502070401020303" pitchFamily="18" charset="0"/>
              <a:ea typeface="Baskerville" panose="02020502070401020303" pitchFamily="18" charset="0"/>
            </a:endParaRPr>
          </a:p>
          <a:p>
            <a:r>
              <a:rPr lang="en-GB" sz="800" dirty="0">
                <a:latin typeface="Baskerville" panose="02020502070401020303" pitchFamily="18" charset="0"/>
                <a:ea typeface="Baskerville" panose="02020502070401020303" pitchFamily="18" charset="0"/>
              </a:rPr>
              <a:t>Ysgol </a:t>
            </a:r>
            <a:r>
              <a:rPr lang="en-GB" sz="800" dirty="0" err="1">
                <a:latin typeface="Baskerville" panose="02020502070401020303" pitchFamily="18" charset="0"/>
                <a:ea typeface="Baskerville" panose="02020502070401020303" pitchFamily="18" charset="0"/>
              </a:rPr>
              <a:t>Glannau</a:t>
            </a:r>
            <a:r>
              <a:rPr lang="en-GB" sz="800" dirty="0">
                <a:latin typeface="Baskerville" panose="02020502070401020303" pitchFamily="18" charset="0"/>
                <a:ea typeface="Baskerville" panose="02020502070401020303" pitchFamily="18" charset="0"/>
              </a:rPr>
              <a:t> </a:t>
            </a:r>
            <a:r>
              <a:rPr lang="en-GB" sz="800" dirty="0" err="1">
                <a:latin typeface="Baskerville" panose="02020502070401020303" pitchFamily="18" charset="0"/>
                <a:ea typeface="Baskerville" panose="02020502070401020303" pitchFamily="18" charset="0"/>
              </a:rPr>
              <a:t>Gwaun</a:t>
            </a:r>
            <a:r>
              <a:rPr lang="en-GB" sz="800" dirty="0">
                <a:latin typeface="Baskerville" panose="02020502070401020303" pitchFamily="18" charset="0"/>
                <a:ea typeface="Baskerville" panose="02020502070401020303" pitchFamily="18" charset="0"/>
              </a:rPr>
              <a:t>, (2020). ‘</a:t>
            </a:r>
            <a:r>
              <a:rPr lang="en-GB" sz="800" i="1" dirty="0">
                <a:latin typeface="Baskerville" panose="02020502070401020303" pitchFamily="18" charset="0"/>
                <a:ea typeface="Baskerville" panose="02020502070401020303" pitchFamily="18" charset="0"/>
              </a:rPr>
              <a:t>School Prospectus’. </a:t>
            </a:r>
            <a:r>
              <a:rPr lang="en-GB" sz="800" dirty="0">
                <a:latin typeface="Baskerville" panose="02020502070401020303" pitchFamily="18" charset="0"/>
                <a:ea typeface="Baskerville" panose="02020502070401020303" pitchFamily="18" charset="0"/>
              </a:rPr>
              <a:t>Available at: </a:t>
            </a:r>
            <a:r>
              <a:rPr lang="en-GB" sz="800" u="sng" dirty="0">
                <a:latin typeface="Baskerville" panose="02020502070401020303" pitchFamily="18" charset="0"/>
                <a:ea typeface="Baskerville" panose="02020502070401020303" pitchFamily="18" charset="0"/>
                <a:hlinkClick r:id="rId18"/>
              </a:rPr>
              <a:t>https://www.ysgolglannaugwaun.co.uk/school-prospectus/</a:t>
            </a:r>
            <a:r>
              <a:rPr lang="en-GB" sz="800" dirty="0">
                <a:latin typeface="Baskerville" panose="02020502070401020303" pitchFamily="18" charset="0"/>
                <a:ea typeface="Baskerville" panose="02020502070401020303" pitchFamily="18" charset="0"/>
              </a:rPr>
              <a:t> (Accessed 18</a:t>
            </a:r>
            <a:r>
              <a:rPr lang="en-GB" sz="800" baseline="30000" dirty="0">
                <a:latin typeface="Baskerville" panose="02020502070401020303" pitchFamily="18" charset="0"/>
                <a:ea typeface="Baskerville" panose="02020502070401020303" pitchFamily="18" charset="0"/>
              </a:rPr>
              <a:t>th</a:t>
            </a:r>
            <a:r>
              <a:rPr lang="en-GB" sz="800" dirty="0">
                <a:latin typeface="Baskerville" panose="02020502070401020303" pitchFamily="18" charset="0"/>
                <a:ea typeface="Baskerville" panose="02020502070401020303" pitchFamily="18" charset="0"/>
              </a:rPr>
              <a:t> October 2020). </a:t>
            </a:r>
          </a:p>
          <a:p>
            <a:endParaRPr lang="en-US" dirty="0"/>
          </a:p>
        </p:txBody>
      </p:sp>
    </p:spTree>
    <p:extLst>
      <p:ext uri="{BB962C8B-B14F-4D97-AF65-F5344CB8AC3E}">
        <p14:creationId xmlns:p14="http://schemas.microsoft.com/office/powerpoint/2010/main" val="26164775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theme1.xml><?xml version="1.0" encoding="utf-8"?>
<a:theme xmlns:a="http://schemas.openxmlformats.org/drawingml/2006/main" name="LuminousVTI">
  <a:themeElements>
    <a:clrScheme name="AnalogousFromLightSeedRightStep">
      <a:dk1>
        <a:srgbClr val="000000"/>
      </a:dk1>
      <a:lt1>
        <a:srgbClr val="FFFFFF"/>
      </a:lt1>
      <a:dk2>
        <a:srgbClr val="243441"/>
      </a:dk2>
      <a:lt2>
        <a:srgbClr val="E8E3E2"/>
      </a:lt2>
      <a:accent1>
        <a:srgbClr val="7EA9B0"/>
      </a:accent1>
      <a:accent2>
        <a:srgbClr val="7F99BA"/>
      </a:accent2>
      <a:accent3>
        <a:srgbClr val="9697C6"/>
      </a:accent3>
      <a:accent4>
        <a:srgbClr val="967FBA"/>
      </a:accent4>
      <a:accent5>
        <a:srgbClr val="BC94C5"/>
      </a:accent5>
      <a:accent6>
        <a:srgbClr val="BA7FAC"/>
      </a:accent6>
      <a:hlink>
        <a:srgbClr val="AE7369"/>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18044</TotalTime>
  <Words>2316</Words>
  <Application>Microsoft Macintosh PowerPoint</Application>
  <PresentationFormat>Widescreen</PresentationFormat>
  <Paragraphs>102</Paragraphs>
  <Slides>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Avenir Next LT Pro</vt:lpstr>
      <vt:lpstr>Baskerville</vt:lpstr>
      <vt:lpstr>Calibri</vt:lpstr>
      <vt:lpstr>Imprint MT Shadow</vt:lpstr>
      <vt:lpstr>Sabon Next LT</vt:lpstr>
      <vt:lpstr>Wingdings</vt:lpstr>
      <vt:lpstr>LuminousVTI</vt:lpstr>
      <vt:lpstr>Principles of learning and teaching.  Theoretical approaches to learning and underpinning classroom practice.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approaches to learning and underpinning classroom practice.</dc:title>
  <dc:creator>Sadie Maddox (1903366)</dc:creator>
  <cp:lastModifiedBy>Sadie Maddox (1903366)</cp:lastModifiedBy>
  <cp:revision>74</cp:revision>
  <dcterms:created xsi:type="dcterms:W3CDTF">2020-10-18T11:37:53Z</dcterms:created>
  <dcterms:modified xsi:type="dcterms:W3CDTF">2020-11-08T17:01:38Z</dcterms:modified>
</cp:coreProperties>
</file>