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803"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71"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3" roundtripDataSignature="AMtx7mgwM6ZNI2dq+CLpYbeuA1V31/y9Gg=="/>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718E5E13-D485-4438-A0DB-63EDC3840A72}">
  <a:tblStyle styleId="{718E5E13-D485-4438-A0DB-63EDC3840A72}"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55948" autoAdjust="0"/>
  </p:normalViewPr>
  <p:slideViewPr>
    <p:cSldViewPr snapToGrid="0">
      <p:cViewPr varScale="1">
        <p:scale>
          <a:sx n="46" d="100"/>
          <a:sy n="46" d="100"/>
        </p:scale>
        <p:origin x="2069"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26"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5"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23" Type="http://customschemas.google.com/relationships/presentationmetadata" Target="metadata"/><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7"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84B7552-9C29-4379-A7CA-1EA5CEFF83D9}"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E22785F-8CD0-411E-9AA9-4275CFD75050}">
      <dgm:prSet/>
      <dgm:spPr/>
      <dgm:t>
        <a:bodyPr/>
        <a:lstStyle/>
        <a:p>
          <a:r>
            <a:rPr lang="en-US"/>
            <a:t>Improved HR Policies and Processes</a:t>
          </a:r>
        </a:p>
      </dgm:t>
    </dgm:pt>
    <dgm:pt modelId="{6586299E-A97A-4550-ADA0-3ED091A5AD2C}" type="parTrans" cxnId="{D2DE19A3-EA82-4C7B-96E8-0062090EB230}">
      <dgm:prSet/>
      <dgm:spPr/>
      <dgm:t>
        <a:bodyPr/>
        <a:lstStyle/>
        <a:p>
          <a:endParaRPr lang="en-US"/>
        </a:p>
      </dgm:t>
    </dgm:pt>
    <dgm:pt modelId="{972833BA-077F-4E2B-91F5-66BC8E8BFF93}" type="sibTrans" cxnId="{D2DE19A3-EA82-4C7B-96E8-0062090EB230}">
      <dgm:prSet/>
      <dgm:spPr/>
      <dgm:t>
        <a:bodyPr/>
        <a:lstStyle/>
        <a:p>
          <a:endParaRPr lang="en-US"/>
        </a:p>
      </dgm:t>
    </dgm:pt>
    <dgm:pt modelId="{E2A37157-19CF-4632-8C76-A691414E407A}">
      <dgm:prSet/>
      <dgm:spPr/>
      <dgm:t>
        <a:bodyPr/>
        <a:lstStyle/>
        <a:p>
          <a:r>
            <a:rPr lang="en-US"/>
            <a:t>Better Recruitment and Retention</a:t>
          </a:r>
        </a:p>
      </dgm:t>
    </dgm:pt>
    <dgm:pt modelId="{730AF099-1517-4A66-BE3C-0C2BC3C8F08B}" type="parTrans" cxnId="{36BB8EC9-AFDA-4DEA-B7D7-CE1616F68221}">
      <dgm:prSet/>
      <dgm:spPr/>
      <dgm:t>
        <a:bodyPr/>
        <a:lstStyle/>
        <a:p>
          <a:endParaRPr lang="en-US"/>
        </a:p>
      </dgm:t>
    </dgm:pt>
    <dgm:pt modelId="{876A9373-59E0-449F-B625-885B5E7EBD3B}" type="sibTrans" cxnId="{36BB8EC9-AFDA-4DEA-B7D7-CE1616F68221}">
      <dgm:prSet/>
      <dgm:spPr/>
      <dgm:t>
        <a:bodyPr/>
        <a:lstStyle/>
        <a:p>
          <a:endParaRPr lang="en-US"/>
        </a:p>
      </dgm:t>
    </dgm:pt>
    <dgm:pt modelId="{077B2311-64D4-4685-B691-D74CF93BF47C}">
      <dgm:prSet/>
      <dgm:spPr/>
      <dgm:t>
        <a:bodyPr/>
        <a:lstStyle/>
        <a:p>
          <a:r>
            <a:rPr lang="en-US"/>
            <a:t>Improved Employee Engagement and Productivity</a:t>
          </a:r>
        </a:p>
      </dgm:t>
    </dgm:pt>
    <dgm:pt modelId="{B89AC3F4-271B-4F53-AE6E-D4363917FE61}" type="parTrans" cxnId="{562A641B-3829-428D-8704-C7573F6F5C8A}">
      <dgm:prSet/>
      <dgm:spPr/>
      <dgm:t>
        <a:bodyPr/>
        <a:lstStyle/>
        <a:p>
          <a:endParaRPr lang="en-US"/>
        </a:p>
      </dgm:t>
    </dgm:pt>
    <dgm:pt modelId="{93DB0BD5-9B15-44CA-8C8C-F4556D12FC3B}" type="sibTrans" cxnId="{562A641B-3829-428D-8704-C7573F6F5C8A}">
      <dgm:prSet/>
      <dgm:spPr/>
      <dgm:t>
        <a:bodyPr/>
        <a:lstStyle/>
        <a:p>
          <a:endParaRPr lang="en-US"/>
        </a:p>
      </dgm:t>
    </dgm:pt>
    <dgm:pt modelId="{52A40246-3A87-4E83-B5A3-95DC3407A586}">
      <dgm:prSet/>
      <dgm:spPr/>
      <dgm:t>
        <a:bodyPr/>
        <a:lstStyle/>
        <a:p>
          <a:r>
            <a:rPr lang="en-US"/>
            <a:t>Compliance with Regulations</a:t>
          </a:r>
        </a:p>
      </dgm:t>
    </dgm:pt>
    <dgm:pt modelId="{54986E74-5AA6-40A0-A581-E72D746F3BEA}" type="parTrans" cxnId="{155BBAC7-A8D3-4C0B-A06C-68EFEF9260B7}">
      <dgm:prSet/>
      <dgm:spPr/>
      <dgm:t>
        <a:bodyPr/>
        <a:lstStyle/>
        <a:p>
          <a:endParaRPr lang="en-US"/>
        </a:p>
      </dgm:t>
    </dgm:pt>
    <dgm:pt modelId="{AED15D73-AD87-419C-902C-7BDA8234B235}" type="sibTrans" cxnId="{155BBAC7-A8D3-4C0B-A06C-68EFEF9260B7}">
      <dgm:prSet/>
      <dgm:spPr/>
      <dgm:t>
        <a:bodyPr/>
        <a:lstStyle/>
        <a:p>
          <a:endParaRPr lang="en-US"/>
        </a:p>
      </dgm:t>
    </dgm:pt>
    <dgm:pt modelId="{3A9B151B-D483-4B5F-8E14-F3DD1AE06DAD}" type="pres">
      <dgm:prSet presAssocID="{C84B7552-9C29-4379-A7CA-1EA5CEFF83D9}" presName="root" presStyleCnt="0">
        <dgm:presLayoutVars>
          <dgm:dir/>
          <dgm:resizeHandles val="exact"/>
        </dgm:presLayoutVars>
      </dgm:prSet>
      <dgm:spPr/>
    </dgm:pt>
    <dgm:pt modelId="{3E3436B8-363E-432C-AA10-A8D061072FCF}" type="pres">
      <dgm:prSet presAssocID="{6E22785F-8CD0-411E-9AA9-4275CFD75050}" presName="compNode" presStyleCnt="0"/>
      <dgm:spPr/>
    </dgm:pt>
    <dgm:pt modelId="{B5EDA00E-0F75-4A18-8175-F6A0BD0B0F0B}" type="pres">
      <dgm:prSet presAssocID="{6E22785F-8CD0-411E-9AA9-4275CFD7505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aptop Secure"/>
        </a:ext>
      </dgm:extLst>
    </dgm:pt>
    <dgm:pt modelId="{F0E5949D-3F6D-47DB-8F37-08D52114FC1F}" type="pres">
      <dgm:prSet presAssocID="{6E22785F-8CD0-411E-9AA9-4275CFD75050}" presName="spaceRect" presStyleCnt="0"/>
      <dgm:spPr/>
    </dgm:pt>
    <dgm:pt modelId="{239FB74B-685D-4669-8281-2F2605C1BC21}" type="pres">
      <dgm:prSet presAssocID="{6E22785F-8CD0-411E-9AA9-4275CFD75050}" presName="textRect" presStyleLbl="revTx" presStyleIdx="0" presStyleCnt="4">
        <dgm:presLayoutVars>
          <dgm:chMax val="1"/>
          <dgm:chPref val="1"/>
        </dgm:presLayoutVars>
      </dgm:prSet>
      <dgm:spPr/>
    </dgm:pt>
    <dgm:pt modelId="{9D70CFA9-209D-4231-9F75-AF5DB3B54A1D}" type="pres">
      <dgm:prSet presAssocID="{972833BA-077F-4E2B-91F5-66BC8E8BFF93}" presName="sibTrans" presStyleCnt="0"/>
      <dgm:spPr/>
    </dgm:pt>
    <dgm:pt modelId="{621A5A73-26F7-4C1A-B5D5-D09C3AB72C84}" type="pres">
      <dgm:prSet presAssocID="{E2A37157-19CF-4632-8C76-A691414E407A}" presName="compNode" presStyleCnt="0"/>
      <dgm:spPr/>
    </dgm:pt>
    <dgm:pt modelId="{725DE090-C7FD-488C-A6D8-BFE1B878F593}" type="pres">
      <dgm:prSet presAssocID="{E2A37157-19CF-4632-8C76-A691414E407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cruitment Management"/>
        </a:ext>
      </dgm:extLst>
    </dgm:pt>
    <dgm:pt modelId="{3D837BFC-9E75-4B2A-8D16-4916C7C1CF9E}" type="pres">
      <dgm:prSet presAssocID="{E2A37157-19CF-4632-8C76-A691414E407A}" presName="spaceRect" presStyleCnt="0"/>
      <dgm:spPr/>
    </dgm:pt>
    <dgm:pt modelId="{85CD87C9-4F44-4222-99ED-C56E3A695B2A}" type="pres">
      <dgm:prSet presAssocID="{E2A37157-19CF-4632-8C76-A691414E407A}" presName="textRect" presStyleLbl="revTx" presStyleIdx="1" presStyleCnt="4">
        <dgm:presLayoutVars>
          <dgm:chMax val="1"/>
          <dgm:chPref val="1"/>
        </dgm:presLayoutVars>
      </dgm:prSet>
      <dgm:spPr/>
    </dgm:pt>
    <dgm:pt modelId="{4A1DF96F-E34A-4C7A-A5CC-8E3F00987153}" type="pres">
      <dgm:prSet presAssocID="{876A9373-59E0-449F-B625-885B5E7EBD3B}" presName="sibTrans" presStyleCnt="0"/>
      <dgm:spPr/>
    </dgm:pt>
    <dgm:pt modelId="{DE6B53FD-7EF6-456F-8E35-711F71A07E46}" type="pres">
      <dgm:prSet presAssocID="{077B2311-64D4-4685-B691-D74CF93BF47C}" presName="compNode" presStyleCnt="0"/>
      <dgm:spPr/>
    </dgm:pt>
    <dgm:pt modelId="{DCF27EEB-0B3F-415B-B39D-B3FC1FC8BC7A}" type="pres">
      <dgm:prSet presAssocID="{077B2311-64D4-4685-B691-D74CF93BF47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nboarding"/>
        </a:ext>
      </dgm:extLst>
    </dgm:pt>
    <dgm:pt modelId="{948B7FB1-B86A-4143-9AC0-7E42332DCEB5}" type="pres">
      <dgm:prSet presAssocID="{077B2311-64D4-4685-B691-D74CF93BF47C}" presName="spaceRect" presStyleCnt="0"/>
      <dgm:spPr/>
    </dgm:pt>
    <dgm:pt modelId="{DD98525C-B35D-495B-A7B0-39880E0C1FB2}" type="pres">
      <dgm:prSet presAssocID="{077B2311-64D4-4685-B691-D74CF93BF47C}" presName="textRect" presStyleLbl="revTx" presStyleIdx="2" presStyleCnt="4">
        <dgm:presLayoutVars>
          <dgm:chMax val="1"/>
          <dgm:chPref val="1"/>
        </dgm:presLayoutVars>
      </dgm:prSet>
      <dgm:spPr/>
    </dgm:pt>
    <dgm:pt modelId="{D2B972B5-9115-4EAC-851A-52E150EA1D5E}" type="pres">
      <dgm:prSet presAssocID="{93DB0BD5-9B15-44CA-8C8C-F4556D12FC3B}" presName="sibTrans" presStyleCnt="0"/>
      <dgm:spPr/>
    </dgm:pt>
    <dgm:pt modelId="{47142130-3014-41F9-91D4-731C0FCA7417}" type="pres">
      <dgm:prSet presAssocID="{52A40246-3A87-4E83-B5A3-95DC3407A586}" presName="compNode" presStyleCnt="0"/>
      <dgm:spPr/>
    </dgm:pt>
    <dgm:pt modelId="{1AD1686B-D50A-4526-8FE8-C68CC6E64F4C}" type="pres">
      <dgm:prSet presAssocID="{52A40246-3A87-4E83-B5A3-95DC3407A58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eploy"/>
        </a:ext>
      </dgm:extLst>
    </dgm:pt>
    <dgm:pt modelId="{DE62EA44-5004-4F04-9430-0D4622DA0985}" type="pres">
      <dgm:prSet presAssocID="{52A40246-3A87-4E83-B5A3-95DC3407A586}" presName="spaceRect" presStyleCnt="0"/>
      <dgm:spPr/>
    </dgm:pt>
    <dgm:pt modelId="{5F091188-FE64-4967-8EE7-1B3072EE0C63}" type="pres">
      <dgm:prSet presAssocID="{52A40246-3A87-4E83-B5A3-95DC3407A586}" presName="textRect" presStyleLbl="revTx" presStyleIdx="3" presStyleCnt="4">
        <dgm:presLayoutVars>
          <dgm:chMax val="1"/>
          <dgm:chPref val="1"/>
        </dgm:presLayoutVars>
      </dgm:prSet>
      <dgm:spPr/>
    </dgm:pt>
  </dgm:ptLst>
  <dgm:cxnLst>
    <dgm:cxn modelId="{562A641B-3829-428D-8704-C7573F6F5C8A}" srcId="{C84B7552-9C29-4379-A7CA-1EA5CEFF83D9}" destId="{077B2311-64D4-4685-B691-D74CF93BF47C}" srcOrd="2" destOrd="0" parTransId="{B89AC3F4-271B-4F53-AE6E-D4363917FE61}" sibTransId="{93DB0BD5-9B15-44CA-8C8C-F4556D12FC3B}"/>
    <dgm:cxn modelId="{5A2F4547-90D4-48F8-AB22-C9AE38A8C0F6}" type="presOf" srcId="{52A40246-3A87-4E83-B5A3-95DC3407A586}" destId="{5F091188-FE64-4967-8EE7-1B3072EE0C63}" srcOrd="0" destOrd="0" presId="urn:microsoft.com/office/officeart/2018/2/layout/IconLabelList"/>
    <dgm:cxn modelId="{CE9C7C63-1903-43C6-8035-AAAF0A97283A}" type="presOf" srcId="{6E22785F-8CD0-411E-9AA9-4275CFD75050}" destId="{239FB74B-685D-4669-8281-2F2605C1BC21}" srcOrd="0" destOrd="0" presId="urn:microsoft.com/office/officeart/2018/2/layout/IconLabelList"/>
    <dgm:cxn modelId="{C06E3A99-B017-40AE-A830-871E4D2769BD}" type="presOf" srcId="{077B2311-64D4-4685-B691-D74CF93BF47C}" destId="{DD98525C-B35D-495B-A7B0-39880E0C1FB2}" srcOrd="0" destOrd="0" presId="urn:microsoft.com/office/officeart/2018/2/layout/IconLabelList"/>
    <dgm:cxn modelId="{E504219F-131B-47AE-A99F-197F31F437ED}" type="presOf" srcId="{C84B7552-9C29-4379-A7CA-1EA5CEFF83D9}" destId="{3A9B151B-D483-4B5F-8E14-F3DD1AE06DAD}" srcOrd="0" destOrd="0" presId="urn:microsoft.com/office/officeart/2018/2/layout/IconLabelList"/>
    <dgm:cxn modelId="{D2DE19A3-EA82-4C7B-96E8-0062090EB230}" srcId="{C84B7552-9C29-4379-A7CA-1EA5CEFF83D9}" destId="{6E22785F-8CD0-411E-9AA9-4275CFD75050}" srcOrd="0" destOrd="0" parTransId="{6586299E-A97A-4550-ADA0-3ED091A5AD2C}" sibTransId="{972833BA-077F-4E2B-91F5-66BC8E8BFF93}"/>
    <dgm:cxn modelId="{155BBAC7-A8D3-4C0B-A06C-68EFEF9260B7}" srcId="{C84B7552-9C29-4379-A7CA-1EA5CEFF83D9}" destId="{52A40246-3A87-4E83-B5A3-95DC3407A586}" srcOrd="3" destOrd="0" parTransId="{54986E74-5AA6-40A0-A581-E72D746F3BEA}" sibTransId="{AED15D73-AD87-419C-902C-7BDA8234B235}"/>
    <dgm:cxn modelId="{36BB8EC9-AFDA-4DEA-B7D7-CE1616F68221}" srcId="{C84B7552-9C29-4379-A7CA-1EA5CEFF83D9}" destId="{E2A37157-19CF-4632-8C76-A691414E407A}" srcOrd="1" destOrd="0" parTransId="{730AF099-1517-4A66-BE3C-0C2BC3C8F08B}" sibTransId="{876A9373-59E0-449F-B625-885B5E7EBD3B}"/>
    <dgm:cxn modelId="{66C457DC-F66C-424E-962A-77E4534AA6F4}" type="presOf" srcId="{E2A37157-19CF-4632-8C76-A691414E407A}" destId="{85CD87C9-4F44-4222-99ED-C56E3A695B2A}" srcOrd="0" destOrd="0" presId="urn:microsoft.com/office/officeart/2018/2/layout/IconLabelList"/>
    <dgm:cxn modelId="{5BE23EEA-CC85-424A-A8FC-3BE315ED0FC3}" type="presParOf" srcId="{3A9B151B-D483-4B5F-8E14-F3DD1AE06DAD}" destId="{3E3436B8-363E-432C-AA10-A8D061072FCF}" srcOrd="0" destOrd="0" presId="urn:microsoft.com/office/officeart/2018/2/layout/IconLabelList"/>
    <dgm:cxn modelId="{CB0DC34C-40F5-49C3-BDC8-26039D6C8F43}" type="presParOf" srcId="{3E3436B8-363E-432C-AA10-A8D061072FCF}" destId="{B5EDA00E-0F75-4A18-8175-F6A0BD0B0F0B}" srcOrd="0" destOrd="0" presId="urn:microsoft.com/office/officeart/2018/2/layout/IconLabelList"/>
    <dgm:cxn modelId="{4FAF008E-8C0B-4259-916C-0C74BD7D1B69}" type="presParOf" srcId="{3E3436B8-363E-432C-AA10-A8D061072FCF}" destId="{F0E5949D-3F6D-47DB-8F37-08D52114FC1F}" srcOrd="1" destOrd="0" presId="urn:microsoft.com/office/officeart/2018/2/layout/IconLabelList"/>
    <dgm:cxn modelId="{183B2702-09AE-4641-954D-535AB0E09067}" type="presParOf" srcId="{3E3436B8-363E-432C-AA10-A8D061072FCF}" destId="{239FB74B-685D-4669-8281-2F2605C1BC21}" srcOrd="2" destOrd="0" presId="urn:microsoft.com/office/officeart/2018/2/layout/IconLabelList"/>
    <dgm:cxn modelId="{0C2AE9BE-53B5-41DF-9F5D-6B3596429CFE}" type="presParOf" srcId="{3A9B151B-D483-4B5F-8E14-F3DD1AE06DAD}" destId="{9D70CFA9-209D-4231-9F75-AF5DB3B54A1D}" srcOrd="1" destOrd="0" presId="urn:microsoft.com/office/officeart/2018/2/layout/IconLabelList"/>
    <dgm:cxn modelId="{F6890C11-4B1D-48BB-AB20-F56E30131CE1}" type="presParOf" srcId="{3A9B151B-D483-4B5F-8E14-F3DD1AE06DAD}" destId="{621A5A73-26F7-4C1A-B5D5-D09C3AB72C84}" srcOrd="2" destOrd="0" presId="urn:microsoft.com/office/officeart/2018/2/layout/IconLabelList"/>
    <dgm:cxn modelId="{E156C22C-BD56-4D9D-8612-EBCFA3A59457}" type="presParOf" srcId="{621A5A73-26F7-4C1A-B5D5-D09C3AB72C84}" destId="{725DE090-C7FD-488C-A6D8-BFE1B878F593}" srcOrd="0" destOrd="0" presId="urn:microsoft.com/office/officeart/2018/2/layout/IconLabelList"/>
    <dgm:cxn modelId="{C1603A3F-17A8-4084-B23C-4744AE165892}" type="presParOf" srcId="{621A5A73-26F7-4C1A-B5D5-D09C3AB72C84}" destId="{3D837BFC-9E75-4B2A-8D16-4916C7C1CF9E}" srcOrd="1" destOrd="0" presId="urn:microsoft.com/office/officeart/2018/2/layout/IconLabelList"/>
    <dgm:cxn modelId="{53338633-4ED3-450A-A2FC-F213FDD6F5B5}" type="presParOf" srcId="{621A5A73-26F7-4C1A-B5D5-D09C3AB72C84}" destId="{85CD87C9-4F44-4222-99ED-C56E3A695B2A}" srcOrd="2" destOrd="0" presId="urn:microsoft.com/office/officeart/2018/2/layout/IconLabelList"/>
    <dgm:cxn modelId="{090D52F1-EDC6-4275-9A09-D23439BC5DEF}" type="presParOf" srcId="{3A9B151B-D483-4B5F-8E14-F3DD1AE06DAD}" destId="{4A1DF96F-E34A-4C7A-A5CC-8E3F00987153}" srcOrd="3" destOrd="0" presId="urn:microsoft.com/office/officeart/2018/2/layout/IconLabelList"/>
    <dgm:cxn modelId="{4BE72C7C-3DD4-415C-AD6D-FE01EF18DF00}" type="presParOf" srcId="{3A9B151B-D483-4B5F-8E14-F3DD1AE06DAD}" destId="{DE6B53FD-7EF6-456F-8E35-711F71A07E46}" srcOrd="4" destOrd="0" presId="urn:microsoft.com/office/officeart/2018/2/layout/IconLabelList"/>
    <dgm:cxn modelId="{34E63BC1-2355-46FD-8D7F-AB1033454155}" type="presParOf" srcId="{DE6B53FD-7EF6-456F-8E35-711F71A07E46}" destId="{DCF27EEB-0B3F-415B-B39D-B3FC1FC8BC7A}" srcOrd="0" destOrd="0" presId="urn:microsoft.com/office/officeart/2018/2/layout/IconLabelList"/>
    <dgm:cxn modelId="{0E2598AA-C0CD-4C6E-A0DD-6D7ABA841273}" type="presParOf" srcId="{DE6B53FD-7EF6-456F-8E35-711F71A07E46}" destId="{948B7FB1-B86A-4143-9AC0-7E42332DCEB5}" srcOrd="1" destOrd="0" presId="urn:microsoft.com/office/officeart/2018/2/layout/IconLabelList"/>
    <dgm:cxn modelId="{861E43BA-4210-41E5-B76C-343E7CEC2448}" type="presParOf" srcId="{DE6B53FD-7EF6-456F-8E35-711F71A07E46}" destId="{DD98525C-B35D-495B-A7B0-39880E0C1FB2}" srcOrd="2" destOrd="0" presId="urn:microsoft.com/office/officeart/2018/2/layout/IconLabelList"/>
    <dgm:cxn modelId="{49AA3FC5-12D6-4470-A7F3-50043460B53B}" type="presParOf" srcId="{3A9B151B-D483-4B5F-8E14-F3DD1AE06DAD}" destId="{D2B972B5-9115-4EAC-851A-52E150EA1D5E}" srcOrd="5" destOrd="0" presId="urn:microsoft.com/office/officeart/2018/2/layout/IconLabelList"/>
    <dgm:cxn modelId="{2E1BACEC-7384-4C3C-831D-CB5AFCE61EF7}" type="presParOf" srcId="{3A9B151B-D483-4B5F-8E14-F3DD1AE06DAD}" destId="{47142130-3014-41F9-91D4-731C0FCA7417}" srcOrd="6" destOrd="0" presId="urn:microsoft.com/office/officeart/2018/2/layout/IconLabelList"/>
    <dgm:cxn modelId="{1D2636D9-C26D-4B6F-BECA-0D55EF97EAEF}" type="presParOf" srcId="{47142130-3014-41F9-91D4-731C0FCA7417}" destId="{1AD1686B-D50A-4526-8FE8-C68CC6E64F4C}" srcOrd="0" destOrd="0" presId="urn:microsoft.com/office/officeart/2018/2/layout/IconLabelList"/>
    <dgm:cxn modelId="{20157AAA-6B1B-4D89-8309-A18E149ADD54}" type="presParOf" srcId="{47142130-3014-41F9-91D4-731C0FCA7417}" destId="{DE62EA44-5004-4F04-9430-0D4622DA0985}" srcOrd="1" destOrd="0" presId="urn:microsoft.com/office/officeart/2018/2/layout/IconLabelList"/>
    <dgm:cxn modelId="{8C573725-4F84-4A1E-8857-79456FCB06E0}" type="presParOf" srcId="{47142130-3014-41F9-91D4-731C0FCA7417}" destId="{5F091188-FE64-4967-8EE7-1B3072EE0C6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5629730-6D70-4339-AB85-AC1F862FB14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8A5B729-D3F7-4ECE-8060-8BB266C886BC}">
      <dgm:prSet/>
      <dgm:spPr/>
      <dgm:t>
        <a:bodyPr/>
        <a:lstStyle/>
        <a:p>
          <a:r>
            <a:rPr lang="en-US" dirty="0"/>
            <a:t>HR Professionals Require a Wide Range of </a:t>
          </a:r>
          <a:r>
            <a:rPr lang="ro-RO"/>
            <a:t>K</a:t>
          </a:r>
          <a:r>
            <a:rPr lang="en-US"/>
            <a:t>SB</a:t>
          </a:r>
        </a:p>
      </dgm:t>
    </dgm:pt>
    <dgm:pt modelId="{07B5727E-3DE4-4564-8E4F-A71C7858D99E}" type="parTrans" cxnId="{92DB74AE-D4A7-4617-9E31-E47EBCFA37C2}">
      <dgm:prSet/>
      <dgm:spPr/>
      <dgm:t>
        <a:bodyPr/>
        <a:lstStyle/>
        <a:p>
          <a:endParaRPr lang="en-US"/>
        </a:p>
      </dgm:t>
    </dgm:pt>
    <dgm:pt modelId="{6C481896-C175-4827-901A-FC8F32E0DA61}" type="sibTrans" cxnId="{92DB74AE-D4A7-4617-9E31-E47EBCFA37C2}">
      <dgm:prSet/>
      <dgm:spPr/>
      <dgm:t>
        <a:bodyPr/>
        <a:lstStyle/>
        <a:p>
          <a:endParaRPr lang="en-US"/>
        </a:p>
      </dgm:t>
    </dgm:pt>
    <dgm:pt modelId="{0265FA67-5CF0-435A-8BCC-304FB57F5205}">
      <dgm:prSet/>
      <dgm:spPr/>
      <dgm:t>
        <a:bodyPr/>
        <a:lstStyle/>
        <a:p>
          <a:r>
            <a:rPr lang="en-US"/>
            <a:t>Identification of Areas of Improvement is Crucial</a:t>
          </a:r>
        </a:p>
      </dgm:t>
    </dgm:pt>
    <dgm:pt modelId="{E741677F-4B67-4EE4-A79F-EC581BC51B2E}" type="parTrans" cxnId="{98C7B5B6-8F49-4674-8E42-21F85441ADA0}">
      <dgm:prSet/>
      <dgm:spPr/>
      <dgm:t>
        <a:bodyPr/>
        <a:lstStyle/>
        <a:p>
          <a:endParaRPr lang="en-US"/>
        </a:p>
      </dgm:t>
    </dgm:pt>
    <dgm:pt modelId="{2E560C32-7448-41AD-9EE0-AF5854CD7C14}" type="sibTrans" cxnId="{98C7B5B6-8F49-4674-8E42-21F85441ADA0}">
      <dgm:prSet/>
      <dgm:spPr/>
      <dgm:t>
        <a:bodyPr/>
        <a:lstStyle/>
        <a:p>
          <a:endParaRPr lang="en-US"/>
        </a:p>
      </dgm:t>
    </dgm:pt>
    <dgm:pt modelId="{A63E6EA9-2B61-4EA8-8536-B43952743001}">
      <dgm:prSet/>
      <dgm:spPr/>
      <dgm:t>
        <a:bodyPr/>
        <a:lstStyle/>
        <a:p>
          <a:r>
            <a:rPr lang="en-US"/>
            <a:t>Training and Development Can Provide Substantial Benefits</a:t>
          </a:r>
        </a:p>
      </dgm:t>
    </dgm:pt>
    <dgm:pt modelId="{4446ECE6-569E-4B2F-835F-E3FD9B707ED4}" type="parTrans" cxnId="{4D90A7AD-C828-44C3-8712-2A32121DBC1B}">
      <dgm:prSet/>
      <dgm:spPr/>
      <dgm:t>
        <a:bodyPr/>
        <a:lstStyle/>
        <a:p>
          <a:endParaRPr lang="en-US"/>
        </a:p>
      </dgm:t>
    </dgm:pt>
    <dgm:pt modelId="{F6E2406A-3755-437F-8171-A667CAC14B8D}" type="sibTrans" cxnId="{4D90A7AD-C828-44C3-8712-2A32121DBC1B}">
      <dgm:prSet/>
      <dgm:spPr/>
      <dgm:t>
        <a:bodyPr/>
        <a:lstStyle/>
        <a:p>
          <a:endParaRPr lang="en-US"/>
        </a:p>
      </dgm:t>
    </dgm:pt>
    <dgm:pt modelId="{480329DD-10C1-415E-A8FB-BB9B85BDFA88}" type="pres">
      <dgm:prSet presAssocID="{B5629730-6D70-4339-AB85-AC1F862FB147}" presName="root" presStyleCnt="0">
        <dgm:presLayoutVars>
          <dgm:dir/>
          <dgm:resizeHandles val="exact"/>
        </dgm:presLayoutVars>
      </dgm:prSet>
      <dgm:spPr/>
    </dgm:pt>
    <dgm:pt modelId="{703D23C4-EBC7-49F0-83A4-9FD8FEEBF5D2}" type="pres">
      <dgm:prSet presAssocID="{88A5B729-D3F7-4ECE-8060-8BB266C886BC}" presName="compNode" presStyleCnt="0"/>
      <dgm:spPr/>
    </dgm:pt>
    <dgm:pt modelId="{5717BB28-57D8-4FE7-901E-AD66EFDE4784}" type="pres">
      <dgm:prSet presAssocID="{88A5B729-D3F7-4ECE-8060-8BB266C886BC}" presName="bgRect" presStyleLbl="bgShp" presStyleIdx="0" presStyleCnt="3"/>
      <dgm:spPr/>
    </dgm:pt>
    <dgm:pt modelId="{6A0DEED9-290C-4145-AA88-0FD167FE5F39}" type="pres">
      <dgm:prSet presAssocID="{88A5B729-D3F7-4ECE-8060-8BB266C886B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aptop"/>
        </a:ext>
      </dgm:extLst>
    </dgm:pt>
    <dgm:pt modelId="{D95CB309-5A2E-4DF9-AA63-1395E0218F6B}" type="pres">
      <dgm:prSet presAssocID="{88A5B729-D3F7-4ECE-8060-8BB266C886BC}" presName="spaceRect" presStyleCnt="0"/>
      <dgm:spPr/>
    </dgm:pt>
    <dgm:pt modelId="{09523164-7F20-4888-AD5F-2C50EDC54A4A}" type="pres">
      <dgm:prSet presAssocID="{88A5B729-D3F7-4ECE-8060-8BB266C886BC}" presName="parTx" presStyleLbl="revTx" presStyleIdx="0" presStyleCnt="3">
        <dgm:presLayoutVars>
          <dgm:chMax val="0"/>
          <dgm:chPref val="0"/>
        </dgm:presLayoutVars>
      </dgm:prSet>
      <dgm:spPr/>
    </dgm:pt>
    <dgm:pt modelId="{4670E15A-5462-44B7-A9B3-E83CA9B6E131}" type="pres">
      <dgm:prSet presAssocID="{6C481896-C175-4827-901A-FC8F32E0DA61}" presName="sibTrans" presStyleCnt="0"/>
      <dgm:spPr/>
    </dgm:pt>
    <dgm:pt modelId="{243FFFFE-4FBE-4A4A-BC29-5865CCF05004}" type="pres">
      <dgm:prSet presAssocID="{0265FA67-5CF0-435A-8BCC-304FB57F5205}" presName="compNode" presStyleCnt="0"/>
      <dgm:spPr/>
    </dgm:pt>
    <dgm:pt modelId="{7615BD51-7886-49DE-A818-BF5C1405149C}" type="pres">
      <dgm:prSet presAssocID="{0265FA67-5CF0-435A-8BCC-304FB57F5205}" presName="bgRect" presStyleLbl="bgShp" presStyleIdx="1" presStyleCnt="3"/>
      <dgm:spPr/>
    </dgm:pt>
    <dgm:pt modelId="{1C4C09B6-6B34-49A7-94F2-7D40A3C8E6A9}" type="pres">
      <dgm:prSet presAssocID="{0265FA67-5CF0-435A-8BCC-304FB57F520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3D58FACB-9206-413F-9CAE-ABC896655C31}" type="pres">
      <dgm:prSet presAssocID="{0265FA67-5CF0-435A-8BCC-304FB57F5205}" presName="spaceRect" presStyleCnt="0"/>
      <dgm:spPr/>
    </dgm:pt>
    <dgm:pt modelId="{33AC3A5B-6A64-46D7-AA06-DCFABB895E2E}" type="pres">
      <dgm:prSet presAssocID="{0265FA67-5CF0-435A-8BCC-304FB57F5205}" presName="parTx" presStyleLbl="revTx" presStyleIdx="1" presStyleCnt="3">
        <dgm:presLayoutVars>
          <dgm:chMax val="0"/>
          <dgm:chPref val="0"/>
        </dgm:presLayoutVars>
      </dgm:prSet>
      <dgm:spPr/>
    </dgm:pt>
    <dgm:pt modelId="{228055FF-C6A8-4B77-B661-7A3285B8129D}" type="pres">
      <dgm:prSet presAssocID="{2E560C32-7448-41AD-9EE0-AF5854CD7C14}" presName="sibTrans" presStyleCnt="0"/>
      <dgm:spPr/>
    </dgm:pt>
    <dgm:pt modelId="{CD73E11D-901B-44DF-BEBF-A8CAB866E5C0}" type="pres">
      <dgm:prSet presAssocID="{A63E6EA9-2B61-4EA8-8536-B43952743001}" presName="compNode" presStyleCnt="0"/>
      <dgm:spPr/>
    </dgm:pt>
    <dgm:pt modelId="{EC75E375-09E5-4B2C-8541-27870F31DDF1}" type="pres">
      <dgm:prSet presAssocID="{A63E6EA9-2B61-4EA8-8536-B43952743001}" presName="bgRect" presStyleLbl="bgShp" presStyleIdx="2" presStyleCnt="3"/>
      <dgm:spPr/>
    </dgm:pt>
    <dgm:pt modelId="{25156682-C06D-46BD-AC17-BF69BAF6C612}" type="pres">
      <dgm:prSet presAssocID="{A63E6EA9-2B61-4EA8-8536-B4395274300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acher"/>
        </a:ext>
      </dgm:extLst>
    </dgm:pt>
    <dgm:pt modelId="{181D5375-BF07-48BB-968F-25A66405FE11}" type="pres">
      <dgm:prSet presAssocID="{A63E6EA9-2B61-4EA8-8536-B43952743001}" presName="spaceRect" presStyleCnt="0"/>
      <dgm:spPr/>
    </dgm:pt>
    <dgm:pt modelId="{C3BEE32E-5F20-43B0-A9BF-BC9B163A799A}" type="pres">
      <dgm:prSet presAssocID="{A63E6EA9-2B61-4EA8-8536-B43952743001}" presName="parTx" presStyleLbl="revTx" presStyleIdx="2" presStyleCnt="3">
        <dgm:presLayoutVars>
          <dgm:chMax val="0"/>
          <dgm:chPref val="0"/>
        </dgm:presLayoutVars>
      </dgm:prSet>
      <dgm:spPr/>
    </dgm:pt>
  </dgm:ptLst>
  <dgm:cxnLst>
    <dgm:cxn modelId="{57A2E505-1D60-45FB-8F33-3F2D74826F65}" type="presOf" srcId="{B5629730-6D70-4339-AB85-AC1F862FB147}" destId="{480329DD-10C1-415E-A8FB-BB9B85BDFA88}" srcOrd="0" destOrd="0" presId="urn:microsoft.com/office/officeart/2018/2/layout/IconVerticalSolidList"/>
    <dgm:cxn modelId="{03117E88-D07B-490E-807C-DCA1D9B91499}" type="presOf" srcId="{0265FA67-5CF0-435A-8BCC-304FB57F5205}" destId="{33AC3A5B-6A64-46D7-AA06-DCFABB895E2E}" srcOrd="0" destOrd="0" presId="urn:microsoft.com/office/officeart/2018/2/layout/IconVerticalSolidList"/>
    <dgm:cxn modelId="{4D90A7AD-C828-44C3-8712-2A32121DBC1B}" srcId="{B5629730-6D70-4339-AB85-AC1F862FB147}" destId="{A63E6EA9-2B61-4EA8-8536-B43952743001}" srcOrd="2" destOrd="0" parTransId="{4446ECE6-569E-4B2F-835F-E3FD9B707ED4}" sibTransId="{F6E2406A-3755-437F-8171-A667CAC14B8D}"/>
    <dgm:cxn modelId="{92DB74AE-D4A7-4617-9E31-E47EBCFA37C2}" srcId="{B5629730-6D70-4339-AB85-AC1F862FB147}" destId="{88A5B729-D3F7-4ECE-8060-8BB266C886BC}" srcOrd="0" destOrd="0" parTransId="{07B5727E-3DE4-4564-8E4F-A71C7858D99E}" sibTransId="{6C481896-C175-4827-901A-FC8F32E0DA61}"/>
    <dgm:cxn modelId="{98C7B5B6-8F49-4674-8E42-21F85441ADA0}" srcId="{B5629730-6D70-4339-AB85-AC1F862FB147}" destId="{0265FA67-5CF0-435A-8BCC-304FB57F5205}" srcOrd="1" destOrd="0" parTransId="{E741677F-4B67-4EE4-A79F-EC581BC51B2E}" sibTransId="{2E560C32-7448-41AD-9EE0-AF5854CD7C14}"/>
    <dgm:cxn modelId="{B542FCB8-8C0F-4199-9ADA-EB7E352A7EAC}" type="presOf" srcId="{88A5B729-D3F7-4ECE-8060-8BB266C886BC}" destId="{09523164-7F20-4888-AD5F-2C50EDC54A4A}" srcOrd="0" destOrd="0" presId="urn:microsoft.com/office/officeart/2018/2/layout/IconVerticalSolidList"/>
    <dgm:cxn modelId="{CB9224BA-B43B-4748-8934-0823BA2ACCAC}" type="presOf" srcId="{A63E6EA9-2B61-4EA8-8536-B43952743001}" destId="{C3BEE32E-5F20-43B0-A9BF-BC9B163A799A}" srcOrd="0" destOrd="0" presId="urn:microsoft.com/office/officeart/2018/2/layout/IconVerticalSolidList"/>
    <dgm:cxn modelId="{FA1FF209-E94E-4921-8D25-29FBFD265CB7}" type="presParOf" srcId="{480329DD-10C1-415E-A8FB-BB9B85BDFA88}" destId="{703D23C4-EBC7-49F0-83A4-9FD8FEEBF5D2}" srcOrd="0" destOrd="0" presId="urn:microsoft.com/office/officeart/2018/2/layout/IconVerticalSolidList"/>
    <dgm:cxn modelId="{8AC32DA8-6D37-474A-8E40-E2F198844EB6}" type="presParOf" srcId="{703D23C4-EBC7-49F0-83A4-9FD8FEEBF5D2}" destId="{5717BB28-57D8-4FE7-901E-AD66EFDE4784}" srcOrd="0" destOrd="0" presId="urn:microsoft.com/office/officeart/2018/2/layout/IconVerticalSolidList"/>
    <dgm:cxn modelId="{EE8B237F-2BD4-4807-A2B0-54A1B1DEA39C}" type="presParOf" srcId="{703D23C4-EBC7-49F0-83A4-9FD8FEEBF5D2}" destId="{6A0DEED9-290C-4145-AA88-0FD167FE5F39}" srcOrd="1" destOrd="0" presId="urn:microsoft.com/office/officeart/2018/2/layout/IconVerticalSolidList"/>
    <dgm:cxn modelId="{A2AB2B25-70DB-4308-B009-262BE1134EAC}" type="presParOf" srcId="{703D23C4-EBC7-49F0-83A4-9FD8FEEBF5D2}" destId="{D95CB309-5A2E-4DF9-AA63-1395E0218F6B}" srcOrd="2" destOrd="0" presId="urn:microsoft.com/office/officeart/2018/2/layout/IconVerticalSolidList"/>
    <dgm:cxn modelId="{A1E19D37-1F8A-480F-A617-922AB167E63B}" type="presParOf" srcId="{703D23C4-EBC7-49F0-83A4-9FD8FEEBF5D2}" destId="{09523164-7F20-4888-AD5F-2C50EDC54A4A}" srcOrd="3" destOrd="0" presId="urn:microsoft.com/office/officeart/2018/2/layout/IconVerticalSolidList"/>
    <dgm:cxn modelId="{2B2003E7-DDD0-4BF1-956B-2FC772A197EF}" type="presParOf" srcId="{480329DD-10C1-415E-A8FB-BB9B85BDFA88}" destId="{4670E15A-5462-44B7-A9B3-E83CA9B6E131}" srcOrd="1" destOrd="0" presId="urn:microsoft.com/office/officeart/2018/2/layout/IconVerticalSolidList"/>
    <dgm:cxn modelId="{C4E39CF2-F2C8-4C01-A12E-F54EF46C102F}" type="presParOf" srcId="{480329DD-10C1-415E-A8FB-BB9B85BDFA88}" destId="{243FFFFE-4FBE-4A4A-BC29-5865CCF05004}" srcOrd="2" destOrd="0" presId="urn:microsoft.com/office/officeart/2018/2/layout/IconVerticalSolidList"/>
    <dgm:cxn modelId="{8E332189-32F3-4ED3-8B5C-5CAA66F71FB4}" type="presParOf" srcId="{243FFFFE-4FBE-4A4A-BC29-5865CCF05004}" destId="{7615BD51-7886-49DE-A818-BF5C1405149C}" srcOrd="0" destOrd="0" presId="urn:microsoft.com/office/officeart/2018/2/layout/IconVerticalSolidList"/>
    <dgm:cxn modelId="{DA6F5E7B-9B48-4708-8BEF-995C0773F391}" type="presParOf" srcId="{243FFFFE-4FBE-4A4A-BC29-5865CCF05004}" destId="{1C4C09B6-6B34-49A7-94F2-7D40A3C8E6A9}" srcOrd="1" destOrd="0" presId="urn:microsoft.com/office/officeart/2018/2/layout/IconVerticalSolidList"/>
    <dgm:cxn modelId="{31124089-4E67-4314-A450-22691D079312}" type="presParOf" srcId="{243FFFFE-4FBE-4A4A-BC29-5865CCF05004}" destId="{3D58FACB-9206-413F-9CAE-ABC896655C31}" srcOrd="2" destOrd="0" presId="urn:microsoft.com/office/officeart/2018/2/layout/IconVerticalSolidList"/>
    <dgm:cxn modelId="{D9B0AC9B-F894-45B0-81BF-1CA2F9926829}" type="presParOf" srcId="{243FFFFE-4FBE-4A4A-BC29-5865CCF05004}" destId="{33AC3A5B-6A64-46D7-AA06-DCFABB895E2E}" srcOrd="3" destOrd="0" presId="urn:microsoft.com/office/officeart/2018/2/layout/IconVerticalSolidList"/>
    <dgm:cxn modelId="{7558D40B-7F46-4C80-8AF8-A15BCBBB0A26}" type="presParOf" srcId="{480329DD-10C1-415E-A8FB-BB9B85BDFA88}" destId="{228055FF-C6A8-4B77-B661-7A3285B8129D}" srcOrd="3" destOrd="0" presId="urn:microsoft.com/office/officeart/2018/2/layout/IconVerticalSolidList"/>
    <dgm:cxn modelId="{3E5D2C0F-DBAE-4425-BC19-DE6A0C8D3684}" type="presParOf" srcId="{480329DD-10C1-415E-A8FB-BB9B85BDFA88}" destId="{CD73E11D-901B-44DF-BEBF-A8CAB866E5C0}" srcOrd="4" destOrd="0" presId="urn:microsoft.com/office/officeart/2018/2/layout/IconVerticalSolidList"/>
    <dgm:cxn modelId="{F8AB870C-AAEF-43D7-997E-F6039157768E}" type="presParOf" srcId="{CD73E11D-901B-44DF-BEBF-A8CAB866E5C0}" destId="{EC75E375-09E5-4B2C-8541-27870F31DDF1}" srcOrd="0" destOrd="0" presId="urn:microsoft.com/office/officeart/2018/2/layout/IconVerticalSolidList"/>
    <dgm:cxn modelId="{42118B11-F65E-4070-9F4D-EABBE9082958}" type="presParOf" srcId="{CD73E11D-901B-44DF-BEBF-A8CAB866E5C0}" destId="{25156682-C06D-46BD-AC17-BF69BAF6C612}" srcOrd="1" destOrd="0" presId="urn:microsoft.com/office/officeart/2018/2/layout/IconVerticalSolidList"/>
    <dgm:cxn modelId="{4D0D3B69-3507-421C-8C8E-DCDE775E8E04}" type="presParOf" srcId="{CD73E11D-901B-44DF-BEBF-A8CAB866E5C0}" destId="{181D5375-BF07-48BB-968F-25A66405FE11}" srcOrd="2" destOrd="0" presId="urn:microsoft.com/office/officeart/2018/2/layout/IconVerticalSolidList"/>
    <dgm:cxn modelId="{78DF4DF2-7E9E-47C3-AE05-B0E3B107EEAF}" type="presParOf" srcId="{CD73E11D-901B-44DF-BEBF-A8CAB866E5C0}" destId="{C3BEE32E-5F20-43B0-A9BF-BC9B163A799A}"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EDA00E-0F75-4A18-8175-F6A0BD0B0F0B}">
      <dsp:nvSpPr>
        <dsp:cNvPr id="0" name=""/>
        <dsp:cNvSpPr/>
      </dsp:nvSpPr>
      <dsp:spPr>
        <a:xfrm>
          <a:off x="739962" y="896991"/>
          <a:ext cx="919749" cy="9197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39FB74B-685D-4669-8281-2F2605C1BC21}">
      <dsp:nvSpPr>
        <dsp:cNvPr id="0" name=""/>
        <dsp:cNvSpPr/>
      </dsp:nvSpPr>
      <dsp:spPr>
        <a:xfrm>
          <a:off x="177893" y="2106235"/>
          <a:ext cx="204388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US" sz="1800" kern="1200"/>
            <a:t>Improved HR Policies and Processes</a:t>
          </a:r>
        </a:p>
      </dsp:txBody>
      <dsp:txXfrm>
        <a:off x="177893" y="2106235"/>
        <a:ext cx="2043886" cy="720000"/>
      </dsp:txXfrm>
    </dsp:sp>
    <dsp:sp modelId="{725DE090-C7FD-488C-A6D8-BFE1B878F593}">
      <dsp:nvSpPr>
        <dsp:cNvPr id="0" name=""/>
        <dsp:cNvSpPr/>
      </dsp:nvSpPr>
      <dsp:spPr>
        <a:xfrm>
          <a:off x="3141529" y="896991"/>
          <a:ext cx="919749" cy="9197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5CD87C9-4F44-4222-99ED-C56E3A695B2A}">
      <dsp:nvSpPr>
        <dsp:cNvPr id="0" name=""/>
        <dsp:cNvSpPr/>
      </dsp:nvSpPr>
      <dsp:spPr>
        <a:xfrm>
          <a:off x="2579460" y="2106235"/>
          <a:ext cx="204388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US" sz="1800" kern="1200"/>
            <a:t>Better Recruitment and Retention</a:t>
          </a:r>
        </a:p>
      </dsp:txBody>
      <dsp:txXfrm>
        <a:off x="2579460" y="2106235"/>
        <a:ext cx="2043886" cy="720000"/>
      </dsp:txXfrm>
    </dsp:sp>
    <dsp:sp modelId="{DCF27EEB-0B3F-415B-B39D-B3FC1FC8BC7A}">
      <dsp:nvSpPr>
        <dsp:cNvPr id="0" name=""/>
        <dsp:cNvSpPr/>
      </dsp:nvSpPr>
      <dsp:spPr>
        <a:xfrm>
          <a:off x="5543096" y="896991"/>
          <a:ext cx="919749" cy="9197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D98525C-B35D-495B-A7B0-39880E0C1FB2}">
      <dsp:nvSpPr>
        <dsp:cNvPr id="0" name=""/>
        <dsp:cNvSpPr/>
      </dsp:nvSpPr>
      <dsp:spPr>
        <a:xfrm>
          <a:off x="4981027" y="2106235"/>
          <a:ext cx="204388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US" sz="1800" kern="1200"/>
            <a:t>Improved Employee Engagement and Productivity</a:t>
          </a:r>
        </a:p>
      </dsp:txBody>
      <dsp:txXfrm>
        <a:off x="4981027" y="2106235"/>
        <a:ext cx="2043886" cy="720000"/>
      </dsp:txXfrm>
    </dsp:sp>
    <dsp:sp modelId="{1AD1686B-D50A-4526-8FE8-C68CC6E64F4C}">
      <dsp:nvSpPr>
        <dsp:cNvPr id="0" name=""/>
        <dsp:cNvSpPr/>
      </dsp:nvSpPr>
      <dsp:spPr>
        <a:xfrm>
          <a:off x="7944663" y="896991"/>
          <a:ext cx="919749" cy="9197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F091188-FE64-4967-8EE7-1B3072EE0C63}">
      <dsp:nvSpPr>
        <dsp:cNvPr id="0" name=""/>
        <dsp:cNvSpPr/>
      </dsp:nvSpPr>
      <dsp:spPr>
        <a:xfrm>
          <a:off x="7382594" y="2106235"/>
          <a:ext cx="204388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US" sz="1800" kern="1200"/>
            <a:t>Compliance with Regulations</a:t>
          </a:r>
        </a:p>
      </dsp:txBody>
      <dsp:txXfrm>
        <a:off x="7382594" y="2106235"/>
        <a:ext cx="2043886"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17BB28-57D8-4FE7-901E-AD66EFDE4784}">
      <dsp:nvSpPr>
        <dsp:cNvPr id="0" name=""/>
        <dsp:cNvSpPr/>
      </dsp:nvSpPr>
      <dsp:spPr>
        <a:xfrm>
          <a:off x="0" y="566"/>
          <a:ext cx="5913437" cy="13245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0DEED9-290C-4145-AA88-0FD167FE5F39}">
      <dsp:nvSpPr>
        <dsp:cNvPr id="0" name=""/>
        <dsp:cNvSpPr/>
      </dsp:nvSpPr>
      <dsp:spPr>
        <a:xfrm>
          <a:off x="400679" y="298591"/>
          <a:ext cx="728507" cy="7285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9523164-7F20-4888-AD5F-2C50EDC54A4A}">
      <dsp:nvSpPr>
        <dsp:cNvPr id="0" name=""/>
        <dsp:cNvSpPr/>
      </dsp:nvSpPr>
      <dsp:spPr>
        <a:xfrm>
          <a:off x="1529865" y="566"/>
          <a:ext cx="4383571" cy="1324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182" tIns="140182" rIns="140182" bIns="140182" numCol="1" spcCol="1270" anchor="ctr" anchorCtr="0">
          <a:noAutofit/>
        </a:bodyPr>
        <a:lstStyle/>
        <a:p>
          <a:pPr marL="0" lvl="0" indent="0" algn="l" defTabSz="1111250">
            <a:lnSpc>
              <a:spcPct val="90000"/>
            </a:lnSpc>
            <a:spcBef>
              <a:spcPct val="0"/>
            </a:spcBef>
            <a:spcAft>
              <a:spcPct val="35000"/>
            </a:spcAft>
            <a:buNone/>
          </a:pPr>
          <a:r>
            <a:rPr lang="en-US" sz="2500" kern="1200" dirty="0"/>
            <a:t>HR Professionals Require a Wide Range of </a:t>
          </a:r>
          <a:r>
            <a:rPr lang="ro-RO" sz="2500" kern="1200"/>
            <a:t>K</a:t>
          </a:r>
          <a:r>
            <a:rPr lang="en-US" sz="2500" kern="1200"/>
            <a:t>SB</a:t>
          </a:r>
        </a:p>
      </dsp:txBody>
      <dsp:txXfrm>
        <a:off x="1529865" y="566"/>
        <a:ext cx="4383571" cy="1324558"/>
      </dsp:txXfrm>
    </dsp:sp>
    <dsp:sp modelId="{7615BD51-7886-49DE-A818-BF5C1405149C}">
      <dsp:nvSpPr>
        <dsp:cNvPr id="0" name=""/>
        <dsp:cNvSpPr/>
      </dsp:nvSpPr>
      <dsp:spPr>
        <a:xfrm>
          <a:off x="0" y="1656264"/>
          <a:ext cx="5913437" cy="13245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4C09B6-6B34-49A7-94F2-7D40A3C8E6A9}">
      <dsp:nvSpPr>
        <dsp:cNvPr id="0" name=""/>
        <dsp:cNvSpPr/>
      </dsp:nvSpPr>
      <dsp:spPr>
        <a:xfrm>
          <a:off x="400679" y="1954290"/>
          <a:ext cx="728507" cy="7285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3AC3A5B-6A64-46D7-AA06-DCFABB895E2E}">
      <dsp:nvSpPr>
        <dsp:cNvPr id="0" name=""/>
        <dsp:cNvSpPr/>
      </dsp:nvSpPr>
      <dsp:spPr>
        <a:xfrm>
          <a:off x="1529865" y="1656264"/>
          <a:ext cx="4383571" cy="1324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182" tIns="140182" rIns="140182" bIns="140182" numCol="1" spcCol="1270" anchor="ctr" anchorCtr="0">
          <a:noAutofit/>
        </a:bodyPr>
        <a:lstStyle/>
        <a:p>
          <a:pPr marL="0" lvl="0" indent="0" algn="l" defTabSz="1111250">
            <a:lnSpc>
              <a:spcPct val="90000"/>
            </a:lnSpc>
            <a:spcBef>
              <a:spcPct val="0"/>
            </a:spcBef>
            <a:spcAft>
              <a:spcPct val="35000"/>
            </a:spcAft>
            <a:buNone/>
          </a:pPr>
          <a:r>
            <a:rPr lang="en-US" sz="2500" kern="1200"/>
            <a:t>Identification of Areas of Improvement is Crucial</a:t>
          </a:r>
        </a:p>
      </dsp:txBody>
      <dsp:txXfrm>
        <a:off x="1529865" y="1656264"/>
        <a:ext cx="4383571" cy="1324558"/>
      </dsp:txXfrm>
    </dsp:sp>
    <dsp:sp modelId="{EC75E375-09E5-4B2C-8541-27870F31DDF1}">
      <dsp:nvSpPr>
        <dsp:cNvPr id="0" name=""/>
        <dsp:cNvSpPr/>
      </dsp:nvSpPr>
      <dsp:spPr>
        <a:xfrm>
          <a:off x="0" y="3311963"/>
          <a:ext cx="5913437" cy="13245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156682-C06D-46BD-AC17-BF69BAF6C612}">
      <dsp:nvSpPr>
        <dsp:cNvPr id="0" name=""/>
        <dsp:cNvSpPr/>
      </dsp:nvSpPr>
      <dsp:spPr>
        <a:xfrm>
          <a:off x="400679" y="3609988"/>
          <a:ext cx="728507" cy="7285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3BEE32E-5F20-43B0-A9BF-BC9B163A799A}">
      <dsp:nvSpPr>
        <dsp:cNvPr id="0" name=""/>
        <dsp:cNvSpPr/>
      </dsp:nvSpPr>
      <dsp:spPr>
        <a:xfrm>
          <a:off x="1529865" y="3311963"/>
          <a:ext cx="4383571" cy="1324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182" tIns="140182" rIns="140182" bIns="140182" numCol="1" spcCol="1270" anchor="ctr" anchorCtr="0">
          <a:noAutofit/>
        </a:bodyPr>
        <a:lstStyle/>
        <a:p>
          <a:pPr marL="0" lvl="0" indent="0" algn="l" defTabSz="1111250">
            <a:lnSpc>
              <a:spcPct val="90000"/>
            </a:lnSpc>
            <a:spcBef>
              <a:spcPct val="0"/>
            </a:spcBef>
            <a:spcAft>
              <a:spcPct val="35000"/>
            </a:spcAft>
            <a:buNone/>
          </a:pPr>
          <a:r>
            <a:rPr lang="en-US" sz="2500" kern="1200"/>
            <a:t>Training and Development Can Provide Substantial Benefits</a:t>
          </a:r>
        </a:p>
      </dsp:txBody>
      <dsp:txXfrm>
        <a:off x="1529865" y="3311963"/>
        <a:ext cx="4383571" cy="1324558"/>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
        <p:cNvGrpSpPr/>
        <p:nvPr/>
      </p:nvGrpSpPr>
      <p:grpSpPr>
        <a:xfrm>
          <a:off x="0" y="0"/>
          <a:ext cx="0" cy="0"/>
          <a:chOff x="0" y="0"/>
          <a:chExt cx="0" cy="0"/>
        </a:xfrm>
      </p:grpSpPr>
      <p:sp>
        <p:nvSpPr>
          <p:cNvPr id="199" name="Google Shape;199;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00" name="Google Shape;200;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p:cNvGrpSpPr/>
        <p:nvPr/>
      </p:nvGrpSpPr>
      <p:grpSpPr>
        <a:xfrm>
          <a:off x="0" y="0"/>
          <a:ext cx="0" cy="0"/>
          <a:chOff x="0" y="0"/>
          <a:chExt cx="0" cy="0"/>
        </a:xfrm>
      </p:grpSpPr>
      <p:sp>
        <p:nvSpPr>
          <p:cNvPr id="206" name="Google Shape;206;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Tesco is a multinational retail corporation based in the United Kingdom. The company was founded in 1919 by Jack Cohen and has grown to become one of the largest retailers in the world, operating in over 10 countries and employing more than 450,000 people globally. Tesco operates in various segments including grocery, clothing, electronics, financial services, and telecommunications.</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The company's grocery business is its main focus, with Tesco operating over 6,000 stores across the world, including more than 3,400 stores in the UK. Tesco's product range includes fresh food, groceries, household essentials, and clothing. In addition to its physical stores, Tesco also operates an online grocery delivery service, allowing customers to shop online and have their orders delivered to their door.</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In recent years, Tesco has expanded its offerings to include financial services such as banking and insurance, as well as telecommunications through its Tesco Mobile brand. The company also operates a number of convenience stores under the One Stop brand, and has a presence in the wholesale market through its Booker business.</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Tesco is committed to sustainability, and has set targets to reduce its carbon emissions, reduce food waste, and increase the amount of recycled materials used in its products and packaging. The company also supports local communities through its charitable foundation, the Tesco Charity Trust </a:t>
            </a:r>
            <a:r>
              <a:rPr lang="ro-RO" sz="1200" dirty="0">
                <a:solidFill>
                  <a:schemeClr val="dk1"/>
                </a:solidFill>
                <a:latin typeface="Times New Roman"/>
                <a:ea typeface="Times New Roman"/>
                <a:cs typeface="Times New Roman"/>
                <a:sym typeface="Times New Roman"/>
              </a:rPr>
              <a:t>.</a:t>
            </a:r>
            <a:endParaRPr sz="1200" dirty="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dirty="0"/>
          </a:p>
        </p:txBody>
      </p:sp>
      <p:sp>
        <p:nvSpPr>
          <p:cNvPr id="207" name="Google Shape;207;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
        <p:cNvGrpSpPr/>
        <p:nvPr/>
      </p:nvGrpSpPr>
      <p:grpSpPr>
        <a:xfrm>
          <a:off x="0" y="0"/>
          <a:ext cx="0" cy="0"/>
          <a:chOff x="0" y="0"/>
          <a:chExt cx="0" cy="0"/>
        </a:xfrm>
      </p:grpSpPr>
      <p:sp>
        <p:nvSpPr>
          <p:cNvPr id="212" name="Google Shape;212;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The Knowledge, Skills, and </a:t>
            </a:r>
            <a:r>
              <a:rPr lang="en-US" sz="1200" dirty="0" err="1">
                <a:solidFill>
                  <a:schemeClr val="dk1"/>
                </a:solidFill>
                <a:latin typeface="Times New Roman"/>
                <a:ea typeface="Times New Roman"/>
                <a:cs typeface="Times New Roman"/>
                <a:sym typeface="Times New Roman"/>
              </a:rPr>
              <a:t>Behaviours</a:t>
            </a:r>
            <a:r>
              <a:rPr lang="en-US" sz="1200" dirty="0">
                <a:solidFill>
                  <a:schemeClr val="dk1"/>
                </a:solidFill>
                <a:latin typeface="Times New Roman"/>
                <a:ea typeface="Times New Roman"/>
                <a:cs typeface="Times New Roman"/>
                <a:sym typeface="Times New Roman"/>
              </a:rPr>
              <a:t> (KSB) required by HR professionals vary depending on the specific department they work in. However, some common KSB that are essential for HR professionals across departments include:</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b="1" dirty="0">
                <a:solidFill>
                  <a:schemeClr val="dk1"/>
                </a:solidFill>
                <a:latin typeface="Times New Roman"/>
                <a:ea typeface="Times New Roman"/>
                <a:cs typeface="Times New Roman"/>
                <a:sym typeface="Times New Roman"/>
              </a:rPr>
              <a:t>Knowledge of Employment Law</a:t>
            </a:r>
            <a:r>
              <a:rPr lang="en-US" sz="1200" dirty="0">
                <a:solidFill>
                  <a:schemeClr val="dk1"/>
                </a:solidFill>
                <a:latin typeface="Times New Roman"/>
                <a:ea typeface="Times New Roman"/>
                <a:cs typeface="Times New Roman"/>
                <a:sym typeface="Times New Roman"/>
              </a:rPr>
              <a:t>: HR professionals must have a good understanding of employment law to ensure that the organization complies with legal requirements. It includes knowledge of discrimination, harassment, and other employment-related laws and regulations.</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b="1" dirty="0">
                <a:solidFill>
                  <a:schemeClr val="dk1"/>
                </a:solidFill>
                <a:latin typeface="Times New Roman"/>
                <a:ea typeface="Times New Roman"/>
                <a:cs typeface="Times New Roman"/>
                <a:sym typeface="Times New Roman"/>
              </a:rPr>
              <a:t>Recruitment and Selection</a:t>
            </a:r>
            <a:r>
              <a:rPr lang="en-US" sz="1200" dirty="0">
                <a:solidFill>
                  <a:schemeClr val="dk1"/>
                </a:solidFill>
                <a:latin typeface="Times New Roman"/>
                <a:ea typeface="Times New Roman"/>
                <a:cs typeface="Times New Roman"/>
                <a:sym typeface="Times New Roman"/>
              </a:rPr>
              <a:t>: HR professionals must have the skills to identify and attract top talent, conduct interviews and assessments, and make informed hiring decisions.</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b="1" dirty="0">
                <a:solidFill>
                  <a:schemeClr val="dk1"/>
                </a:solidFill>
                <a:latin typeface="Times New Roman"/>
                <a:ea typeface="Times New Roman"/>
                <a:cs typeface="Times New Roman"/>
                <a:sym typeface="Times New Roman"/>
              </a:rPr>
              <a:t>Performance Management</a:t>
            </a:r>
            <a:r>
              <a:rPr lang="en-US" sz="1200" dirty="0">
                <a:solidFill>
                  <a:schemeClr val="dk1"/>
                </a:solidFill>
                <a:latin typeface="Times New Roman"/>
                <a:ea typeface="Times New Roman"/>
                <a:cs typeface="Times New Roman"/>
                <a:sym typeface="Times New Roman"/>
              </a:rPr>
              <a:t>: HR professionals must have the skills to manage and monitor employee performance, set goals, provide feedback, and implement performance improvement plans.</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b="1" dirty="0">
                <a:solidFill>
                  <a:schemeClr val="dk1"/>
                </a:solidFill>
                <a:latin typeface="Times New Roman"/>
                <a:ea typeface="Times New Roman"/>
                <a:cs typeface="Times New Roman"/>
                <a:sym typeface="Times New Roman"/>
              </a:rPr>
              <a:t>Employee Relations</a:t>
            </a:r>
            <a:r>
              <a:rPr lang="en-US" sz="1200" dirty="0">
                <a:solidFill>
                  <a:schemeClr val="dk1"/>
                </a:solidFill>
                <a:latin typeface="Times New Roman"/>
                <a:ea typeface="Times New Roman"/>
                <a:cs typeface="Times New Roman"/>
                <a:sym typeface="Times New Roman"/>
              </a:rPr>
              <a:t>: HR professionals must have the ability to build and maintain positive relationships with employees and manage conflicts effectively.</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b="1" dirty="0">
                <a:solidFill>
                  <a:schemeClr val="dk1"/>
                </a:solidFill>
                <a:latin typeface="Times New Roman"/>
                <a:ea typeface="Times New Roman"/>
                <a:cs typeface="Times New Roman"/>
                <a:sym typeface="Times New Roman"/>
              </a:rPr>
              <a:t>Compensation and Benefits</a:t>
            </a:r>
            <a:r>
              <a:rPr lang="en-US" sz="1200" dirty="0">
                <a:solidFill>
                  <a:schemeClr val="dk1"/>
                </a:solidFill>
                <a:latin typeface="Times New Roman"/>
                <a:ea typeface="Times New Roman"/>
                <a:cs typeface="Times New Roman"/>
                <a:sym typeface="Times New Roman"/>
              </a:rPr>
              <a:t>: HR professionals must have knowledge of compensation and benefits policies, including salary structures, employee benefits, and retirement plans.</a:t>
            </a:r>
            <a:endParaRPr sz="1200" dirty="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dirty="0"/>
          </a:p>
        </p:txBody>
      </p:sp>
      <p:sp>
        <p:nvSpPr>
          <p:cNvPr id="213" name="Google Shape;213;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b="1" dirty="0">
                <a:solidFill>
                  <a:schemeClr val="dk1"/>
                </a:solidFill>
                <a:latin typeface="Times New Roman"/>
                <a:ea typeface="Times New Roman"/>
                <a:cs typeface="Times New Roman"/>
                <a:sym typeface="Times New Roman"/>
              </a:rPr>
              <a:t>Training and Development</a:t>
            </a:r>
            <a:r>
              <a:rPr lang="en-US" sz="1200" dirty="0">
                <a:solidFill>
                  <a:schemeClr val="dk1"/>
                </a:solidFill>
                <a:latin typeface="Times New Roman"/>
                <a:ea typeface="Times New Roman"/>
                <a:cs typeface="Times New Roman"/>
                <a:sym typeface="Times New Roman"/>
              </a:rPr>
              <a:t>: HR professionals must have the skills to design and implement training and development programs that enhance employee skills and knowledge.</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b="1" dirty="0">
                <a:solidFill>
                  <a:schemeClr val="dk1"/>
                </a:solidFill>
                <a:latin typeface="Times New Roman"/>
                <a:ea typeface="Times New Roman"/>
                <a:cs typeface="Times New Roman"/>
                <a:sym typeface="Times New Roman"/>
              </a:rPr>
              <a:t>Data Management</a:t>
            </a:r>
            <a:r>
              <a:rPr lang="en-US" sz="1200" dirty="0">
                <a:solidFill>
                  <a:schemeClr val="dk1"/>
                </a:solidFill>
                <a:latin typeface="Times New Roman"/>
                <a:ea typeface="Times New Roman"/>
                <a:cs typeface="Times New Roman"/>
                <a:sym typeface="Times New Roman"/>
              </a:rPr>
              <a:t>: HR professionals must have the ability to manage HR data, including employee records, performance evaluations, and compensation information.</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b="1" dirty="0">
                <a:solidFill>
                  <a:schemeClr val="dk1"/>
                </a:solidFill>
                <a:latin typeface="Times New Roman"/>
                <a:ea typeface="Times New Roman"/>
                <a:cs typeface="Times New Roman"/>
                <a:sym typeface="Times New Roman"/>
              </a:rPr>
              <a:t>Communication</a:t>
            </a:r>
            <a:r>
              <a:rPr lang="en-US" sz="1200" dirty="0">
                <a:solidFill>
                  <a:schemeClr val="dk1"/>
                </a:solidFill>
                <a:latin typeface="Times New Roman"/>
                <a:ea typeface="Times New Roman"/>
                <a:cs typeface="Times New Roman"/>
                <a:sym typeface="Times New Roman"/>
              </a:rPr>
              <a:t>: HR professionals must have strong communication skills, including the ability to communicate effectively with employees, management, and external stakeholders.</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b="1" dirty="0">
                <a:solidFill>
                  <a:schemeClr val="dk1"/>
                </a:solidFill>
                <a:latin typeface="Times New Roman"/>
                <a:ea typeface="Times New Roman"/>
                <a:cs typeface="Times New Roman"/>
                <a:sym typeface="Times New Roman"/>
              </a:rPr>
              <a:t>Organizational Skills</a:t>
            </a:r>
            <a:r>
              <a:rPr lang="en-US" sz="1200" dirty="0">
                <a:solidFill>
                  <a:schemeClr val="dk1"/>
                </a:solidFill>
                <a:latin typeface="Times New Roman"/>
                <a:ea typeface="Times New Roman"/>
                <a:cs typeface="Times New Roman"/>
                <a:sym typeface="Times New Roman"/>
              </a:rPr>
              <a:t>: HR professionals must have the ability to manage multiple tasks and priorities, meet deadlines, and work effectively under pressure .</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b="1" dirty="0">
                <a:solidFill>
                  <a:schemeClr val="dk1"/>
                </a:solidFill>
                <a:latin typeface="Times New Roman"/>
                <a:ea typeface="Times New Roman"/>
                <a:cs typeface="Times New Roman"/>
                <a:sym typeface="Times New Roman"/>
              </a:rPr>
              <a:t>Ethical </a:t>
            </a:r>
            <a:r>
              <a:rPr lang="en-US" sz="1200" b="1" dirty="0" err="1">
                <a:solidFill>
                  <a:schemeClr val="dk1"/>
                </a:solidFill>
                <a:latin typeface="Times New Roman"/>
                <a:ea typeface="Times New Roman"/>
                <a:cs typeface="Times New Roman"/>
                <a:sym typeface="Times New Roman"/>
              </a:rPr>
              <a:t>Behaviour</a:t>
            </a:r>
            <a:r>
              <a:rPr lang="en-US" sz="1200" dirty="0">
                <a:solidFill>
                  <a:schemeClr val="dk1"/>
                </a:solidFill>
                <a:latin typeface="Times New Roman"/>
                <a:ea typeface="Times New Roman"/>
                <a:cs typeface="Times New Roman"/>
                <a:sym typeface="Times New Roman"/>
              </a:rPr>
              <a:t>: HR professionals must have a strong sense of ethics and integrity and be committed to ensuring fairness and respect in the workplace.</a:t>
            </a:r>
            <a:endParaRPr sz="1200" dirty="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dirty="0"/>
          </a:p>
        </p:txBody>
      </p:sp>
      <p:sp>
        <p:nvSpPr>
          <p:cNvPr id="219" name="Google Shape;2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
        <p:cNvGrpSpPr/>
        <p:nvPr/>
      </p:nvGrpSpPr>
      <p:grpSpPr>
        <a:xfrm>
          <a:off x="0" y="0"/>
          <a:ext cx="0" cy="0"/>
          <a:chOff x="0" y="0"/>
          <a:chExt cx="0" cy="0"/>
        </a:xfrm>
      </p:grpSpPr>
      <p:sp>
        <p:nvSpPr>
          <p:cNvPr id="224" name="Google Shape;224;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25" name="Google Shape;225;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In conducting a personal skill audit, firstly I would pinpoint my knowledge, skills, and </a:t>
            </a:r>
            <a:r>
              <a:rPr lang="en-US" sz="1200" dirty="0" err="1">
                <a:solidFill>
                  <a:schemeClr val="dk1"/>
                </a:solidFill>
                <a:latin typeface="Times New Roman"/>
                <a:ea typeface="Times New Roman"/>
                <a:cs typeface="Times New Roman"/>
                <a:sym typeface="Times New Roman"/>
              </a:rPr>
              <a:t>behaviour</a:t>
            </a:r>
            <a:r>
              <a:rPr lang="en-US" sz="1200" dirty="0">
                <a:solidFill>
                  <a:schemeClr val="dk1"/>
                </a:solidFill>
                <a:latin typeface="Times New Roman"/>
                <a:ea typeface="Times New Roman"/>
                <a:cs typeface="Times New Roman"/>
                <a:sym typeface="Times New Roman"/>
              </a:rPr>
              <a:t>. I will start by identifying my current level of knowledge, skills, and behaviors related to HR. It can be done by reviewing my coursework, projects, and internships, and conducting a self-assessment of my abilities. I would ask myself questions such as, "What HR topics do I feel confident in?" "What skills do I excel in?" "What behaviors do I exhibit in my HR role?" Write down my answers to these questions in a notebook. Moreover, I will get feedback from my supervisor, colleagues, and clients on my HR knowledge, skill, and behavior. This feedback can help me identify areas for improvement and can also reinforce my strengths. </a:t>
            </a: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9"/>
        <p:cNvGrpSpPr/>
        <p:nvPr/>
      </p:nvGrpSpPr>
      <p:grpSpPr>
        <a:xfrm>
          <a:off x="0" y="0"/>
          <a:ext cx="0" cy="0"/>
          <a:chOff x="0" y="0"/>
          <a:chExt cx="0" cy="0"/>
        </a:xfrm>
      </p:grpSpPr>
      <p:sp>
        <p:nvSpPr>
          <p:cNvPr id="230" name="Google Shape;230;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31" name="Google Shape;231;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Once I have identified your current level of knowledge, skills, and behaviors, conduct a SWOT (Strengths, Weaknesses, Opportunities, Threats) analysis to determine areas of improvement. Here are some examples of what this could look like:</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b="1" dirty="0">
                <a:solidFill>
                  <a:schemeClr val="dk1"/>
                </a:solidFill>
                <a:latin typeface="Times New Roman"/>
                <a:ea typeface="Times New Roman"/>
                <a:cs typeface="Times New Roman"/>
                <a:sym typeface="Times New Roman"/>
              </a:rPr>
              <a:t>Strengths</a:t>
            </a:r>
            <a:r>
              <a:rPr lang="en-US" sz="1200" dirty="0">
                <a:solidFill>
                  <a:schemeClr val="dk1"/>
                </a:solidFill>
                <a:latin typeface="Times New Roman"/>
                <a:ea typeface="Times New Roman"/>
                <a:cs typeface="Times New Roman"/>
                <a:sym typeface="Times New Roman"/>
              </a:rPr>
              <a:t>:</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US" sz="1200" dirty="0">
                <a:solidFill>
                  <a:schemeClr val="dk1"/>
                </a:solidFill>
                <a:latin typeface="Times New Roman"/>
                <a:ea typeface="Times New Roman"/>
                <a:cs typeface="Times New Roman"/>
                <a:sym typeface="Times New Roman"/>
              </a:rPr>
              <a:t>Strong communication skills</a:t>
            </a:r>
            <a:endParaRPr sz="1200" dirty="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US" sz="1200" dirty="0">
                <a:solidFill>
                  <a:schemeClr val="dk1"/>
                </a:solidFill>
                <a:latin typeface="Times New Roman"/>
                <a:ea typeface="Times New Roman"/>
                <a:cs typeface="Times New Roman"/>
                <a:sym typeface="Times New Roman"/>
              </a:rPr>
              <a:t>Excellent time management skills</a:t>
            </a:r>
            <a:endParaRPr sz="1200" dirty="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US" sz="1200" dirty="0">
                <a:solidFill>
                  <a:schemeClr val="dk1"/>
                </a:solidFill>
                <a:latin typeface="Times New Roman"/>
                <a:ea typeface="Times New Roman"/>
                <a:cs typeface="Times New Roman"/>
                <a:sym typeface="Times New Roman"/>
              </a:rPr>
              <a:t>Good understanding of HR theories an</a:t>
            </a:r>
            <a:r>
              <a:rPr lang="ro-RO" sz="1200" dirty="0">
                <a:solidFill>
                  <a:schemeClr val="dk1"/>
                </a:solidFill>
                <a:latin typeface="Times New Roman"/>
                <a:ea typeface="Times New Roman"/>
                <a:cs typeface="Times New Roman"/>
                <a:sym typeface="Times New Roman"/>
              </a:rPr>
              <a:t>g</a:t>
            </a:r>
            <a:r>
              <a:rPr lang="en-US" sz="1200" dirty="0">
                <a:solidFill>
                  <a:schemeClr val="dk1"/>
                </a:solidFill>
                <a:latin typeface="Times New Roman"/>
                <a:ea typeface="Times New Roman"/>
                <a:cs typeface="Times New Roman"/>
                <a:sym typeface="Times New Roman"/>
              </a:rPr>
              <a:t>d concepts</a:t>
            </a:r>
            <a:endParaRPr sz="1200" dirty="0">
              <a:solidFill>
                <a:schemeClr val="dk1"/>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b="1" dirty="0">
                <a:solidFill>
                  <a:schemeClr val="dk1"/>
                </a:solidFill>
                <a:latin typeface="Times New Roman"/>
                <a:ea typeface="Times New Roman"/>
                <a:cs typeface="Times New Roman"/>
                <a:sym typeface="Times New Roman"/>
              </a:rPr>
              <a:t>Weaknesses</a:t>
            </a:r>
            <a:r>
              <a:rPr lang="en-US" sz="1200" dirty="0">
                <a:solidFill>
                  <a:schemeClr val="dk1"/>
                </a:solidFill>
                <a:latin typeface="Times New Roman"/>
                <a:ea typeface="Times New Roman"/>
                <a:cs typeface="Times New Roman"/>
                <a:sym typeface="Times New Roman"/>
              </a:rPr>
              <a:t>:</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US" sz="1200" dirty="0">
                <a:solidFill>
                  <a:schemeClr val="dk1"/>
                </a:solidFill>
                <a:latin typeface="Times New Roman"/>
                <a:ea typeface="Times New Roman"/>
                <a:cs typeface="Times New Roman"/>
                <a:sym typeface="Times New Roman"/>
              </a:rPr>
              <a:t>Limited practical experience in HR</a:t>
            </a:r>
            <a:endParaRPr sz="1200" dirty="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US" sz="1200" dirty="0">
                <a:solidFill>
                  <a:schemeClr val="dk1"/>
                </a:solidFill>
                <a:latin typeface="Times New Roman"/>
                <a:ea typeface="Times New Roman"/>
                <a:cs typeface="Times New Roman"/>
                <a:sym typeface="Times New Roman"/>
              </a:rPr>
              <a:t>Lack of proficiency in HR software and tools</a:t>
            </a:r>
            <a:endParaRPr sz="1200" dirty="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US" sz="1200" dirty="0">
                <a:solidFill>
                  <a:schemeClr val="dk1"/>
                </a:solidFill>
                <a:latin typeface="Times New Roman"/>
                <a:ea typeface="Times New Roman"/>
                <a:cs typeface="Times New Roman"/>
                <a:sym typeface="Times New Roman"/>
              </a:rPr>
              <a:t>Limited understanding of diversity and inclusion practice</a:t>
            </a:r>
            <a:endParaRPr sz="1200" dirty="0">
              <a:solidFill>
                <a:schemeClr val="dk1"/>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b="1" dirty="0">
                <a:solidFill>
                  <a:schemeClr val="dk1"/>
                </a:solidFill>
                <a:latin typeface="Times New Roman"/>
                <a:ea typeface="Times New Roman"/>
                <a:cs typeface="Times New Roman"/>
                <a:sym typeface="Times New Roman"/>
              </a:rPr>
              <a:t>Opportunities</a:t>
            </a:r>
            <a:r>
              <a:rPr lang="en-US" sz="1200" dirty="0">
                <a:solidFill>
                  <a:schemeClr val="dk1"/>
                </a:solidFill>
                <a:latin typeface="Times New Roman"/>
                <a:ea typeface="Times New Roman"/>
                <a:cs typeface="Times New Roman"/>
                <a:sym typeface="Times New Roman"/>
              </a:rPr>
              <a:t>:</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US" sz="1200" dirty="0">
                <a:solidFill>
                  <a:schemeClr val="dk1"/>
                </a:solidFill>
                <a:latin typeface="Times New Roman"/>
                <a:ea typeface="Times New Roman"/>
                <a:cs typeface="Times New Roman"/>
                <a:sym typeface="Times New Roman"/>
              </a:rPr>
              <a:t>Attend HR conferences and workshops to learn about the latest trends and best practices</a:t>
            </a:r>
            <a:endParaRPr sz="1200" dirty="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US" sz="1200" dirty="0">
                <a:solidFill>
                  <a:schemeClr val="dk1"/>
                </a:solidFill>
                <a:latin typeface="Times New Roman"/>
                <a:ea typeface="Times New Roman"/>
                <a:cs typeface="Times New Roman"/>
                <a:sym typeface="Times New Roman"/>
              </a:rPr>
              <a:t>Participate in internships or volunteer work to gain practical experience</a:t>
            </a:r>
            <a:endParaRPr sz="1200" dirty="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US" sz="1200" dirty="0">
                <a:solidFill>
                  <a:schemeClr val="dk1"/>
                </a:solidFill>
                <a:latin typeface="Times New Roman"/>
                <a:ea typeface="Times New Roman"/>
                <a:cs typeface="Times New Roman"/>
                <a:sym typeface="Times New Roman"/>
              </a:rPr>
              <a:t>Take online courses or certification programs to develop new skills</a:t>
            </a:r>
            <a:endParaRPr sz="1200" dirty="0">
              <a:solidFill>
                <a:schemeClr val="dk1"/>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b="1" dirty="0">
                <a:solidFill>
                  <a:schemeClr val="dk1"/>
                </a:solidFill>
                <a:latin typeface="Times New Roman"/>
                <a:ea typeface="Times New Roman"/>
                <a:cs typeface="Times New Roman"/>
                <a:sym typeface="Times New Roman"/>
              </a:rPr>
              <a:t>Threats</a:t>
            </a:r>
            <a:r>
              <a:rPr lang="en-US" sz="1200" dirty="0">
                <a:solidFill>
                  <a:schemeClr val="dk1"/>
                </a:solidFill>
                <a:latin typeface="Times New Roman"/>
                <a:ea typeface="Times New Roman"/>
                <a:cs typeface="Times New Roman"/>
                <a:sym typeface="Times New Roman"/>
              </a:rPr>
              <a:t>:</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US" sz="1200" dirty="0">
                <a:solidFill>
                  <a:schemeClr val="dk1"/>
                </a:solidFill>
                <a:latin typeface="Times New Roman"/>
                <a:ea typeface="Times New Roman"/>
                <a:cs typeface="Times New Roman"/>
                <a:sym typeface="Times New Roman"/>
              </a:rPr>
              <a:t>Increased competition in the job market</a:t>
            </a:r>
            <a:endParaRPr sz="1200" dirty="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US" sz="1200" dirty="0">
                <a:solidFill>
                  <a:schemeClr val="dk1"/>
                </a:solidFill>
                <a:latin typeface="Times New Roman"/>
                <a:ea typeface="Times New Roman"/>
                <a:cs typeface="Times New Roman"/>
                <a:sym typeface="Times New Roman"/>
              </a:rPr>
              <a:t>Rapidly changing HR landscape due to technological advancements</a:t>
            </a:r>
            <a:endParaRPr sz="1200" dirty="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ro-RO" sz="1200" dirty="0">
                <a:solidFill>
                  <a:schemeClr val="dk1"/>
                </a:solidFill>
                <a:latin typeface="Times New Roman"/>
                <a:ea typeface="Times New Roman"/>
                <a:cs typeface="Times New Roman"/>
                <a:sym typeface="Times New Roman"/>
              </a:rPr>
              <a:t> </a:t>
            </a:r>
            <a:r>
              <a:rPr lang="en-US" sz="1200" dirty="0">
                <a:solidFill>
                  <a:schemeClr val="dk1"/>
                </a:solidFill>
                <a:latin typeface="Times New Roman"/>
                <a:ea typeface="Times New Roman"/>
                <a:cs typeface="Times New Roman"/>
                <a:sym typeface="Times New Roman"/>
              </a:rPr>
              <a:t>Limited networking opportunities</a:t>
            </a: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p:cNvGrpSpPr/>
        <p:nvPr/>
      </p:nvGrpSpPr>
      <p:grpSpPr>
        <a:xfrm>
          <a:off x="0" y="0"/>
          <a:ext cx="0" cy="0"/>
          <a:chOff x="0" y="0"/>
          <a:chExt cx="0" cy="0"/>
        </a:xfrm>
      </p:grpSpPr>
      <p:sp>
        <p:nvSpPr>
          <p:cNvPr id="237" name="Google Shape;237;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38" name="Google Shape;238;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Based on the SWOT analysis, I have identified specific training and development needs for myself. Here are some examples:</a:t>
            </a:r>
            <a:endParaRPr sz="1200" dirty="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US" sz="1200" dirty="0">
                <a:solidFill>
                  <a:schemeClr val="dk1"/>
                </a:solidFill>
                <a:latin typeface="Times New Roman"/>
                <a:ea typeface="Times New Roman"/>
                <a:cs typeface="Times New Roman"/>
                <a:sym typeface="Times New Roman"/>
              </a:rPr>
              <a:t>Attend a workshop on diversity and inclusion to improve understanding of best practices</a:t>
            </a:r>
            <a:endParaRPr sz="1200" dirty="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US" sz="1200" dirty="0">
                <a:solidFill>
                  <a:schemeClr val="dk1"/>
                </a:solidFill>
                <a:latin typeface="Times New Roman"/>
                <a:ea typeface="Times New Roman"/>
                <a:cs typeface="Times New Roman"/>
                <a:sym typeface="Times New Roman"/>
              </a:rPr>
              <a:t>Take an online course or certification program in HR software and tools</a:t>
            </a:r>
            <a:endParaRPr sz="1200" dirty="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US" sz="1200" dirty="0">
                <a:solidFill>
                  <a:schemeClr val="dk1"/>
                </a:solidFill>
                <a:latin typeface="Times New Roman"/>
                <a:ea typeface="Times New Roman"/>
                <a:cs typeface="Times New Roman"/>
                <a:sym typeface="Times New Roman"/>
              </a:rPr>
              <a:t>Participate in an internship or volunteer work to gain practical experience</a:t>
            </a:r>
            <a:endParaRPr sz="1200" dirty="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US" sz="1200" dirty="0">
                <a:solidFill>
                  <a:schemeClr val="dk1"/>
                </a:solidFill>
                <a:latin typeface="Times New Roman"/>
                <a:ea typeface="Times New Roman"/>
                <a:cs typeface="Times New Roman"/>
                <a:sym typeface="Times New Roman"/>
              </a:rPr>
              <a:t>Attend HR conferences to network and learn about the latest trends and best practices.</a:t>
            </a:r>
            <a:endParaRPr sz="1200" dirty="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
        <p:cNvGrpSpPr/>
        <p:nvPr/>
      </p:nvGrpSpPr>
      <p:grpSpPr>
        <a:xfrm>
          <a:off x="0" y="0"/>
          <a:ext cx="0" cy="0"/>
          <a:chOff x="0" y="0"/>
          <a:chExt cx="0" cy="0"/>
        </a:xfrm>
      </p:grpSpPr>
      <p:sp>
        <p:nvSpPr>
          <p:cNvPr id="243" name="Google Shape;243;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44" name="Google Shape;244;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ro-RO" sz="1200" dirty="0">
                <a:solidFill>
                  <a:schemeClr val="dk1"/>
                </a:solidFill>
                <a:latin typeface="Times New Roman"/>
                <a:ea typeface="Times New Roman"/>
                <a:cs typeface="Times New Roman"/>
                <a:sym typeface="Times New Roman"/>
              </a:rPr>
              <a:t>  </a:t>
            </a:r>
            <a:r>
              <a:rPr lang="en-US" sz="1200" dirty="0">
                <a:solidFill>
                  <a:schemeClr val="dk1"/>
                </a:solidFill>
                <a:latin typeface="Times New Roman"/>
                <a:ea typeface="Times New Roman"/>
                <a:cs typeface="Times New Roman"/>
                <a:sym typeface="Times New Roman"/>
              </a:rPr>
              <a:t>Developing an HR officer like myself through effective training and development can provide significant benefits to both Tesco and you as an individual. Some of the potential benefits are outlined below:</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b="1" dirty="0">
                <a:solidFill>
                  <a:schemeClr val="dk1"/>
                </a:solidFill>
                <a:latin typeface="Times New Roman"/>
                <a:ea typeface="Times New Roman"/>
                <a:cs typeface="Times New Roman"/>
                <a:sym typeface="Times New Roman"/>
              </a:rPr>
              <a:t>Benefits to Tesco</a:t>
            </a:r>
            <a:r>
              <a:rPr lang="en-US" sz="1200" dirty="0">
                <a:solidFill>
                  <a:schemeClr val="dk1"/>
                </a:solidFill>
                <a:latin typeface="Times New Roman"/>
                <a:ea typeface="Times New Roman"/>
                <a:cs typeface="Times New Roman"/>
                <a:sym typeface="Times New Roman"/>
              </a:rPr>
              <a:t>:</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b="1" dirty="0">
                <a:solidFill>
                  <a:schemeClr val="dk1"/>
                </a:solidFill>
                <a:latin typeface="Times New Roman"/>
                <a:ea typeface="Times New Roman"/>
                <a:cs typeface="Times New Roman"/>
                <a:sym typeface="Times New Roman"/>
              </a:rPr>
              <a:t>Improved HR processes and policies</a:t>
            </a:r>
            <a:r>
              <a:rPr lang="en-US" sz="1200" dirty="0">
                <a:solidFill>
                  <a:schemeClr val="dk1"/>
                </a:solidFill>
                <a:latin typeface="Times New Roman"/>
                <a:ea typeface="Times New Roman"/>
                <a:cs typeface="Times New Roman"/>
                <a:sym typeface="Times New Roman"/>
              </a:rPr>
              <a:t>: With the help of effective training and development, I can gain a better understanding of HR processes and policies, which can help me to identify areas for improvement and implement best practices in HR.</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b="1" dirty="0">
                <a:solidFill>
                  <a:schemeClr val="dk1"/>
                </a:solidFill>
                <a:latin typeface="Times New Roman"/>
                <a:ea typeface="Times New Roman"/>
                <a:cs typeface="Times New Roman"/>
                <a:sym typeface="Times New Roman"/>
              </a:rPr>
              <a:t>Better recruitment and retention</a:t>
            </a:r>
            <a:r>
              <a:rPr lang="en-US" sz="1200" dirty="0">
                <a:solidFill>
                  <a:schemeClr val="dk1"/>
                </a:solidFill>
                <a:latin typeface="Times New Roman"/>
                <a:ea typeface="Times New Roman"/>
                <a:cs typeface="Times New Roman"/>
                <a:sym typeface="Times New Roman"/>
              </a:rPr>
              <a:t>: Effective training and development can enable me to gain knowledge and skills in areas such as recruitment, selection, and onboarding. It can help to attract and retain high-quality employees, which is critical for the success of any organization.</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b="1" dirty="0">
                <a:solidFill>
                  <a:schemeClr val="dk1"/>
                </a:solidFill>
                <a:latin typeface="Times New Roman"/>
                <a:ea typeface="Times New Roman"/>
                <a:cs typeface="Times New Roman"/>
                <a:sym typeface="Times New Roman"/>
              </a:rPr>
              <a:t>Improved employee engagement and productivity</a:t>
            </a:r>
            <a:r>
              <a:rPr lang="en-US" sz="1200" dirty="0">
                <a:solidFill>
                  <a:schemeClr val="dk1"/>
                </a:solidFill>
                <a:latin typeface="Times New Roman"/>
                <a:ea typeface="Times New Roman"/>
                <a:cs typeface="Times New Roman"/>
                <a:sym typeface="Times New Roman"/>
              </a:rPr>
              <a:t>: By developing my skills in areas such as employee engagement, performance management, and communication, I can help to create a positive work environment that encourages productivity, motivation, and employee loyalty.</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b="1" dirty="0">
                <a:solidFill>
                  <a:schemeClr val="dk1"/>
                </a:solidFill>
                <a:latin typeface="Times New Roman"/>
                <a:ea typeface="Times New Roman"/>
                <a:cs typeface="Times New Roman"/>
                <a:sym typeface="Times New Roman"/>
              </a:rPr>
              <a:t>Compliance with regulations</a:t>
            </a:r>
            <a:r>
              <a:rPr lang="en-US" sz="1200" dirty="0">
                <a:solidFill>
                  <a:schemeClr val="dk1"/>
                </a:solidFill>
                <a:latin typeface="Times New Roman"/>
                <a:ea typeface="Times New Roman"/>
                <a:cs typeface="Times New Roman"/>
                <a:sym typeface="Times New Roman"/>
              </a:rPr>
              <a:t>: Developing my knowledge of employment law, diversity and inclusion, and other HR-related regulations can help Tesco to stay compliant with laws and regulations, avoiding potential legal issues .</a:t>
            </a:r>
            <a:endParaRPr sz="1200" dirty="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8"/>
        <p:cNvGrpSpPr/>
        <p:nvPr/>
      </p:nvGrpSpPr>
      <p:grpSpPr>
        <a:xfrm>
          <a:off x="0" y="0"/>
          <a:ext cx="0" cy="0"/>
          <a:chOff x="0" y="0"/>
          <a:chExt cx="0" cy="0"/>
        </a:xfrm>
      </p:grpSpPr>
      <p:sp>
        <p:nvSpPr>
          <p:cNvPr id="249" name="Google Shape;249;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50" name="Google Shape;250;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b="1" dirty="0">
                <a:solidFill>
                  <a:schemeClr val="dk1"/>
                </a:solidFill>
                <a:latin typeface="Times New Roman"/>
                <a:ea typeface="Times New Roman"/>
                <a:cs typeface="Times New Roman"/>
                <a:sym typeface="Times New Roman"/>
              </a:rPr>
              <a:t>Career advancement</a:t>
            </a:r>
            <a:r>
              <a:rPr lang="en-US" sz="1200" dirty="0">
                <a:solidFill>
                  <a:schemeClr val="dk1"/>
                </a:solidFill>
                <a:latin typeface="Times New Roman"/>
                <a:ea typeface="Times New Roman"/>
                <a:cs typeface="Times New Roman"/>
                <a:sym typeface="Times New Roman"/>
              </a:rPr>
              <a:t>: By developing my HR skills and knowledge, I can improve your chances of advancing your career within Tesco or other organizations.</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b="1" dirty="0">
                <a:solidFill>
                  <a:schemeClr val="dk1"/>
                </a:solidFill>
                <a:latin typeface="Times New Roman"/>
                <a:ea typeface="Times New Roman"/>
                <a:cs typeface="Times New Roman"/>
                <a:sym typeface="Times New Roman"/>
              </a:rPr>
              <a:t>Job satisfaction</a:t>
            </a:r>
            <a:r>
              <a:rPr lang="en-US" sz="1200" dirty="0">
                <a:solidFill>
                  <a:schemeClr val="dk1"/>
                </a:solidFill>
                <a:latin typeface="Times New Roman"/>
                <a:ea typeface="Times New Roman"/>
                <a:cs typeface="Times New Roman"/>
                <a:sym typeface="Times New Roman"/>
              </a:rPr>
              <a:t>: Effective training and development can help me to perform my role more effectively and with greater confidence, leading to greater job satisfaction and a more fulfilling career.</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b="1" dirty="0">
                <a:solidFill>
                  <a:schemeClr val="dk1"/>
                </a:solidFill>
                <a:latin typeface="Times New Roman"/>
                <a:ea typeface="Times New Roman"/>
                <a:cs typeface="Times New Roman"/>
                <a:sym typeface="Times New Roman"/>
              </a:rPr>
              <a:t>Personal growth</a:t>
            </a:r>
            <a:r>
              <a:rPr lang="en-US" sz="1200" dirty="0">
                <a:solidFill>
                  <a:schemeClr val="dk1"/>
                </a:solidFill>
                <a:latin typeface="Times New Roman"/>
                <a:ea typeface="Times New Roman"/>
                <a:cs typeface="Times New Roman"/>
                <a:sym typeface="Times New Roman"/>
              </a:rPr>
              <a:t>: By developing my skills and knowledge in areas such as communication, leadership, and problem-solving, I can enhance my personal growth and development.</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b="1" dirty="0">
                <a:solidFill>
                  <a:schemeClr val="dk1"/>
                </a:solidFill>
                <a:latin typeface="Times New Roman"/>
                <a:ea typeface="Times New Roman"/>
                <a:cs typeface="Times New Roman"/>
                <a:sym typeface="Times New Roman"/>
              </a:rPr>
              <a:t>Increased earning potential</a:t>
            </a:r>
            <a:r>
              <a:rPr lang="en-US" sz="1200" dirty="0">
                <a:solidFill>
                  <a:schemeClr val="dk1"/>
                </a:solidFill>
                <a:latin typeface="Times New Roman"/>
                <a:ea typeface="Times New Roman"/>
                <a:cs typeface="Times New Roman"/>
                <a:sym typeface="Times New Roman"/>
              </a:rPr>
              <a:t>: Developing my HR skills and knowledge can increase my earning potential, as it can make me a more valuable employee to Tesco or other organizations .</a:t>
            </a:r>
            <a:endParaRPr sz="1200" dirty="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
        <p:cNvGrpSpPr/>
        <p:nvPr/>
      </p:nvGrpSpPr>
      <p:grpSpPr>
        <a:xfrm>
          <a:off x="0" y="0"/>
          <a:ext cx="0" cy="0"/>
          <a:chOff x="0" y="0"/>
          <a:chExt cx="0" cy="0"/>
        </a:xfrm>
      </p:grpSpPr>
      <p:sp>
        <p:nvSpPr>
          <p:cNvPr id="255" name="Google Shape;255;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56" name="Google Shape;256;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Tesco is a leading player in the retail industry, with a diverse range of offerings and a commitment to sustainability and community support. HR professionals across departments require a wide range of KSB, including knowledge of employment law, recruitment and selection, performance management, employee relations, compensation and benefits, training and development, data management, communication, organizational skills, and ethical </a:t>
            </a:r>
            <a:r>
              <a:rPr lang="en-US" sz="1200" dirty="0" err="1">
                <a:solidFill>
                  <a:schemeClr val="dk1"/>
                </a:solidFill>
                <a:latin typeface="Times New Roman"/>
                <a:ea typeface="Times New Roman"/>
                <a:cs typeface="Times New Roman"/>
                <a:sym typeface="Times New Roman"/>
              </a:rPr>
              <a:t>behaviour</a:t>
            </a:r>
            <a:r>
              <a:rPr lang="en-US" sz="1200" dirty="0">
                <a:solidFill>
                  <a:schemeClr val="dk1"/>
                </a:solidFill>
                <a:latin typeface="Times New Roman"/>
                <a:ea typeface="Times New Roman"/>
                <a:cs typeface="Times New Roman"/>
                <a:sym typeface="Times New Roman"/>
              </a:rPr>
              <a:t>. Besides, by conducting a personal skills audit and SWOT analysis, I can identify areas of improvement and develop a targeted plan for training and development to enhance my knowledge, skills, and behaviors. Moreover, developing an HR officer like myself through effective training and development can provide significant benefits to both Tesco and I as an individual. It can improve HR processes and policies, recruitment and retention, employee engagement and productivity, compliance with regulations, career advancement, job satisfaction, personal growth, and increased earning potential.</a:t>
            </a:r>
            <a:endParaRPr sz="1200" dirty="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0"/>
        <p:cNvGrpSpPr/>
        <p:nvPr/>
      </p:nvGrpSpPr>
      <p:grpSpPr>
        <a:xfrm>
          <a:off x="0" y="0"/>
          <a:ext cx="0" cy="0"/>
          <a:chOff x="0" y="0"/>
          <a:chExt cx="0" cy="0"/>
        </a:xfrm>
      </p:grpSpPr>
      <p:sp>
        <p:nvSpPr>
          <p:cNvPr id="261" name="Google Shape;261;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62" name="Google Shape;262;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pPr marL="0" lvl="0" indent="0" algn="l" rtl="0">
              <a:spcBef>
                <a:spcPts val="0"/>
              </a:spcBef>
              <a:spcAft>
                <a:spcPts val="0"/>
              </a:spcAft>
              <a:buNone/>
            </a:pPr>
            <a:fld id="{00000000-1234-1234-1234-123412341234}"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921368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l" rtl="0">
              <a:spcBef>
                <a:spcPts val="0"/>
              </a:spcBef>
              <a:spcAft>
                <a:spcPts val="0"/>
              </a:spcAft>
              <a:buNone/>
            </a:pPr>
            <a:fld id="{00000000-1234-1234-1234-123412341234}"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458392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l" rtl="0">
              <a:spcBef>
                <a:spcPts val="0"/>
              </a:spcBef>
              <a:spcAft>
                <a:spcPts val="0"/>
              </a:spcAft>
              <a:buNone/>
            </a:pPr>
            <a:fld id="{00000000-1234-1234-1234-123412341234}"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359474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0" lvl="0" indent="0" algn="l" rtl="0">
              <a:spcBef>
                <a:spcPts val="0"/>
              </a:spcBef>
              <a:spcAft>
                <a:spcPts val="0"/>
              </a:spcAft>
              <a:buNone/>
            </a:pPr>
            <a:fld id="{00000000-1234-1234-1234-123412341234}"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44982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pPr marL="0" lvl="0" indent="0" algn="l" rtl="0">
              <a:spcBef>
                <a:spcPts val="0"/>
              </a:spcBef>
              <a:spcAft>
                <a:spcPts val="0"/>
              </a:spcAft>
              <a:buNone/>
            </a:pPr>
            <a:fld id="{00000000-1234-1234-1234-123412341234}"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85591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pPr marL="0" lvl="0" indent="0" algn="l" rtl="0">
              <a:spcBef>
                <a:spcPts val="0"/>
              </a:spcBef>
              <a:spcAft>
                <a:spcPts val="0"/>
              </a:spcAft>
              <a:buNone/>
            </a:pPr>
            <a:fld id="{00000000-1234-1234-1234-123412341234}"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935762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pPr marL="0" lvl="0" indent="0" algn="l"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7551855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0" lvl="0" indent="0" algn="l" rtl="0">
              <a:spcBef>
                <a:spcPts val="0"/>
              </a:spcBef>
              <a:spcAft>
                <a:spcPts val="0"/>
              </a:spcAft>
              <a:buNone/>
            </a:pPr>
            <a:fld id="{00000000-1234-1234-1234-123412341234}"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827840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pPr marL="0" lvl="0" indent="0" algn="l" rtl="0">
              <a:spcBef>
                <a:spcPts val="0"/>
              </a:spcBef>
              <a:spcAft>
                <a:spcPts val="0"/>
              </a:spcAft>
              <a:buNone/>
            </a:pPr>
            <a:fld id="{00000000-1234-1234-1234-123412341234}"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16854579"/>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l" rtl="0">
              <a:spcBef>
                <a:spcPts val="0"/>
              </a:spcBef>
              <a:spcAft>
                <a:spcPts val="0"/>
              </a:spcAft>
              <a:buNone/>
            </a:pPr>
            <a:fld id="{00000000-1234-1234-1234-123412341234}"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22276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662102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pPr marL="0" lvl="0" indent="0" algn="l" rtl="0">
              <a:spcBef>
                <a:spcPts val="0"/>
              </a:spcBef>
              <a:spcAft>
                <a:spcPts val="0"/>
              </a:spcAft>
              <a:buNone/>
            </a:pPr>
            <a:fld id="{00000000-1234-1234-1234-123412341234}"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3915217"/>
      </p:ext>
    </p:extLst>
  </p:cSld>
  <p:clrMap bg1="lt1" tx1="dk1" bg2="lt2" tx2="dk2" accent1="accent1" accent2="accent2" accent3="accent3" accent4="accent4" accent5="accent5" accent6="accent6" hlink="hlink" folHlink="folHlink"/>
  <p:sldLayoutIdLst>
    <p:sldLayoutId id="2147483804" r:id="rId1"/>
    <p:sldLayoutId id="214748380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news.euspert.com/improve-communication-skills-get-point/"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www.mynextmove.org/profile/summary/11-3131.00"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8.xml"/><Relationship Id="rId5" Type="http://schemas.openxmlformats.org/officeDocument/2006/relationships/hyperlink" Target="https://pxhere.com/en/photo/1443493" TargetMode="Externa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jpg"/><Relationship Id="rId4" Type="http://schemas.openxmlformats.org/officeDocument/2006/relationships/hyperlink" Target="https://pixabay.com/id/pelatihan-pendidikan-pengembangan-1848687/" TargetMode="Externa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jpg"/><Relationship Id="rId4" Type="http://schemas.openxmlformats.org/officeDocument/2006/relationships/hyperlink" Target="https://researchleap.com/structure-variables-affect-job-satisfaction-study-cuban-organizations/" TargetMode="External"/></Relationships>
</file>

<file path=ppt/slides/_rels/slide10.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g"/><Relationship Id="rId7" Type="http://schemas.openxmlformats.org/officeDocument/2006/relationships/diagramColors" Target="../diagrams/colors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Shape 201"/>
        <p:cNvGrpSpPr/>
        <p:nvPr/>
      </p:nvGrpSpPr>
      <p:grpSpPr>
        <a:xfrm>
          <a:off x="0" y="0"/>
          <a:ext cx="0" cy="0"/>
          <a:chOff x="0" y="0"/>
          <a:chExt cx="0" cy="0"/>
        </a:xfrm>
      </p:grpSpPr>
      <p:sp>
        <p:nvSpPr>
          <p:cNvPr id="209" name="Rectangle 208">
            <a:extLst>
              <a:ext uri="{FF2B5EF4-FFF2-40B4-BE49-F238E27FC236}">
                <a16:creationId xmlns:a16="http://schemas.microsoft.com/office/drawing/2014/main" id="{84C75E2B-CACA-478C-B26B-182AF87A1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11" name="Picture 210">
            <a:extLst>
              <a:ext uri="{FF2B5EF4-FFF2-40B4-BE49-F238E27FC236}">
                <a16:creationId xmlns:a16="http://schemas.microsoft.com/office/drawing/2014/main" id="{50FF2874-547C-4D14-9E18-28B19002FB8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13" name="Straight Connector 212">
            <a:extLst>
              <a:ext uri="{FF2B5EF4-FFF2-40B4-BE49-F238E27FC236}">
                <a16:creationId xmlns:a16="http://schemas.microsoft.com/office/drawing/2014/main" id="{36CF827D-A163-47F7-BD87-34EB4FA7D6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15" name="Straight Connector 214">
            <a:extLst>
              <a:ext uri="{FF2B5EF4-FFF2-40B4-BE49-F238E27FC236}">
                <a16:creationId xmlns:a16="http://schemas.microsoft.com/office/drawing/2014/main" id="{D299D9A9-1DA8-433D-A9BC-FB48D93D42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17" name="Rectangle 216">
            <a:extLst>
              <a:ext uri="{FF2B5EF4-FFF2-40B4-BE49-F238E27FC236}">
                <a16:creationId xmlns:a16="http://schemas.microsoft.com/office/drawing/2014/main" id="{5DC3EAF9-72B3-4C8A-B136-36D5FEA2FE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9" name="Rectangle 218">
            <a:extLst>
              <a:ext uri="{FF2B5EF4-FFF2-40B4-BE49-F238E27FC236}">
                <a16:creationId xmlns:a16="http://schemas.microsoft.com/office/drawing/2014/main" id="{56EE4A92-D979-45B8-98F8-1AED89DF51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02" name="Google Shape;202;p1"/>
          <p:cNvSpPr txBox="1">
            <a:spLocks noGrp="1"/>
          </p:cNvSpPr>
          <p:nvPr>
            <p:ph type="ctrTitle"/>
          </p:nvPr>
        </p:nvSpPr>
        <p:spPr>
          <a:xfrm>
            <a:off x="5127973" y="1474970"/>
            <a:ext cx="5596406" cy="3152742"/>
          </a:xfrm>
          <a:prstGeom prst="rect">
            <a:avLst/>
          </a:prstGeom>
        </p:spPr>
        <p:txBody>
          <a:bodyPr spcFirstLastPara="1" vert="horz" lIns="91440" tIns="45720" rIns="91440" bIns="45720" rtlCol="0" anchor="ctr" anchorCtr="0">
            <a:normAutofit/>
          </a:bodyPr>
          <a:lstStyle/>
          <a:p>
            <a:pPr marL="0" lvl="0" indent="0">
              <a:spcAft>
                <a:spcPts val="0"/>
              </a:spcAft>
              <a:buClr>
                <a:schemeClr val="lt1"/>
              </a:buClr>
              <a:buSzPts val="5400"/>
            </a:pPr>
            <a:r>
              <a:rPr lang="en-US" sz="3200"/>
              <a:t>Training and Development Needs for a HR Officer</a:t>
            </a:r>
            <a:br>
              <a:rPr lang="en-US" sz="3200"/>
            </a:br>
            <a:endParaRPr lang="en-US" sz="3200"/>
          </a:p>
        </p:txBody>
      </p:sp>
      <p:pic>
        <p:nvPicPr>
          <p:cNvPr id="204" name="Google Shape;204;p1"/>
          <p:cNvPicPr preferRelativeResize="0"/>
          <p:nvPr/>
        </p:nvPicPr>
        <p:blipFill rotWithShape="1">
          <a:blip r:embed="rId4"/>
          <a:stretch/>
        </p:blipFill>
        <p:spPr>
          <a:xfrm>
            <a:off x="151507" y="0"/>
            <a:ext cx="3509148" cy="1754574"/>
          </a:xfrm>
          <a:prstGeom prst="rect">
            <a:avLst/>
          </a:prstGeom>
          <a:noFill/>
        </p:spPr>
      </p:pic>
      <p:pic>
        <p:nvPicPr>
          <p:cNvPr id="221" name="Picture 220">
            <a:extLst>
              <a:ext uri="{FF2B5EF4-FFF2-40B4-BE49-F238E27FC236}">
                <a16:creationId xmlns:a16="http://schemas.microsoft.com/office/drawing/2014/main" id="{74C2E529-DF0A-4EAD-BAEC-8F2E222A94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23" name="Straight Connector 222">
            <a:extLst>
              <a:ext uri="{FF2B5EF4-FFF2-40B4-BE49-F238E27FC236}">
                <a16:creationId xmlns:a16="http://schemas.microsoft.com/office/drawing/2014/main" id="{D29A7DB0-0CB3-4394-A827-586E0CC211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03" name="Google Shape;203;p1"/>
          <p:cNvSpPr txBox="1">
            <a:spLocks noGrp="1"/>
          </p:cNvSpPr>
          <p:nvPr>
            <p:ph type="subTitle" idx="1"/>
          </p:nvPr>
        </p:nvSpPr>
        <p:spPr>
          <a:xfrm>
            <a:off x="680325" y="5215475"/>
            <a:ext cx="8144100" cy="10836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600"/>
              </a:spcAft>
              <a:buClr>
                <a:schemeClr val="lt1"/>
              </a:buClr>
              <a:buSzPts val="2000"/>
              <a:buNone/>
            </a:pPr>
            <a:r>
              <a:rPr lang="en-US" dirty="0"/>
              <a:t>Student Name:</a:t>
            </a:r>
            <a:r>
              <a:rPr lang="ro-RO" dirty="0"/>
              <a:t>  Sinziana </a:t>
            </a:r>
            <a:r>
              <a:rPr lang="ro-RO" dirty="0" err="1"/>
              <a:t>Madalina</a:t>
            </a:r>
            <a:r>
              <a:rPr lang="ro-RO" dirty="0"/>
              <a:t> Ifrim</a:t>
            </a:r>
            <a:endParaRPr lang="ro-RO"/>
          </a:p>
          <a:p>
            <a:pPr marL="0" lvl="0" indent="0" algn="l" rtl="0">
              <a:lnSpc>
                <a:spcPct val="90000"/>
              </a:lnSpc>
              <a:spcBef>
                <a:spcPts val="0"/>
              </a:spcBef>
              <a:spcAft>
                <a:spcPts val="600"/>
              </a:spcAft>
              <a:buClr>
                <a:schemeClr val="lt1"/>
              </a:buClr>
              <a:buSzPts val="2000"/>
              <a:buNone/>
            </a:pPr>
            <a:endParaRPr lang="ro-RO"/>
          </a:p>
          <a:p>
            <a:pPr marL="0" lvl="0" indent="0" algn="l" rtl="0">
              <a:lnSpc>
                <a:spcPct val="90000"/>
              </a:lnSpc>
              <a:spcBef>
                <a:spcPts val="0"/>
              </a:spcBef>
              <a:spcAft>
                <a:spcPts val="600"/>
              </a:spcAft>
              <a:buClr>
                <a:schemeClr val="lt1"/>
              </a:buClr>
              <a:buSzPts val="2000"/>
              <a:buNone/>
            </a:pPr>
            <a:r>
              <a:rPr lang="en-US" dirty="0"/>
              <a:t>ID:</a:t>
            </a:r>
            <a:r>
              <a:rPr lang="ro-RO" dirty="0"/>
              <a:t> 2112859</a:t>
            </a:r>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08"/>
        <p:cNvGrpSpPr/>
        <p:nvPr/>
      </p:nvGrpSpPr>
      <p:grpSpPr>
        <a:xfrm>
          <a:off x="0" y="0"/>
          <a:ext cx="0" cy="0"/>
          <a:chOff x="0" y="0"/>
          <a:chExt cx="0" cy="0"/>
        </a:xfrm>
      </p:grpSpPr>
      <p:sp>
        <p:nvSpPr>
          <p:cNvPr id="209" name="Google Shape;209;p2"/>
          <p:cNvSpPr txBox="1">
            <a:spLocks noGrp="1"/>
          </p:cNvSpPr>
          <p:nvPr>
            <p:ph type="title"/>
          </p:nvPr>
        </p:nvSpPr>
        <p:spPr/>
        <p:txBody>
          <a:bodyPr spcFirstLastPara="1" wrap="square" lIns="91425" tIns="45700" rIns="91425" bIns="45700" anchor="ctr" anchorCtr="0">
            <a:normAutofit/>
          </a:bodyPr>
          <a:lstStyle/>
          <a:p>
            <a:pPr marL="0" lvl="0" indent="0"/>
            <a:r>
              <a:rPr lang="en-US" b="0" i="0" u="none" strike="noStrike" cap="none" dirty="0">
                <a:latin typeface="Trebuchet MS"/>
                <a:ea typeface="Trebuchet MS"/>
                <a:cs typeface="Trebuchet MS"/>
                <a:sym typeface="Trebuchet MS"/>
              </a:rPr>
              <a:t>Introduction</a:t>
            </a:r>
          </a:p>
        </p:txBody>
      </p:sp>
      <p:sp>
        <p:nvSpPr>
          <p:cNvPr id="3" name="TextBox 2">
            <a:extLst>
              <a:ext uri="{FF2B5EF4-FFF2-40B4-BE49-F238E27FC236}">
                <a16:creationId xmlns:a16="http://schemas.microsoft.com/office/drawing/2014/main" id="{E0317E4D-CBCE-E29F-5CFA-57C3E62C91BB}"/>
              </a:ext>
            </a:extLst>
          </p:cNvPr>
          <p:cNvSpPr txBox="1"/>
          <p:nvPr/>
        </p:nvSpPr>
        <p:spPr>
          <a:xfrm>
            <a:off x="4685846" y="2336873"/>
            <a:ext cx="5608336" cy="3599313"/>
          </a:xfrm>
          <a:prstGeom prst="rect">
            <a:avLst/>
          </a:prstGeom>
          <a:noFill/>
          <a:ln>
            <a:noFill/>
          </a:ln>
        </p:spPr>
        <p:txBody>
          <a:bodyPr spcFirstLastPara="1" wrap="square" lIns="91425" tIns="45700" rIns="91425" bIns="45700" anchor="t" anchorCtr="0">
            <a:normAutofit/>
          </a:bodyPr>
          <a:lstStyle/>
          <a:p>
            <a:pPr marL="114300">
              <a:lnSpc>
                <a:spcPct val="90000"/>
              </a:lnSpc>
              <a:spcBef>
                <a:spcPts val="1000"/>
              </a:spcBef>
              <a:buClr>
                <a:schemeClr val="lt1"/>
              </a:buClr>
              <a:buSzPts val="1800"/>
            </a:pPr>
            <a:r>
              <a:rPr lang="en-US" sz="2400" dirty="0">
                <a:solidFill>
                  <a:schemeClr val="bg2">
                    <a:lumMod val="25000"/>
                  </a:schemeClr>
                </a:solidFill>
                <a:latin typeface="Trebuchet MS"/>
                <a:ea typeface="Trebuchet MS"/>
                <a:cs typeface="Trebuchet MS"/>
                <a:sym typeface="Trebuchet MS"/>
              </a:rPr>
              <a:t>   </a:t>
            </a:r>
            <a:r>
              <a:rPr lang="en-US" sz="2400" b="0" i="0" u="none" strike="noStrike" cap="none" dirty="0">
                <a:solidFill>
                  <a:schemeClr val="bg2">
                    <a:lumMod val="25000"/>
                  </a:schemeClr>
                </a:solidFill>
                <a:latin typeface="Trebuchet MS"/>
                <a:ea typeface="Trebuchet MS"/>
                <a:cs typeface="Trebuchet MS"/>
                <a:sym typeface="Trebuchet MS"/>
              </a:rPr>
              <a:t>Tesco is a multinational retail corporation based in the United Kingdom. The company was founded in 1919 by Jack Cohen and has grown to become one of the largest retailers in the world, operating in over 10 countries and employing more than 450,000 people globally. </a:t>
            </a:r>
          </a:p>
        </p:txBody>
      </p:sp>
      <p:sp>
        <p:nvSpPr>
          <p:cNvPr id="210" name="Google Shape;210;p2"/>
          <p:cNvSpPr txBox="1"/>
          <p:nvPr/>
        </p:nvSpPr>
        <p:spPr>
          <a:xfrm>
            <a:off x="680322" y="2336872"/>
            <a:ext cx="3790078" cy="3599317"/>
          </a:xfrm>
          <a:prstGeom prst="rect">
            <a:avLst/>
          </a:prstGeom>
          <a:noFill/>
          <a:ln>
            <a:noFill/>
          </a:ln>
        </p:spPr>
        <p:txBody>
          <a:bodyPr spcFirstLastPara="1" wrap="square" lIns="91425" tIns="45700" rIns="91425" bIns="45700" anchor="ctr" anchorCtr="0">
            <a:normAutofit/>
          </a:bodyPr>
          <a:lstStyle/>
          <a:p>
            <a:pPr marL="457200" lvl="0" indent="-228600">
              <a:lnSpc>
                <a:spcPct val="90000"/>
              </a:lnSpc>
              <a:spcBef>
                <a:spcPts val="1000"/>
              </a:spcBef>
              <a:buClr>
                <a:schemeClr val="lt1"/>
              </a:buClr>
              <a:buSzPts val="1600"/>
            </a:pPr>
            <a:r>
              <a:rPr lang="en-US" sz="1600" b="0" i="0" u="none" strike="noStrike" cap="none" dirty="0">
                <a:latin typeface="Trebuchet MS"/>
                <a:ea typeface="Trebuchet MS"/>
                <a:cs typeface="Trebuchet MS"/>
                <a:sym typeface="Trebuchet MS"/>
              </a:rPr>
              <a:t>What does Tesco do?</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Shape 214"/>
        <p:cNvGrpSpPr/>
        <p:nvPr/>
      </p:nvGrpSpPr>
      <p:grpSpPr>
        <a:xfrm>
          <a:off x="0" y="0"/>
          <a:ext cx="0" cy="0"/>
          <a:chOff x="0" y="0"/>
          <a:chExt cx="0" cy="0"/>
        </a:xfrm>
      </p:grpSpPr>
      <p:sp>
        <p:nvSpPr>
          <p:cNvPr id="215" name="Google Shape;215;p3"/>
          <p:cNvSpPr txBox="1">
            <a:spLocks noGrp="1"/>
          </p:cNvSpPr>
          <p:nvPr>
            <p:ph type="title"/>
          </p:nvPr>
        </p:nvSpPr>
        <p:spPr>
          <a:xfrm>
            <a:off x="1451579" y="804519"/>
            <a:ext cx="9603275" cy="1049235"/>
          </a:xfrm>
          <a:prstGeom prst="rect">
            <a:avLst/>
          </a:prstGeom>
        </p:spPr>
        <p:txBody>
          <a:bodyPr spcFirstLastPara="1" vert="horz" lIns="91440" tIns="45720" rIns="91440" bIns="45720" rtlCol="0" anchor="t" anchorCtr="0">
            <a:normAutofit/>
          </a:bodyPr>
          <a:lstStyle/>
          <a:p>
            <a:pPr marL="0" lvl="0" indent="0">
              <a:spcAft>
                <a:spcPts val="0"/>
              </a:spcAft>
              <a:buClr>
                <a:schemeClr val="lt1"/>
              </a:buClr>
              <a:buSzPts val="3600"/>
            </a:pPr>
            <a:r>
              <a:rPr lang="en-US"/>
              <a:t>The KSB Requirements</a:t>
            </a:r>
          </a:p>
        </p:txBody>
      </p:sp>
      <p:sp>
        <p:nvSpPr>
          <p:cNvPr id="216" name="Google Shape;216;p3"/>
          <p:cNvSpPr txBox="1"/>
          <p:nvPr/>
        </p:nvSpPr>
        <p:spPr>
          <a:xfrm>
            <a:off x="1451579" y="2015734"/>
            <a:ext cx="4162555" cy="3450613"/>
          </a:xfrm>
          <a:prstGeom prst="rect">
            <a:avLst/>
          </a:prstGeom>
        </p:spPr>
        <p:txBody>
          <a:bodyPr spcFirstLastPara="1" vert="horz" lIns="91440" tIns="45720" rIns="91440" bIns="45720" rtlCol="0" anchor="t" anchorCtr="0">
            <a:normAutofit/>
          </a:bodyPr>
          <a:lstStyle/>
          <a:p>
            <a:pPr marL="457200" marR="0" lvl="0" indent="-228600" defTabSz="914400">
              <a:lnSpc>
                <a:spcPct val="120000"/>
              </a:lnSpc>
              <a:spcBef>
                <a:spcPts val="0"/>
              </a:spcBef>
              <a:spcAft>
                <a:spcPts val="600"/>
              </a:spcAft>
              <a:buClr>
                <a:schemeClr val="accent1"/>
              </a:buClr>
              <a:buSzPct val="100000"/>
              <a:buFont typeface="Arial" panose="020B0604020202020204" pitchFamily="34" charset="0"/>
              <a:buChar char="•"/>
            </a:pPr>
            <a:r>
              <a:rPr lang="en-US" b="0" i="0" u="none" strike="noStrike" cap="none">
                <a:sym typeface="Trebuchet MS"/>
              </a:rPr>
              <a:t>Knowledge of Employment Law </a:t>
            </a:r>
          </a:p>
          <a:p>
            <a:pPr marL="457200" marR="0" lvl="0" indent="-228600" defTabSz="914400">
              <a:lnSpc>
                <a:spcPct val="120000"/>
              </a:lnSpc>
              <a:spcBef>
                <a:spcPts val="0"/>
              </a:spcBef>
              <a:spcAft>
                <a:spcPts val="600"/>
              </a:spcAft>
              <a:buClr>
                <a:schemeClr val="accent1"/>
              </a:buClr>
              <a:buSzPct val="100000"/>
              <a:buFont typeface="Arial" panose="020B0604020202020204" pitchFamily="34" charset="0"/>
              <a:buChar char="•"/>
            </a:pPr>
            <a:r>
              <a:rPr lang="en-US" b="0" i="0" u="none" strike="noStrike" cap="none">
                <a:sym typeface="Trebuchet MS"/>
              </a:rPr>
              <a:t>Communication Skills</a:t>
            </a:r>
          </a:p>
          <a:p>
            <a:pPr marL="457200" marR="0" lvl="0" indent="-228600" defTabSz="914400">
              <a:lnSpc>
                <a:spcPct val="120000"/>
              </a:lnSpc>
              <a:spcBef>
                <a:spcPts val="0"/>
              </a:spcBef>
              <a:spcAft>
                <a:spcPts val="600"/>
              </a:spcAft>
              <a:buClr>
                <a:schemeClr val="accent1"/>
              </a:buClr>
              <a:buSzPct val="100000"/>
              <a:buFont typeface="Arial" panose="020B0604020202020204" pitchFamily="34" charset="0"/>
              <a:buChar char="•"/>
            </a:pPr>
            <a:r>
              <a:rPr lang="en-US" b="0" i="0" u="none" strike="noStrike" cap="none">
                <a:sym typeface="Trebuchet MS"/>
              </a:rPr>
              <a:t>Recruitment Knowledge</a:t>
            </a:r>
          </a:p>
          <a:p>
            <a:pPr marL="457200" marR="0" lvl="0" indent="-228600" defTabSz="914400">
              <a:lnSpc>
                <a:spcPct val="120000"/>
              </a:lnSpc>
              <a:spcBef>
                <a:spcPts val="0"/>
              </a:spcBef>
              <a:spcAft>
                <a:spcPts val="600"/>
              </a:spcAft>
              <a:buClr>
                <a:schemeClr val="accent1"/>
              </a:buClr>
              <a:buSzPct val="100000"/>
              <a:buFont typeface="Arial" panose="020B0604020202020204" pitchFamily="34" charset="0"/>
              <a:buChar char="•"/>
            </a:pPr>
            <a:r>
              <a:rPr lang="en-US" b="0" i="0" u="none" strike="noStrike" cap="none">
                <a:sym typeface="Trebuchet MS"/>
              </a:rPr>
              <a:t>Performance Management</a:t>
            </a:r>
          </a:p>
          <a:p>
            <a:pPr marL="457200" marR="0" lvl="0" indent="-228600" defTabSz="914400">
              <a:lnSpc>
                <a:spcPct val="120000"/>
              </a:lnSpc>
              <a:spcBef>
                <a:spcPts val="0"/>
              </a:spcBef>
              <a:spcAft>
                <a:spcPts val="600"/>
              </a:spcAft>
              <a:buClr>
                <a:schemeClr val="accent1"/>
              </a:buClr>
              <a:buSzPct val="100000"/>
              <a:buFont typeface="Arial" panose="020B0604020202020204" pitchFamily="34" charset="0"/>
              <a:buChar char="•"/>
            </a:pPr>
            <a:r>
              <a:rPr lang="en-US" b="0" i="0" u="none" strike="noStrike" cap="none">
                <a:sym typeface="Trebuchet MS"/>
              </a:rPr>
              <a:t>Employee Relations</a:t>
            </a:r>
          </a:p>
          <a:p>
            <a:pPr marL="457200" marR="0" lvl="0" indent="-228600" defTabSz="914400">
              <a:lnSpc>
                <a:spcPct val="120000"/>
              </a:lnSpc>
              <a:spcBef>
                <a:spcPts val="0"/>
              </a:spcBef>
              <a:spcAft>
                <a:spcPts val="600"/>
              </a:spcAft>
              <a:buClr>
                <a:schemeClr val="accent1"/>
              </a:buClr>
              <a:buSzPct val="100000"/>
              <a:buFont typeface="Arial" panose="020B0604020202020204" pitchFamily="34" charset="0"/>
              <a:buChar char="•"/>
            </a:pPr>
            <a:r>
              <a:rPr lang="en-US" b="0" i="0" u="none" strike="noStrike" cap="none">
                <a:sym typeface="Trebuchet MS"/>
              </a:rPr>
              <a:t>Compensation and Benefits</a:t>
            </a:r>
          </a:p>
        </p:txBody>
      </p:sp>
      <p:pic>
        <p:nvPicPr>
          <p:cNvPr id="3" name="Picture 2">
            <a:extLst>
              <a:ext uri="{FF2B5EF4-FFF2-40B4-BE49-F238E27FC236}">
                <a16:creationId xmlns:a16="http://schemas.microsoft.com/office/drawing/2014/main" id="{46BC76B4-D37C-E837-71C9-A45419F76B15}"/>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274224" y="2015734"/>
            <a:ext cx="4600817" cy="3450613"/>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220"/>
        <p:cNvGrpSpPr/>
        <p:nvPr/>
      </p:nvGrpSpPr>
      <p:grpSpPr>
        <a:xfrm>
          <a:off x="0" y="0"/>
          <a:ext cx="0" cy="0"/>
          <a:chOff x="0" y="0"/>
          <a:chExt cx="0" cy="0"/>
        </a:xfrm>
      </p:grpSpPr>
      <p:sp useBgFill="1">
        <p:nvSpPr>
          <p:cNvPr id="230" name="Rectangle 226">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group of people sitting around a table&#10;&#10;Description automatically generated with medium confidence">
            <a:extLst>
              <a:ext uri="{FF2B5EF4-FFF2-40B4-BE49-F238E27FC236}">
                <a16:creationId xmlns:a16="http://schemas.microsoft.com/office/drawing/2014/main" id="{AADF37E6-CF35-4D93-2739-1D0B0288232E}"/>
              </a:ext>
            </a:extLst>
          </p:cNvPr>
          <p:cNvPicPr>
            <a:picLocks noChangeAspect="1"/>
          </p:cNvPicPr>
          <p:nvPr/>
        </p:nvPicPr>
        <p:blipFill rotWithShape="1">
          <a:blip r:embed="rId3">
            <a:alphaModFix amt="50000"/>
            <a:extLst>
              <a:ext uri="{837473B0-CC2E-450A-ABE3-18F120FF3D39}">
                <a1611:picAttrSrcUrl xmlns:a1611="http://schemas.microsoft.com/office/drawing/2016/11/main" r:id="rId4"/>
              </a:ext>
            </a:extLst>
          </a:blip>
          <a:srcRect l="2"/>
          <a:stretch/>
        </p:blipFill>
        <p:spPr>
          <a:xfrm>
            <a:off x="305" y="10"/>
            <a:ext cx="12191695" cy="6857990"/>
          </a:xfrm>
          <a:prstGeom prst="rect">
            <a:avLst/>
          </a:prstGeom>
        </p:spPr>
      </p:pic>
      <p:sp>
        <p:nvSpPr>
          <p:cNvPr id="232"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238"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239" name="Rectangle 232">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22" name="Google Shape;222;p4"/>
          <p:cNvSpPr txBox="1">
            <a:spLocks noGrp="1"/>
          </p:cNvSpPr>
          <p:nvPr>
            <p:ph type="title"/>
          </p:nvPr>
        </p:nvSpPr>
        <p:spPr>
          <a:xfrm>
            <a:off x="1130271" y="1193800"/>
            <a:ext cx="3193050" cy="4699000"/>
          </a:xfrm>
          <a:prstGeom prst="rect">
            <a:avLst/>
          </a:prstGeom>
        </p:spPr>
        <p:txBody>
          <a:bodyPr spcFirstLastPara="1" lIns="91425" tIns="45700" rIns="91425" bIns="45700" anchor="ctr" anchorCtr="0">
            <a:normAutofit/>
          </a:bodyPr>
          <a:lstStyle/>
          <a:p>
            <a:pPr marL="0" lvl="0" indent="0" rtl="0">
              <a:spcBef>
                <a:spcPts val="0"/>
              </a:spcBef>
              <a:spcAft>
                <a:spcPts val="0"/>
              </a:spcAft>
              <a:buClr>
                <a:schemeClr val="lt1"/>
              </a:buClr>
              <a:buSzPts val="3600"/>
              <a:buFont typeface="Trebuchet MS"/>
              <a:buNone/>
            </a:pPr>
            <a:r>
              <a:rPr lang="en-US"/>
              <a:t>The KSB Requirements (Continued) </a:t>
            </a:r>
            <a:endParaRPr lang="en-GB"/>
          </a:p>
        </p:txBody>
      </p:sp>
      <p:cxnSp>
        <p:nvCxnSpPr>
          <p:cNvPr id="235" name="Straight Connector 234">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240" name="Google Shape;221;p4"/>
          <p:cNvSpPr txBox="1">
            <a:spLocks noGrp="1"/>
          </p:cNvSpPr>
          <p:nvPr>
            <p:ph idx="1"/>
          </p:nvPr>
        </p:nvSpPr>
        <p:spPr>
          <a:xfrm>
            <a:off x="4976636" y="1193800"/>
            <a:ext cx="6085091" cy="4699000"/>
          </a:xfrm>
          <a:prstGeom prst="rect">
            <a:avLst/>
          </a:prstGeom>
        </p:spPr>
        <p:txBody>
          <a:bodyPr spcFirstLastPara="1" lIns="91425" tIns="45700" rIns="91425" bIns="45700" anchor="ctr" anchorCtr="0">
            <a:normAutofit/>
          </a:bodyPr>
          <a:lstStyle/>
          <a:p>
            <a:pPr marL="228600" lvl="0" indent="-228600" rtl="0">
              <a:spcBef>
                <a:spcPts val="0"/>
              </a:spcBef>
              <a:spcAft>
                <a:spcPts val="0"/>
              </a:spcAft>
              <a:buClr>
                <a:schemeClr val="lt1"/>
              </a:buClr>
              <a:buSzPts val="2600"/>
              <a:buChar char="•"/>
            </a:pPr>
            <a:r>
              <a:rPr lang="en-GB"/>
              <a:t>Training and Development</a:t>
            </a:r>
          </a:p>
          <a:p>
            <a:pPr marL="228600" lvl="0" indent="-228600" rtl="0">
              <a:spcBef>
                <a:spcPts val="1000"/>
              </a:spcBef>
              <a:spcAft>
                <a:spcPts val="0"/>
              </a:spcAft>
              <a:buClr>
                <a:schemeClr val="lt1"/>
              </a:buClr>
              <a:buSzPts val="2600"/>
              <a:buChar char="•"/>
            </a:pPr>
            <a:r>
              <a:rPr lang="en-GB"/>
              <a:t>Data Management</a:t>
            </a:r>
          </a:p>
          <a:p>
            <a:pPr marL="228600" lvl="0" indent="-228600" rtl="0">
              <a:spcBef>
                <a:spcPts val="1000"/>
              </a:spcBef>
              <a:spcAft>
                <a:spcPts val="0"/>
              </a:spcAft>
              <a:buSzPts val="2600"/>
              <a:buChar char="•"/>
            </a:pPr>
            <a:r>
              <a:rPr lang="en-GB"/>
              <a:t>Communication</a:t>
            </a:r>
          </a:p>
          <a:p>
            <a:pPr marL="228600" lvl="0" indent="-228600" rtl="0">
              <a:spcBef>
                <a:spcPts val="1000"/>
              </a:spcBef>
              <a:spcAft>
                <a:spcPts val="0"/>
              </a:spcAft>
              <a:buSzPts val="2600"/>
              <a:buChar char="•"/>
            </a:pPr>
            <a:r>
              <a:rPr lang="en-GB" err="1"/>
              <a:t>Organisational</a:t>
            </a:r>
            <a:r>
              <a:rPr lang="en-GB"/>
              <a:t> Skills</a:t>
            </a:r>
          </a:p>
          <a:p>
            <a:pPr marL="228600" lvl="0" indent="-76200" rtl="0">
              <a:spcBef>
                <a:spcPts val="1000"/>
              </a:spcBef>
              <a:spcAft>
                <a:spcPts val="0"/>
              </a:spcAft>
              <a:buClr>
                <a:schemeClr val="lt1"/>
              </a:buClr>
              <a:buSzPts val="2400"/>
              <a:buNone/>
            </a:pPr>
            <a:endParaRPr lang="en-GB"/>
          </a:p>
        </p:txBody>
      </p:sp>
      <p:sp>
        <p:nvSpPr>
          <p:cNvPr id="241"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226"/>
        <p:cNvGrpSpPr/>
        <p:nvPr/>
      </p:nvGrpSpPr>
      <p:grpSpPr>
        <a:xfrm>
          <a:off x="0" y="0"/>
          <a:ext cx="0" cy="0"/>
          <a:chOff x="0" y="0"/>
          <a:chExt cx="0" cy="0"/>
        </a:xfrm>
      </p:grpSpPr>
      <p:sp>
        <p:nvSpPr>
          <p:cNvPr id="259" name="Rectangle 231">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60" name="Picture 233">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61" name="Straight Connector 235">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62" name="Straight Connector 237">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63" name="Rectangle 239">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icon&#10;&#10;Description automatically generated">
            <a:extLst>
              <a:ext uri="{FF2B5EF4-FFF2-40B4-BE49-F238E27FC236}">
                <a16:creationId xmlns:a16="http://schemas.microsoft.com/office/drawing/2014/main" id="{AD5485E9-CD32-CBFD-34CE-91AD071A71FF}"/>
              </a:ext>
            </a:extLst>
          </p:cNvPr>
          <p:cNvPicPr>
            <a:picLocks noChangeAspect="1"/>
          </p:cNvPicPr>
          <p:nvPr/>
        </p:nvPicPr>
        <p:blipFill rotWithShape="1">
          <a:blip r:embed="rId4">
            <a:alphaModFix amt="50000"/>
            <a:extLst>
              <a:ext uri="{837473B0-CC2E-450A-ABE3-18F120FF3D39}">
                <a1611:picAttrSrcUrl xmlns:a1611="http://schemas.microsoft.com/office/drawing/2016/11/main" r:id="rId5"/>
              </a:ext>
            </a:extLst>
          </a:blip>
          <a:srcRect t="828" r="-1" b="2187"/>
          <a:stretch/>
        </p:blipFill>
        <p:spPr>
          <a:xfrm>
            <a:off x="305" y="10"/>
            <a:ext cx="12191695" cy="6857990"/>
          </a:xfrm>
          <a:prstGeom prst="rect">
            <a:avLst/>
          </a:prstGeom>
        </p:spPr>
      </p:pic>
      <p:sp>
        <p:nvSpPr>
          <p:cNvPr id="264"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265"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266" name="Rectangle 245">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27" name="Google Shape;227;p5"/>
          <p:cNvSpPr txBox="1">
            <a:spLocks noGrp="1"/>
          </p:cNvSpPr>
          <p:nvPr>
            <p:ph type="title"/>
          </p:nvPr>
        </p:nvSpPr>
        <p:spPr>
          <a:xfrm>
            <a:off x="1130271" y="1193800"/>
            <a:ext cx="3193050" cy="4699000"/>
          </a:xfrm>
        </p:spPr>
        <p:txBody>
          <a:bodyPr spcFirstLastPara="1" vert="horz" lIns="91440" tIns="45720" rIns="91440" bIns="45720" rtlCol="0" anchor="ctr" anchorCtr="0">
            <a:normAutofit/>
          </a:bodyPr>
          <a:lstStyle/>
          <a:p>
            <a:pPr marL="0" lvl="0" indent="0"/>
            <a:r>
              <a:rPr lang="en-US" sz="3200" u="none" strike="noStrike">
                <a:sym typeface="Trebuchet MS"/>
              </a:rPr>
              <a:t>Conducting a Personal Skill Audit</a:t>
            </a:r>
          </a:p>
        </p:txBody>
      </p:sp>
      <p:cxnSp>
        <p:nvCxnSpPr>
          <p:cNvPr id="267" name="Straight Connector 247">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19D54C51-6A36-8D2A-DC15-14C3B27B8D4D}"/>
              </a:ext>
            </a:extLst>
          </p:cNvPr>
          <p:cNvSpPr txBox="1"/>
          <p:nvPr/>
        </p:nvSpPr>
        <p:spPr>
          <a:xfrm>
            <a:off x="4976636" y="1193800"/>
            <a:ext cx="6085091" cy="4699000"/>
          </a:xfrm>
          <a:prstGeom prst="rect">
            <a:avLst/>
          </a:prstGeom>
        </p:spPr>
        <p:txBody>
          <a:bodyPr spcFirstLastPara="1" vert="horz" lIns="91440" tIns="45720" rIns="91440" bIns="45720" rtlCol="0" anchor="ctr" anchorCtr="0">
            <a:normAutofit/>
          </a:bodyPr>
          <a:lstStyle/>
          <a:p>
            <a:pPr marL="457200" indent="-228600" defTabSz="914400">
              <a:lnSpc>
                <a:spcPct val="120000"/>
              </a:lnSpc>
              <a:spcBef>
                <a:spcPts val="1000"/>
              </a:spcBef>
              <a:buClr>
                <a:schemeClr val="accent1"/>
              </a:buClr>
              <a:buSzPct val="100000"/>
              <a:buFont typeface="Arial" panose="020B0604020202020204" pitchFamily="34" charset="0"/>
              <a:buChar char="•"/>
            </a:pPr>
            <a:r>
              <a:rPr lang="en-US" b="0" i="0" u="none" strike="noStrike" cap="none">
                <a:sym typeface="Trebuchet MS"/>
              </a:rPr>
              <a:t>In conducting a personal skill audit, firstly I would pinpoint my knowledge, skills, and behaviour. I will start by identifying my current level of knowledge, skills, and behaviors related to HR. </a:t>
            </a:r>
          </a:p>
        </p:txBody>
      </p:sp>
      <p:sp>
        <p:nvSpPr>
          <p:cNvPr id="268"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Shape 232"/>
        <p:cNvGrpSpPr/>
        <p:nvPr/>
      </p:nvGrpSpPr>
      <p:grpSpPr>
        <a:xfrm>
          <a:off x="0" y="0"/>
          <a:ext cx="0" cy="0"/>
          <a:chOff x="0" y="0"/>
          <a:chExt cx="0" cy="0"/>
        </a:xfrm>
      </p:grpSpPr>
      <p:sp>
        <p:nvSpPr>
          <p:cNvPr id="233" name="Google Shape;233;p6"/>
          <p:cNvSpPr txBox="1">
            <a:spLocks noGrp="1"/>
          </p:cNvSpPr>
          <p:nvPr>
            <p:ph type="title"/>
          </p:nvPr>
        </p:nvSpPr>
        <p:spPr>
          <a:prstGeom prst="rect">
            <a:avLst/>
          </a:prstGeom>
        </p:spPr>
        <p:txBody>
          <a:bodyPr spcFirstLastPara="1" vert="horz" lIns="91440" tIns="45720" rIns="91440" bIns="0" rtlCol="0" anchor="b" anchorCtr="0">
            <a:normAutofit/>
          </a:bodyPr>
          <a:lstStyle/>
          <a:p>
            <a:pPr marL="0" lvl="0" indent="0">
              <a:spcAft>
                <a:spcPts val="0"/>
              </a:spcAft>
              <a:buSzPts val="1800"/>
            </a:pPr>
            <a:r>
              <a:rPr lang="en-US" sz="4400"/>
              <a:t>Conducting My SWOT Analysis</a:t>
            </a:r>
          </a:p>
        </p:txBody>
      </p:sp>
      <p:sp>
        <p:nvSpPr>
          <p:cNvPr id="2" name="TextBox 1">
            <a:extLst>
              <a:ext uri="{FF2B5EF4-FFF2-40B4-BE49-F238E27FC236}">
                <a16:creationId xmlns:a16="http://schemas.microsoft.com/office/drawing/2014/main" id="{B0CEAA7A-2B16-4B46-716F-0F1373213CAA}"/>
              </a:ext>
            </a:extLst>
          </p:cNvPr>
          <p:cNvSpPr txBox="1"/>
          <p:nvPr/>
        </p:nvSpPr>
        <p:spPr>
          <a:xfrm>
            <a:off x="5199321" y="2511646"/>
            <a:ext cx="1828800" cy="1828800"/>
          </a:xfrm>
          <a:prstGeom prst="rect">
            <a:avLst/>
          </a:prstGeom>
          <a:noFill/>
        </p:spPr>
        <p:txBody>
          <a:bodyPr wrap="square" rtlCol="0">
            <a:spAutoFit/>
          </a:bodyPr>
          <a:lstStyle/>
          <a:p>
            <a:pPr algn="l"/>
            <a:endParaRPr lang="en-US" dirty="0"/>
          </a:p>
        </p:txBody>
      </p:sp>
      <p:sp>
        <p:nvSpPr>
          <p:cNvPr id="8" name="Content Placeholder 2">
            <a:extLst>
              <a:ext uri="{FF2B5EF4-FFF2-40B4-BE49-F238E27FC236}">
                <a16:creationId xmlns:a16="http://schemas.microsoft.com/office/drawing/2014/main" id="{EA3EA5BF-DB69-2C70-6B1E-7535193FC90B}"/>
              </a:ext>
            </a:extLst>
          </p:cNvPr>
          <p:cNvSpPr>
            <a:spLocks noGrp="1"/>
          </p:cNvSpPr>
          <p:nvPr>
            <p:ph idx="1"/>
          </p:nvPr>
        </p:nvSpPr>
        <p:spPr>
          <a:xfrm>
            <a:off x="1451579" y="2015732"/>
            <a:ext cx="9603275" cy="4037749"/>
          </a:xfrm>
          <a:prstGeom prst="rect">
            <a:avLst/>
          </a:prstGeom>
        </p:spPr>
        <p:txBody>
          <a:bodyPr vert="horz" lIns="91440" tIns="45720" rIns="91440" bIns="45720" rtlCol="0">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b="1" dirty="0">
                <a:solidFill>
                  <a:srgbClr val="000000"/>
                </a:solidFill>
                <a:effectLst/>
                <a:latin typeface="Times New Roman" panose="02020603050405020304" pitchFamily="18" charset="0"/>
                <a:ea typeface="Times New Roman" panose="02020603050405020304" pitchFamily="18" charset="0"/>
              </a:rPr>
              <a:t>Strengths</a:t>
            </a:r>
            <a:r>
              <a:rPr lang="en-US" sz="1800" dirty="0">
                <a:solidFill>
                  <a:srgbClr val="000000"/>
                </a:solidFill>
                <a:effectLst/>
                <a:latin typeface="Times New Roman" panose="02020603050405020304" pitchFamily="18"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pPr lvl="0"/>
            <a:r>
              <a:rPr lang="en-US" sz="1800" dirty="0">
                <a:solidFill>
                  <a:srgbClr val="000000"/>
                </a:solidFill>
                <a:effectLst/>
                <a:latin typeface="Times New Roman" panose="02020603050405020304" pitchFamily="18" charset="0"/>
                <a:ea typeface="Times New Roman" panose="02020603050405020304" pitchFamily="18" charset="0"/>
              </a:rPr>
              <a:t>Strong communication skills</a:t>
            </a:r>
            <a:endParaRPr lang="en-GB" sz="1800" dirty="0">
              <a:effectLst/>
              <a:latin typeface="Times New Roman" panose="02020603050405020304" pitchFamily="18" charset="0"/>
              <a:ea typeface="Times New Roman" panose="02020603050405020304" pitchFamily="18" charset="0"/>
            </a:endParaRPr>
          </a:p>
          <a:p>
            <a:pPr lvl="0"/>
            <a:r>
              <a:rPr lang="en-US" sz="1800" dirty="0">
                <a:solidFill>
                  <a:srgbClr val="000000"/>
                </a:solidFill>
                <a:effectLst/>
                <a:latin typeface="Times New Roman" panose="02020603050405020304" pitchFamily="18" charset="0"/>
                <a:ea typeface="Times New Roman" panose="02020603050405020304" pitchFamily="18" charset="0"/>
              </a:rPr>
              <a:t>Excellent time management skills</a:t>
            </a:r>
            <a:endParaRPr lang="en-GB" sz="1800" dirty="0">
              <a:effectLst/>
              <a:latin typeface="Times New Roman" panose="02020603050405020304" pitchFamily="18" charset="0"/>
              <a:ea typeface="Times New Roman" panose="02020603050405020304" pitchFamily="18" charset="0"/>
            </a:endParaRPr>
          </a:p>
          <a:p>
            <a:pPr lvl="0"/>
            <a:r>
              <a:rPr lang="en-US" sz="1800" dirty="0">
                <a:solidFill>
                  <a:srgbClr val="000000"/>
                </a:solidFill>
                <a:effectLst/>
                <a:latin typeface="Times New Roman" panose="02020603050405020304" pitchFamily="18" charset="0"/>
                <a:ea typeface="Times New Roman" panose="02020603050405020304" pitchFamily="18" charset="0"/>
              </a:rPr>
              <a:t>Good understanding of HR theories an</a:t>
            </a:r>
            <a:r>
              <a:rPr lang="ro-RO" sz="1800" dirty="0">
                <a:solidFill>
                  <a:srgbClr val="000000"/>
                </a:solidFill>
                <a:effectLst/>
                <a:latin typeface="Times New Roman" panose="02020603050405020304" pitchFamily="18" charset="0"/>
                <a:ea typeface="Times New Roman" panose="02020603050405020304" pitchFamily="18" charset="0"/>
              </a:rPr>
              <a:t>g</a:t>
            </a:r>
            <a:r>
              <a:rPr lang="en-US" sz="1800" dirty="0">
                <a:solidFill>
                  <a:srgbClr val="000000"/>
                </a:solidFill>
                <a:effectLst/>
                <a:latin typeface="Times New Roman" panose="02020603050405020304" pitchFamily="18" charset="0"/>
                <a:ea typeface="Times New Roman" panose="02020603050405020304" pitchFamily="18" charset="0"/>
              </a:rPr>
              <a:t>d concepts</a:t>
            </a:r>
            <a:endParaRPr lang="en-GB" sz="1800" dirty="0">
              <a:effectLst/>
              <a:latin typeface="Times New Roman" panose="02020603050405020304" pitchFamily="18" charset="0"/>
              <a:ea typeface="Times New Roman" panose="02020603050405020304" pitchFamily="18" charset="0"/>
            </a:endParaRPr>
          </a:p>
          <a:p>
            <a:r>
              <a:rPr lang="en-US" sz="1800" b="1" dirty="0">
                <a:solidFill>
                  <a:srgbClr val="000000"/>
                </a:solidFill>
                <a:effectLst/>
                <a:latin typeface="Times New Roman" panose="02020603050405020304" pitchFamily="18" charset="0"/>
                <a:ea typeface="Times New Roman" panose="02020603050405020304" pitchFamily="18" charset="0"/>
              </a:rPr>
              <a:t>Weaknesses</a:t>
            </a:r>
            <a:r>
              <a:rPr lang="en-US" sz="1800" dirty="0">
                <a:solidFill>
                  <a:srgbClr val="000000"/>
                </a:solidFill>
                <a:effectLst/>
                <a:latin typeface="Times New Roman" panose="02020603050405020304" pitchFamily="18"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pPr lvl="0"/>
            <a:r>
              <a:rPr lang="en-US" sz="1800" dirty="0">
                <a:solidFill>
                  <a:srgbClr val="000000"/>
                </a:solidFill>
                <a:effectLst/>
                <a:latin typeface="Times New Roman" panose="02020603050405020304" pitchFamily="18" charset="0"/>
                <a:ea typeface="Times New Roman" panose="02020603050405020304" pitchFamily="18" charset="0"/>
              </a:rPr>
              <a:t>Limited practical experience in HR</a:t>
            </a:r>
            <a:endParaRPr lang="en-GB" sz="1800" dirty="0">
              <a:effectLst/>
              <a:latin typeface="Times New Roman" panose="02020603050405020304" pitchFamily="18" charset="0"/>
              <a:ea typeface="Times New Roman" panose="02020603050405020304" pitchFamily="18" charset="0"/>
            </a:endParaRPr>
          </a:p>
          <a:p>
            <a:pPr lvl="0"/>
            <a:r>
              <a:rPr lang="en-US" sz="1800" dirty="0">
                <a:solidFill>
                  <a:srgbClr val="000000"/>
                </a:solidFill>
                <a:effectLst/>
                <a:latin typeface="Times New Roman" panose="02020603050405020304" pitchFamily="18" charset="0"/>
                <a:ea typeface="Times New Roman" panose="02020603050405020304" pitchFamily="18" charset="0"/>
              </a:rPr>
              <a:t>Lack of proficiency in HR software and tools</a:t>
            </a:r>
            <a:endParaRPr lang="en-GB" sz="1800" dirty="0">
              <a:effectLst/>
              <a:latin typeface="Times New Roman" panose="02020603050405020304" pitchFamily="18" charset="0"/>
              <a:ea typeface="Times New Roman" panose="02020603050405020304" pitchFamily="18" charset="0"/>
            </a:endParaRPr>
          </a:p>
          <a:p>
            <a:pPr lvl="0"/>
            <a:r>
              <a:rPr lang="en-US" sz="1800" dirty="0">
                <a:solidFill>
                  <a:srgbClr val="000000"/>
                </a:solidFill>
                <a:effectLst/>
                <a:latin typeface="Times New Roman" panose="02020603050405020304" pitchFamily="18" charset="0"/>
                <a:ea typeface="Times New Roman" panose="02020603050405020304" pitchFamily="18" charset="0"/>
              </a:rPr>
              <a:t>Limited understanding of diversity and inclusion practice</a:t>
            </a:r>
            <a:endParaRPr lang="en-GB" sz="1800" dirty="0">
              <a:effectLst/>
              <a:latin typeface="Times New Roman" panose="02020603050405020304" pitchFamily="18" charset="0"/>
              <a:ea typeface="Times New Roman" panose="02020603050405020304" pitchFamily="18" charset="0"/>
            </a:endParaRPr>
          </a:p>
          <a:p>
            <a:r>
              <a:rPr lang="en-US" sz="1800" b="1" dirty="0">
                <a:solidFill>
                  <a:srgbClr val="000000"/>
                </a:solidFill>
                <a:effectLst/>
                <a:latin typeface="Times New Roman" panose="02020603050405020304" pitchFamily="18" charset="0"/>
                <a:ea typeface="Times New Roman" panose="02020603050405020304" pitchFamily="18" charset="0"/>
              </a:rPr>
              <a:t>Opportunities</a:t>
            </a:r>
            <a:r>
              <a:rPr lang="en-US" sz="1800" dirty="0">
                <a:solidFill>
                  <a:srgbClr val="000000"/>
                </a:solidFill>
                <a:effectLst/>
                <a:latin typeface="Times New Roman" panose="02020603050405020304" pitchFamily="18"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pPr lvl="0"/>
            <a:r>
              <a:rPr lang="en-US" sz="1800" dirty="0">
                <a:solidFill>
                  <a:srgbClr val="000000"/>
                </a:solidFill>
                <a:effectLst/>
                <a:latin typeface="Times New Roman" panose="02020603050405020304" pitchFamily="18" charset="0"/>
                <a:ea typeface="Times New Roman" panose="02020603050405020304" pitchFamily="18" charset="0"/>
              </a:rPr>
              <a:t>Attend HR conferences and workshops to learn about the latest trends and best practices</a:t>
            </a:r>
            <a:endParaRPr lang="en-GB" sz="1800" dirty="0">
              <a:effectLst/>
              <a:latin typeface="Times New Roman" panose="02020603050405020304" pitchFamily="18" charset="0"/>
              <a:ea typeface="Times New Roman" panose="02020603050405020304" pitchFamily="18" charset="0"/>
            </a:endParaRPr>
          </a:p>
          <a:p>
            <a:pPr lvl="0"/>
            <a:r>
              <a:rPr lang="en-US" sz="1800" dirty="0">
                <a:solidFill>
                  <a:srgbClr val="000000"/>
                </a:solidFill>
                <a:effectLst/>
                <a:latin typeface="Times New Roman" panose="02020603050405020304" pitchFamily="18" charset="0"/>
                <a:ea typeface="Times New Roman" panose="02020603050405020304" pitchFamily="18" charset="0"/>
              </a:rPr>
              <a:t>Participate in internships or volunteer work to gain practical experience</a:t>
            </a:r>
            <a:endParaRPr lang="en-GB" sz="1800" dirty="0">
              <a:effectLst/>
              <a:latin typeface="Times New Roman" panose="02020603050405020304" pitchFamily="18" charset="0"/>
              <a:ea typeface="Times New Roman" panose="02020603050405020304" pitchFamily="18" charset="0"/>
            </a:endParaRPr>
          </a:p>
          <a:p>
            <a:pPr lvl="0"/>
            <a:r>
              <a:rPr lang="en-US" sz="1800" dirty="0">
                <a:solidFill>
                  <a:srgbClr val="000000"/>
                </a:solidFill>
                <a:effectLst/>
                <a:latin typeface="Times New Roman" panose="02020603050405020304" pitchFamily="18" charset="0"/>
                <a:ea typeface="Times New Roman" panose="02020603050405020304" pitchFamily="18" charset="0"/>
              </a:rPr>
              <a:t>Take online courses or certification programs to develop new skills</a:t>
            </a:r>
            <a:endParaRPr lang="en-GB" sz="1800" dirty="0">
              <a:effectLst/>
              <a:latin typeface="Times New Roman" panose="02020603050405020304" pitchFamily="18" charset="0"/>
              <a:ea typeface="Times New Roman" panose="02020603050405020304" pitchFamily="18" charset="0"/>
            </a:endParaRPr>
          </a:p>
          <a:p>
            <a:r>
              <a:rPr lang="en-US" sz="1800" b="1" dirty="0">
                <a:solidFill>
                  <a:srgbClr val="000000"/>
                </a:solidFill>
                <a:effectLst/>
                <a:latin typeface="Times New Roman" panose="02020603050405020304" pitchFamily="18" charset="0"/>
                <a:ea typeface="Times New Roman" panose="02020603050405020304" pitchFamily="18" charset="0"/>
              </a:rPr>
              <a:t>Threats</a:t>
            </a:r>
            <a:r>
              <a:rPr lang="en-US" sz="1800" dirty="0">
                <a:solidFill>
                  <a:srgbClr val="000000"/>
                </a:solidFill>
                <a:effectLst/>
                <a:latin typeface="Times New Roman" panose="02020603050405020304" pitchFamily="18"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pPr lvl="0"/>
            <a:r>
              <a:rPr lang="en-US" sz="1800" dirty="0">
                <a:solidFill>
                  <a:srgbClr val="000000"/>
                </a:solidFill>
                <a:effectLst/>
                <a:latin typeface="Times New Roman" panose="02020603050405020304" pitchFamily="18" charset="0"/>
                <a:ea typeface="Times New Roman" panose="02020603050405020304" pitchFamily="18" charset="0"/>
              </a:rPr>
              <a:t>Increased competition in the job market</a:t>
            </a:r>
            <a:endParaRPr lang="en-GB" sz="1800" dirty="0">
              <a:effectLst/>
              <a:latin typeface="Times New Roman" panose="02020603050405020304" pitchFamily="18" charset="0"/>
              <a:ea typeface="Times New Roman" panose="02020603050405020304" pitchFamily="18" charset="0"/>
            </a:endParaRPr>
          </a:p>
          <a:p>
            <a:pPr lvl="0"/>
            <a:r>
              <a:rPr lang="en-US" sz="1800" dirty="0">
                <a:solidFill>
                  <a:srgbClr val="000000"/>
                </a:solidFill>
                <a:effectLst/>
                <a:latin typeface="Times New Roman" panose="02020603050405020304" pitchFamily="18" charset="0"/>
                <a:ea typeface="Times New Roman" panose="02020603050405020304" pitchFamily="18" charset="0"/>
              </a:rPr>
              <a:t>Rapidly changing HR landscape due to technological advancements</a:t>
            </a:r>
            <a:endParaRPr lang="en-GB" sz="1800" dirty="0">
              <a:effectLst/>
              <a:latin typeface="Times New Roman" panose="02020603050405020304" pitchFamily="18" charset="0"/>
              <a:ea typeface="Times New Roman" panose="02020603050405020304" pitchFamily="18" charset="0"/>
            </a:endParaRPr>
          </a:p>
          <a:p>
            <a:pPr lvl="0"/>
            <a:r>
              <a:rPr lang="en-GB" sz="1800" dirty="0">
                <a:solidFill>
                  <a:srgbClr val="000000"/>
                </a:solidFill>
                <a:effectLst/>
                <a:latin typeface="Times New Roman" panose="02020603050405020304" pitchFamily="18" charset="0"/>
                <a:ea typeface="Times New Roman" panose="02020603050405020304" pitchFamily="18" charset="0"/>
              </a:rPr>
              <a:t> </a:t>
            </a:r>
            <a:r>
              <a:rPr lang="en-US" sz="1800" dirty="0">
                <a:solidFill>
                  <a:srgbClr val="000000"/>
                </a:solidFill>
                <a:effectLst/>
                <a:latin typeface="Times New Roman" panose="02020603050405020304" pitchFamily="18" charset="0"/>
                <a:ea typeface="Times New Roman" panose="02020603050405020304" pitchFamily="18" charset="0"/>
              </a:rPr>
              <a:t>Limited networking opportunities</a:t>
            </a:r>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Shape 239"/>
        <p:cNvGrpSpPr/>
        <p:nvPr/>
      </p:nvGrpSpPr>
      <p:grpSpPr>
        <a:xfrm>
          <a:off x="0" y="0"/>
          <a:ext cx="0" cy="0"/>
          <a:chOff x="0" y="0"/>
          <a:chExt cx="0" cy="0"/>
        </a:xfrm>
      </p:grpSpPr>
      <p:sp useBgFill="1">
        <p:nvSpPr>
          <p:cNvPr id="246" name="Rectangle 245">
            <a:extLst>
              <a:ext uri="{FF2B5EF4-FFF2-40B4-BE49-F238E27FC236}">
                <a16:creationId xmlns:a16="http://schemas.microsoft.com/office/drawing/2014/main" id="{7BEFDA1A-2A01-4C29-A5D0-AE6F050D07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Text&#10;&#10;Description automatically generated">
            <a:extLst>
              <a:ext uri="{FF2B5EF4-FFF2-40B4-BE49-F238E27FC236}">
                <a16:creationId xmlns:a16="http://schemas.microsoft.com/office/drawing/2014/main" id="{9E2452BA-6F18-2E1D-9F7D-49F580766987}"/>
              </a:ext>
            </a:extLst>
          </p:cNvPr>
          <p:cNvPicPr>
            <a:picLocks noChangeAspect="1"/>
          </p:cNvPicPr>
          <p:nvPr/>
        </p:nvPicPr>
        <p:blipFill rotWithShape="1">
          <a:blip r:embed="rId3">
            <a:duotone>
              <a:schemeClr val="bg2">
                <a:shade val="45000"/>
                <a:satMod val="135000"/>
              </a:schemeClr>
              <a:prstClr val="white"/>
            </a:duotone>
            <a:alphaModFix amt="50000"/>
            <a:extLst>
              <a:ext uri="{837473B0-CC2E-450A-ABE3-18F120FF3D39}">
                <a1611:picAttrSrcUrl xmlns:a1611="http://schemas.microsoft.com/office/drawing/2016/11/main" r:id="rId4"/>
              </a:ext>
            </a:extLst>
          </a:blip>
          <a:srcRect l="14366" r="6525"/>
          <a:stretch/>
        </p:blipFill>
        <p:spPr>
          <a:xfrm>
            <a:off x="305" y="10"/>
            <a:ext cx="12191695" cy="6857990"/>
          </a:xfrm>
          <a:prstGeom prst="rect">
            <a:avLst/>
          </a:prstGeom>
        </p:spPr>
      </p:pic>
      <p:cxnSp>
        <p:nvCxnSpPr>
          <p:cNvPr id="248" name="Straight Connector 247">
            <a:extLst>
              <a:ext uri="{FF2B5EF4-FFF2-40B4-BE49-F238E27FC236}">
                <a16:creationId xmlns:a16="http://schemas.microsoft.com/office/drawing/2014/main" id="{17FD20E5-30AF-47B9-9256-2E8E904CBB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40" name="Google Shape;240;p7"/>
          <p:cNvSpPr txBox="1">
            <a:spLocks noGrp="1"/>
          </p:cNvSpPr>
          <p:nvPr>
            <p:ph type="title"/>
          </p:nvPr>
        </p:nvSpPr>
        <p:spPr>
          <a:xfrm>
            <a:off x="1451579" y="804519"/>
            <a:ext cx="9603275" cy="1049235"/>
          </a:xfrm>
          <a:prstGeom prst="rect">
            <a:avLst/>
          </a:prstGeom>
        </p:spPr>
        <p:txBody>
          <a:bodyPr spcFirstLastPara="1" lIns="91425" tIns="45700" rIns="91425" bIns="45700" anchorCtr="0">
            <a:normAutofit/>
          </a:bodyPr>
          <a:lstStyle/>
          <a:p>
            <a:pPr marL="0" lvl="0" indent="0" rtl="0">
              <a:spcBef>
                <a:spcPts val="0"/>
              </a:spcBef>
              <a:spcAft>
                <a:spcPts val="0"/>
              </a:spcAft>
              <a:buSzPts val="1800"/>
              <a:buNone/>
            </a:pPr>
            <a:r>
              <a:rPr lang="en-US" dirty="0"/>
              <a:t>Identifying Training and Development Needs</a:t>
            </a:r>
            <a:endParaRPr lang="en-GB"/>
          </a:p>
        </p:txBody>
      </p:sp>
      <p:sp>
        <p:nvSpPr>
          <p:cNvPr id="250" name="Rectangle 249">
            <a:extLst>
              <a:ext uri="{FF2B5EF4-FFF2-40B4-BE49-F238E27FC236}">
                <a16:creationId xmlns:a16="http://schemas.microsoft.com/office/drawing/2014/main" id="{279D3810-B86F-4009-84EC-DE0FEABD6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1" name="Google Shape;241;p7"/>
          <p:cNvSpPr txBox="1">
            <a:spLocks noGrp="1"/>
          </p:cNvSpPr>
          <p:nvPr>
            <p:ph idx="1"/>
          </p:nvPr>
        </p:nvSpPr>
        <p:spPr>
          <a:xfrm>
            <a:off x="1451579" y="2015732"/>
            <a:ext cx="9603275" cy="3450613"/>
          </a:xfrm>
          <a:prstGeom prst="rect">
            <a:avLst/>
          </a:prstGeom>
        </p:spPr>
        <p:txBody>
          <a:bodyPr spcFirstLastPara="1" lIns="91425" tIns="45700" rIns="91425" bIns="45700" anchorCtr="0">
            <a:normAutofit/>
          </a:bodyPr>
          <a:lstStyle/>
          <a:p>
            <a:pPr marL="457200" lvl="0" indent="-393700" rtl="0">
              <a:spcBef>
                <a:spcPts val="1000"/>
              </a:spcBef>
              <a:spcAft>
                <a:spcPts val="0"/>
              </a:spcAft>
              <a:buSzPts val="2600"/>
              <a:buChar char="•"/>
            </a:pPr>
            <a:r>
              <a:rPr lang="en-GB"/>
              <a:t>Workshop</a:t>
            </a:r>
          </a:p>
          <a:p>
            <a:pPr marL="457200" lvl="0" indent="-393700" rtl="0">
              <a:spcBef>
                <a:spcPts val="0"/>
              </a:spcBef>
              <a:spcAft>
                <a:spcPts val="0"/>
              </a:spcAft>
              <a:buSzPts val="2600"/>
              <a:buChar char="•"/>
            </a:pPr>
            <a:r>
              <a:rPr lang="en-GB"/>
              <a:t>Online Courses</a:t>
            </a:r>
          </a:p>
          <a:p>
            <a:pPr marL="457200" lvl="0" indent="-393700" rtl="0">
              <a:spcBef>
                <a:spcPts val="0"/>
              </a:spcBef>
              <a:spcAft>
                <a:spcPts val="0"/>
              </a:spcAft>
              <a:buSzPts val="2600"/>
              <a:buChar char="•"/>
            </a:pPr>
            <a:r>
              <a:rPr lang="en-GB"/>
              <a:t>Internship</a:t>
            </a:r>
          </a:p>
          <a:p>
            <a:pPr marL="457200" lvl="0" indent="-393700" rtl="0">
              <a:spcBef>
                <a:spcPts val="0"/>
              </a:spcBef>
              <a:spcAft>
                <a:spcPts val="0"/>
              </a:spcAft>
              <a:buSzPts val="2600"/>
              <a:buChar char="•"/>
            </a:pPr>
            <a:r>
              <a:rPr lang="en-GB"/>
              <a:t>HR Conferences </a:t>
            </a:r>
          </a:p>
        </p:txBody>
      </p:sp>
      <p:pic>
        <p:nvPicPr>
          <p:cNvPr id="252" name="Picture 251">
            <a:extLst>
              <a:ext uri="{FF2B5EF4-FFF2-40B4-BE49-F238E27FC236}">
                <a16:creationId xmlns:a16="http://schemas.microsoft.com/office/drawing/2014/main" id="{C33612A4-0B77-4479-B2AA-F178599550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54" name="Straight Connector 253">
            <a:extLst>
              <a:ext uri="{FF2B5EF4-FFF2-40B4-BE49-F238E27FC236}">
                <a16:creationId xmlns:a16="http://schemas.microsoft.com/office/drawing/2014/main" id="{078A367A-3E83-4B48-A0F7-43FBE33328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Shape 245"/>
        <p:cNvGrpSpPr/>
        <p:nvPr/>
      </p:nvGrpSpPr>
      <p:grpSpPr>
        <a:xfrm>
          <a:off x="0" y="0"/>
          <a:ext cx="0" cy="0"/>
          <a:chOff x="0" y="0"/>
          <a:chExt cx="0" cy="0"/>
        </a:xfrm>
      </p:grpSpPr>
      <p:sp useBgFill="1">
        <p:nvSpPr>
          <p:cNvPr id="253" name="Rectangle 252">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6" name="Google Shape;246;p8"/>
          <p:cNvSpPr txBox="1">
            <a:spLocks noGrp="1"/>
          </p:cNvSpPr>
          <p:nvPr>
            <p:ph type="title"/>
          </p:nvPr>
        </p:nvSpPr>
        <p:spPr>
          <a:xfrm>
            <a:off x="1451579" y="804519"/>
            <a:ext cx="9603275" cy="1049235"/>
          </a:xfrm>
          <a:prstGeom prst="rect">
            <a:avLst/>
          </a:prstGeom>
        </p:spPr>
        <p:txBody>
          <a:bodyPr spcFirstLastPara="1" lIns="91425" tIns="45700" rIns="91425" bIns="45700" anchorCtr="0">
            <a:normAutofit/>
          </a:bodyPr>
          <a:lstStyle/>
          <a:p>
            <a:pPr marL="0" lvl="0" indent="0" rtl="0">
              <a:spcBef>
                <a:spcPts val="0"/>
              </a:spcBef>
              <a:spcAft>
                <a:spcPts val="0"/>
              </a:spcAft>
              <a:buSzPts val="1800"/>
              <a:buNone/>
            </a:pPr>
            <a:r>
              <a:rPr lang="en-US"/>
              <a:t>Benefits of Training and Development to Tesco</a:t>
            </a:r>
            <a:endParaRPr lang="en-GB"/>
          </a:p>
        </p:txBody>
      </p:sp>
      <p:cxnSp>
        <p:nvCxnSpPr>
          <p:cNvPr id="255" name="Straight Connector 254">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57" name="Rectangle 256">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249" name="Google Shape;247;p8">
            <a:extLst>
              <a:ext uri="{FF2B5EF4-FFF2-40B4-BE49-F238E27FC236}">
                <a16:creationId xmlns:a16="http://schemas.microsoft.com/office/drawing/2014/main" id="{040B7C90-A60D-277A-CF14-EB5AD7BED576}"/>
              </a:ext>
            </a:extLst>
          </p:cNvPr>
          <p:cNvGraphicFramePr>
            <a:graphicFrameLocks noGrp="1"/>
          </p:cNvGraphicFramePr>
          <p:nvPr>
            <p:ph idx="1"/>
            <p:extLst>
              <p:ext uri="{D42A27DB-BD31-4B8C-83A1-F6EECF244321}">
                <p14:modId xmlns:p14="http://schemas.microsoft.com/office/powerpoint/2010/main" val="414927961"/>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Shape 251"/>
        <p:cNvGrpSpPr/>
        <p:nvPr/>
      </p:nvGrpSpPr>
      <p:grpSpPr>
        <a:xfrm>
          <a:off x="0" y="0"/>
          <a:ext cx="0" cy="0"/>
          <a:chOff x="0" y="0"/>
          <a:chExt cx="0" cy="0"/>
        </a:xfrm>
      </p:grpSpPr>
      <p:sp useBgFill="1">
        <p:nvSpPr>
          <p:cNvPr id="258" name="Rectangle 257">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0" name="Straight Connector 259">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52" name="Google Shape;252;p9"/>
          <p:cNvSpPr txBox="1">
            <a:spLocks noGrp="1"/>
          </p:cNvSpPr>
          <p:nvPr>
            <p:ph type="title"/>
          </p:nvPr>
        </p:nvSpPr>
        <p:spPr>
          <a:xfrm>
            <a:off x="1451580" y="804520"/>
            <a:ext cx="4176511" cy="1049235"/>
          </a:xfrm>
          <a:prstGeom prst="rect">
            <a:avLst/>
          </a:prstGeom>
        </p:spPr>
        <p:txBody>
          <a:bodyPr spcFirstLastPara="1" lIns="91425" tIns="45700" rIns="91425" bIns="45700" anchorCtr="0">
            <a:normAutofit/>
          </a:bodyPr>
          <a:lstStyle/>
          <a:p>
            <a:pPr marL="0" lvl="0" indent="0" rtl="0">
              <a:spcBef>
                <a:spcPts val="0"/>
              </a:spcBef>
              <a:spcAft>
                <a:spcPts val="0"/>
              </a:spcAft>
              <a:buSzPct val="55555"/>
              <a:buNone/>
            </a:pPr>
            <a:r>
              <a:rPr lang="en-GB" sz="2500"/>
              <a:t>Benefits of Training and Development to Me</a:t>
            </a:r>
          </a:p>
          <a:p>
            <a:pPr marL="0" lvl="0" indent="0" rtl="0">
              <a:spcBef>
                <a:spcPts val="0"/>
              </a:spcBef>
              <a:spcAft>
                <a:spcPts val="0"/>
              </a:spcAft>
              <a:buSzPct val="55555"/>
              <a:buNone/>
            </a:pPr>
            <a:endParaRPr lang="en-GB" sz="2500"/>
          </a:p>
        </p:txBody>
      </p:sp>
      <p:sp>
        <p:nvSpPr>
          <p:cNvPr id="262" name="Rectangle 261">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53" name="Google Shape;253;p9"/>
          <p:cNvSpPr txBox="1">
            <a:spLocks noGrp="1"/>
          </p:cNvSpPr>
          <p:nvPr>
            <p:ph idx="1"/>
          </p:nvPr>
        </p:nvSpPr>
        <p:spPr>
          <a:xfrm>
            <a:off x="1451581" y="2015732"/>
            <a:ext cx="4172212" cy="3450613"/>
          </a:xfrm>
          <a:prstGeom prst="rect">
            <a:avLst/>
          </a:prstGeom>
        </p:spPr>
        <p:txBody>
          <a:bodyPr spcFirstLastPara="1" lIns="91425" tIns="45700" rIns="91425" bIns="45700" anchorCtr="0">
            <a:normAutofit/>
          </a:bodyPr>
          <a:lstStyle/>
          <a:p>
            <a:pPr marL="457200" lvl="0" indent="-393700" rtl="0">
              <a:spcBef>
                <a:spcPts val="1000"/>
              </a:spcBef>
              <a:spcAft>
                <a:spcPts val="0"/>
              </a:spcAft>
              <a:buSzPts val="2600"/>
              <a:buChar char="•"/>
            </a:pPr>
            <a:r>
              <a:rPr lang="en-GB"/>
              <a:t>Career Advancement</a:t>
            </a:r>
          </a:p>
          <a:p>
            <a:pPr marL="457200" lvl="0" indent="-393700" rtl="0">
              <a:spcBef>
                <a:spcPts val="0"/>
              </a:spcBef>
              <a:spcAft>
                <a:spcPts val="0"/>
              </a:spcAft>
              <a:buSzPts val="2600"/>
              <a:buChar char="•"/>
            </a:pPr>
            <a:r>
              <a:rPr lang="en-GB"/>
              <a:t>Job Satisfaction</a:t>
            </a:r>
          </a:p>
          <a:p>
            <a:pPr marL="457200" lvl="0" indent="-393700" rtl="0">
              <a:spcBef>
                <a:spcPts val="0"/>
              </a:spcBef>
              <a:spcAft>
                <a:spcPts val="0"/>
              </a:spcAft>
              <a:buSzPts val="2600"/>
              <a:buChar char="•"/>
            </a:pPr>
            <a:r>
              <a:rPr lang="en-GB"/>
              <a:t>Personal Growth</a:t>
            </a:r>
          </a:p>
          <a:p>
            <a:pPr marL="457200" lvl="0" indent="-393700" rtl="0">
              <a:spcBef>
                <a:spcPts val="0"/>
              </a:spcBef>
              <a:spcAft>
                <a:spcPts val="0"/>
              </a:spcAft>
              <a:buSzPts val="2600"/>
              <a:buChar char="•"/>
            </a:pPr>
            <a:r>
              <a:rPr lang="en-GB"/>
              <a:t>Increased Earning Potential</a:t>
            </a:r>
          </a:p>
          <a:p>
            <a:pPr marL="0" lvl="0" indent="0" rtl="0">
              <a:spcBef>
                <a:spcPts val="1000"/>
              </a:spcBef>
              <a:spcAft>
                <a:spcPts val="0"/>
              </a:spcAft>
              <a:buSzPts val="1800"/>
              <a:buNone/>
            </a:pPr>
            <a:endParaRPr lang="en-GB"/>
          </a:p>
        </p:txBody>
      </p:sp>
      <p:pic>
        <p:nvPicPr>
          <p:cNvPr id="3" name="Picture 2">
            <a:extLst>
              <a:ext uri="{FF2B5EF4-FFF2-40B4-BE49-F238E27FC236}">
                <a16:creationId xmlns:a16="http://schemas.microsoft.com/office/drawing/2014/main" id="{D91E169B-AFE1-17A3-6FCB-D72FD726C73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094411" y="1877252"/>
            <a:ext cx="4960442" cy="2517424"/>
          </a:xfrm>
          <a:prstGeom prst="rect">
            <a:avLst/>
          </a:prstGeom>
        </p:spPr>
      </p:pic>
      <p:pic>
        <p:nvPicPr>
          <p:cNvPr id="264" name="Picture 263">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66" name="Straight Connector 265">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Shape 257"/>
        <p:cNvGrpSpPr/>
        <p:nvPr/>
      </p:nvGrpSpPr>
      <p:grpSpPr>
        <a:xfrm>
          <a:off x="0" y="0"/>
          <a:ext cx="0" cy="0"/>
          <a:chOff x="0" y="0"/>
          <a:chExt cx="0" cy="0"/>
        </a:xfrm>
      </p:grpSpPr>
      <p:sp useBgFill="1">
        <p:nvSpPr>
          <p:cNvPr id="265" name="Rectangle 264">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7" name="Rectangle 266">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58" name="Google Shape;258;p10"/>
          <p:cNvSpPr txBox="1">
            <a:spLocks noGrp="1"/>
          </p:cNvSpPr>
          <p:nvPr>
            <p:ph type="title"/>
          </p:nvPr>
        </p:nvSpPr>
        <p:spPr>
          <a:xfrm>
            <a:off x="1451579" y="2303047"/>
            <a:ext cx="3272093" cy="2674198"/>
          </a:xfrm>
          <a:prstGeom prst="rect">
            <a:avLst/>
          </a:prstGeom>
        </p:spPr>
        <p:txBody>
          <a:bodyPr spcFirstLastPara="1" lIns="91425" tIns="45700" rIns="91425" bIns="45700" anchor="t" anchorCtr="0">
            <a:normAutofit/>
          </a:bodyPr>
          <a:lstStyle/>
          <a:p>
            <a:pPr marL="0" lvl="0" indent="0" rtl="0">
              <a:spcBef>
                <a:spcPts val="0"/>
              </a:spcBef>
              <a:spcAft>
                <a:spcPts val="0"/>
              </a:spcAft>
              <a:buSzPts val="1800"/>
              <a:buNone/>
            </a:pPr>
            <a:r>
              <a:rPr lang="en-US"/>
              <a:t>Conclusion</a:t>
            </a:r>
            <a:endParaRPr lang="en-GB"/>
          </a:p>
        </p:txBody>
      </p:sp>
      <p:cxnSp>
        <p:nvCxnSpPr>
          <p:cNvPr id="269" name="Straight Connector 268">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71"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273" name="Picture 272">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75" name="Straight Connector 274">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263" name="Google Shape;259;p10">
            <a:extLst>
              <a:ext uri="{FF2B5EF4-FFF2-40B4-BE49-F238E27FC236}">
                <a16:creationId xmlns:a16="http://schemas.microsoft.com/office/drawing/2014/main" id="{E1866BDC-2329-05A5-FF60-27BA270550F5}"/>
              </a:ext>
            </a:extLst>
          </p:cNvPr>
          <p:cNvGraphicFramePr>
            <a:graphicFrameLocks noGrp="1"/>
          </p:cNvGraphicFramePr>
          <p:nvPr>
            <p:ph idx="1"/>
            <p:extLst>
              <p:ext uri="{D42A27DB-BD31-4B8C-83A1-F6EECF244321}">
                <p14:modId xmlns:p14="http://schemas.microsoft.com/office/powerpoint/2010/main" val="3432578699"/>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Shape 263"/>
        <p:cNvGrpSpPr/>
        <p:nvPr/>
      </p:nvGrpSpPr>
      <p:grpSpPr>
        <a:xfrm>
          <a:off x="0" y="0"/>
          <a:ext cx="0" cy="0"/>
          <a:chOff x="0" y="0"/>
          <a:chExt cx="0" cy="0"/>
        </a:xfrm>
      </p:grpSpPr>
      <p:sp useBgFill="1">
        <p:nvSpPr>
          <p:cNvPr id="270" name="Rectangle 269">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2" name="Rectangle 271">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4" name="Google Shape;264;p11"/>
          <p:cNvSpPr txBox="1">
            <a:spLocks noGrp="1"/>
          </p:cNvSpPr>
          <p:nvPr>
            <p:ph type="title"/>
          </p:nvPr>
        </p:nvSpPr>
        <p:spPr>
          <a:xfrm>
            <a:off x="849683" y="1240076"/>
            <a:ext cx="2727813" cy="4584527"/>
          </a:xfrm>
          <a:prstGeom prst="rect">
            <a:avLst/>
          </a:prstGeom>
        </p:spPr>
        <p:txBody>
          <a:bodyPr spcFirstLastPara="1" lIns="91425" tIns="45700" rIns="91425" bIns="45700" anchorCtr="0">
            <a:normAutofit/>
          </a:bodyPr>
          <a:lstStyle/>
          <a:p>
            <a:pPr marL="0" lvl="0" indent="0" rtl="0">
              <a:spcBef>
                <a:spcPts val="0"/>
              </a:spcBef>
              <a:spcAft>
                <a:spcPts val="0"/>
              </a:spcAft>
              <a:buSzPts val="1800"/>
              <a:buNone/>
            </a:pPr>
            <a:r>
              <a:rPr lang="en-US">
                <a:solidFill>
                  <a:srgbClr val="FFFFFF"/>
                </a:solidFill>
              </a:rPr>
              <a:t>References</a:t>
            </a:r>
          </a:p>
        </p:txBody>
      </p:sp>
      <p:sp>
        <p:nvSpPr>
          <p:cNvPr id="265" name="Google Shape;265;p11"/>
          <p:cNvSpPr txBox="1">
            <a:spLocks noGrp="1"/>
          </p:cNvSpPr>
          <p:nvPr>
            <p:ph idx="1"/>
          </p:nvPr>
        </p:nvSpPr>
        <p:spPr>
          <a:xfrm>
            <a:off x="4705594" y="1240077"/>
            <a:ext cx="6034827" cy="4916465"/>
          </a:xfrm>
          <a:prstGeom prst="rect">
            <a:avLst/>
          </a:prstGeom>
        </p:spPr>
        <p:txBody>
          <a:bodyPr spcFirstLastPara="1" lIns="91425" tIns="45700" rIns="91425" bIns="45700" anchor="t" anchorCtr="0">
            <a:normAutofit/>
          </a:bodyPr>
          <a:lstStyle/>
          <a:p>
            <a:pPr marL="0" lvl="0" indent="0" rtl="0">
              <a:lnSpc>
                <a:spcPct val="110000"/>
              </a:lnSpc>
              <a:spcBef>
                <a:spcPts val="1000"/>
              </a:spcBef>
              <a:spcAft>
                <a:spcPts val="0"/>
              </a:spcAft>
              <a:buSzPct val="119999"/>
              <a:buNone/>
            </a:pPr>
            <a:r>
              <a:rPr lang="en-GB" sz="1100"/>
              <a:t>Boxall, P. and Purcell, J., 2000. Strategic human resource management: where have we come from and where should we be going?. International journal of management reviews, 2(2), pp.183-203.</a:t>
            </a:r>
          </a:p>
          <a:p>
            <a:pPr marL="0" lvl="0" indent="0" rtl="0">
              <a:lnSpc>
                <a:spcPct val="110000"/>
              </a:lnSpc>
              <a:spcBef>
                <a:spcPts val="1000"/>
              </a:spcBef>
              <a:spcAft>
                <a:spcPts val="0"/>
              </a:spcAft>
              <a:buSzPct val="119999"/>
              <a:buNone/>
            </a:pPr>
            <a:endParaRPr lang="en-GB" sz="1100"/>
          </a:p>
          <a:p>
            <a:pPr marL="0" lvl="0" indent="0" rtl="0">
              <a:lnSpc>
                <a:spcPct val="110000"/>
              </a:lnSpc>
              <a:spcBef>
                <a:spcPts val="1000"/>
              </a:spcBef>
              <a:spcAft>
                <a:spcPts val="0"/>
              </a:spcAft>
              <a:buSzPct val="119999"/>
              <a:buNone/>
            </a:pPr>
            <a:r>
              <a:rPr lang="en-GB" sz="1100"/>
              <a:t>Brewster, C., Houldsworth, E., Sparrow, P. and Vernon, G., 2016. International human resource management. Kogan Page Publishers.</a:t>
            </a:r>
          </a:p>
          <a:p>
            <a:pPr marL="0" lvl="0" indent="0" rtl="0">
              <a:lnSpc>
                <a:spcPct val="110000"/>
              </a:lnSpc>
              <a:spcBef>
                <a:spcPts val="1000"/>
              </a:spcBef>
              <a:spcAft>
                <a:spcPts val="0"/>
              </a:spcAft>
              <a:buSzPct val="119999"/>
              <a:buNone/>
            </a:pPr>
            <a:endParaRPr lang="en-GB" sz="1100"/>
          </a:p>
          <a:p>
            <a:pPr marL="0" lvl="0" indent="0" rtl="0">
              <a:lnSpc>
                <a:spcPct val="110000"/>
              </a:lnSpc>
              <a:spcBef>
                <a:spcPts val="1000"/>
              </a:spcBef>
              <a:spcAft>
                <a:spcPts val="0"/>
              </a:spcAft>
              <a:buSzPct val="119999"/>
              <a:buNone/>
            </a:pPr>
            <a:r>
              <a:rPr lang="en-GB" sz="1100"/>
              <a:t>Briscoe, D.R. and Schuler, R.S., 2004. International human resource management: Policy and practice for the global enterprise (Vol. 5). Psychology Press.</a:t>
            </a:r>
          </a:p>
          <a:p>
            <a:pPr marL="0" lvl="0" indent="0" rtl="0">
              <a:lnSpc>
                <a:spcPct val="110000"/>
              </a:lnSpc>
              <a:spcBef>
                <a:spcPts val="1000"/>
              </a:spcBef>
              <a:spcAft>
                <a:spcPts val="0"/>
              </a:spcAft>
              <a:buSzPct val="119999"/>
              <a:buNone/>
            </a:pPr>
            <a:endParaRPr lang="en-GB" sz="1100"/>
          </a:p>
          <a:p>
            <a:pPr marL="0" lvl="0" indent="0" rtl="0">
              <a:lnSpc>
                <a:spcPct val="110000"/>
              </a:lnSpc>
              <a:spcBef>
                <a:spcPts val="1000"/>
              </a:spcBef>
              <a:spcAft>
                <a:spcPts val="0"/>
              </a:spcAft>
              <a:buSzPct val="119999"/>
              <a:buNone/>
            </a:pPr>
            <a:r>
              <a:rPr lang="en-GB" sz="1100"/>
              <a:t>Dessler, G., 2004. A framework for human resource management. Pearson Education India.</a:t>
            </a:r>
          </a:p>
          <a:p>
            <a:pPr marL="0" lvl="0" indent="0" rtl="0">
              <a:lnSpc>
                <a:spcPct val="110000"/>
              </a:lnSpc>
              <a:spcBef>
                <a:spcPts val="1000"/>
              </a:spcBef>
              <a:spcAft>
                <a:spcPts val="0"/>
              </a:spcAft>
              <a:buSzPct val="119999"/>
              <a:buNone/>
            </a:pPr>
            <a:endParaRPr lang="en-GB" sz="1100"/>
          </a:p>
          <a:p>
            <a:pPr marL="0" lvl="0" indent="0" rtl="0">
              <a:lnSpc>
                <a:spcPct val="110000"/>
              </a:lnSpc>
              <a:spcBef>
                <a:spcPts val="1000"/>
              </a:spcBef>
              <a:spcAft>
                <a:spcPts val="0"/>
              </a:spcAft>
              <a:buSzPct val="119999"/>
              <a:buNone/>
            </a:pPr>
            <a:r>
              <a:rPr lang="en-GB" sz="1100"/>
              <a:t>Jehanzeb, K. and Bashir, N.A., 2013. Training and development program and its benefits to employee and organization: A conceptual study. European Journal of business and management, 5(2).</a:t>
            </a:r>
          </a:p>
          <a:p>
            <a:pPr marL="0" lvl="0" indent="0" rtl="0">
              <a:lnSpc>
                <a:spcPct val="110000"/>
              </a:lnSpc>
              <a:spcBef>
                <a:spcPts val="1000"/>
              </a:spcBef>
              <a:spcAft>
                <a:spcPts val="0"/>
              </a:spcAft>
              <a:buSzPct val="119999"/>
              <a:buNone/>
            </a:pPr>
            <a:endParaRPr lang="en-GB" sz="1100"/>
          </a:p>
          <a:p>
            <a:pPr marL="0" lvl="0" indent="0" rtl="0">
              <a:lnSpc>
                <a:spcPct val="110000"/>
              </a:lnSpc>
              <a:spcBef>
                <a:spcPts val="1000"/>
              </a:spcBef>
              <a:spcAft>
                <a:spcPts val="0"/>
              </a:spcAft>
              <a:buSzPct val="119999"/>
              <a:buNone/>
            </a:pPr>
            <a:r>
              <a:rPr lang="en-GB" sz="1100"/>
              <a:t>Rosnizam, M.R.A.B., Kee, D.M.H., Akhir, M.E.H.B.M., Shahqira, M., Yusoff, M.A.H.B.M., Budiman, R.S. and Alajmi, A.M., 2020. Market opportunities and challenges: A case study of Tesco. Journal of the Community Development in Asia (JCDA), 3(2), pp.18-27.</a:t>
            </a:r>
          </a:p>
          <a:p>
            <a:pPr marL="0" lvl="0" indent="0" rtl="0">
              <a:lnSpc>
                <a:spcPct val="110000"/>
              </a:lnSpc>
              <a:spcBef>
                <a:spcPts val="1000"/>
              </a:spcBef>
              <a:spcAft>
                <a:spcPts val="0"/>
              </a:spcAft>
              <a:buSzPct val="119999"/>
              <a:buNone/>
            </a:pPr>
            <a:endParaRPr lang="en-GB" sz="11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B475505-1DEF-3A44-8474-584E4866448D}"/>
              </a:ext>
            </a:extLst>
          </p:cNvPr>
          <p:cNvSpPr txBox="1"/>
          <p:nvPr/>
        </p:nvSpPr>
        <p:spPr>
          <a:xfrm>
            <a:off x="1622790" y="477402"/>
            <a:ext cx="230732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i="0" u="none" strike="noStrike" kern="1200" cap="none" spc="0" normalizeH="0" baseline="0" noProof="0" dirty="0">
                <a:ln>
                  <a:noFill/>
                </a:ln>
                <a:solidFill>
                  <a:prstClr val="black"/>
                </a:solidFill>
                <a:effectLst/>
                <a:uLnTx/>
                <a:uFillTx/>
                <a:latin typeface="Calibri" panose="020F0502020204030204"/>
                <a:ea typeface="+mn-ea"/>
                <a:cs typeface="+mn-cs"/>
              </a:rPr>
              <a:t>Personal Skills Audit</a:t>
            </a:r>
          </a:p>
        </p:txBody>
      </p:sp>
      <p:sp>
        <p:nvSpPr>
          <p:cNvPr id="8" name="Title 7">
            <a:extLst>
              <a:ext uri="{FF2B5EF4-FFF2-40B4-BE49-F238E27FC236}">
                <a16:creationId xmlns:a16="http://schemas.microsoft.com/office/drawing/2014/main" id="{1B187279-AE8C-52F5-33F3-3FD5D09206B4}"/>
              </a:ext>
            </a:extLst>
          </p:cNvPr>
          <p:cNvSpPr>
            <a:spLocks noGrp="1"/>
          </p:cNvSpPr>
          <p:nvPr>
            <p:ph type="title"/>
          </p:nvPr>
        </p:nvSpPr>
        <p:spPr>
          <a:xfrm>
            <a:off x="414257" y="134445"/>
            <a:ext cx="7554534" cy="518462"/>
          </a:xfrm>
        </p:spPr>
        <p:txBody>
          <a:bodyPr>
            <a:normAutofit/>
          </a:bodyPr>
          <a:lstStyle/>
          <a:p>
            <a:r>
              <a:rPr lang="en-US" sz="2400" dirty="0"/>
              <a:t>Appendix C</a:t>
            </a:r>
          </a:p>
        </p:txBody>
      </p:sp>
      <p:graphicFrame>
        <p:nvGraphicFramePr>
          <p:cNvPr id="9" name="Content Placeholder 8">
            <a:extLst>
              <a:ext uri="{FF2B5EF4-FFF2-40B4-BE49-F238E27FC236}">
                <a16:creationId xmlns:a16="http://schemas.microsoft.com/office/drawing/2014/main" id="{9271BB5B-D805-4290-F70A-D71A55424D4B}"/>
              </a:ext>
            </a:extLst>
          </p:cNvPr>
          <p:cNvGraphicFramePr>
            <a:graphicFrameLocks noGrp="1"/>
          </p:cNvGraphicFramePr>
          <p:nvPr>
            <p:ph idx="1"/>
          </p:nvPr>
        </p:nvGraphicFramePr>
        <p:xfrm>
          <a:off x="426193" y="846734"/>
          <a:ext cx="4833704" cy="680879"/>
        </p:xfrm>
        <a:graphic>
          <a:graphicData uri="http://schemas.openxmlformats.org/drawingml/2006/table">
            <a:tbl>
              <a:tblPr firstRow="1" firstCol="1" bandRow="1"/>
              <a:tblGrid>
                <a:gridCol w="4833704">
                  <a:extLst>
                    <a:ext uri="{9D8B030D-6E8A-4147-A177-3AD203B41FA5}">
                      <a16:colId xmlns:a16="http://schemas.microsoft.com/office/drawing/2014/main" val="1084768813"/>
                    </a:ext>
                  </a:extLst>
                </a:gridCol>
              </a:tblGrid>
              <a:tr h="132280">
                <a:tc>
                  <a:txBody>
                    <a:bodyPr/>
                    <a:lstStyle/>
                    <a:p>
                      <a:pPr marL="0" marR="0">
                        <a:lnSpc>
                          <a:spcPct val="107000"/>
                        </a:lnSpc>
                        <a:spcBef>
                          <a:spcPts val="0"/>
                        </a:spcBef>
                        <a:spcAft>
                          <a:spcPts val="1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r>
                        <a:rPr lang="en-GB" sz="10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Name</a:t>
                      </a: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Sinziana Madalina </a:t>
                      </a:r>
                      <a:r>
                        <a:rPr lang="en-GB" sz="1000" dirty="0" err="1">
                          <a:solidFill>
                            <a:srgbClr val="000000"/>
                          </a:solidFill>
                          <a:effectLst/>
                          <a:latin typeface="Arial" panose="020B0604020202020204" pitchFamily="34" charset="0"/>
                          <a:ea typeface="Arial" panose="020B0604020202020204" pitchFamily="34" charset="0"/>
                          <a:cs typeface="Times New Roman" panose="02020603050405020304" pitchFamily="18" charset="0"/>
                        </a:rPr>
                        <a:t>Irim</a:t>
                      </a: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8255" marR="73025" marT="19050" marB="0">
                    <a:lnL w="19050" cap="flat" cmpd="sng" algn="ctr">
                      <a:solidFill>
                        <a:srgbClr val="007B92"/>
                      </a:solidFill>
                      <a:prstDash val="solid"/>
                      <a:round/>
                      <a:headEnd type="none" w="med" len="med"/>
                      <a:tailEnd type="none" w="med" len="med"/>
                    </a:lnL>
                    <a:lnR w="12700" cap="flat" cmpd="sng" algn="ctr">
                      <a:solidFill>
                        <a:srgbClr val="007B92"/>
                      </a:solidFill>
                      <a:prstDash val="solid"/>
                      <a:round/>
                      <a:headEnd type="none" w="med" len="med"/>
                      <a:tailEnd type="none" w="med" len="med"/>
                    </a:lnR>
                    <a:lnT w="12700" cap="flat" cmpd="sng" algn="ctr">
                      <a:solidFill>
                        <a:srgbClr val="007B92"/>
                      </a:solidFill>
                      <a:prstDash val="solid"/>
                      <a:round/>
                      <a:headEnd type="none" w="med" len="med"/>
                      <a:tailEnd type="none" w="med" len="med"/>
                    </a:lnT>
                    <a:lnB w="12700" cap="flat" cmpd="sng" algn="ctr">
                      <a:solidFill>
                        <a:srgbClr val="007B92"/>
                      </a:solidFill>
                      <a:prstDash val="solid"/>
                      <a:round/>
                      <a:headEnd type="none" w="med" len="med"/>
                      <a:tailEnd type="none" w="med" len="med"/>
                    </a:lnB>
                  </a:tcPr>
                </a:tc>
                <a:extLst>
                  <a:ext uri="{0D108BD9-81ED-4DB2-BD59-A6C34878D82A}">
                    <a16:rowId xmlns:a16="http://schemas.microsoft.com/office/drawing/2014/main" val="2854415293"/>
                  </a:ext>
                </a:extLst>
              </a:tr>
              <a:tr h="343948">
                <a:tc>
                  <a:txBody>
                    <a:bodyPr/>
                    <a:lstStyle/>
                    <a:p>
                      <a:pPr marL="0" marR="0">
                        <a:lnSpc>
                          <a:spcPct val="107000"/>
                        </a:lnSpc>
                        <a:spcBef>
                          <a:spcPts val="0"/>
                        </a:spcBef>
                        <a:spcAft>
                          <a:spcPts val="1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Job</a:t>
                      </a: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role:</a:t>
                      </a: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Human Resource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Officer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8255" marR="73025" marT="19050" marB="0">
                    <a:lnL w="19050" cap="flat" cmpd="sng" algn="ctr">
                      <a:solidFill>
                        <a:srgbClr val="007B92"/>
                      </a:solidFill>
                      <a:prstDash val="solid"/>
                      <a:round/>
                      <a:headEnd type="none" w="med" len="med"/>
                      <a:tailEnd type="none" w="med" len="med"/>
                    </a:lnL>
                    <a:lnR w="12700" cap="flat" cmpd="sng" algn="ctr">
                      <a:solidFill>
                        <a:srgbClr val="007B92"/>
                      </a:solidFill>
                      <a:prstDash val="solid"/>
                      <a:round/>
                      <a:headEnd type="none" w="med" len="med"/>
                      <a:tailEnd type="none" w="med" len="med"/>
                    </a:lnR>
                    <a:lnT w="12700" cap="flat" cmpd="sng" algn="ctr">
                      <a:solidFill>
                        <a:srgbClr val="007B92"/>
                      </a:solidFill>
                      <a:prstDash val="solid"/>
                      <a:round/>
                      <a:headEnd type="none" w="med" len="med"/>
                      <a:tailEnd type="none" w="med" len="med"/>
                    </a:lnT>
                    <a:lnB w="12700" cap="flat" cmpd="sng" algn="ctr">
                      <a:solidFill>
                        <a:srgbClr val="007B92"/>
                      </a:solidFill>
                      <a:prstDash val="solid"/>
                      <a:round/>
                      <a:headEnd type="none" w="med" len="med"/>
                      <a:tailEnd type="none" w="med" len="med"/>
                    </a:lnB>
                  </a:tcPr>
                </a:tc>
                <a:extLst>
                  <a:ext uri="{0D108BD9-81ED-4DB2-BD59-A6C34878D82A}">
                    <a16:rowId xmlns:a16="http://schemas.microsoft.com/office/drawing/2014/main" val="3798482232"/>
                  </a:ext>
                </a:extLst>
              </a:tr>
            </a:tbl>
          </a:graphicData>
        </a:graphic>
      </p:graphicFrame>
      <p:graphicFrame>
        <p:nvGraphicFramePr>
          <p:cNvPr id="10" name="Table 9">
            <a:extLst>
              <a:ext uri="{FF2B5EF4-FFF2-40B4-BE49-F238E27FC236}">
                <a16:creationId xmlns:a16="http://schemas.microsoft.com/office/drawing/2014/main" id="{A6721279-5614-5A5A-4459-E56C3FFFD0A4}"/>
              </a:ext>
            </a:extLst>
          </p:cNvPr>
          <p:cNvGraphicFramePr>
            <a:graphicFrameLocks noGrp="1"/>
          </p:cNvGraphicFramePr>
          <p:nvPr/>
        </p:nvGraphicFramePr>
        <p:xfrm>
          <a:off x="426193" y="1611957"/>
          <a:ext cx="4857576" cy="2133308"/>
        </p:xfrm>
        <a:graphic>
          <a:graphicData uri="http://schemas.openxmlformats.org/drawingml/2006/table">
            <a:tbl>
              <a:tblPr firstRow="1" firstCol="1" bandRow="1"/>
              <a:tblGrid>
                <a:gridCol w="1804218">
                  <a:extLst>
                    <a:ext uri="{9D8B030D-6E8A-4147-A177-3AD203B41FA5}">
                      <a16:colId xmlns:a16="http://schemas.microsoft.com/office/drawing/2014/main" val="1282740317"/>
                    </a:ext>
                  </a:extLst>
                </a:gridCol>
                <a:gridCol w="565035">
                  <a:extLst>
                    <a:ext uri="{9D8B030D-6E8A-4147-A177-3AD203B41FA5}">
                      <a16:colId xmlns:a16="http://schemas.microsoft.com/office/drawing/2014/main" val="3650011300"/>
                    </a:ext>
                  </a:extLst>
                </a:gridCol>
                <a:gridCol w="604126">
                  <a:extLst>
                    <a:ext uri="{9D8B030D-6E8A-4147-A177-3AD203B41FA5}">
                      <a16:colId xmlns:a16="http://schemas.microsoft.com/office/drawing/2014/main" val="741363705"/>
                    </a:ext>
                  </a:extLst>
                </a:gridCol>
                <a:gridCol w="678066">
                  <a:extLst>
                    <a:ext uri="{9D8B030D-6E8A-4147-A177-3AD203B41FA5}">
                      <a16:colId xmlns:a16="http://schemas.microsoft.com/office/drawing/2014/main" val="3493307869"/>
                    </a:ext>
                  </a:extLst>
                </a:gridCol>
                <a:gridCol w="1206131">
                  <a:extLst>
                    <a:ext uri="{9D8B030D-6E8A-4147-A177-3AD203B41FA5}">
                      <a16:colId xmlns:a16="http://schemas.microsoft.com/office/drawing/2014/main" val="180019084"/>
                    </a:ext>
                  </a:extLst>
                </a:gridCol>
              </a:tblGrid>
              <a:tr h="325165">
                <a:tc>
                  <a:txBody>
                    <a:bodyPr/>
                    <a:lstStyle/>
                    <a:p>
                      <a:pPr marL="3175" marR="0">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nSpc>
                          <a:spcPct val="107000"/>
                        </a:lnSpc>
                        <a:spcBef>
                          <a:spcPts val="0"/>
                        </a:spcBef>
                        <a:spcAft>
                          <a:spcPts val="0"/>
                        </a:spcAft>
                      </a:pPr>
                      <a:r>
                        <a:rPr lang="en-GB" sz="10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Very</a:t>
                      </a: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good </a:t>
                      </a: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nSpc>
                          <a:spcPct val="107000"/>
                        </a:lnSpc>
                        <a:spcBef>
                          <a:spcPts val="0"/>
                        </a:spcBef>
                        <a:spcAft>
                          <a:spcPts val="0"/>
                        </a:spcAft>
                      </a:pPr>
                      <a:r>
                        <a:rPr lang="en-GB" sz="10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Good </a:t>
                      </a: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nSpc>
                          <a:spcPct val="107000"/>
                        </a:lnSpc>
                        <a:spcBef>
                          <a:spcPts val="0"/>
                        </a:spcBef>
                        <a:spcAft>
                          <a:spcPts val="0"/>
                        </a:spcAft>
                      </a:pP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Adequate </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gn="just">
                        <a:lnSpc>
                          <a:spcPct val="107000"/>
                        </a:lnSpc>
                        <a:spcBef>
                          <a:spcPts val="0"/>
                        </a:spcBef>
                        <a:spcAft>
                          <a:spcPts val="0"/>
                        </a:spcAft>
                      </a:pPr>
                      <a:r>
                        <a:rPr lang="en-GB" sz="10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Little or</a:t>
                      </a: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no</a:t>
                      </a: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experience</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41621485"/>
                  </a:ext>
                </a:extLst>
              </a:tr>
              <a:tr h="213233">
                <a:tc gridSpan="2">
                  <a:txBody>
                    <a:bodyPr/>
                    <a:lstStyle/>
                    <a:p>
                      <a:pPr marL="3175" marR="0">
                        <a:lnSpc>
                          <a:spcPct val="107000"/>
                        </a:lnSpc>
                        <a:spcBef>
                          <a:spcPts val="0"/>
                        </a:spcBef>
                        <a:spcAft>
                          <a:spcPts val="0"/>
                        </a:spcAft>
                      </a:pP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Information</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Technology </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pPr marL="3175" marR="0">
                        <a:lnSpc>
                          <a:spcPct val="107000"/>
                        </a:lnSpc>
                        <a:spcBef>
                          <a:spcPts val="0"/>
                        </a:spcBef>
                        <a:spcAft>
                          <a:spcPts val="0"/>
                        </a:spcAft>
                      </a:pP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no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516775"/>
                  </a:ext>
                </a:extLst>
              </a:tr>
              <a:tr h="325165">
                <a:tc>
                  <a:txBody>
                    <a:bodyPr/>
                    <a:lstStyle/>
                    <a:p>
                      <a:pPr marL="3175" marR="0">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Use Microsoft Office  Word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indent="0" algn="ctr">
                        <a:lnSpc>
                          <a:spcPct val="107000"/>
                        </a:lnSpc>
                        <a:spcBef>
                          <a:spcPts val="0"/>
                        </a:spcBef>
                        <a:spcAft>
                          <a:spcPts val="0"/>
                        </a:spcAft>
                        <a:buFont typeface="Wingdings" panose="05000000000000000000" pitchFamily="2" charset="2"/>
                        <a:buNone/>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200"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2720" marR="0" indent="-171450" algn="ctr">
                        <a:lnSpc>
                          <a:spcPct val="107000"/>
                        </a:lnSpc>
                        <a:spcBef>
                          <a:spcPts val="0"/>
                        </a:spcBef>
                        <a:spcAft>
                          <a:spcPts val="0"/>
                        </a:spcAft>
                        <a:buFont typeface="Wingdings" panose="05000000000000000000" pitchFamily="2" charset="2"/>
                        <a:buChar char="ü"/>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00409475"/>
                  </a:ext>
                </a:extLst>
              </a:tr>
              <a:tr h="186055">
                <a:tc>
                  <a:txBody>
                    <a:bodyPr/>
                    <a:lstStyle/>
                    <a:p>
                      <a:pPr marL="3175" marR="0" algn="just">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Use Excel spreadsheet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2720" marR="0" indent="-171450" algn="ctr">
                        <a:lnSpc>
                          <a:spcPct val="107000"/>
                        </a:lnSpc>
                        <a:spcBef>
                          <a:spcPts val="0"/>
                        </a:spcBef>
                        <a:spcAft>
                          <a:spcPts val="0"/>
                        </a:spcAft>
                        <a:buFont typeface="Wingdings" panose="05000000000000000000" pitchFamily="2" charset="2"/>
                        <a:buChar char="ü"/>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75867112"/>
                  </a:ext>
                </a:extLst>
              </a:tr>
              <a:tr h="185859">
                <a:tc>
                  <a:txBody>
                    <a:bodyPr/>
                    <a:lstStyle/>
                    <a:p>
                      <a:pPr marL="3175" marR="0">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Use a Database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2720" marR="0" indent="-171450" algn="ctr">
                        <a:lnSpc>
                          <a:spcPct val="107000"/>
                        </a:lnSpc>
                        <a:spcBef>
                          <a:spcPts val="0"/>
                        </a:spcBef>
                        <a:spcAft>
                          <a:spcPts val="0"/>
                        </a:spcAft>
                        <a:buFont typeface="Wingdings" panose="05000000000000000000" pitchFamily="2" charset="2"/>
                        <a:buChar char="ü"/>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72504550"/>
                  </a:ext>
                </a:extLst>
              </a:tr>
              <a:tr h="339546">
                <a:tc>
                  <a:txBody>
                    <a:bodyPr/>
                    <a:lstStyle/>
                    <a:p>
                      <a:pPr marL="3175" marR="371475">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Use specialist HR software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2720" marR="0" indent="-171450" algn="ctr">
                        <a:lnSpc>
                          <a:spcPct val="107000"/>
                        </a:lnSpc>
                        <a:spcBef>
                          <a:spcPts val="0"/>
                        </a:spcBef>
                        <a:spcAft>
                          <a:spcPts val="0"/>
                        </a:spcAft>
                        <a:buFont typeface="Wingdings" panose="05000000000000000000" pitchFamily="2" charset="2"/>
                        <a:buChar char="ü"/>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5322138"/>
                  </a:ext>
                </a:extLst>
              </a:tr>
              <a:tr h="189086">
                <a:tc>
                  <a:txBody>
                    <a:bodyPr/>
                    <a:lstStyle/>
                    <a:p>
                      <a:pPr marL="3175" marR="0">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Use the internet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2720" marR="0" indent="-171450" algn="ctr">
                        <a:lnSpc>
                          <a:spcPct val="107000"/>
                        </a:lnSpc>
                        <a:spcBef>
                          <a:spcPts val="0"/>
                        </a:spcBef>
                        <a:spcAft>
                          <a:spcPts val="0"/>
                        </a:spcAft>
                        <a:buFont typeface="Wingdings" panose="05000000000000000000" pitchFamily="2" charset="2"/>
                        <a:buChar char="ü"/>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99105011"/>
                  </a:ext>
                </a:extLst>
              </a:tr>
              <a:tr h="185859">
                <a:tc>
                  <a:txBody>
                    <a:bodyPr/>
                    <a:lstStyle/>
                    <a:p>
                      <a:pPr marL="3175" marR="0">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Use e-mail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2720" marR="0" indent="-171450" algn="ctr">
                        <a:lnSpc>
                          <a:spcPct val="107000"/>
                        </a:lnSpc>
                        <a:spcBef>
                          <a:spcPts val="0"/>
                        </a:spcBef>
                        <a:spcAft>
                          <a:spcPts val="0"/>
                        </a:spcAft>
                        <a:buFont typeface="Wingdings" panose="05000000000000000000" pitchFamily="2" charset="2"/>
                        <a:buChar char="ü"/>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54906116"/>
                  </a:ext>
                </a:extLst>
              </a:tr>
              <a:tr h="174114">
                <a:tc>
                  <a:txBody>
                    <a:bodyPr/>
                    <a:lstStyle/>
                    <a:p>
                      <a:pPr marL="3175" marR="0">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Use PowerPoint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2720" marR="0" indent="-171450" algn="ctr">
                        <a:lnSpc>
                          <a:spcPct val="107000"/>
                        </a:lnSpc>
                        <a:spcBef>
                          <a:spcPts val="0"/>
                        </a:spcBef>
                        <a:spcAft>
                          <a:spcPts val="0"/>
                        </a:spcAft>
                        <a:buFont typeface="Wingdings" panose="05000000000000000000" pitchFamily="2" charset="2"/>
                        <a:buChar char="ü"/>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89530756"/>
                  </a:ext>
                </a:extLst>
              </a:tr>
            </a:tbl>
          </a:graphicData>
        </a:graphic>
      </p:graphicFrame>
      <p:graphicFrame>
        <p:nvGraphicFramePr>
          <p:cNvPr id="11" name="Table 10">
            <a:extLst>
              <a:ext uri="{FF2B5EF4-FFF2-40B4-BE49-F238E27FC236}">
                <a16:creationId xmlns:a16="http://schemas.microsoft.com/office/drawing/2014/main" id="{F27712AD-AFE0-E335-BF7E-67B2F752B739}"/>
              </a:ext>
            </a:extLst>
          </p:cNvPr>
          <p:cNvGraphicFramePr>
            <a:graphicFrameLocks noGrp="1"/>
          </p:cNvGraphicFramePr>
          <p:nvPr/>
        </p:nvGraphicFramePr>
        <p:xfrm>
          <a:off x="5541057" y="704537"/>
          <a:ext cx="5812741" cy="4221778"/>
        </p:xfrm>
        <a:graphic>
          <a:graphicData uri="http://schemas.openxmlformats.org/drawingml/2006/table">
            <a:tbl>
              <a:tblPr firstRow="1" firstCol="1" bandRow="1"/>
              <a:tblGrid>
                <a:gridCol w="1373505">
                  <a:extLst>
                    <a:ext uri="{9D8B030D-6E8A-4147-A177-3AD203B41FA5}">
                      <a16:colId xmlns:a16="http://schemas.microsoft.com/office/drawing/2014/main" val="1775628157"/>
                    </a:ext>
                  </a:extLst>
                </a:gridCol>
                <a:gridCol w="919007">
                  <a:extLst>
                    <a:ext uri="{9D8B030D-6E8A-4147-A177-3AD203B41FA5}">
                      <a16:colId xmlns:a16="http://schemas.microsoft.com/office/drawing/2014/main" val="2873289955"/>
                    </a:ext>
                  </a:extLst>
                </a:gridCol>
                <a:gridCol w="855677">
                  <a:extLst>
                    <a:ext uri="{9D8B030D-6E8A-4147-A177-3AD203B41FA5}">
                      <a16:colId xmlns:a16="http://schemas.microsoft.com/office/drawing/2014/main" val="2097871269"/>
                    </a:ext>
                  </a:extLst>
                </a:gridCol>
                <a:gridCol w="998290">
                  <a:extLst>
                    <a:ext uri="{9D8B030D-6E8A-4147-A177-3AD203B41FA5}">
                      <a16:colId xmlns:a16="http://schemas.microsoft.com/office/drawing/2014/main" val="3984997262"/>
                    </a:ext>
                  </a:extLst>
                </a:gridCol>
                <a:gridCol w="1666262">
                  <a:extLst>
                    <a:ext uri="{9D8B030D-6E8A-4147-A177-3AD203B41FA5}">
                      <a16:colId xmlns:a16="http://schemas.microsoft.com/office/drawing/2014/main" val="2037082405"/>
                    </a:ext>
                  </a:extLst>
                </a:gridCol>
              </a:tblGrid>
              <a:tr h="307805">
                <a:tc>
                  <a:txBody>
                    <a:bodyPr/>
                    <a:lstStyle/>
                    <a:p>
                      <a:pPr marL="4445" marR="0">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nSpc>
                          <a:spcPct val="107000"/>
                        </a:lnSpc>
                        <a:spcBef>
                          <a:spcPts val="0"/>
                        </a:spcBef>
                        <a:spcAft>
                          <a:spcPts val="0"/>
                        </a:spcAft>
                      </a:pP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Very</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good </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nSpc>
                          <a:spcPct val="107000"/>
                        </a:lnSpc>
                        <a:spcBef>
                          <a:spcPts val="0"/>
                        </a:spcBef>
                        <a:spcAft>
                          <a:spcPts val="0"/>
                        </a:spcAft>
                      </a:pP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Good </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nSpc>
                          <a:spcPct val="107000"/>
                        </a:lnSpc>
                        <a:spcBef>
                          <a:spcPts val="0"/>
                        </a:spcBef>
                        <a:spcAft>
                          <a:spcPts val="0"/>
                        </a:spcAft>
                      </a:pP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Adequate </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just">
                        <a:lnSpc>
                          <a:spcPct val="107000"/>
                        </a:lnSpc>
                        <a:spcBef>
                          <a:spcPts val="0"/>
                        </a:spcBef>
                        <a:spcAft>
                          <a:spcPts val="0"/>
                        </a:spcAft>
                      </a:pP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Little</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or</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no</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experience</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92511227"/>
                  </a:ext>
                </a:extLst>
              </a:tr>
              <a:tr h="254746">
                <a:tc gridSpan="2">
                  <a:txBody>
                    <a:bodyPr/>
                    <a:lstStyle/>
                    <a:p>
                      <a:pPr marL="4445" marR="0">
                        <a:lnSpc>
                          <a:spcPct val="107000"/>
                        </a:lnSpc>
                        <a:spcBef>
                          <a:spcPts val="0"/>
                        </a:spcBef>
                        <a:spcAft>
                          <a:spcPts val="0"/>
                        </a:spcAft>
                      </a:pP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Communication</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Skills </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marL="1270" marR="0">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27319369"/>
                  </a:ext>
                </a:extLst>
              </a:tr>
              <a:tr h="331623">
                <a:tc>
                  <a:txBody>
                    <a:bodyPr/>
                    <a:lstStyle/>
                    <a:p>
                      <a:pPr marL="4445" marR="0">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Drafting contracts of employment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4625" marR="0" indent="-171450" algn="ctr">
                        <a:lnSpc>
                          <a:spcPct val="107000"/>
                        </a:lnSpc>
                        <a:spcBef>
                          <a:spcPts val="0"/>
                        </a:spcBef>
                        <a:spcAft>
                          <a:spcPts val="0"/>
                        </a:spcAft>
                        <a:buFont typeface="Wingdings" panose="05000000000000000000" pitchFamily="2" charset="2"/>
                        <a:buChar char="ü"/>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65055604"/>
                  </a:ext>
                </a:extLst>
              </a:tr>
              <a:tr h="347984">
                <a:tc>
                  <a:txBody>
                    <a:bodyPr/>
                    <a:lstStyle/>
                    <a:p>
                      <a:pPr marL="0" marR="0">
                        <a:lnSpc>
                          <a:spcPct val="107000"/>
                        </a:lnSpc>
                        <a:spcBef>
                          <a:spcPts val="0"/>
                        </a:spcBef>
                        <a:spcAft>
                          <a:spcPts val="30"/>
                        </a:spcAft>
                        <a:tabLst>
                          <a:tab pos="194310" algn="ctr"/>
                          <a:tab pos="817245" algn="ctr"/>
                          <a:tab pos="1303020" algn="ctr"/>
                        </a:tabLst>
                      </a:pPr>
                      <a:r>
                        <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Taking 	notes 	of</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4445" marR="0">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disciplinary  hearings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4625" marR="0" indent="-171450" algn="ctr">
                        <a:lnSpc>
                          <a:spcPct val="107000"/>
                        </a:lnSpc>
                        <a:spcBef>
                          <a:spcPts val="0"/>
                        </a:spcBef>
                        <a:spcAft>
                          <a:spcPts val="0"/>
                        </a:spcAft>
                        <a:buFont typeface="Wingdings" panose="05000000000000000000" pitchFamily="2" charset="2"/>
                        <a:buChar char="ü"/>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50993561"/>
                  </a:ext>
                </a:extLst>
              </a:tr>
              <a:tr h="173494">
                <a:tc>
                  <a:txBody>
                    <a:bodyPr/>
                    <a:lstStyle/>
                    <a:p>
                      <a:pPr marL="1270" marR="0">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Write reports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4625" marR="0" indent="-171450" algn="ctr">
                        <a:lnSpc>
                          <a:spcPct val="107000"/>
                        </a:lnSpc>
                        <a:spcBef>
                          <a:spcPts val="0"/>
                        </a:spcBef>
                        <a:spcAft>
                          <a:spcPts val="0"/>
                        </a:spcAft>
                        <a:buFont typeface="Wingdings" panose="05000000000000000000" pitchFamily="2" charset="2"/>
                        <a:buChar char="ü"/>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7995794"/>
                  </a:ext>
                </a:extLst>
              </a:tr>
              <a:tr h="331522">
                <a:tc>
                  <a:txBody>
                    <a:bodyPr/>
                    <a:lstStyle/>
                    <a:p>
                      <a:pPr marL="4445" marR="0" indent="-3175" algn="just">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Produce  material  to support presentations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4625" marR="0" indent="-171450" algn="ctr">
                        <a:lnSpc>
                          <a:spcPct val="107000"/>
                        </a:lnSpc>
                        <a:spcBef>
                          <a:spcPts val="0"/>
                        </a:spcBef>
                        <a:spcAft>
                          <a:spcPts val="0"/>
                        </a:spcAft>
                        <a:buFont typeface="Wingdings" panose="05000000000000000000" pitchFamily="2" charset="2"/>
                        <a:buChar char="ü"/>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20667588"/>
                  </a:ext>
                </a:extLst>
              </a:tr>
              <a:tr h="331522">
                <a:tc>
                  <a:txBody>
                    <a:bodyPr/>
                    <a:lstStyle/>
                    <a:p>
                      <a:pPr marL="4445" marR="0">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Delivering a training session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4625" marR="0" indent="-171450" algn="ctr">
                        <a:lnSpc>
                          <a:spcPct val="107000"/>
                        </a:lnSpc>
                        <a:spcBef>
                          <a:spcPts val="0"/>
                        </a:spcBef>
                        <a:spcAft>
                          <a:spcPts val="0"/>
                        </a:spcAft>
                        <a:buFont typeface="Wingdings" panose="05000000000000000000" pitchFamily="2" charset="2"/>
                        <a:buChar char="ü"/>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11632655"/>
                  </a:ext>
                </a:extLst>
              </a:tr>
              <a:tr h="331623">
                <a:tc>
                  <a:txBody>
                    <a:bodyPr/>
                    <a:lstStyle/>
                    <a:p>
                      <a:pPr marL="4445" marR="0">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Resolving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4445" marR="0">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disputes/complaints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4625" marR="0" indent="-171450" algn="ctr">
                        <a:lnSpc>
                          <a:spcPct val="107000"/>
                        </a:lnSpc>
                        <a:spcBef>
                          <a:spcPts val="0"/>
                        </a:spcBef>
                        <a:spcAft>
                          <a:spcPts val="0"/>
                        </a:spcAft>
                        <a:buFont typeface="Wingdings" panose="05000000000000000000" pitchFamily="2" charset="2"/>
                        <a:buChar char="ü"/>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76538346"/>
                  </a:ext>
                </a:extLst>
              </a:tr>
              <a:tr h="173494">
                <a:tc>
                  <a:txBody>
                    <a:bodyPr/>
                    <a:lstStyle/>
                    <a:p>
                      <a:pPr marL="4445" marR="0">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Interviewing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4625" marR="0" indent="-171450" algn="ctr">
                        <a:lnSpc>
                          <a:spcPct val="107000"/>
                        </a:lnSpc>
                        <a:spcBef>
                          <a:spcPts val="0"/>
                        </a:spcBef>
                        <a:spcAft>
                          <a:spcPts val="0"/>
                        </a:spcAft>
                        <a:buFont typeface="Wingdings" panose="05000000000000000000" pitchFamily="2" charset="2"/>
                        <a:buChar char="ü"/>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236001148"/>
                  </a:ext>
                </a:extLst>
              </a:tr>
              <a:tr h="177336">
                <a:tc>
                  <a:txBody>
                    <a:bodyPr/>
                    <a:lstStyle/>
                    <a:p>
                      <a:pPr marL="4445" marR="0" algn="just">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Advising on HR issues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4625" marR="0" indent="-171450" algn="ctr">
                        <a:lnSpc>
                          <a:spcPct val="107000"/>
                        </a:lnSpc>
                        <a:spcBef>
                          <a:spcPts val="0"/>
                        </a:spcBef>
                        <a:spcAft>
                          <a:spcPts val="0"/>
                        </a:spcAft>
                        <a:buFont typeface="Wingdings" panose="05000000000000000000" pitchFamily="2" charset="2"/>
                        <a:buChar char="ü"/>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6244078"/>
                  </a:ext>
                </a:extLst>
              </a:tr>
              <a:tr h="185658">
                <a:tc>
                  <a:txBody>
                    <a:bodyPr/>
                    <a:lstStyle/>
                    <a:p>
                      <a:pPr marL="3175" marR="0">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nSpc>
                          <a:spcPct val="107000"/>
                        </a:lnSpc>
                        <a:spcBef>
                          <a:spcPts val="0"/>
                        </a:spcBef>
                        <a:spcAft>
                          <a:spcPts val="0"/>
                        </a:spcAft>
                      </a:pP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Very</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good </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nSpc>
                          <a:spcPct val="107000"/>
                        </a:lnSpc>
                        <a:spcBef>
                          <a:spcPts val="0"/>
                        </a:spcBef>
                        <a:spcAft>
                          <a:spcPts val="0"/>
                        </a:spcAft>
                      </a:pP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Good </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nSpc>
                          <a:spcPct val="107000"/>
                        </a:lnSpc>
                        <a:spcBef>
                          <a:spcPts val="0"/>
                        </a:spcBef>
                        <a:spcAft>
                          <a:spcPts val="0"/>
                        </a:spcAft>
                      </a:pP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Adequate </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gn="just">
                        <a:lnSpc>
                          <a:spcPct val="107000"/>
                        </a:lnSpc>
                        <a:spcBef>
                          <a:spcPts val="0"/>
                        </a:spcBef>
                        <a:spcAft>
                          <a:spcPts val="0"/>
                        </a:spcAft>
                      </a:pP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Little</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or</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no</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experience</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14256965"/>
                  </a:ext>
                </a:extLst>
              </a:tr>
              <a:tr h="285528">
                <a:tc gridSpan="2">
                  <a:txBody>
                    <a:bodyPr/>
                    <a:lstStyle/>
                    <a:p>
                      <a:pPr marL="3175" marR="0">
                        <a:lnSpc>
                          <a:spcPct val="107000"/>
                        </a:lnSpc>
                        <a:spcBef>
                          <a:spcPts val="0"/>
                        </a:spcBef>
                        <a:spcAft>
                          <a:spcPts val="0"/>
                        </a:spcAft>
                      </a:pP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Problem</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solving</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skills </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marL="1270" marR="0">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49483979"/>
                  </a:ext>
                </a:extLst>
              </a:tr>
              <a:tr h="989443">
                <a:tc>
                  <a:txBody>
                    <a:bodyPr/>
                    <a:lstStyle/>
                    <a:p>
                      <a:pPr marL="3175" marR="66675">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Make good use of verbal reasoning skills, able to handle complex data and make selective use of information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2720" marR="0" indent="-171450" algn="ctr">
                        <a:lnSpc>
                          <a:spcPct val="107000"/>
                        </a:lnSpc>
                        <a:spcBef>
                          <a:spcPts val="0"/>
                        </a:spcBef>
                        <a:spcAft>
                          <a:spcPts val="0"/>
                        </a:spcAft>
                        <a:buFont typeface="Wingdings" panose="05000000000000000000" pitchFamily="2" charset="2"/>
                        <a:buChar char="ü"/>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46177466"/>
                  </a:ext>
                </a:extLst>
              </a:tr>
            </a:tbl>
          </a:graphicData>
        </a:graphic>
      </p:graphicFrame>
      <p:graphicFrame>
        <p:nvGraphicFramePr>
          <p:cNvPr id="12" name="Table 11">
            <a:extLst>
              <a:ext uri="{FF2B5EF4-FFF2-40B4-BE49-F238E27FC236}">
                <a16:creationId xmlns:a16="http://schemas.microsoft.com/office/drawing/2014/main" id="{EFC0C87C-CC05-C5C8-93F7-E038A3CB02A2}"/>
              </a:ext>
            </a:extLst>
          </p:cNvPr>
          <p:cNvGraphicFramePr>
            <a:graphicFrameLocks noGrp="1"/>
          </p:cNvGraphicFramePr>
          <p:nvPr/>
        </p:nvGraphicFramePr>
        <p:xfrm>
          <a:off x="5541057" y="4926315"/>
          <a:ext cx="5812741" cy="518462"/>
        </p:xfrm>
        <a:graphic>
          <a:graphicData uri="http://schemas.openxmlformats.org/drawingml/2006/table">
            <a:tbl>
              <a:tblPr firstRow="1" firstCol="1" bandRow="1"/>
              <a:tblGrid>
                <a:gridCol w="1371470">
                  <a:extLst>
                    <a:ext uri="{9D8B030D-6E8A-4147-A177-3AD203B41FA5}">
                      <a16:colId xmlns:a16="http://schemas.microsoft.com/office/drawing/2014/main" val="4283032551"/>
                    </a:ext>
                  </a:extLst>
                </a:gridCol>
                <a:gridCol w="922789">
                  <a:extLst>
                    <a:ext uri="{9D8B030D-6E8A-4147-A177-3AD203B41FA5}">
                      <a16:colId xmlns:a16="http://schemas.microsoft.com/office/drawing/2014/main" val="1613485754"/>
                    </a:ext>
                  </a:extLst>
                </a:gridCol>
                <a:gridCol w="864066">
                  <a:extLst>
                    <a:ext uri="{9D8B030D-6E8A-4147-A177-3AD203B41FA5}">
                      <a16:colId xmlns:a16="http://schemas.microsoft.com/office/drawing/2014/main" val="3085411160"/>
                    </a:ext>
                  </a:extLst>
                </a:gridCol>
                <a:gridCol w="989901">
                  <a:extLst>
                    <a:ext uri="{9D8B030D-6E8A-4147-A177-3AD203B41FA5}">
                      <a16:colId xmlns:a16="http://schemas.microsoft.com/office/drawing/2014/main" val="2605075681"/>
                    </a:ext>
                  </a:extLst>
                </a:gridCol>
                <a:gridCol w="1664515">
                  <a:extLst>
                    <a:ext uri="{9D8B030D-6E8A-4147-A177-3AD203B41FA5}">
                      <a16:colId xmlns:a16="http://schemas.microsoft.com/office/drawing/2014/main" val="4117413528"/>
                    </a:ext>
                  </a:extLst>
                </a:gridCol>
              </a:tblGrid>
              <a:tr h="518462">
                <a:tc>
                  <a:txBody>
                    <a:bodyPr/>
                    <a:lstStyle/>
                    <a:p>
                      <a:pPr marL="1270" marR="15875">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Explore more than one solution in order to solve a problem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270" marR="73025" marT="1841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270" marR="73025" marT="1841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1450" marR="0" indent="-171450" algn="ctr">
                        <a:lnSpc>
                          <a:spcPct val="107000"/>
                        </a:lnSpc>
                        <a:spcBef>
                          <a:spcPts val="0"/>
                        </a:spcBef>
                        <a:spcAft>
                          <a:spcPts val="0"/>
                        </a:spcAft>
                        <a:buFont typeface="Wingdings" panose="05000000000000000000" pitchFamily="2" charset="2"/>
                        <a:buChar char="ü"/>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270" marR="73025" marT="1841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270" marR="73025" marT="1841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270" marR="73025" marT="1841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29996075"/>
                  </a:ext>
                </a:extLst>
              </a:tr>
            </a:tbl>
          </a:graphicData>
        </a:graphic>
      </p:graphicFrame>
      <p:graphicFrame>
        <p:nvGraphicFramePr>
          <p:cNvPr id="13" name="Table 12">
            <a:extLst>
              <a:ext uri="{FF2B5EF4-FFF2-40B4-BE49-F238E27FC236}">
                <a16:creationId xmlns:a16="http://schemas.microsoft.com/office/drawing/2014/main" id="{4C75F1AC-E3DD-15F1-D972-85BC052DEC78}"/>
              </a:ext>
            </a:extLst>
          </p:cNvPr>
          <p:cNvGraphicFramePr>
            <a:graphicFrameLocks noGrp="1"/>
          </p:cNvGraphicFramePr>
          <p:nvPr/>
        </p:nvGraphicFramePr>
        <p:xfrm>
          <a:off x="5541057" y="5444777"/>
          <a:ext cx="5812741" cy="500634"/>
        </p:xfrm>
        <a:graphic>
          <a:graphicData uri="http://schemas.openxmlformats.org/drawingml/2006/table">
            <a:tbl>
              <a:tblPr firstRow="1" firstCol="1" bandRow="1"/>
              <a:tblGrid>
                <a:gridCol w="1371471">
                  <a:extLst>
                    <a:ext uri="{9D8B030D-6E8A-4147-A177-3AD203B41FA5}">
                      <a16:colId xmlns:a16="http://schemas.microsoft.com/office/drawing/2014/main" val="572313062"/>
                    </a:ext>
                  </a:extLst>
                </a:gridCol>
                <a:gridCol w="922788">
                  <a:extLst>
                    <a:ext uri="{9D8B030D-6E8A-4147-A177-3AD203B41FA5}">
                      <a16:colId xmlns:a16="http://schemas.microsoft.com/office/drawing/2014/main" val="3946717460"/>
                    </a:ext>
                  </a:extLst>
                </a:gridCol>
                <a:gridCol w="864066">
                  <a:extLst>
                    <a:ext uri="{9D8B030D-6E8A-4147-A177-3AD203B41FA5}">
                      <a16:colId xmlns:a16="http://schemas.microsoft.com/office/drawing/2014/main" val="13317035"/>
                    </a:ext>
                  </a:extLst>
                </a:gridCol>
                <a:gridCol w="989901">
                  <a:extLst>
                    <a:ext uri="{9D8B030D-6E8A-4147-A177-3AD203B41FA5}">
                      <a16:colId xmlns:a16="http://schemas.microsoft.com/office/drawing/2014/main" val="3061104222"/>
                    </a:ext>
                  </a:extLst>
                </a:gridCol>
                <a:gridCol w="1664515">
                  <a:extLst>
                    <a:ext uri="{9D8B030D-6E8A-4147-A177-3AD203B41FA5}">
                      <a16:colId xmlns:a16="http://schemas.microsoft.com/office/drawing/2014/main" val="437673648"/>
                    </a:ext>
                  </a:extLst>
                </a:gridCol>
              </a:tblGrid>
              <a:tr h="500634">
                <a:tc>
                  <a:txBody>
                    <a:bodyPr/>
                    <a:lstStyle/>
                    <a:p>
                      <a:pPr marL="1270" marR="99695">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Consider the ideas of others to help solve problems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270" marR="73025" marT="1968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1450" marR="0" indent="-171450" algn="ctr">
                        <a:lnSpc>
                          <a:spcPct val="107000"/>
                        </a:lnSpc>
                        <a:spcBef>
                          <a:spcPts val="0"/>
                        </a:spcBef>
                        <a:spcAft>
                          <a:spcPts val="0"/>
                        </a:spcAft>
                        <a:buFont typeface="Wingdings" panose="05000000000000000000" pitchFamily="2" charset="2"/>
                        <a:buChar char="ü"/>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270" marR="73025" marT="1968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270" marR="73025" marT="1968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270" marR="73025" marT="1968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270" marR="73025" marT="1968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17978498"/>
                  </a:ext>
                </a:extLst>
              </a:tr>
            </a:tbl>
          </a:graphicData>
        </a:graphic>
      </p:graphicFrame>
      <p:graphicFrame>
        <p:nvGraphicFramePr>
          <p:cNvPr id="14" name="Table 13">
            <a:extLst>
              <a:ext uri="{FF2B5EF4-FFF2-40B4-BE49-F238E27FC236}">
                <a16:creationId xmlns:a16="http://schemas.microsoft.com/office/drawing/2014/main" id="{CF24EC16-4BD2-3DA5-AAC9-AD16624F97BF}"/>
              </a:ext>
            </a:extLst>
          </p:cNvPr>
          <p:cNvGraphicFramePr>
            <a:graphicFrameLocks noGrp="1"/>
          </p:cNvGraphicFramePr>
          <p:nvPr/>
        </p:nvGraphicFramePr>
        <p:xfrm>
          <a:off x="414257" y="3773305"/>
          <a:ext cx="4857576" cy="1511464"/>
        </p:xfrm>
        <a:graphic>
          <a:graphicData uri="http://schemas.openxmlformats.org/drawingml/2006/table">
            <a:tbl>
              <a:tblPr firstRow="1" firstCol="1" bandRow="1"/>
              <a:tblGrid>
                <a:gridCol w="2533826">
                  <a:extLst>
                    <a:ext uri="{9D8B030D-6E8A-4147-A177-3AD203B41FA5}">
                      <a16:colId xmlns:a16="http://schemas.microsoft.com/office/drawing/2014/main" val="2664815634"/>
                    </a:ext>
                  </a:extLst>
                </a:gridCol>
                <a:gridCol w="796954">
                  <a:extLst>
                    <a:ext uri="{9D8B030D-6E8A-4147-A177-3AD203B41FA5}">
                      <a16:colId xmlns:a16="http://schemas.microsoft.com/office/drawing/2014/main" val="1896025623"/>
                    </a:ext>
                  </a:extLst>
                </a:gridCol>
                <a:gridCol w="788565">
                  <a:extLst>
                    <a:ext uri="{9D8B030D-6E8A-4147-A177-3AD203B41FA5}">
                      <a16:colId xmlns:a16="http://schemas.microsoft.com/office/drawing/2014/main" val="2352347308"/>
                    </a:ext>
                  </a:extLst>
                </a:gridCol>
                <a:gridCol w="738231">
                  <a:extLst>
                    <a:ext uri="{9D8B030D-6E8A-4147-A177-3AD203B41FA5}">
                      <a16:colId xmlns:a16="http://schemas.microsoft.com/office/drawing/2014/main" val="1575378164"/>
                    </a:ext>
                  </a:extLst>
                </a:gridCol>
              </a:tblGrid>
              <a:tr h="233895">
                <a:tc gridSpan="2">
                  <a:txBody>
                    <a:bodyPr/>
                    <a:lstStyle/>
                    <a:p>
                      <a:pPr marL="4445" marR="0">
                        <a:lnSpc>
                          <a:spcPct val="107000"/>
                        </a:lnSpc>
                        <a:spcBef>
                          <a:spcPts val="0"/>
                        </a:spcBef>
                        <a:spcAft>
                          <a:spcPts val="0"/>
                        </a:spcAft>
                      </a:pPr>
                      <a:r>
                        <a:rPr lang="en-GB" sz="10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Supervisory</a:t>
                      </a: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Management </a:t>
                      </a: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73025" marT="13335"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marL="1270" marR="0">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73025" marT="13335"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73025" marT="13335"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99266130"/>
                  </a:ext>
                </a:extLst>
              </a:tr>
              <a:tr h="0">
                <a:tc>
                  <a:txBody>
                    <a:bodyPr/>
                    <a:lstStyle/>
                    <a:p>
                      <a:pPr marL="4445" marR="40005">
                        <a:lnSpc>
                          <a:spcPct val="101000"/>
                        </a:lnSpc>
                        <a:spcBef>
                          <a:spcPts val="0"/>
                        </a:spcBef>
                        <a:spcAft>
                          <a:spcPts val="1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How much experience have you had in your role?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4445" marR="0">
                        <a:lnSpc>
                          <a:spcPct val="107000"/>
                        </a:lnSpc>
                        <a:spcBef>
                          <a:spcPts val="0"/>
                        </a:spcBef>
                        <a:spcAft>
                          <a:spcPts val="1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4445" marR="0">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73025" marT="133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405"/>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&lt; 1 month </a:t>
                      </a:r>
                    </a:p>
                    <a:p>
                      <a:pPr marL="3175" marR="0" indent="0" algn="ctr">
                        <a:lnSpc>
                          <a:spcPct val="107000"/>
                        </a:lnSpc>
                        <a:spcBef>
                          <a:spcPts val="0"/>
                        </a:spcBef>
                        <a:spcAft>
                          <a:spcPts val="405"/>
                        </a:spcAft>
                        <a:buFont typeface="Wingdings" panose="05000000000000000000" pitchFamily="2" charset="2"/>
                        <a:buNone/>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3175"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73025" marT="133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1-3 months       </a:t>
                      </a:r>
                    </a:p>
                    <a:p>
                      <a:pPr marL="3175" marR="0" algn="ctr">
                        <a:lnSpc>
                          <a:spcPct val="107000"/>
                        </a:lnSpc>
                        <a:spcBef>
                          <a:spcPts val="0"/>
                        </a:spcBef>
                        <a:spcAft>
                          <a:spcPts val="0"/>
                        </a:spcAft>
                      </a:pPr>
                      <a:endPar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p>
                      <a:pPr marL="174625" marR="0" indent="-171450" algn="ctr">
                        <a:lnSpc>
                          <a:spcPct val="107000"/>
                        </a:lnSpc>
                        <a:spcBef>
                          <a:spcPts val="0"/>
                        </a:spcBef>
                        <a:spcAft>
                          <a:spcPts val="0"/>
                        </a:spcAft>
                        <a:buFont typeface="Wingdings" panose="05000000000000000000" pitchFamily="2" charset="2"/>
                        <a:buChar char="ü"/>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73025" marT="133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&gt; 3 months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73025" marT="133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58794159"/>
                  </a:ext>
                </a:extLst>
              </a:tr>
              <a:tr h="518617">
                <a:tc>
                  <a:txBody>
                    <a:bodyPr/>
                    <a:lstStyle/>
                    <a:p>
                      <a:pPr marL="4445" marR="0">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How many people have you managed at any one time?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73025" marT="133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815"/>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None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78740"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73025" marT="133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1-5  People</a:t>
                      </a:r>
                    </a:p>
                    <a:p>
                      <a:pPr marL="174625" marR="0" indent="-171450" algn="ctr">
                        <a:lnSpc>
                          <a:spcPct val="107000"/>
                        </a:lnSpc>
                        <a:spcBef>
                          <a:spcPts val="0"/>
                        </a:spcBef>
                        <a:spcAft>
                          <a:spcPts val="0"/>
                        </a:spcAft>
                        <a:buFont typeface="Wingdings" panose="05000000000000000000" pitchFamily="2" charset="2"/>
                        <a:buChar char="ü"/>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73025" marT="133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Above 5   </a:t>
                      </a:r>
                    </a:p>
                    <a:p>
                      <a:pPr marL="1270" marR="0">
                        <a:lnSpc>
                          <a:spcPct val="107000"/>
                        </a:lnSpc>
                        <a:spcBef>
                          <a:spcPts val="0"/>
                        </a:spcBef>
                        <a:spcAft>
                          <a:spcPts val="0"/>
                        </a:spcAft>
                      </a:pP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73025" marT="133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91891352"/>
                  </a:ext>
                </a:extLst>
              </a:tr>
            </a:tbl>
          </a:graphicData>
        </a:graphic>
      </p:graphicFrame>
      <p:grpSp>
        <p:nvGrpSpPr>
          <p:cNvPr id="15" name="Group 14">
            <a:extLst>
              <a:ext uri="{FF2B5EF4-FFF2-40B4-BE49-F238E27FC236}">
                <a16:creationId xmlns:a16="http://schemas.microsoft.com/office/drawing/2014/main" id="{FD0D3BFB-8DE0-17E7-F2A5-7E01EF57FAA7}"/>
              </a:ext>
            </a:extLst>
          </p:cNvPr>
          <p:cNvGrpSpPr/>
          <p:nvPr/>
        </p:nvGrpSpPr>
        <p:grpSpPr>
          <a:xfrm>
            <a:off x="419733" y="3580823"/>
            <a:ext cx="95560" cy="45719"/>
            <a:chOff x="0" y="0"/>
            <a:chExt cx="135255" cy="8889"/>
          </a:xfrm>
        </p:grpSpPr>
        <p:sp>
          <p:nvSpPr>
            <p:cNvPr id="16" name="Shape 9474">
              <a:extLst>
                <a:ext uri="{FF2B5EF4-FFF2-40B4-BE49-F238E27FC236}">
                  <a16:creationId xmlns:a16="http://schemas.microsoft.com/office/drawing/2014/main" id="{043800D0-FBAC-B0C0-A750-77DD877E186D}"/>
                </a:ext>
              </a:extLst>
            </p:cNvPr>
            <p:cNvSpPr/>
            <p:nvPr/>
          </p:nvSpPr>
          <p:spPr>
            <a:xfrm>
              <a:off x="0" y="0"/>
              <a:ext cx="9144" cy="9144"/>
            </a:xfrm>
            <a:custGeom>
              <a:avLst/>
              <a:gdLst/>
              <a:ahLst/>
              <a:cxnLst/>
              <a:rect l="0" t="0" r="0" b="0"/>
              <a:pathLst>
                <a:path w="9144" h="9144">
                  <a:moveTo>
                    <a:pt x="0" y="0"/>
                  </a:moveTo>
                  <a:lnTo>
                    <a:pt x="9144" y="0"/>
                  </a:lnTo>
                  <a:lnTo>
                    <a:pt x="9144" y="9144"/>
                  </a:lnTo>
                  <a:lnTo>
                    <a:pt x="0" y="9144"/>
                  </a:lnTo>
                  <a:lnTo>
                    <a:pt x="0" y="0"/>
                  </a:lnTo>
                </a:path>
              </a:pathLst>
            </a:custGeom>
            <a:ln w="0" cap="flat">
              <a:miter lim="127000"/>
            </a:ln>
          </p:spPr>
          <p:style>
            <a:lnRef idx="0">
              <a:srgbClr val="000000">
                <a:alpha val="0"/>
              </a:srgbClr>
            </a:lnRef>
            <a:fillRef idx="1">
              <a:srgbClr val="000000"/>
            </a:fillRef>
            <a:effectRef idx="0">
              <a:scrgbClr r="0" g="0" b="0"/>
            </a:effectRef>
            <a:fontRef idx="none"/>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 name="Shape 9475">
              <a:extLst>
                <a:ext uri="{FF2B5EF4-FFF2-40B4-BE49-F238E27FC236}">
                  <a16:creationId xmlns:a16="http://schemas.microsoft.com/office/drawing/2014/main" id="{12ED0882-D551-B051-2C73-BFAF393A2285}"/>
                </a:ext>
              </a:extLst>
            </p:cNvPr>
            <p:cNvSpPr/>
            <p:nvPr/>
          </p:nvSpPr>
          <p:spPr>
            <a:xfrm>
              <a:off x="7620" y="0"/>
              <a:ext cx="118491" cy="9144"/>
            </a:xfrm>
            <a:custGeom>
              <a:avLst/>
              <a:gdLst/>
              <a:ahLst/>
              <a:cxnLst/>
              <a:rect l="0" t="0" r="0" b="0"/>
              <a:pathLst>
                <a:path w="118491" h="9144">
                  <a:moveTo>
                    <a:pt x="0" y="0"/>
                  </a:moveTo>
                  <a:lnTo>
                    <a:pt x="118491" y="0"/>
                  </a:lnTo>
                  <a:lnTo>
                    <a:pt x="118491" y="9144"/>
                  </a:lnTo>
                  <a:lnTo>
                    <a:pt x="0" y="9144"/>
                  </a:lnTo>
                  <a:lnTo>
                    <a:pt x="0" y="0"/>
                  </a:lnTo>
                </a:path>
              </a:pathLst>
            </a:custGeom>
            <a:ln w="0" cap="flat">
              <a:miter lim="127000"/>
            </a:ln>
          </p:spPr>
          <p:style>
            <a:lnRef idx="0">
              <a:srgbClr val="000000">
                <a:alpha val="0"/>
              </a:srgbClr>
            </a:lnRef>
            <a:fillRef idx="1">
              <a:srgbClr val="000000"/>
            </a:fillRef>
            <a:effectRef idx="0">
              <a:scrgbClr r="0" g="0" b="0"/>
            </a:effectRef>
            <a:fontRef idx="none"/>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 name="Shape 9476">
              <a:extLst>
                <a:ext uri="{FF2B5EF4-FFF2-40B4-BE49-F238E27FC236}">
                  <a16:creationId xmlns:a16="http://schemas.microsoft.com/office/drawing/2014/main" id="{0303EF60-483A-E232-0B49-427C475228C1}"/>
                </a:ext>
              </a:extLst>
            </p:cNvPr>
            <p:cNvSpPr/>
            <p:nvPr/>
          </p:nvSpPr>
          <p:spPr>
            <a:xfrm>
              <a:off x="126111" y="0"/>
              <a:ext cx="9144" cy="9144"/>
            </a:xfrm>
            <a:custGeom>
              <a:avLst/>
              <a:gdLst/>
              <a:ahLst/>
              <a:cxnLst/>
              <a:rect l="0" t="0" r="0" b="0"/>
              <a:pathLst>
                <a:path w="9144" h="9144">
                  <a:moveTo>
                    <a:pt x="0" y="0"/>
                  </a:moveTo>
                  <a:lnTo>
                    <a:pt x="9144" y="0"/>
                  </a:lnTo>
                  <a:lnTo>
                    <a:pt x="9144" y="9144"/>
                  </a:lnTo>
                  <a:lnTo>
                    <a:pt x="0" y="9144"/>
                  </a:lnTo>
                  <a:lnTo>
                    <a:pt x="0" y="0"/>
                  </a:lnTo>
                </a:path>
              </a:pathLst>
            </a:custGeom>
            <a:ln w="0" cap="flat">
              <a:miter lim="127000"/>
            </a:ln>
          </p:spPr>
          <p:style>
            <a:lnRef idx="0">
              <a:srgbClr val="000000">
                <a:alpha val="0"/>
              </a:srgbClr>
            </a:lnRef>
            <a:fillRef idx="1">
              <a:srgbClr val="000000"/>
            </a:fillRef>
            <a:effectRef idx="0">
              <a:scrgbClr r="0" g="0" b="0"/>
            </a:effectRef>
            <a:fontRef idx="none"/>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aphicFrame>
        <p:nvGraphicFramePr>
          <p:cNvPr id="19" name="Table 18">
            <a:extLst>
              <a:ext uri="{FF2B5EF4-FFF2-40B4-BE49-F238E27FC236}">
                <a16:creationId xmlns:a16="http://schemas.microsoft.com/office/drawing/2014/main" id="{8EEE8F84-F8B1-76B6-FA04-CD1CFEFA6748}"/>
              </a:ext>
            </a:extLst>
          </p:cNvPr>
          <p:cNvGraphicFramePr>
            <a:graphicFrameLocks noGrp="1"/>
          </p:cNvGraphicFramePr>
          <p:nvPr/>
        </p:nvGraphicFramePr>
        <p:xfrm>
          <a:off x="426193" y="5360400"/>
          <a:ext cx="4857576" cy="868045"/>
        </p:xfrm>
        <a:graphic>
          <a:graphicData uri="http://schemas.openxmlformats.org/drawingml/2006/table">
            <a:tbl>
              <a:tblPr firstRow="1" firstCol="1" bandRow="1"/>
              <a:tblGrid>
                <a:gridCol w="771394">
                  <a:extLst>
                    <a:ext uri="{9D8B030D-6E8A-4147-A177-3AD203B41FA5}">
                      <a16:colId xmlns:a16="http://schemas.microsoft.com/office/drawing/2014/main" val="2107721237"/>
                    </a:ext>
                  </a:extLst>
                </a:gridCol>
                <a:gridCol w="4086182">
                  <a:extLst>
                    <a:ext uri="{9D8B030D-6E8A-4147-A177-3AD203B41FA5}">
                      <a16:colId xmlns:a16="http://schemas.microsoft.com/office/drawing/2014/main" val="2451883110"/>
                    </a:ext>
                  </a:extLst>
                </a:gridCol>
              </a:tblGrid>
              <a:tr h="270510">
                <a:tc gridSpan="2">
                  <a:txBody>
                    <a:bodyPr/>
                    <a:lstStyle/>
                    <a:p>
                      <a:pPr marL="0" marR="0">
                        <a:lnSpc>
                          <a:spcPct val="107000"/>
                        </a:lnSpc>
                        <a:spcBef>
                          <a:spcPts val="0"/>
                        </a:spcBef>
                        <a:spcAft>
                          <a:spcPts val="0"/>
                        </a:spcAft>
                      </a:pP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I</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declare</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that</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the</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information</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given</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in</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this</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form</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is</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true </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270" marR="73025" marT="1714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hMerge="1">
                  <a:txBody>
                    <a:bodyPr/>
                    <a:lstStyle/>
                    <a:p>
                      <a:endParaRPr lang="en-US"/>
                    </a:p>
                  </a:txBody>
                  <a:tcPr/>
                </a:tc>
                <a:extLst>
                  <a:ext uri="{0D108BD9-81ED-4DB2-BD59-A6C34878D82A}">
                    <a16:rowId xmlns:a16="http://schemas.microsoft.com/office/drawing/2014/main" val="3632011788"/>
                  </a:ext>
                </a:extLst>
              </a:tr>
              <a:tr h="297815">
                <a:tc>
                  <a:txBody>
                    <a:bodyPr/>
                    <a:lstStyle/>
                    <a:p>
                      <a:pPr marL="0" marR="0">
                        <a:lnSpc>
                          <a:spcPct val="107000"/>
                        </a:lnSpc>
                        <a:spcBef>
                          <a:spcPts val="0"/>
                        </a:spcBef>
                        <a:spcAft>
                          <a:spcPts val="0"/>
                        </a:spcAft>
                      </a:pP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Signed </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270" marR="73025" marT="1714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marL="5080" marR="0">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dirty="0" err="1">
                          <a:solidFill>
                            <a:srgbClr val="000000"/>
                          </a:solidFill>
                          <a:effectLst/>
                          <a:latin typeface="Arial" panose="020B0604020202020204" pitchFamily="34" charset="0"/>
                          <a:ea typeface="Arial" panose="020B0604020202020204" pitchFamily="34" charset="0"/>
                          <a:cs typeface="Times New Roman" panose="02020603050405020304" pitchFamily="18" charset="0"/>
                        </a:rPr>
                        <a:t>Ifrim</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270" marR="73025" marT="1714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83348309"/>
                  </a:ext>
                </a:extLst>
              </a:tr>
              <a:tr h="299720">
                <a:tc>
                  <a:txBody>
                    <a:bodyPr/>
                    <a:lstStyle/>
                    <a:p>
                      <a:pPr marL="0" marR="0">
                        <a:lnSpc>
                          <a:spcPct val="107000"/>
                        </a:lnSpc>
                        <a:spcBef>
                          <a:spcPts val="0"/>
                        </a:spcBef>
                        <a:spcAft>
                          <a:spcPts val="0"/>
                        </a:spcAft>
                      </a:pP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Date </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270" marR="73025" marT="1714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marL="5080" marR="0">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18.03.2023</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270" marR="73025" marT="1714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73403920"/>
                  </a:ext>
                </a:extLst>
              </a:tr>
            </a:tbl>
          </a:graphicData>
        </a:graphic>
      </p:graphicFrame>
    </p:spTree>
    <p:extLst>
      <p:ext uri="{BB962C8B-B14F-4D97-AF65-F5344CB8AC3E}">
        <p14:creationId xmlns:p14="http://schemas.microsoft.com/office/powerpoint/2010/main" val="135052855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TM10001114[[fn=Gallery]]</Template>
  <TotalTime>202</TotalTime>
  <Words>2173</Words>
  <Application>Microsoft Office PowerPoint</Application>
  <PresentationFormat>Widescreen</PresentationFormat>
  <Paragraphs>278</Paragraphs>
  <Slides>12</Slides>
  <Notes>11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Gallery</vt:lpstr>
      <vt:lpstr>Training and Development Needs for a HR Officer </vt:lpstr>
      <vt:lpstr>Introduction</vt:lpstr>
      <vt:lpstr>The KSB Requirements</vt:lpstr>
      <vt:lpstr>The KSB Requirements (Continued) </vt:lpstr>
      <vt:lpstr>Conducting a Personal Skill Audit</vt:lpstr>
      <vt:lpstr>Conducting My SWOT Analysis</vt:lpstr>
      <vt:lpstr>Identifying Training and Development Needs</vt:lpstr>
      <vt:lpstr>Benefits of Training and Development to Tesco</vt:lpstr>
      <vt:lpstr>Benefits of Training and Development to Me </vt:lpstr>
      <vt:lpstr>Conclusion</vt:lpstr>
      <vt:lpstr>References</vt:lpstr>
      <vt:lpstr>Appendix C</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Relationships and Workplace Achievements</dc:title>
  <cp:lastModifiedBy>Sinziana Mada</cp:lastModifiedBy>
  <cp:revision>5</cp:revision>
  <dcterms:modified xsi:type="dcterms:W3CDTF">2023-03-26T17:00:10Z</dcterms:modified>
</cp:coreProperties>
</file>