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60" r:id="rId4"/>
    <p:sldId id="271" r:id="rId5"/>
    <p:sldId id="272" r:id="rId6"/>
    <p:sldId id="263" r:id="rId7"/>
    <p:sldId id="261" r:id="rId8"/>
    <p:sldId id="264" r:id="rId9"/>
    <p:sldId id="273" r:id="rId10"/>
    <p:sldId id="270"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799" autoAdjust="0"/>
    <p:restoredTop sz="77438" autoAdjust="0"/>
  </p:normalViewPr>
  <p:slideViewPr>
    <p:cSldViewPr snapToGrid="0">
      <p:cViewPr varScale="1">
        <p:scale>
          <a:sx n="114" d="100"/>
          <a:sy n="114" d="100"/>
        </p:scale>
        <p:origin x="4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38F993-69D0-4BA0-8F83-9FDBAACE5BFC}" type="datetimeFigureOut">
              <a:rPr lang="en-GB" smtClean="0"/>
              <a:t>22/07/2024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6A75F7-1886-4606-8F00-8CB44F1847C2}" type="slidenum">
              <a:rPr lang="en-GB" smtClean="0"/>
              <a:t>‹#›</a:t>
            </a:fld>
            <a:endParaRPr lang="en-GB"/>
          </a:p>
        </p:txBody>
      </p:sp>
    </p:spTree>
    <p:extLst>
      <p:ext uri="{BB962C8B-B14F-4D97-AF65-F5344CB8AC3E}">
        <p14:creationId xmlns:p14="http://schemas.microsoft.com/office/powerpoint/2010/main" val="12611398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A75F7-1886-4606-8F00-8CB44F1847C2}" type="slidenum">
              <a:rPr lang="en-GB" smtClean="0"/>
              <a:t>2</a:t>
            </a:fld>
            <a:endParaRPr lang="en-GB"/>
          </a:p>
        </p:txBody>
      </p:sp>
    </p:spTree>
    <p:extLst>
      <p:ext uri="{BB962C8B-B14F-4D97-AF65-F5344CB8AC3E}">
        <p14:creationId xmlns:p14="http://schemas.microsoft.com/office/powerpoint/2010/main" val="3462712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375"/>
              </a:spcAft>
              <a:buSzPts val="1000"/>
              <a:buFont typeface="Symbol" panose="05050102010706020507" pitchFamily="18" charset="2"/>
              <a:buChar char=""/>
              <a:tabLst>
                <a:tab pos="457200" algn="l"/>
              </a:tabLst>
            </a:pPr>
            <a:r>
              <a:rPr lang="en-GB" sz="1800" kern="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a misconduct meeting is held where there is case to answer in respect of misconduct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375"/>
              </a:spcAft>
              <a:buSzPts val="1000"/>
              <a:buFont typeface="Symbol" panose="05050102010706020507" pitchFamily="18" charset="2"/>
              <a:buChar char=""/>
              <a:tabLst>
                <a:tab pos="457200" algn="l"/>
              </a:tabLst>
            </a:pPr>
            <a:r>
              <a:rPr lang="en-GB" sz="1800" kern="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a misconduct hearing is held where there is a case to answer in respect of gross misconduct (or where, at the time of the severity assessment, the individual had a final written warning in place or had been reduced in rank within the previous 2 years)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375"/>
              </a:spcAft>
              <a:buSzPts val="1000"/>
              <a:buFont typeface="Symbol" panose="05050102010706020507" pitchFamily="18" charset="2"/>
              <a:buChar char=""/>
              <a:tabLst>
                <a:tab pos="457200" algn="l"/>
              </a:tabLst>
            </a:pPr>
            <a:r>
              <a:rPr lang="en-GB" sz="1800" kern="0" dirty="0">
                <a:solidFill>
                  <a:srgbClr val="0B0C0C"/>
                </a:solidFill>
                <a:effectLst/>
                <a:latin typeface="Arial" panose="020B0604020202020204" pitchFamily="34" charset="0"/>
                <a:ea typeface="Times New Roman" panose="02020603050405020304" pitchFamily="18" charset="0"/>
                <a:cs typeface="Times New Roman" panose="02020603050405020304" pitchFamily="18" charset="0"/>
              </a:rPr>
              <a:t>an accelerated hearing is a fast-tracked misconduct hearing held when there is sufficient evidence (on the balance of probabilities) that the conduct of the individual concerned constitutes gross misconduct and that it is in the public interest that the individual ceases to be a member of the police force without delay.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6E6A75F7-1886-4606-8F00-8CB44F1847C2}" type="slidenum">
              <a:rPr lang="en-GB" smtClean="0"/>
              <a:t>4</a:t>
            </a:fld>
            <a:endParaRPr lang="en-GB"/>
          </a:p>
        </p:txBody>
      </p:sp>
    </p:spTree>
    <p:extLst>
      <p:ext uri="{BB962C8B-B14F-4D97-AF65-F5344CB8AC3E}">
        <p14:creationId xmlns:p14="http://schemas.microsoft.com/office/powerpoint/2010/main" val="2119112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A75F7-1886-4606-8F00-8CB44F1847C2}" type="slidenum">
              <a:rPr lang="en-GB" smtClean="0"/>
              <a:t>5</a:t>
            </a:fld>
            <a:endParaRPr lang="en-GB"/>
          </a:p>
        </p:txBody>
      </p:sp>
    </p:spTree>
    <p:extLst>
      <p:ext uri="{BB962C8B-B14F-4D97-AF65-F5344CB8AC3E}">
        <p14:creationId xmlns:p14="http://schemas.microsoft.com/office/powerpoint/2010/main" val="25656520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6A75F7-1886-4606-8F00-8CB44F1847C2}" type="slidenum">
              <a:rPr lang="en-GB" smtClean="0"/>
              <a:t>7</a:t>
            </a:fld>
            <a:endParaRPr lang="en-GB"/>
          </a:p>
        </p:txBody>
      </p:sp>
    </p:spTree>
    <p:extLst>
      <p:ext uri="{BB962C8B-B14F-4D97-AF65-F5344CB8AC3E}">
        <p14:creationId xmlns:p14="http://schemas.microsoft.com/office/powerpoint/2010/main" val="3046684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C40C93B-1C1C-45F9-85B2-CB12911B15B1}" type="datetimeFigureOut">
              <a:rPr lang="en-GB" smtClean="0"/>
              <a:t>22/07/2024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D0FB0-FBAD-42F2-9043-FCD321650C61}"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792558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40C93B-1C1C-45F9-85B2-CB12911B15B1}" type="datetimeFigureOut">
              <a:rPr lang="en-GB" smtClean="0"/>
              <a:t>22/07/2024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1153623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40C93B-1C1C-45F9-85B2-CB12911B15B1}" type="datetimeFigureOut">
              <a:rPr lang="en-GB" smtClean="0"/>
              <a:t>22/07/2024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20157004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C40C93B-1C1C-45F9-85B2-CB12911B15B1}" type="datetimeFigureOut">
              <a:rPr lang="en-GB" smtClean="0"/>
              <a:t>22/07/2024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39962606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C40C93B-1C1C-45F9-85B2-CB12911B15B1}" type="datetimeFigureOut">
              <a:rPr lang="en-GB" smtClean="0"/>
              <a:t>22/07/2024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23386296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40C93B-1C1C-45F9-85B2-CB12911B15B1}" type="datetimeFigureOut">
              <a:rPr lang="en-GB" smtClean="0"/>
              <a:t>22/07/2024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1446036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40C93B-1C1C-45F9-85B2-CB12911B15B1}" type="datetimeFigureOut">
              <a:rPr lang="en-GB" smtClean="0"/>
              <a:t>22/07/2024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4061798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40C93B-1C1C-45F9-85B2-CB12911B15B1}" type="datetimeFigureOut">
              <a:rPr lang="en-GB" smtClean="0"/>
              <a:t>22/07/2024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14537885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C40C93B-1C1C-45F9-85B2-CB12911B15B1}" type="datetimeFigureOut">
              <a:rPr lang="en-GB" smtClean="0"/>
              <a:t>22/07/2024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33323848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6C40C93B-1C1C-45F9-85B2-CB12911B15B1}" type="datetimeFigureOut">
              <a:rPr lang="en-GB" smtClean="0"/>
              <a:t>22/07/2024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5488572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40C93B-1C1C-45F9-85B2-CB12911B15B1}" type="datetimeFigureOut">
              <a:rPr lang="en-GB" smtClean="0"/>
              <a:t>22/07/2024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10677250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40C93B-1C1C-45F9-85B2-CB12911B15B1}" type="datetimeFigureOut">
              <a:rPr lang="en-GB" smtClean="0"/>
              <a:t>22/07/2024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D0FB0-FBAD-42F2-9043-FCD321650C61}"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3863358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40C93B-1C1C-45F9-85B2-CB12911B15B1}" type="datetimeFigureOut">
              <a:rPr lang="en-GB" smtClean="0"/>
              <a:t>22/07/2024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3109085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40C93B-1C1C-45F9-85B2-CB12911B15B1}" type="datetimeFigureOut">
              <a:rPr lang="en-GB" smtClean="0"/>
              <a:t>22/07/2024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D0FB0-FBAD-42F2-9043-FCD321650C61}"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33463690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40C93B-1C1C-45F9-85B2-CB12911B15B1}" type="datetimeFigureOut">
              <a:rPr lang="en-GB" smtClean="0"/>
              <a:t>22/07/2024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27036032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40C93B-1C1C-45F9-85B2-CB12911B15B1}" type="datetimeFigureOut">
              <a:rPr lang="en-GB" smtClean="0"/>
              <a:t>22/07/2024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182092012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C40C93B-1C1C-45F9-85B2-CB12911B15B1}" type="datetimeFigureOut">
              <a:rPr lang="en-GB" smtClean="0"/>
              <a:t>22/07/2024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18D0FB0-FBAD-42F2-9043-FCD321650C61}" type="slidenum">
              <a:rPr lang="en-GB" smtClean="0"/>
              <a:t>‹#›</a:t>
            </a:fld>
            <a:endParaRPr lang="en-GB"/>
          </a:p>
        </p:txBody>
      </p:sp>
    </p:spTree>
    <p:extLst>
      <p:ext uri="{BB962C8B-B14F-4D97-AF65-F5344CB8AC3E}">
        <p14:creationId xmlns:p14="http://schemas.microsoft.com/office/powerpoint/2010/main" val="2666239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6C40C93B-1C1C-45F9-85B2-CB12911B15B1}" type="datetimeFigureOut">
              <a:rPr lang="en-GB" smtClean="0"/>
              <a:t>22/07/2024</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18D0FB0-FBAD-42F2-9043-FCD321650C61}" type="slidenum">
              <a:rPr lang="en-GB" smtClean="0"/>
              <a:t>‹#›</a:t>
            </a:fld>
            <a:endParaRPr lang="en-GB"/>
          </a:p>
        </p:txBody>
      </p:sp>
    </p:spTree>
    <p:extLst>
      <p:ext uri="{BB962C8B-B14F-4D97-AF65-F5344CB8AC3E}">
        <p14:creationId xmlns:p14="http://schemas.microsoft.com/office/powerpoint/2010/main" val="1869129411"/>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7.png"/><Relationship Id="rId13" Type="http://schemas.openxmlformats.org/officeDocument/2006/relationships/image" Target="../media/image12.png"/><Relationship Id="rId3" Type="http://schemas.openxmlformats.org/officeDocument/2006/relationships/image" Target="../media/image2.png"/><Relationship Id="rId7" Type="http://schemas.openxmlformats.org/officeDocument/2006/relationships/image" Target="../media/image6.png"/><Relationship Id="rId12"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png"/><Relationship Id="rId9" Type="http://schemas.openxmlformats.org/officeDocument/2006/relationships/image" Target="../media/image8.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1">
                <a:tint val="97000"/>
                <a:hueMod val="92000"/>
                <a:satMod val="169000"/>
                <a:lumMod val="164000"/>
              </a:schemeClr>
            </a:gs>
            <a:gs pos="100000">
              <a:schemeClr val="bg1">
                <a:shade val="96000"/>
                <a:satMod val="120000"/>
                <a:lumMod val="90000"/>
              </a:schemeClr>
            </a:gs>
          </a:gsLst>
          <a:lin ang="6120000" scaled="1"/>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E134C76-7FB4-4BB7-9322-DD8A4B179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useBgFill="1">
        <p:nvSpPr>
          <p:cNvPr id="19" name="Snip Single Corner Rectangle 17">
            <a:extLst>
              <a:ext uri="{FF2B5EF4-FFF2-40B4-BE49-F238E27FC236}">
                <a16:creationId xmlns:a16="http://schemas.microsoft.com/office/drawing/2014/main" id="{C0C57804-4F33-4D85-AA3E-DA0F214BBD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1"/>
            <a:ext cx="12188825" cy="6857999"/>
          </a:xfrm>
          <a:prstGeom prst="snip1Rect">
            <a:avLst>
              <a:gd name="adj" fmla="val 50000"/>
            </a:avLst>
          </a:prstGeom>
          <a:ln>
            <a:noFill/>
          </a:ln>
          <a:effectLst/>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E5BAFA7-CA6D-0FFB-3EC2-64D84229A7EC}"/>
              </a:ext>
            </a:extLst>
          </p:cNvPr>
          <p:cNvSpPr>
            <a:spLocks noGrp="1"/>
          </p:cNvSpPr>
          <p:nvPr>
            <p:ph type="ctrTitle"/>
          </p:nvPr>
        </p:nvSpPr>
        <p:spPr>
          <a:xfrm>
            <a:off x="1254918" y="1240971"/>
            <a:ext cx="9678988" cy="1763487"/>
          </a:xfrm>
        </p:spPr>
        <p:txBody>
          <a:bodyPr>
            <a:normAutofit/>
          </a:bodyPr>
          <a:lstStyle/>
          <a:p>
            <a:r>
              <a:rPr lang="en-GB" sz="6000" dirty="0">
                <a:solidFill>
                  <a:schemeClr val="tx2"/>
                </a:solidFill>
              </a:rPr>
              <a:t>Misconduct Matters</a:t>
            </a:r>
          </a:p>
        </p:txBody>
      </p:sp>
      <p:sp>
        <p:nvSpPr>
          <p:cNvPr id="3" name="Subtitle 2">
            <a:extLst>
              <a:ext uri="{FF2B5EF4-FFF2-40B4-BE49-F238E27FC236}">
                <a16:creationId xmlns:a16="http://schemas.microsoft.com/office/drawing/2014/main" id="{3944DF7A-4480-975C-8BC5-4019EB42D94E}"/>
              </a:ext>
            </a:extLst>
          </p:cNvPr>
          <p:cNvSpPr>
            <a:spLocks noGrp="1"/>
          </p:cNvSpPr>
          <p:nvPr>
            <p:ph type="subTitle" idx="1"/>
          </p:nvPr>
        </p:nvSpPr>
        <p:spPr>
          <a:xfrm>
            <a:off x="2591541" y="4474027"/>
            <a:ext cx="7005742" cy="1143002"/>
          </a:xfrm>
        </p:spPr>
        <p:txBody>
          <a:bodyPr>
            <a:normAutofit/>
          </a:bodyPr>
          <a:lstStyle/>
          <a:p>
            <a:r>
              <a:rPr lang="en-GB" dirty="0">
                <a:solidFill>
                  <a:schemeClr val="tx1">
                    <a:alpha val="80000"/>
                  </a:schemeClr>
                </a:solidFill>
              </a:rPr>
              <a:t>Contemporary Issues In Policing</a:t>
            </a:r>
          </a:p>
          <a:p>
            <a:r>
              <a:rPr lang="en-GB" dirty="0">
                <a:solidFill>
                  <a:schemeClr val="tx1">
                    <a:alpha val="80000"/>
                  </a:schemeClr>
                </a:solidFill>
              </a:rPr>
              <a:t>By Julian Hart Student number 2217422</a:t>
            </a:r>
          </a:p>
        </p:txBody>
      </p:sp>
    </p:spTree>
    <p:extLst>
      <p:ext uri="{BB962C8B-B14F-4D97-AF65-F5344CB8AC3E}">
        <p14:creationId xmlns:p14="http://schemas.microsoft.com/office/powerpoint/2010/main" val="298792359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E4A39-36AC-193B-FAB5-BFE26140AFA5}"/>
              </a:ext>
            </a:extLst>
          </p:cNvPr>
          <p:cNvSpPr>
            <a:spLocks noGrp="1"/>
          </p:cNvSpPr>
          <p:nvPr>
            <p:ph type="title"/>
          </p:nvPr>
        </p:nvSpPr>
        <p:spPr>
          <a:xfrm>
            <a:off x="4224453" y="189571"/>
            <a:ext cx="4127810" cy="1507067"/>
          </a:xfrm>
        </p:spPr>
        <p:txBody>
          <a:bodyPr>
            <a:normAutofit/>
          </a:bodyPr>
          <a:lstStyle/>
          <a:p>
            <a:r>
              <a:rPr lang="en-GB" sz="4000" u="sng" dirty="0">
                <a:latin typeface="Arial" panose="020B0604020202020204" pitchFamily="34" charset="0"/>
                <a:cs typeface="Arial" panose="020B0604020202020204" pitchFamily="34" charset="0"/>
              </a:rPr>
              <a:t>Introduction</a:t>
            </a:r>
          </a:p>
        </p:txBody>
      </p:sp>
      <p:sp>
        <p:nvSpPr>
          <p:cNvPr id="3" name="TextBox 2">
            <a:extLst>
              <a:ext uri="{FF2B5EF4-FFF2-40B4-BE49-F238E27FC236}">
                <a16:creationId xmlns:a16="http://schemas.microsoft.com/office/drawing/2014/main" id="{014BA7DF-C634-8AC0-1CAD-0C56870BF1A8}"/>
              </a:ext>
            </a:extLst>
          </p:cNvPr>
          <p:cNvSpPr txBox="1"/>
          <p:nvPr/>
        </p:nvSpPr>
        <p:spPr>
          <a:xfrm>
            <a:off x="1045029" y="1807029"/>
            <a:ext cx="9840685" cy="4524315"/>
          </a:xfrm>
          <a:prstGeom prst="rect">
            <a:avLst/>
          </a:prstGeom>
          <a:noFill/>
        </p:spPr>
        <p:txBody>
          <a:bodyPr wrap="square" rtlCol="0">
            <a:spAutoFit/>
          </a:bodyPr>
          <a:lstStyle/>
          <a:p>
            <a:r>
              <a:rPr lang="en-GB" dirty="0"/>
              <a:t>Aims:-</a:t>
            </a:r>
          </a:p>
          <a:p>
            <a:endParaRPr lang="en-GB" dirty="0"/>
          </a:p>
          <a:p>
            <a:r>
              <a:rPr lang="en-GB" dirty="0"/>
              <a:t>To provide an overview and understanding of:</a:t>
            </a:r>
          </a:p>
          <a:p>
            <a:endParaRPr lang="en-GB" dirty="0"/>
          </a:p>
          <a:p>
            <a:pPr marL="285750" indent="-285750">
              <a:buFont typeface="Arial" panose="020B0604020202020204" pitchFamily="34" charset="0"/>
              <a:buChar char="•"/>
            </a:pPr>
            <a:r>
              <a:rPr lang="en-GB" dirty="0"/>
              <a:t>Misconduct in Policing (challenges, current and future position)</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scale of misconduct in policing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 consequences and impact of misconduct (a theoretical underpinning)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Critical analysis based recommendations</a:t>
            </a:r>
          </a:p>
          <a:p>
            <a:endParaRPr lang="en-GB" dirty="0"/>
          </a:p>
          <a:p>
            <a:pPr marL="285750" indent="-285750">
              <a:buFont typeface="Arial" panose="020B0604020202020204" pitchFamily="34" charset="0"/>
              <a:buChar char="•"/>
            </a:pPr>
            <a:r>
              <a:rPr lang="en-GB" dirty="0"/>
              <a:t>References</a:t>
            </a:r>
          </a:p>
          <a:p>
            <a:endParaRPr lang="en-GB" dirty="0"/>
          </a:p>
          <a:p>
            <a:endParaRPr lang="en-GB" dirty="0"/>
          </a:p>
          <a:p>
            <a:r>
              <a:rPr lang="en-GB" dirty="0"/>
              <a:t> </a:t>
            </a:r>
          </a:p>
        </p:txBody>
      </p:sp>
    </p:spTree>
    <p:extLst>
      <p:ext uri="{BB962C8B-B14F-4D97-AF65-F5344CB8AC3E}">
        <p14:creationId xmlns:p14="http://schemas.microsoft.com/office/powerpoint/2010/main" val="233150822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5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par>
                          <p:cTn id="16" fill="hold">
                            <p:stCondLst>
                              <p:cond delay="2250"/>
                            </p:stCondLst>
                            <p:childTnLst>
                              <p:par>
                                <p:cTn id="17" presetID="42" presetClass="entr" presetSubtype="0" fill="hold" nodeType="afterEffect">
                                  <p:stCondLst>
                                    <p:cond delay="25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1000"/>
                                        <p:tgtEl>
                                          <p:spTgt spid="3">
                                            <p:txEl>
                                              <p:pRg st="4" end="4"/>
                                            </p:txEl>
                                          </p:spTgt>
                                        </p:tgtEl>
                                      </p:cBhvr>
                                    </p:animEffect>
                                    <p:anim calcmode="lin" valueType="num">
                                      <p:cBhvr>
                                        <p:cTn id="2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par>
                          <p:cTn id="22" fill="hold">
                            <p:stCondLst>
                              <p:cond delay="3500"/>
                            </p:stCondLst>
                            <p:childTnLst>
                              <p:par>
                                <p:cTn id="23" presetID="42" presetClass="entr" presetSubtype="0" fill="hold" nodeType="afterEffect">
                                  <p:stCondLst>
                                    <p:cond delay="25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1000"/>
                                        <p:tgtEl>
                                          <p:spTgt spid="3">
                                            <p:txEl>
                                              <p:pRg st="6" end="6"/>
                                            </p:txEl>
                                          </p:spTgt>
                                        </p:tgtEl>
                                      </p:cBhvr>
                                    </p:animEffect>
                                    <p:anim calcmode="lin" valueType="num">
                                      <p:cBhvr>
                                        <p:cTn id="26"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par>
                          <p:cTn id="28" fill="hold">
                            <p:stCondLst>
                              <p:cond delay="4750"/>
                            </p:stCondLst>
                            <p:childTnLst>
                              <p:par>
                                <p:cTn id="29" presetID="42" presetClass="entr" presetSubtype="0" fill="hold" nodeType="afterEffect">
                                  <p:stCondLst>
                                    <p:cond delay="250"/>
                                  </p:stCondLst>
                                  <p:childTnLst>
                                    <p:set>
                                      <p:cBhvr>
                                        <p:cTn id="30" dur="1" fill="hold">
                                          <p:stCondLst>
                                            <p:cond delay="0"/>
                                          </p:stCondLst>
                                        </p:cTn>
                                        <p:tgtEl>
                                          <p:spTgt spid="3">
                                            <p:txEl>
                                              <p:pRg st="8" end="8"/>
                                            </p:txEl>
                                          </p:spTgt>
                                        </p:tgtEl>
                                        <p:attrNameLst>
                                          <p:attrName>style.visibility</p:attrName>
                                        </p:attrNameLst>
                                      </p:cBhvr>
                                      <p:to>
                                        <p:strVal val="visible"/>
                                      </p:to>
                                    </p:set>
                                    <p:animEffect transition="in" filter="fade">
                                      <p:cBhvr>
                                        <p:cTn id="31" dur="1000"/>
                                        <p:tgtEl>
                                          <p:spTgt spid="3">
                                            <p:txEl>
                                              <p:pRg st="8" end="8"/>
                                            </p:txEl>
                                          </p:spTgt>
                                        </p:tgtEl>
                                      </p:cBhvr>
                                    </p:animEffect>
                                    <p:anim calcmode="lin" valueType="num">
                                      <p:cBhvr>
                                        <p:cTn id="3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par>
                          <p:cTn id="34" fill="hold">
                            <p:stCondLst>
                              <p:cond delay="6000"/>
                            </p:stCondLst>
                            <p:childTnLst>
                              <p:par>
                                <p:cTn id="35" presetID="42" presetClass="entr" presetSubtype="0" fill="hold" nodeType="afterEffect">
                                  <p:stCondLst>
                                    <p:cond delay="250"/>
                                  </p:stCondLst>
                                  <p:childTnLst>
                                    <p:set>
                                      <p:cBhvr>
                                        <p:cTn id="36" dur="1" fill="hold">
                                          <p:stCondLst>
                                            <p:cond delay="0"/>
                                          </p:stCondLst>
                                        </p:cTn>
                                        <p:tgtEl>
                                          <p:spTgt spid="3">
                                            <p:txEl>
                                              <p:pRg st="10" end="10"/>
                                            </p:txEl>
                                          </p:spTgt>
                                        </p:tgtEl>
                                        <p:attrNameLst>
                                          <p:attrName>style.visibility</p:attrName>
                                        </p:attrNameLst>
                                      </p:cBhvr>
                                      <p:to>
                                        <p:strVal val="visible"/>
                                      </p:to>
                                    </p:set>
                                    <p:animEffect transition="in" filter="fade">
                                      <p:cBhvr>
                                        <p:cTn id="37" dur="1000"/>
                                        <p:tgtEl>
                                          <p:spTgt spid="3">
                                            <p:txEl>
                                              <p:pRg st="10" end="10"/>
                                            </p:txEl>
                                          </p:spTgt>
                                        </p:tgtEl>
                                      </p:cBhvr>
                                    </p:animEffect>
                                    <p:anim calcmode="lin" valueType="num">
                                      <p:cBhvr>
                                        <p:cTn id="38" dur="1000" fill="hold"/>
                                        <p:tgtEl>
                                          <p:spTgt spid="3">
                                            <p:txEl>
                                              <p:pRg st="10" end="10"/>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10" end="10"/>
                                            </p:txEl>
                                          </p:spTgt>
                                        </p:tgtEl>
                                        <p:attrNameLst>
                                          <p:attrName>ppt_y</p:attrName>
                                        </p:attrNameLst>
                                      </p:cBhvr>
                                      <p:tavLst>
                                        <p:tav tm="0">
                                          <p:val>
                                            <p:strVal val="#ppt_y+.1"/>
                                          </p:val>
                                        </p:tav>
                                        <p:tav tm="100000">
                                          <p:val>
                                            <p:strVal val="#ppt_y"/>
                                          </p:val>
                                        </p:tav>
                                      </p:tavLst>
                                    </p:anim>
                                  </p:childTnLst>
                                </p:cTn>
                              </p:par>
                            </p:childTnLst>
                          </p:cTn>
                        </p:par>
                        <p:par>
                          <p:cTn id="40" fill="hold">
                            <p:stCondLst>
                              <p:cond delay="7250"/>
                            </p:stCondLst>
                            <p:childTnLst>
                              <p:par>
                                <p:cTn id="41" presetID="42" presetClass="entr" presetSubtype="0" fill="hold" nodeType="afterEffect">
                                  <p:stCondLst>
                                    <p:cond delay="250"/>
                                  </p:stCondLst>
                                  <p:childTnLst>
                                    <p:set>
                                      <p:cBhvr>
                                        <p:cTn id="42" dur="1" fill="hold">
                                          <p:stCondLst>
                                            <p:cond delay="0"/>
                                          </p:stCondLst>
                                        </p:cTn>
                                        <p:tgtEl>
                                          <p:spTgt spid="3">
                                            <p:txEl>
                                              <p:pRg st="12" end="12"/>
                                            </p:txEl>
                                          </p:spTgt>
                                        </p:tgtEl>
                                        <p:attrNameLst>
                                          <p:attrName>style.visibility</p:attrName>
                                        </p:attrNameLst>
                                      </p:cBhvr>
                                      <p:to>
                                        <p:strVal val="visible"/>
                                      </p:to>
                                    </p:set>
                                    <p:animEffect transition="in" filter="fade">
                                      <p:cBhvr>
                                        <p:cTn id="43" dur="1000"/>
                                        <p:tgtEl>
                                          <p:spTgt spid="3">
                                            <p:txEl>
                                              <p:pRg st="12" end="12"/>
                                            </p:txEl>
                                          </p:spTgt>
                                        </p:tgtEl>
                                      </p:cBhvr>
                                    </p:animEffect>
                                    <p:anim calcmode="lin" valueType="num">
                                      <p:cBhvr>
                                        <p:cTn id="44" dur="1000" fill="hold"/>
                                        <p:tgtEl>
                                          <p:spTgt spid="3">
                                            <p:txEl>
                                              <p:pRg st="12" end="12"/>
                                            </p:txEl>
                                          </p:spTgt>
                                        </p:tgtEl>
                                        <p:attrNameLst>
                                          <p:attrName>ppt_x</p:attrName>
                                        </p:attrNameLst>
                                      </p:cBhvr>
                                      <p:tavLst>
                                        <p:tav tm="0">
                                          <p:val>
                                            <p:strVal val="#ppt_x"/>
                                          </p:val>
                                        </p:tav>
                                        <p:tav tm="100000">
                                          <p:val>
                                            <p:strVal val="#ppt_x"/>
                                          </p:val>
                                        </p:tav>
                                      </p:tavLst>
                                    </p:anim>
                                    <p:anim calcmode="lin" valueType="num">
                                      <p:cBhvr>
                                        <p:cTn id="45" dur="1000" fill="hold"/>
                                        <p:tgtEl>
                                          <p:spTgt spid="3">
                                            <p:txEl>
                                              <p:pRg st="12" end="1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340C7-0146-B752-AE63-25677590CF89}"/>
              </a:ext>
            </a:extLst>
          </p:cNvPr>
          <p:cNvSpPr>
            <a:spLocks noGrp="1"/>
          </p:cNvSpPr>
          <p:nvPr>
            <p:ph type="title"/>
          </p:nvPr>
        </p:nvSpPr>
        <p:spPr>
          <a:xfrm>
            <a:off x="2753670" y="124371"/>
            <a:ext cx="7217644" cy="1507067"/>
          </a:xfrm>
        </p:spPr>
        <p:txBody>
          <a:bodyPr>
            <a:normAutofit/>
          </a:bodyPr>
          <a:lstStyle/>
          <a:p>
            <a:r>
              <a:rPr lang="en-GB" sz="4000" u="sng" dirty="0">
                <a:latin typeface="Arial" panose="020B0604020202020204" pitchFamily="34" charset="0"/>
                <a:cs typeface="Arial" panose="020B0604020202020204" pitchFamily="34" charset="0"/>
              </a:rPr>
              <a:t>Misconduct in policing</a:t>
            </a:r>
          </a:p>
        </p:txBody>
      </p:sp>
      <p:sp>
        <p:nvSpPr>
          <p:cNvPr id="3" name="TextBox 2">
            <a:extLst>
              <a:ext uri="{FF2B5EF4-FFF2-40B4-BE49-F238E27FC236}">
                <a16:creationId xmlns:a16="http://schemas.microsoft.com/office/drawing/2014/main" id="{F6F0A588-DF0D-7FC6-20ED-91B93188D9D9}"/>
              </a:ext>
            </a:extLst>
          </p:cNvPr>
          <p:cNvSpPr txBox="1"/>
          <p:nvPr/>
        </p:nvSpPr>
        <p:spPr>
          <a:xfrm>
            <a:off x="1752600" y="1981200"/>
            <a:ext cx="8414657" cy="3693319"/>
          </a:xfrm>
          <a:prstGeom prst="rect">
            <a:avLst/>
          </a:prstGeom>
          <a:noFill/>
        </p:spPr>
        <p:txBody>
          <a:bodyPr wrap="square" rtlCol="0">
            <a:spAutoFit/>
          </a:bodyPr>
          <a:lstStyle/>
          <a:p>
            <a:pPr marL="285750" indent="-285750">
              <a:buFont typeface="Arial" panose="020B0604020202020204" pitchFamily="34" charset="0"/>
              <a:buChar char="•"/>
            </a:pPr>
            <a:r>
              <a:rPr lang="en-GB" dirty="0"/>
              <a:t>Currently Misconduct hearings are chaired by Legally Qualified Chairs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Changes that come into effect for GMC cases from 7/5/24 will see Chief Constables (or their deputy, </a:t>
            </a:r>
            <a:r>
              <a:rPr lang="en-GB" dirty="0" err="1"/>
              <a:t>inc</a:t>
            </a:r>
            <a:r>
              <a:rPr lang="en-GB" dirty="0"/>
              <a:t> Staff member) chair misconduct hearings making it easier to dismiss officers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There is a default position that finding of Gross Misconduct will lead to dismissal. </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Officers charged with an indictable offence will be suspended and likely sacked via a failure to pass vetting when re checked</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So what is the issue? Inconsistency &amp; volume</a:t>
            </a:r>
          </a:p>
        </p:txBody>
      </p:sp>
    </p:spTree>
    <p:extLst>
      <p:ext uri="{BB962C8B-B14F-4D97-AF65-F5344CB8AC3E}">
        <p14:creationId xmlns:p14="http://schemas.microsoft.com/office/powerpoint/2010/main" val="318915730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eelOff"/>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250"/>
                                        <p:tgtEl>
                                          <p:spTgt spid="3">
                                            <p:txEl>
                                              <p:pRg st="0" end="0"/>
                                            </p:txEl>
                                          </p:spTgt>
                                        </p:tgtEl>
                                      </p:cBhvr>
                                    </p:animEffect>
                                  </p:childTnLst>
                                </p:cTn>
                              </p:par>
                            </p:childTnLst>
                          </p:cTn>
                        </p:par>
                        <p:par>
                          <p:cTn id="8" fill="hold">
                            <p:stCondLst>
                              <p:cond delay="1250"/>
                            </p:stCondLst>
                            <p:childTnLst>
                              <p:par>
                                <p:cTn id="9" presetID="10" presetClass="entr" presetSubtype="0" fill="hold" nodeType="after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Effect transition="in" filter="fade">
                                      <p:cBhvr>
                                        <p:cTn id="11" dur="1250"/>
                                        <p:tgtEl>
                                          <p:spTgt spid="3">
                                            <p:txEl>
                                              <p:pRg st="2" end="2"/>
                                            </p:txEl>
                                          </p:spTgt>
                                        </p:tgtEl>
                                      </p:cBhvr>
                                    </p:animEffect>
                                  </p:childTnLst>
                                </p:cTn>
                              </p:par>
                            </p:childTnLst>
                          </p:cTn>
                        </p:par>
                        <p:par>
                          <p:cTn id="12" fill="hold">
                            <p:stCondLst>
                              <p:cond delay="2500"/>
                            </p:stCondLst>
                            <p:childTnLst>
                              <p:par>
                                <p:cTn id="13" presetID="10" presetClass="entr" presetSubtype="0" fill="hold" nodeType="after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animEffect transition="in" filter="fade">
                                      <p:cBhvr>
                                        <p:cTn id="15" dur="1250"/>
                                        <p:tgtEl>
                                          <p:spTgt spid="3">
                                            <p:txEl>
                                              <p:pRg st="4" end="4"/>
                                            </p:txEl>
                                          </p:spTgt>
                                        </p:tgtEl>
                                      </p:cBhvr>
                                    </p:animEffect>
                                  </p:childTnLst>
                                </p:cTn>
                              </p:par>
                            </p:childTnLst>
                          </p:cTn>
                        </p:par>
                        <p:par>
                          <p:cTn id="16" fill="hold">
                            <p:stCondLst>
                              <p:cond delay="3750"/>
                            </p:stCondLst>
                            <p:childTnLst>
                              <p:par>
                                <p:cTn id="17" presetID="10" presetClass="entr" presetSubtype="0" fill="hold" nodeType="afterEffect">
                                  <p:stCondLst>
                                    <p:cond delay="100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1250"/>
                                        <p:tgtEl>
                                          <p:spTgt spid="3">
                                            <p:txEl>
                                              <p:pRg st="6" end="6"/>
                                            </p:txEl>
                                          </p:spTgt>
                                        </p:tgtEl>
                                      </p:cBhvr>
                                    </p:animEffect>
                                  </p:childTnLst>
                                </p:cTn>
                              </p:par>
                            </p:childTnLst>
                          </p:cTn>
                        </p:par>
                        <p:par>
                          <p:cTn id="20" fill="hold">
                            <p:stCondLst>
                              <p:cond delay="6000"/>
                            </p:stCondLst>
                            <p:childTnLst>
                              <p:par>
                                <p:cTn id="21" presetID="10" presetClass="entr" presetSubtype="0" fill="hold" nodeType="afterEffect">
                                  <p:stCondLst>
                                    <p:cond delay="1000"/>
                                  </p:stCondLst>
                                  <p:childTnLst>
                                    <p:set>
                                      <p:cBhvr>
                                        <p:cTn id="22" dur="1" fill="hold">
                                          <p:stCondLst>
                                            <p:cond delay="0"/>
                                          </p:stCondLst>
                                        </p:cTn>
                                        <p:tgtEl>
                                          <p:spTgt spid="3">
                                            <p:txEl>
                                              <p:pRg st="8" end="8"/>
                                            </p:txEl>
                                          </p:spTgt>
                                        </p:tgtEl>
                                        <p:attrNameLst>
                                          <p:attrName>style.visibility</p:attrName>
                                        </p:attrNameLst>
                                      </p:cBhvr>
                                      <p:to>
                                        <p:strVal val="visible"/>
                                      </p:to>
                                    </p:set>
                                    <p:animEffect transition="in" filter="fade">
                                      <p:cBhvr>
                                        <p:cTn id="23" dur="125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552FB-6D5A-0CA2-C627-A4EAF0EAAE03}"/>
              </a:ext>
            </a:extLst>
          </p:cNvPr>
          <p:cNvSpPr>
            <a:spLocks noGrp="1"/>
          </p:cNvSpPr>
          <p:nvPr>
            <p:ph type="title"/>
          </p:nvPr>
        </p:nvSpPr>
        <p:spPr>
          <a:xfrm>
            <a:off x="2658737" y="145370"/>
            <a:ext cx="6874525" cy="1507067"/>
          </a:xfrm>
        </p:spPr>
        <p:txBody>
          <a:bodyPr>
            <a:normAutofit/>
          </a:bodyPr>
          <a:lstStyle/>
          <a:p>
            <a:r>
              <a:rPr lang="en-GB" sz="4000" u="sng" dirty="0">
                <a:latin typeface="Arial" panose="020B0604020202020204" pitchFamily="34" charset="0"/>
                <a:cs typeface="Arial" panose="020B0604020202020204" pitchFamily="34" charset="0"/>
              </a:rPr>
              <a:t>Scale of  Misconduct</a:t>
            </a:r>
          </a:p>
        </p:txBody>
      </p:sp>
      <p:pic>
        <p:nvPicPr>
          <p:cNvPr id="3" name="Picture 2">
            <a:extLst>
              <a:ext uri="{FF2B5EF4-FFF2-40B4-BE49-F238E27FC236}">
                <a16:creationId xmlns:a16="http://schemas.microsoft.com/office/drawing/2014/main" id="{BD998B6D-5F67-B8CC-29E9-4BD0CD87DE0A}"/>
              </a:ext>
            </a:extLst>
          </p:cNvPr>
          <p:cNvPicPr>
            <a:picLocks noChangeAspect="1"/>
          </p:cNvPicPr>
          <p:nvPr/>
        </p:nvPicPr>
        <p:blipFill>
          <a:blip r:embed="rId3"/>
          <a:stretch>
            <a:fillRect/>
          </a:stretch>
        </p:blipFill>
        <p:spPr>
          <a:xfrm>
            <a:off x="6294546" y="1666867"/>
            <a:ext cx="5496622" cy="3768376"/>
          </a:xfrm>
          <a:prstGeom prst="rect">
            <a:avLst/>
          </a:prstGeom>
        </p:spPr>
      </p:pic>
      <p:sp>
        <p:nvSpPr>
          <p:cNvPr id="4" name="TextBox 3">
            <a:extLst>
              <a:ext uri="{FF2B5EF4-FFF2-40B4-BE49-F238E27FC236}">
                <a16:creationId xmlns:a16="http://schemas.microsoft.com/office/drawing/2014/main" id="{E5B485FA-C8EB-12A8-D736-595A6DC0B858}"/>
              </a:ext>
            </a:extLst>
          </p:cNvPr>
          <p:cNvSpPr txBox="1"/>
          <p:nvPr/>
        </p:nvSpPr>
        <p:spPr>
          <a:xfrm>
            <a:off x="598713" y="1666867"/>
            <a:ext cx="4844143" cy="4801314"/>
          </a:xfrm>
          <a:prstGeom prst="rect">
            <a:avLst/>
          </a:prstGeom>
          <a:noFill/>
        </p:spPr>
        <p:txBody>
          <a:bodyPr wrap="square" rtlCol="0">
            <a:spAutoFit/>
          </a:bodyPr>
          <a:lstStyle/>
          <a:p>
            <a:r>
              <a:rPr lang="en-GB" dirty="0"/>
              <a:t>Police misconduct cases</a:t>
            </a:r>
          </a:p>
          <a:p>
            <a:r>
              <a:rPr lang="en-US" dirty="0">
                <a:solidFill>
                  <a:srgbClr val="FFFF00"/>
                </a:solidFill>
                <a:latin typeface="GDS Transport"/>
              </a:rPr>
              <a:t>972 officers subjected to formal misconduct proceedings</a:t>
            </a:r>
          </a:p>
          <a:p>
            <a:endParaRPr lang="en-US" b="0" i="0" dirty="0">
              <a:solidFill>
                <a:srgbClr val="FFFF00"/>
              </a:solidFill>
              <a:effectLst/>
              <a:latin typeface="GDS Transport"/>
            </a:endParaRPr>
          </a:p>
          <a:p>
            <a:r>
              <a:rPr lang="en-US" b="0" i="0" dirty="0">
                <a:solidFill>
                  <a:srgbClr val="FFFF00"/>
                </a:solidFill>
                <a:effectLst/>
                <a:latin typeface="GDS Transport"/>
              </a:rPr>
              <a:t>266 (27%)officers referred to a hearing</a:t>
            </a:r>
          </a:p>
          <a:p>
            <a:r>
              <a:rPr lang="en-US" dirty="0">
                <a:solidFill>
                  <a:srgbClr val="FFFF00"/>
                </a:solidFill>
                <a:latin typeface="GDS Transport"/>
              </a:rPr>
              <a:t>207 officers Gross Misconduct was found</a:t>
            </a:r>
          </a:p>
          <a:p>
            <a:endParaRPr lang="en-US" dirty="0">
              <a:solidFill>
                <a:srgbClr val="FFFF00"/>
              </a:solidFill>
              <a:latin typeface="GDS Transport"/>
            </a:endParaRPr>
          </a:p>
          <a:p>
            <a:r>
              <a:rPr lang="en-US" dirty="0">
                <a:solidFill>
                  <a:srgbClr val="FFFF00"/>
                </a:solidFill>
                <a:latin typeface="GDS Transport"/>
              </a:rPr>
              <a:t>25 officers Misconduct was found</a:t>
            </a:r>
          </a:p>
          <a:p>
            <a:r>
              <a:rPr lang="en-US" dirty="0">
                <a:solidFill>
                  <a:srgbClr val="FFFF00"/>
                </a:solidFill>
                <a:latin typeface="GDS Transport"/>
              </a:rPr>
              <a:t>This suggests a sanction for 87% of officers</a:t>
            </a:r>
          </a:p>
          <a:p>
            <a:endParaRPr lang="en-US" dirty="0">
              <a:solidFill>
                <a:srgbClr val="FFFF00"/>
              </a:solidFill>
              <a:latin typeface="GDS Transport"/>
            </a:endParaRPr>
          </a:p>
          <a:p>
            <a:r>
              <a:rPr lang="en-US" dirty="0">
                <a:solidFill>
                  <a:srgbClr val="FFFF00"/>
                </a:solidFill>
                <a:latin typeface="GDS Transport"/>
              </a:rPr>
              <a:t>A further 187 officers (19%) accelerated hearing</a:t>
            </a:r>
          </a:p>
          <a:p>
            <a:r>
              <a:rPr lang="en-US" dirty="0">
                <a:solidFill>
                  <a:srgbClr val="FFFF00"/>
                </a:solidFill>
                <a:latin typeface="GDS Transport"/>
              </a:rPr>
              <a:t>Gross Misconduct found for 186 (99%)</a:t>
            </a:r>
          </a:p>
          <a:p>
            <a:endParaRPr lang="en-US" dirty="0">
              <a:solidFill>
                <a:srgbClr val="FFFF00"/>
              </a:solidFill>
              <a:latin typeface="GDS Transport"/>
            </a:endParaRPr>
          </a:p>
          <a:p>
            <a:r>
              <a:rPr lang="en-US" dirty="0">
                <a:solidFill>
                  <a:srgbClr val="FFFF00"/>
                </a:solidFill>
                <a:latin typeface="GDS Transport"/>
              </a:rPr>
              <a:t>Balance = 519 officers (54%) dealt with via other process (RPRP/ warning / NFA </a:t>
            </a:r>
            <a:r>
              <a:rPr lang="en-US" dirty="0" err="1">
                <a:solidFill>
                  <a:srgbClr val="FFFF00"/>
                </a:solidFill>
                <a:latin typeface="GDS Transport"/>
              </a:rPr>
              <a:t>etc</a:t>
            </a:r>
            <a:r>
              <a:rPr lang="en-US" dirty="0">
                <a:solidFill>
                  <a:srgbClr val="FFFF00"/>
                </a:solidFill>
                <a:latin typeface="GDS Transport"/>
              </a:rPr>
              <a:t>) </a:t>
            </a:r>
          </a:p>
          <a:p>
            <a:endParaRPr lang="en-GB" dirty="0"/>
          </a:p>
          <a:p>
            <a:r>
              <a:rPr lang="en-GB" dirty="0"/>
              <a:t>Year ending 31 March 2023</a:t>
            </a:r>
          </a:p>
        </p:txBody>
      </p:sp>
    </p:spTree>
    <p:extLst>
      <p:ext uri="{BB962C8B-B14F-4D97-AF65-F5344CB8AC3E}">
        <p14:creationId xmlns:p14="http://schemas.microsoft.com/office/powerpoint/2010/main" val="54763149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circle(in)">
                                      <p:cBhvr>
                                        <p:cTn id="7" dur="2000"/>
                                        <p:tgtEl>
                                          <p:spTgt spid="4"/>
                                        </p:tgtEl>
                                      </p:cBhvr>
                                    </p:animEffect>
                                  </p:childTnLst>
                                </p:cTn>
                              </p:par>
                            </p:childTnLst>
                          </p:cTn>
                        </p:par>
                        <p:par>
                          <p:cTn id="8" fill="hold">
                            <p:stCondLst>
                              <p:cond delay="2000"/>
                            </p:stCondLst>
                            <p:childTnLst>
                              <p:par>
                                <p:cTn id="9" presetID="26" presetClass="entr" presetSubtype="0" fill="hold" nodeType="afterEffect">
                                  <p:stCondLst>
                                    <p:cond delay="0"/>
                                  </p:stCondLst>
                                  <p:childTnLst>
                                    <p:set>
                                      <p:cBhvr>
                                        <p:cTn id="10" dur="1" fill="hold">
                                          <p:stCondLst>
                                            <p:cond delay="0"/>
                                          </p:stCondLst>
                                        </p:cTn>
                                        <p:tgtEl>
                                          <p:spTgt spid="3"/>
                                        </p:tgtEl>
                                        <p:attrNameLst>
                                          <p:attrName>style.visibility</p:attrName>
                                        </p:attrNameLst>
                                      </p:cBhvr>
                                      <p:to>
                                        <p:strVal val="visible"/>
                                      </p:to>
                                    </p:set>
                                    <p:animEffect transition="in" filter="wipe(down)">
                                      <p:cBhvr>
                                        <p:cTn id="11" dur="580">
                                          <p:stCondLst>
                                            <p:cond delay="0"/>
                                          </p:stCondLst>
                                        </p:cTn>
                                        <p:tgtEl>
                                          <p:spTgt spid="3"/>
                                        </p:tgtEl>
                                      </p:cBhvr>
                                    </p:animEffect>
                                    <p:anim calcmode="lin" valueType="num">
                                      <p:cBhvr>
                                        <p:cTn id="12" dur="1822"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13" dur="664"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4" dur="664" tmFilter="0, 0; 0.125,0.2665; 0.25,0.4; 0.375,0.465; 0.5,0.5;  0.625,0.535; 0.75,0.6; 0.875,0.7335; 1,1">
                                          <p:stCondLst>
                                            <p:cond delay="664"/>
                                          </p:stCondLst>
                                        </p:cTn>
                                        <p:tgtEl>
                                          <p:spTgt spid="3"/>
                                        </p:tgtEl>
                                        <p:attrNameLst>
                                          <p:attrName>ppt_y</p:attrName>
                                        </p:attrNameLst>
                                      </p:cBhvr>
                                      <p:tavLst>
                                        <p:tav tm="0" fmla="#ppt_y-sin(pi*$)/9">
                                          <p:val>
                                            <p:fltVal val="0"/>
                                          </p:val>
                                        </p:tav>
                                        <p:tav tm="100000">
                                          <p:val>
                                            <p:fltVal val="1"/>
                                          </p:val>
                                        </p:tav>
                                      </p:tavLst>
                                    </p:anim>
                                    <p:anim calcmode="lin" valueType="num">
                                      <p:cBhvr>
                                        <p:cTn id="15" dur="332" tmFilter="0, 0; 0.125,0.2665; 0.25,0.4; 0.375,0.465; 0.5,0.5;  0.625,0.535; 0.75,0.6; 0.875,0.7335; 1,1">
                                          <p:stCondLst>
                                            <p:cond delay="1324"/>
                                          </p:stCondLst>
                                        </p:cTn>
                                        <p:tgtEl>
                                          <p:spTgt spid="3"/>
                                        </p:tgtEl>
                                        <p:attrNameLst>
                                          <p:attrName>ppt_y</p:attrName>
                                        </p:attrNameLst>
                                      </p:cBhvr>
                                      <p:tavLst>
                                        <p:tav tm="0" fmla="#ppt_y-sin(pi*$)/27">
                                          <p:val>
                                            <p:fltVal val="0"/>
                                          </p:val>
                                        </p:tav>
                                        <p:tav tm="100000">
                                          <p:val>
                                            <p:fltVal val="1"/>
                                          </p:val>
                                        </p:tav>
                                      </p:tavLst>
                                    </p:anim>
                                    <p:anim calcmode="lin" valueType="num">
                                      <p:cBhvr>
                                        <p:cTn id="16" dur="164" tmFilter="0, 0; 0.125,0.2665; 0.25,0.4; 0.375,0.465; 0.5,0.5;  0.625,0.535; 0.75,0.6; 0.875,0.7335; 1,1">
                                          <p:stCondLst>
                                            <p:cond delay="1656"/>
                                          </p:stCondLst>
                                        </p:cTn>
                                        <p:tgtEl>
                                          <p:spTgt spid="3"/>
                                        </p:tgtEl>
                                        <p:attrNameLst>
                                          <p:attrName>ppt_y</p:attrName>
                                        </p:attrNameLst>
                                      </p:cBhvr>
                                      <p:tavLst>
                                        <p:tav tm="0" fmla="#ppt_y-sin(pi*$)/81">
                                          <p:val>
                                            <p:fltVal val="0"/>
                                          </p:val>
                                        </p:tav>
                                        <p:tav tm="100000">
                                          <p:val>
                                            <p:fltVal val="1"/>
                                          </p:val>
                                        </p:tav>
                                      </p:tavLst>
                                    </p:anim>
                                    <p:animScale>
                                      <p:cBhvr>
                                        <p:cTn id="17" dur="26">
                                          <p:stCondLst>
                                            <p:cond delay="650"/>
                                          </p:stCondLst>
                                        </p:cTn>
                                        <p:tgtEl>
                                          <p:spTgt spid="3"/>
                                        </p:tgtEl>
                                      </p:cBhvr>
                                      <p:to x="100000" y="60000"/>
                                    </p:animScale>
                                    <p:animScale>
                                      <p:cBhvr>
                                        <p:cTn id="18" dur="166" decel="50000">
                                          <p:stCondLst>
                                            <p:cond delay="676"/>
                                          </p:stCondLst>
                                        </p:cTn>
                                        <p:tgtEl>
                                          <p:spTgt spid="3"/>
                                        </p:tgtEl>
                                      </p:cBhvr>
                                      <p:to x="100000" y="100000"/>
                                    </p:animScale>
                                    <p:animScale>
                                      <p:cBhvr>
                                        <p:cTn id="19" dur="26">
                                          <p:stCondLst>
                                            <p:cond delay="1312"/>
                                          </p:stCondLst>
                                        </p:cTn>
                                        <p:tgtEl>
                                          <p:spTgt spid="3"/>
                                        </p:tgtEl>
                                      </p:cBhvr>
                                      <p:to x="100000" y="80000"/>
                                    </p:animScale>
                                    <p:animScale>
                                      <p:cBhvr>
                                        <p:cTn id="20" dur="166" decel="50000">
                                          <p:stCondLst>
                                            <p:cond delay="1338"/>
                                          </p:stCondLst>
                                        </p:cTn>
                                        <p:tgtEl>
                                          <p:spTgt spid="3"/>
                                        </p:tgtEl>
                                      </p:cBhvr>
                                      <p:to x="100000" y="100000"/>
                                    </p:animScale>
                                    <p:animScale>
                                      <p:cBhvr>
                                        <p:cTn id="21" dur="26">
                                          <p:stCondLst>
                                            <p:cond delay="1642"/>
                                          </p:stCondLst>
                                        </p:cTn>
                                        <p:tgtEl>
                                          <p:spTgt spid="3"/>
                                        </p:tgtEl>
                                      </p:cBhvr>
                                      <p:to x="100000" y="90000"/>
                                    </p:animScale>
                                    <p:animScale>
                                      <p:cBhvr>
                                        <p:cTn id="22" dur="166" decel="50000">
                                          <p:stCondLst>
                                            <p:cond delay="1668"/>
                                          </p:stCondLst>
                                        </p:cTn>
                                        <p:tgtEl>
                                          <p:spTgt spid="3"/>
                                        </p:tgtEl>
                                      </p:cBhvr>
                                      <p:to x="100000" y="100000"/>
                                    </p:animScale>
                                    <p:animScale>
                                      <p:cBhvr>
                                        <p:cTn id="23" dur="26">
                                          <p:stCondLst>
                                            <p:cond delay="1808"/>
                                          </p:stCondLst>
                                        </p:cTn>
                                        <p:tgtEl>
                                          <p:spTgt spid="3"/>
                                        </p:tgtEl>
                                      </p:cBhvr>
                                      <p:to x="100000" y="95000"/>
                                    </p:animScale>
                                    <p:animScale>
                                      <p:cBhvr>
                                        <p:cTn id="24" dur="166" decel="50000">
                                          <p:stCondLst>
                                            <p:cond delay="1834"/>
                                          </p:stCondLst>
                                        </p:cTn>
                                        <p:tgtEl>
                                          <p:spTgt spid="3"/>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552FB-6D5A-0CA2-C627-A4EAF0EAAE03}"/>
              </a:ext>
            </a:extLst>
          </p:cNvPr>
          <p:cNvSpPr>
            <a:spLocks noGrp="1"/>
          </p:cNvSpPr>
          <p:nvPr>
            <p:ph type="title"/>
          </p:nvPr>
        </p:nvSpPr>
        <p:spPr>
          <a:xfrm>
            <a:off x="1612135" y="-36311"/>
            <a:ext cx="8967730" cy="1330336"/>
          </a:xfrm>
        </p:spPr>
        <p:txBody>
          <a:bodyPr>
            <a:normAutofit/>
          </a:bodyPr>
          <a:lstStyle/>
          <a:p>
            <a:r>
              <a:rPr lang="en-GB" sz="4000" u="sng" dirty="0">
                <a:latin typeface="Arial" panose="020B0604020202020204" pitchFamily="34" charset="0"/>
                <a:cs typeface="Arial" panose="020B0604020202020204" pitchFamily="34" charset="0"/>
              </a:rPr>
              <a:t>Recent high profile cases</a:t>
            </a:r>
          </a:p>
        </p:txBody>
      </p:sp>
      <p:pic>
        <p:nvPicPr>
          <p:cNvPr id="4" name="Picture 3">
            <a:extLst>
              <a:ext uri="{FF2B5EF4-FFF2-40B4-BE49-F238E27FC236}">
                <a16:creationId xmlns:a16="http://schemas.microsoft.com/office/drawing/2014/main" id="{F0AC33A7-BA0E-354A-9784-1813E7C2218F}"/>
              </a:ext>
            </a:extLst>
          </p:cNvPr>
          <p:cNvPicPr>
            <a:picLocks noChangeAspect="1"/>
          </p:cNvPicPr>
          <p:nvPr/>
        </p:nvPicPr>
        <p:blipFill>
          <a:blip r:embed="rId3"/>
          <a:stretch>
            <a:fillRect/>
          </a:stretch>
        </p:blipFill>
        <p:spPr>
          <a:xfrm>
            <a:off x="115140" y="1219199"/>
            <a:ext cx="5660071" cy="4742395"/>
          </a:xfrm>
          <a:prstGeom prst="rect">
            <a:avLst/>
          </a:prstGeom>
        </p:spPr>
      </p:pic>
      <p:pic>
        <p:nvPicPr>
          <p:cNvPr id="6" name="Picture 5">
            <a:extLst>
              <a:ext uri="{FF2B5EF4-FFF2-40B4-BE49-F238E27FC236}">
                <a16:creationId xmlns:a16="http://schemas.microsoft.com/office/drawing/2014/main" id="{1ABF9595-1B23-0103-0D2E-EF376E16ED0D}"/>
              </a:ext>
            </a:extLst>
          </p:cNvPr>
          <p:cNvPicPr>
            <a:picLocks noChangeAspect="1"/>
          </p:cNvPicPr>
          <p:nvPr/>
        </p:nvPicPr>
        <p:blipFill>
          <a:blip r:embed="rId4"/>
          <a:stretch>
            <a:fillRect/>
          </a:stretch>
        </p:blipFill>
        <p:spPr>
          <a:xfrm>
            <a:off x="5862297" y="1219199"/>
            <a:ext cx="5875932" cy="4742395"/>
          </a:xfrm>
          <a:prstGeom prst="rect">
            <a:avLst/>
          </a:prstGeom>
        </p:spPr>
      </p:pic>
      <p:pic>
        <p:nvPicPr>
          <p:cNvPr id="8" name="Picture 7">
            <a:extLst>
              <a:ext uri="{FF2B5EF4-FFF2-40B4-BE49-F238E27FC236}">
                <a16:creationId xmlns:a16="http://schemas.microsoft.com/office/drawing/2014/main" id="{71F1AD6D-9E74-257D-2E57-64E26B250FDA}"/>
              </a:ext>
            </a:extLst>
          </p:cNvPr>
          <p:cNvPicPr>
            <a:picLocks noChangeAspect="1"/>
          </p:cNvPicPr>
          <p:nvPr/>
        </p:nvPicPr>
        <p:blipFill>
          <a:blip r:embed="rId5"/>
          <a:stretch>
            <a:fillRect/>
          </a:stretch>
        </p:blipFill>
        <p:spPr>
          <a:xfrm>
            <a:off x="115140" y="1260567"/>
            <a:ext cx="5633896" cy="4501137"/>
          </a:xfrm>
          <a:prstGeom prst="rect">
            <a:avLst/>
          </a:prstGeom>
        </p:spPr>
      </p:pic>
      <p:pic>
        <p:nvPicPr>
          <p:cNvPr id="10" name="Picture 9">
            <a:extLst>
              <a:ext uri="{FF2B5EF4-FFF2-40B4-BE49-F238E27FC236}">
                <a16:creationId xmlns:a16="http://schemas.microsoft.com/office/drawing/2014/main" id="{AD5BF06B-F8C0-CE36-2095-C729842017A0}"/>
              </a:ext>
            </a:extLst>
          </p:cNvPr>
          <p:cNvPicPr>
            <a:picLocks noChangeAspect="1"/>
          </p:cNvPicPr>
          <p:nvPr/>
        </p:nvPicPr>
        <p:blipFill>
          <a:blip r:embed="rId6"/>
          <a:stretch>
            <a:fillRect/>
          </a:stretch>
        </p:blipFill>
        <p:spPr>
          <a:xfrm>
            <a:off x="5862297" y="1207721"/>
            <a:ext cx="5875932" cy="4742395"/>
          </a:xfrm>
          <a:prstGeom prst="rect">
            <a:avLst/>
          </a:prstGeom>
        </p:spPr>
      </p:pic>
      <p:pic>
        <p:nvPicPr>
          <p:cNvPr id="12" name="Picture 11">
            <a:extLst>
              <a:ext uri="{FF2B5EF4-FFF2-40B4-BE49-F238E27FC236}">
                <a16:creationId xmlns:a16="http://schemas.microsoft.com/office/drawing/2014/main" id="{351D43C9-2BAE-B55E-F863-2BF4028D74DA}"/>
              </a:ext>
            </a:extLst>
          </p:cNvPr>
          <p:cNvPicPr>
            <a:picLocks noChangeAspect="1"/>
          </p:cNvPicPr>
          <p:nvPr/>
        </p:nvPicPr>
        <p:blipFill>
          <a:blip r:embed="rId7"/>
          <a:stretch>
            <a:fillRect/>
          </a:stretch>
        </p:blipFill>
        <p:spPr>
          <a:xfrm>
            <a:off x="2041657" y="1207721"/>
            <a:ext cx="6687101" cy="5669498"/>
          </a:xfrm>
          <a:prstGeom prst="rect">
            <a:avLst/>
          </a:prstGeom>
        </p:spPr>
      </p:pic>
      <p:pic>
        <p:nvPicPr>
          <p:cNvPr id="14" name="Picture 13">
            <a:extLst>
              <a:ext uri="{FF2B5EF4-FFF2-40B4-BE49-F238E27FC236}">
                <a16:creationId xmlns:a16="http://schemas.microsoft.com/office/drawing/2014/main" id="{898B62C4-C72F-DDE8-F609-3D2E950DC131}"/>
              </a:ext>
            </a:extLst>
          </p:cNvPr>
          <p:cNvPicPr>
            <a:picLocks noChangeAspect="1"/>
          </p:cNvPicPr>
          <p:nvPr/>
        </p:nvPicPr>
        <p:blipFill>
          <a:blip r:embed="rId8"/>
          <a:stretch>
            <a:fillRect/>
          </a:stretch>
        </p:blipFill>
        <p:spPr>
          <a:xfrm>
            <a:off x="115140" y="1207721"/>
            <a:ext cx="7744906" cy="5544324"/>
          </a:xfrm>
          <a:prstGeom prst="rect">
            <a:avLst/>
          </a:prstGeom>
        </p:spPr>
      </p:pic>
      <p:pic>
        <p:nvPicPr>
          <p:cNvPr id="16" name="Picture 15">
            <a:extLst>
              <a:ext uri="{FF2B5EF4-FFF2-40B4-BE49-F238E27FC236}">
                <a16:creationId xmlns:a16="http://schemas.microsoft.com/office/drawing/2014/main" id="{D1C89926-7E31-7732-BA59-AB19328B0564}"/>
              </a:ext>
            </a:extLst>
          </p:cNvPr>
          <p:cNvPicPr>
            <a:picLocks noChangeAspect="1"/>
          </p:cNvPicPr>
          <p:nvPr/>
        </p:nvPicPr>
        <p:blipFill>
          <a:blip r:embed="rId9"/>
          <a:stretch>
            <a:fillRect/>
          </a:stretch>
        </p:blipFill>
        <p:spPr>
          <a:xfrm>
            <a:off x="5385207" y="1231778"/>
            <a:ext cx="6597971" cy="5595849"/>
          </a:xfrm>
          <a:prstGeom prst="rect">
            <a:avLst/>
          </a:prstGeom>
        </p:spPr>
      </p:pic>
      <p:pic>
        <p:nvPicPr>
          <p:cNvPr id="18" name="Picture 17">
            <a:extLst>
              <a:ext uri="{FF2B5EF4-FFF2-40B4-BE49-F238E27FC236}">
                <a16:creationId xmlns:a16="http://schemas.microsoft.com/office/drawing/2014/main" id="{C4FE7390-86B3-B587-5890-E2BDE0325C30}"/>
              </a:ext>
            </a:extLst>
          </p:cNvPr>
          <p:cNvPicPr>
            <a:picLocks noChangeAspect="1"/>
          </p:cNvPicPr>
          <p:nvPr/>
        </p:nvPicPr>
        <p:blipFill>
          <a:blip r:embed="rId10"/>
          <a:stretch>
            <a:fillRect/>
          </a:stretch>
        </p:blipFill>
        <p:spPr>
          <a:xfrm>
            <a:off x="115140" y="1207721"/>
            <a:ext cx="6777948" cy="5299151"/>
          </a:xfrm>
          <a:prstGeom prst="rect">
            <a:avLst/>
          </a:prstGeom>
        </p:spPr>
      </p:pic>
      <p:pic>
        <p:nvPicPr>
          <p:cNvPr id="20" name="Picture 19">
            <a:extLst>
              <a:ext uri="{FF2B5EF4-FFF2-40B4-BE49-F238E27FC236}">
                <a16:creationId xmlns:a16="http://schemas.microsoft.com/office/drawing/2014/main" id="{EBB37F49-71AC-5855-2769-5364FF6878DB}"/>
              </a:ext>
            </a:extLst>
          </p:cNvPr>
          <p:cNvPicPr>
            <a:picLocks noChangeAspect="1"/>
          </p:cNvPicPr>
          <p:nvPr/>
        </p:nvPicPr>
        <p:blipFill>
          <a:blip r:embed="rId11"/>
          <a:stretch>
            <a:fillRect/>
          </a:stretch>
        </p:blipFill>
        <p:spPr>
          <a:xfrm>
            <a:off x="3314443" y="1214602"/>
            <a:ext cx="4780523" cy="5655736"/>
          </a:xfrm>
          <a:prstGeom prst="rect">
            <a:avLst/>
          </a:prstGeom>
        </p:spPr>
      </p:pic>
      <p:pic>
        <p:nvPicPr>
          <p:cNvPr id="22" name="Picture 21">
            <a:extLst>
              <a:ext uri="{FF2B5EF4-FFF2-40B4-BE49-F238E27FC236}">
                <a16:creationId xmlns:a16="http://schemas.microsoft.com/office/drawing/2014/main" id="{079E5251-3E28-E5C1-759D-2F78CA4DCC73}"/>
              </a:ext>
            </a:extLst>
          </p:cNvPr>
          <p:cNvPicPr>
            <a:picLocks noChangeAspect="1"/>
          </p:cNvPicPr>
          <p:nvPr/>
        </p:nvPicPr>
        <p:blipFill>
          <a:blip r:embed="rId12"/>
          <a:stretch>
            <a:fillRect/>
          </a:stretch>
        </p:blipFill>
        <p:spPr>
          <a:xfrm>
            <a:off x="115140" y="1241141"/>
            <a:ext cx="6597971" cy="5600229"/>
          </a:xfrm>
          <a:prstGeom prst="rect">
            <a:avLst/>
          </a:prstGeom>
        </p:spPr>
      </p:pic>
      <p:pic>
        <p:nvPicPr>
          <p:cNvPr id="24" name="Picture 23">
            <a:extLst>
              <a:ext uri="{FF2B5EF4-FFF2-40B4-BE49-F238E27FC236}">
                <a16:creationId xmlns:a16="http://schemas.microsoft.com/office/drawing/2014/main" id="{9FC86752-3A25-7A68-048A-CF9FE485ECAB}"/>
              </a:ext>
            </a:extLst>
          </p:cNvPr>
          <p:cNvPicPr>
            <a:picLocks noChangeAspect="1"/>
          </p:cNvPicPr>
          <p:nvPr/>
        </p:nvPicPr>
        <p:blipFill>
          <a:blip r:embed="rId13"/>
          <a:stretch>
            <a:fillRect/>
          </a:stretch>
        </p:blipFill>
        <p:spPr>
          <a:xfrm>
            <a:off x="5534731" y="1231778"/>
            <a:ext cx="6549869" cy="5595849"/>
          </a:xfrm>
          <a:prstGeom prst="rect">
            <a:avLst/>
          </a:prstGeom>
        </p:spPr>
      </p:pic>
    </p:spTree>
    <p:extLst>
      <p:ext uri="{BB962C8B-B14F-4D97-AF65-F5344CB8AC3E}">
        <p14:creationId xmlns:p14="http://schemas.microsoft.com/office/powerpoint/2010/main" val="22854456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250" fill="hold"/>
                                        <p:tgtEl>
                                          <p:spTgt spid="4"/>
                                        </p:tgtEl>
                                        <p:attrNameLst>
                                          <p:attrName>ppt_w</p:attrName>
                                        </p:attrNameLst>
                                      </p:cBhvr>
                                      <p:tavLst>
                                        <p:tav tm="0">
                                          <p:val>
                                            <p:fltVal val="0"/>
                                          </p:val>
                                        </p:tav>
                                        <p:tav tm="100000">
                                          <p:val>
                                            <p:strVal val="#ppt_w"/>
                                          </p:val>
                                        </p:tav>
                                      </p:tavLst>
                                    </p:anim>
                                    <p:anim calcmode="lin" valueType="num">
                                      <p:cBhvr>
                                        <p:cTn id="8" dur="1250" fill="hold"/>
                                        <p:tgtEl>
                                          <p:spTgt spid="4"/>
                                        </p:tgtEl>
                                        <p:attrNameLst>
                                          <p:attrName>ppt_h</p:attrName>
                                        </p:attrNameLst>
                                      </p:cBhvr>
                                      <p:tavLst>
                                        <p:tav tm="0">
                                          <p:val>
                                            <p:fltVal val="0"/>
                                          </p:val>
                                        </p:tav>
                                        <p:tav tm="100000">
                                          <p:val>
                                            <p:strVal val="#ppt_h"/>
                                          </p:val>
                                        </p:tav>
                                      </p:tavLst>
                                    </p:anim>
                                    <p:anim calcmode="lin" valueType="num">
                                      <p:cBhvr>
                                        <p:cTn id="9" dur="1250" fill="hold"/>
                                        <p:tgtEl>
                                          <p:spTgt spid="4"/>
                                        </p:tgtEl>
                                        <p:attrNameLst>
                                          <p:attrName>style.rotation</p:attrName>
                                        </p:attrNameLst>
                                      </p:cBhvr>
                                      <p:tavLst>
                                        <p:tav tm="0">
                                          <p:val>
                                            <p:fltVal val="90"/>
                                          </p:val>
                                        </p:tav>
                                        <p:tav tm="100000">
                                          <p:val>
                                            <p:fltVal val="0"/>
                                          </p:val>
                                        </p:tav>
                                      </p:tavLst>
                                    </p:anim>
                                    <p:animEffect transition="in" filter="fade">
                                      <p:cBhvr>
                                        <p:cTn id="10" dur="1250"/>
                                        <p:tgtEl>
                                          <p:spTgt spid="4"/>
                                        </p:tgtEl>
                                      </p:cBhvr>
                                    </p:animEffect>
                                  </p:childTnLst>
                                </p:cTn>
                              </p:par>
                            </p:childTnLst>
                          </p:cTn>
                        </p:par>
                        <p:par>
                          <p:cTn id="11" fill="hold">
                            <p:stCondLst>
                              <p:cond delay="1250"/>
                            </p:stCondLst>
                            <p:childTnLst>
                              <p:par>
                                <p:cTn id="12" presetID="31" presetClass="entr" presetSubtype="0" fill="hold" nodeType="afterEffect">
                                  <p:stCondLst>
                                    <p:cond delay="250"/>
                                  </p:stCondLst>
                                  <p:childTnLst>
                                    <p:set>
                                      <p:cBhvr>
                                        <p:cTn id="13" dur="1" fill="hold">
                                          <p:stCondLst>
                                            <p:cond delay="0"/>
                                          </p:stCondLst>
                                        </p:cTn>
                                        <p:tgtEl>
                                          <p:spTgt spid="6"/>
                                        </p:tgtEl>
                                        <p:attrNameLst>
                                          <p:attrName>style.visibility</p:attrName>
                                        </p:attrNameLst>
                                      </p:cBhvr>
                                      <p:to>
                                        <p:strVal val="visible"/>
                                      </p:to>
                                    </p:set>
                                    <p:anim calcmode="lin" valueType="num">
                                      <p:cBhvr>
                                        <p:cTn id="14" dur="1250" fill="hold"/>
                                        <p:tgtEl>
                                          <p:spTgt spid="6"/>
                                        </p:tgtEl>
                                        <p:attrNameLst>
                                          <p:attrName>ppt_w</p:attrName>
                                        </p:attrNameLst>
                                      </p:cBhvr>
                                      <p:tavLst>
                                        <p:tav tm="0">
                                          <p:val>
                                            <p:fltVal val="0"/>
                                          </p:val>
                                        </p:tav>
                                        <p:tav tm="100000">
                                          <p:val>
                                            <p:strVal val="#ppt_w"/>
                                          </p:val>
                                        </p:tav>
                                      </p:tavLst>
                                    </p:anim>
                                    <p:anim calcmode="lin" valueType="num">
                                      <p:cBhvr>
                                        <p:cTn id="15" dur="1250" fill="hold"/>
                                        <p:tgtEl>
                                          <p:spTgt spid="6"/>
                                        </p:tgtEl>
                                        <p:attrNameLst>
                                          <p:attrName>ppt_h</p:attrName>
                                        </p:attrNameLst>
                                      </p:cBhvr>
                                      <p:tavLst>
                                        <p:tav tm="0">
                                          <p:val>
                                            <p:fltVal val="0"/>
                                          </p:val>
                                        </p:tav>
                                        <p:tav tm="100000">
                                          <p:val>
                                            <p:strVal val="#ppt_h"/>
                                          </p:val>
                                        </p:tav>
                                      </p:tavLst>
                                    </p:anim>
                                    <p:anim calcmode="lin" valueType="num">
                                      <p:cBhvr>
                                        <p:cTn id="16" dur="1250" fill="hold"/>
                                        <p:tgtEl>
                                          <p:spTgt spid="6"/>
                                        </p:tgtEl>
                                        <p:attrNameLst>
                                          <p:attrName>style.rotation</p:attrName>
                                        </p:attrNameLst>
                                      </p:cBhvr>
                                      <p:tavLst>
                                        <p:tav tm="0">
                                          <p:val>
                                            <p:fltVal val="90"/>
                                          </p:val>
                                        </p:tav>
                                        <p:tav tm="100000">
                                          <p:val>
                                            <p:fltVal val="0"/>
                                          </p:val>
                                        </p:tav>
                                      </p:tavLst>
                                    </p:anim>
                                    <p:animEffect transition="in" filter="fade">
                                      <p:cBhvr>
                                        <p:cTn id="17" dur="1250"/>
                                        <p:tgtEl>
                                          <p:spTgt spid="6"/>
                                        </p:tgtEl>
                                      </p:cBhvr>
                                    </p:animEffect>
                                  </p:childTnLst>
                                </p:cTn>
                              </p:par>
                            </p:childTnLst>
                          </p:cTn>
                        </p:par>
                        <p:par>
                          <p:cTn id="18" fill="hold">
                            <p:stCondLst>
                              <p:cond delay="2750"/>
                            </p:stCondLst>
                            <p:childTnLst>
                              <p:par>
                                <p:cTn id="19" presetID="31" presetClass="entr" presetSubtype="0" fill="hold" nodeType="afterEffect">
                                  <p:stCondLst>
                                    <p:cond delay="250"/>
                                  </p:stCondLst>
                                  <p:childTnLst>
                                    <p:set>
                                      <p:cBhvr>
                                        <p:cTn id="20" dur="1" fill="hold">
                                          <p:stCondLst>
                                            <p:cond delay="0"/>
                                          </p:stCondLst>
                                        </p:cTn>
                                        <p:tgtEl>
                                          <p:spTgt spid="8"/>
                                        </p:tgtEl>
                                        <p:attrNameLst>
                                          <p:attrName>style.visibility</p:attrName>
                                        </p:attrNameLst>
                                      </p:cBhvr>
                                      <p:to>
                                        <p:strVal val="visible"/>
                                      </p:to>
                                    </p:set>
                                    <p:anim calcmode="lin" valueType="num">
                                      <p:cBhvr>
                                        <p:cTn id="21" dur="1250" fill="hold"/>
                                        <p:tgtEl>
                                          <p:spTgt spid="8"/>
                                        </p:tgtEl>
                                        <p:attrNameLst>
                                          <p:attrName>ppt_w</p:attrName>
                                        </p:attrNameLst>
                                      </p:cBhvr>
                                      <p:tavLst>
                                        <p:tav tm="0">
                                          <p:val>
                                            <p:fltVal val="0"/>
                                          </p:val>
                                        </p:tav>
                                        <p:tav tm="100000">
                                          <p:val>
                                            <p:strVal val="#ppt_w"/>
                                          </p:val>
                                        </p:tav>
                                      </p:tavLst>
                                    </p:anim>
                                    <p:anim calcmode="lin" valueType="num">
                                      <p:cBhvr>
                                        <p:cTn id="22" dur="1250" fill="hold"/>
                                        <p:tgtEl>
                                          <p:spTgt spid="8"/>
                                        </p:tgtEl>
                                        <p:attrNameLst>
                                          <p:attrName>ppt_h</p:attrName>
                                        </p:attrNameLst>
                                      </p:cBhvr>
                                      <p:tavLst>
                                        <p:tav tm="0">
                                          <p:val>
                                            <p:fltVal val="0"/>
                                          </p:val>
                                        </p:tav>
                                        <p:tav tm="100000">
                                          <p:val>
                                            <p:strVal val="#ppt_h"/>
                                          </p:val>
                                        </p:tav>
                                      </p:tavLst>
                                    </p:anim>
                                    <p:anim calcmode="lin" valueType="num">
                                      <p:cBhvr>
                                        <p:cTn id="23" dur="1250" fill="hold"/>
                                        <p:tgtEl>
                                          <p:spTgt spid="8"/>
                                        </p:tgtEl>
                                        <p:attrNameLst>
                                          <p:attrName>style.rotation</p:attrName>
                                        </p:attrNameLst>
                                      </p:cBhvr>
                                      <p:tavLst>
                                        <p:tav tm="0">
                                          <p:val>
                                            <p:fltVal val="90"/>
                                          </p:val>
                                        </p:tav>
                                        <p:tav tm="100000">
                                          <p:val>
                                            <p:fltVal val="0"/>
                                          </p:val>
                                        </p:tav>
                                      </p:tavLst>
                                    </p:anim>
                                    <p:animEffect transition="in" filter="fade">
                                      <p:cBhvr>
                                        <p:cTn id="24" dur="1250"/>
                                        <p:tgtEl>
                                          <p:spTgt spid="8"/>
                                        </p:tgtEl>
                                      </p:cBhvr>
                                    </p:animEffect>
                                  </p:childTnLst>
                                </p:cTn>
                              </p:par>
                            </p:childTnLst>
                          </p:cTn>
                        </p:par>
                        <p:par>
                          <p:cTn id="25" fill="hold">
                            <p:stCondLst>
                              <p:cond delay="4250"/>
                            </p:stCondLst>
                            <p:childTnLst>
                              <p:par>
                                <p:cTn id="26" presetID="31" presetClass="entr" presetSubtype="0" fill="hold" nodeType="afterEffect">
                                  <p:stCondLst>
                                    <p:cond delay="250"/>
                                  </p:stCondLst>
                                  <p:childTnLst>
                                    <p:set>
                                      <p:cBhvr>
                                        <p:cTn id="27" dur="1" fill="hold">
                                          <p:stCondLst>
                                            <p:cond delay="0"/>
                                          </p:stCondLst>
                                        </p:cTn>
                                        <p:tgtEl>
                                          <p:spTgt spid="10"/>
                                        </p:tgtEl>
                                        <p:attrNameLst>
                                          <p:attrName>style.visibility</p:attrName>
                                        </p:attrNameLst>
                                      </p:cBhvr>
                                      <p:to>
                                        <p:strVal val="visible"/>
                                      </p:to>
                                    </p:set>
                                    <p:anim calcmode="lin" valueType="num">
                                      <p:cBhvr>
                                        <p:cTn id="28" dur="1250" fill="hold"/>
                                        <p:tgtEl>
                                          <p:spTgt spid="10"/>
                                        </p:tgtEl>
                                        <p:attrNameLst>
                                          <p:attrName>ppt_w</p:attrName>
                                        </p:attrNameLst>
                                      </p:cBhvr>
                                      <p:tavLst>
                                        <p:tav tm="0">
                                          <p:val>
                                            <p:fltVal val="0"/>
                                          </p:val>
                                        </p:tav>
                                        <p:tav tm="100000">
                                          <p:val>
                                            <p:strVal val="#ppt_w"/>
                                          </p:val>
                                        </p:tav>
                                      </p:tavLst>
                                    </p:anim>
                                    <p:anim calcmode="lin" valueType="num">
                                      <p:cBhvr>
                                        <p:cTn id="29" dur="1250" fill="hold"/>
                                        <p:tgtEl>
                                          <p:spTgt spid="10"/>
                                        </p:tgtEl>
                                        <p:attrNameLst>
                                          <p:attrName>ppt_h</p:attrName>
                                        </p:attrNameLst>
                                      </p:cBhvr>
                                      <p:tavLst>
                                        <p:tav tm="0">
                                          <p:val>
                                            <p:fltVal val="0"/>
                                          </p:val>
                                        </p:tav>
                                        <p:tav tm="100000">
                                          <p:val>
                                            <p:strVal val="#ppt_h"/>
                                          </p:val>
                                        </p:tav>
                                      </p:tavLst>
                                    </p:anim>
                                    <p:anim calcmode="lin" valueType="num">
                                      <p:cBhvr>
                                        <p:cTn id="30" dur="1250" fill="hold"/>
                                        <p:tgtEl>
                                          <p:spTgt spid="10"/>
                                        </p:tgtEl>
                                        <p:attrNameLst>
                                          <p:attrName>style.rotation</p:attrName>
                                        </p:attrNameLst>
                                      </p:cBhvr>
                                      <p:tavLst>
                                        <p:tav tm="0">
                                          <p:val>
                                            <p:fltVal val="90"/>
                                          </p:val>
                                        </p:tav>
                                        <p:tav tm="100000">
                                          <p:val>
                                            <p:fltVal val="0"/>
                                          </p:val>
                                        </p:tav>
                                      </p:tavLst>
                                    </p:anim>
                                    <p:animEffect transition="in" filter="fade">
                                      <p:cBhvr>
                                        <p:cTn id="31" dur="1250"/>
                                        <p:tgtEl>
                                          <p:spTgt spid="10"/>
                                        </p:tgtEl>
                                      </p:cBhvr>
                                    </p:animEffect>
                                  </p:childTnLst>
                                </p:cTn>
                              </p:par>
                            </p:childTnLst>
                          </p:cTn>
                        </p:par>
                        <p:par>
                          <p:cTn id="32" fill="hold">
                            <p:stCondLst>
                              <p:cond delay="5750"/>
                            </p:stCondLst>
                            <p:childTnLst>
                              <p:par>
                                <p:cTn id="33" presetID="31" presetClass="entr" presetSubtype="0" fill="hold" nodeType="afterEffect">
                                  <p:stCondLst>
                                    <p:cond delay="250"/>
                                  </p:stCondLst>
                                  <p:childTnLst>
                                    <p:set>
                                      <p:cBhvr>
                                        <p:cTn id="34" dur="1" fill="hold">
                                          <p:stCondLst>
                                            <p:cond delay="0"/>
                                          </p:stCondLst>
                                        </p:cTn>
                                        <p:tgtEl>
                                          <p:spTgt spid="12"/>
                                        </p:tgtEl>
                                        <p:attrNameLst>
                                          <p:attrName>style.visibility</p:attrName>
                                        </p:attrNameLst>
                                      </p:cBhvr>
                                      <p:to>
                                        <p:strVal val="visible"/>
                                      </p:to>
                                    </p:set>
                                    <p:anim calcmode="lin" valueType="num">
                                      <p:cBhvr>
                                        <p:cTn id="35" dur="1250" fill="hold"/>
                                        <p:tgtEl>
                                          <p:spTgt spid="12"/>
                                        </p:tgtEl>
                                        <p:attrNameLst>
                                          <p:attrName>ppt_w</p:attrName>
                                        </p:attrNameLst>
                                      </p:cBhvr>
                                      <p:tavLst>
                                        <p:tav tm="0">
                                          <p:val>
                                            <p:fltVal val="0"/>
                                          </p:val>
                                        </p:tav>
                                        <p:tav tm="100000">
                                          <p:val>
                                            <p:strVal val="#ppt_w"/>
                                          </p:val>
                                        </p:tav>
                                      </p:tavLst>
                                    </p:anim>
                                    <p:anim calcmode="lin" valueType="num">
                                      <p:cBhvr>
                                        <p:cTn id="36" dur="1250" fill="hold"/>
                                        <p:tgtEl>
                                          <p:spTgt spid="12"/>
                                        </p:tgtEl>
                                        <p:attrNameLst>
                                          <p:attrName>ppt_h</p:attrName>
                                        </p:attrNameLst>
                                      </p:cBhvr>
                                      <p:tavLst>
                                        <p:tav tm="0">
                                          <p:val>
                                            <p:fltVal val="0"/>
                                          </p:val>
                                        </p:tav>
                                        <p:tav tm="100000">
                                          <p:val>
                                            <p:strVal val="#ppt_h"/>
                                          </p:val>
                                        </p:tav>
                                      </p:tavLst>
                                    </p:anim>
                                    <p:anim calcmode="lin" valueType="num">
                                      <p:cBhvr>
                                        <p:cTn id="37" dur="1250" fill="hold"/>
                                        <p:tgtEl>
                                          <p:spTgt spid="12"/>
                                        </p:tgtEl>
                                        <p:attrNameLst>
                                          <p:attrName>style.rotation</p:attrName>
                                        </p:attrNameLst>
                                      </p:cBhvr>
                                      <p:tavLst>
                                        <p:tav tm="0">
                                          <p:val>
                                            <p:fltVal val="90"/>
                                          </p:val>
                                        </p:tav>
                                        <p:tav tm="100000">
                                          <p:val>
                                            <p:fltVal val="0"/>
                                          </p:val>
                                        </p:tav>
                                      </p:tavLst>
                                    </p:anim>
                                    <p:animEffect transition="in" filter="fade">
                                      <p:cBhvr>
                                        <p:cTn id="38" dur="1250"/>
                                        <p:tgtEl>
                                          <p:spTgt spid="12"/>
                                        </p:tgtEl>
                                      </p:cBhvr>
                                    </p:animEffect>
                                  </p:childTnLst>
                                </p:cTn>
                              </p:par>
                            </p:childTnLst>
                          </p:cTn>
                        </p:par>
                        <p:par>
                          <p:cTn id="39" fill="hold">
                            <p:stCondLst>
                              <p:cond delay="7250"/>
                            </p:stCondLst>
                            <p:childTnLst>
                              <p:par>
                                <p:cTn id="40" presetID="31" presetClass="entr" presetSubtype="0" fill="hold" nodeType="afterEffect">
                                  <p:stCondLst>
                                    <p:cond delay="250"/>
                                  </p:stCondLst>
                                  <p:childTnLst>
                                    <p:set>
                                      <p:cBhvr>
                                        <p:cTn id="41" dur="1" fill="hold">
                                          <p:stCondLst>
                                            <p:cond delay="0"/>
                                          </p:stCondLst>
                                        </p:cTn>
                                        <p:tgtEl>
                                          <p:spTgt spid="14"/>
                                        </p:tgtEl>
                                        <p:attrNameLst>
                                          <p:attrName>style.visibility</p:attrName>
                                        </p:attrNameLst>
                                      </p:cBhvr>
                                      <p:to>
                                        <p:strVal val="visible"/>
                                      </p:to>
                                    </p:set>
                                    <p:anim calcmode="lin" valueType="num">
                                      <p:cBhvr>
                                        <p:cTn id="42" dur="1250" fill="hold"/>
                                        <p:tgtEl>
                                          <p:spTgt spid="14"/>
                                        </p:tgtEl>
                                        <p:attrNameLst>
                                          <p:attrName>ppt_w</p:attrName>
                                        </p:attrNameLst>
                                      </p:cBhvr>
                                      <p:tavLst>
                                        <p:tav tm="0">
                                          <p:val>
                                            <p:fltVal val="0"/>
                                          </p:val>
                                        </p:tav>
                                        <p:tav tm="100000">
                                          <p:val>
                                            <p:strVal val="#ppt_w"/>
                                          </p:val>
                                        </p:tav>
                                      </p:tavLst>
                                    </p:anim>
                                    <p:anim calcmode="lin" valueType="num">
                                      <p:cBhvr>
                                        <p:cTn id="43" dur="1250" fill="hold"/>
                                        <p:tgtEl>
                                          <p:spTgt spid="14"/>
                                        </p:tgtEl>
                                        <p:attrNameLst>
                                          <p:attrName>ppt_h</p:attrName>
                                        </p:attrNameLst>
                                      </p:cBhvr>
                                      <p:tavLst>
                                        <p:tav tm="0">
                                          <p:val>
                                            <p:fltVal val="0"/>
                                          </p:val>
                                        </p:tav>
                                        <p:tav tm="100000">
                                          <p:val>
                                            <p:strVal val="#ppt_h"/>
                                          </p:val>
                                        </p:tav>
                                      </p:tavLst>
                                    </p:anim>
                                    <p:anim calcmode="lin" valueType="num">
                                      <p:cBhvr>
                                        <p:cTn id="44" dur="1250" fill="hold"/>
                                        <p:tgtEl>
                                          <p:spTgt spid="14"/>
                                        </p:tgtEl>
                                        <p:attrNameLst>
                                          <p:attrName>style.rotation</p:attrName>
                                        </p:attrNameLst>
                                      </p:cBhvr>
                                      <p:tavLst>
                                        <p:tav tm="0">
                                          <p:val>
                                            <p:fltVal val="90"/>
                                          </p:val>
                                        </p:tav>
                                        <p:tav tm="100000">
                                          <p:val>
                                            <p:fltVal val="0"/>
                                          </p:val>
                                        </p:tav>
                                      </p:tavLst>
                                    </p:anim>
                                    <p:animEffect transition="in" filter="fade">
                                      <p:cBhvr>
                                        <p:cTn id="45" dur="1250"/>
                                        <p:tgtEl>
                                          <p:spTgt spid="14"/>
                                        </p:tgtEl>
                                      </p:cBhvr>
                                    </p:animEffect>
                                  </p:childTnLst>
                                </p:cTn>
                              </p:par>
                            </p:childTnLst>
                          </p:cTn>
                        </p:par>
                        <p:par>
                          <p:cTn id="46" fill="hold">
                            <p:stCondLst>
                              <p:cond delay="8750"/>
                            </p:stCondLst>
                            <p:childTnLst>
                              <p:par>
                                <p:cTn id="47" presetID="31" presetClass="entr" presetSubtype="0" fill="hold" nodeType="afterEffect">
                                  <p:stCondLst>
                                    <p:cond delay="250"/>
                                  </p:stCondLst>
                                  <p:childTnLst>
                                    <p:set>
                                      <p:cBhvr>
                                        <p:cTn id="48" dur="1" fill="hold">
                                          <p:stCondLst>
                                            <p:cond delay="0"/>
                                          </p:stCondLst>
                                        </p:cTn>
                                        <p:tgtEl>
                                          <p:spTgt spid="16"/>
                                        </p:tgtEl>
                                        <p:attrNameLst>
                                          <p:attrName>style.visibility</p:attrName>
                                        </p:attrNameLst>
                                      </p:cBhvr>
                                      <p:to>
                                        <p:strVal val="visible"/>
                                      </p:to>
                                    </p:set>
                                    <p:anim calcmode="lin" valueType="num">
                                      <p:cBhvr>
                                        <p:cTn id="49" dur="1250" fill="hold"/>
                                        <p:tgtEl>
                                          <p:spTgt spid="16"/>
                                        </p:tgtEl>
                                        <p:attrNameLst>
                                          <p:attrName>ppt_w</p:attrName>
                                        </p:attrNameLst>
                                      </p:cBhvr>
                                      <p:tavLst>
                                        <p:tav tm="0">
                                          <p:val>
                                            <p:fltVal val="0"/>
                                          </p:val>
                                        </p:tav>
                                        <p:tav tm="100000">
                                          <p:val>
                                            <p:strVal val="#ppt_w"/>
                                          </p:val>
                                        </p:tav>
                                      </p:tavLst>
                                    </p:anim>
                                    <p:anim calcmode="lin" valueType="num">
                                      <p:cBhvr>
                                        <p:cTn id="50" dur="1250" fill="hold"/>
                                        <p:tgtEl>
                                          <p:spTgt spid="16"/>
                                        </p:tgtEl>
                                        <p:attrNameLst>
                                          <p:attrName>ppt_h</p:attrName>
                                        </p:attrNameLst>
                                      </p:cBhvr>
                                      <p:tavLst>
                                        <p:tav tm="0">
                                          <p:val>
                                            <p:fltVal val="0"/>
                                          </p:val>
                                        </p:tav>
                                        <p:tav tm="100000">
                                          <p:val>
                                            <p:strVal val="#ppt_h"/>
                                          </p:val>
                                        </p:tav>
                                      </p:tavLst>
                                    </p:anim>
                                    <p:anim calcmode="lin" valueType="num">
                                      <p:cBhvr>
                                        <p:cTn id="51" dur="1250" fill="hold"/>
                                        <p:tgtEl>
                                          <p:spTgt spid="16"/>
                                        </p:tgtEl>
                                        <p:attrNameLst>
                                          <p:attrName>style.rotation</p:attrName>
                                        </p:attrNameLst>
                                      </p:cBhvr>
                                      <p:tavLst>
                                        <p:tav tm="0">
                                          <p:val>
                                            <p:fltVal val="90"/>
                                          </p:val>
                                        </p:tav>
                                        <p:tav tm="100000">
                                          <p:val>
                                            <p:fltVal val="0"/>
                                          </p:val>
                                        </p:tav>
                                      </p:tavLst>
                                    </p:anim>
                                    <p:animEffect transition="in" filter="fade">
                                      <p:cBhvr>
                                        <p:cTn id="52" dur="1250"/>
                                        <p:tgtEl>
                                          <p:spTgt spid="16"/>
                                        </p:tgtEl>
                                      </p:cBhvr>
                                    </p:animEffect>
                                  </p:childTnLst>
                                </p:cTn>
                              </p:par>
                            </p:childTnLst>
                          </p:cTn>
                        </p:par>
                        <p:par>
                          <p:cTn id="53" fill="hold">
                            <p:stCondLst>
                              <p:cond delay="10250"/>
                            </p:stCondLst>
                            <p:childTnLst>
                              <p:par>
                                <p:cTn id="54" presetID="31" presetClass="entr" presetSubtype="0" fill="hold" nodeType="afterEffect">
                                  <p:stCondLst>
                                    <p:cond delay="250"/>
                                  </p:stCondLst>
                                  <p:childTnLst>
                                    <p:set>
                                      <p:cBhvr>
                                        <p:cTn id="55" dur="1" fill="hold">
                                          <p:stCondLst>
                                            <p:cond delay="0"/>
                                          </p:stCondLst>
                                        </p:cTn>
                                        <p:tgtEl>
                                          <p:spTgt spid="18"/>
                                        </p:tgtEl>
                                        <p:attrNameLst>
                                          <p:attrName>style.visibility</p:attrName>
                                        </p:attrNameLst>
                                      </p:cBhvr>
                                      <p:to>
                                        <p:strVal val="visible"/>
                                      </p:to>
                                    </p:set>
                                    <p:anim calcmode="lin" valueType="num">
                                      <p:cBhvr>
                                        <p:cTn id="56" dur="1250" fill="hold"/>
                                        <p:tgtEl>
                                          <p:spTgt spid="18"/>
                                        </p:tgtEl>
                                        <p:attrNameLst>
                                          <p:attrName>ppt_w</p:attrName>
                                        </p:attrNameLst>
                                      </p:cBhvr>
                                      <p:tavLst>
                                        <p:tav tm="0">
                                          <p:val>
                                            <p:fltVal val="0"/>
                                          </p:val>
                                        </p:tav>
                                        <p:tav tm="100000">
                                          <p:val>
                                            <p:strVal val="#ppt_w"/>
                                          </p:val>
                                        </p:tav>
                                      </p:tavLst>
                                    </p:anim>
                                    <p:anim calcmode="lin" valueType="num">
                                      <p:cBhvr>
                                        <p:cTn id="57" dur="1250" fill="hold"/>
                                        <p:tgtEl>
                                          <p:spTgt spid="18"/>
                                        </p:tgtEl>
                                        <p:attrNameLst>
                                          <p:attrName>ppt_h</p:attrName>
                                        </p:attrNameLst>
                                      </p:cBhvr>
                                      <p:tavLst>
                                        <p:tav tm="0">
                                          <p:val>
                                            <p:fltVal val="0"/>
                                          </p:val>
                                        </p:tav>
                                        <p:tav tm="100000">
                                          <p:val>
                                            <p:strVal val="#ppt_h"/>
                                          </p:val>
                                        </p:tav>
                                      </p:tavLst>
                                    </p:anim>
                                    <p:anim calcmode="lin" valueType="num">
                                      <p:cBhvr>
                                        <p:cTn id="58" dur="1250" fill="hold"/>
                                        <p:tgtEl>
                                          <p:spTgt spid="18"/>
                                        </p:tgtEl>
                                        <p:attrNameLst>
                                          <p:attrName>style.rotation</p:attrName>
                                        </p:attrNameLst>
                                      </p:cBhvr>
                                      <p:tavLst>
                                        <p:tav tm="0">
                                          <p:val>
                                            <p:fltVal val="90"/>
                                          </p:val>
                                        </p:tav>
                                        <p:tav tm="100000">
                                          <p:val>
                                            <p:fltVal val="0"/>
                                          </p:val>
                                        </p:tav>
                                      </p:tavLst>
                                    </p:anim>
                                    <p:animEffect transition="in" filter="fade">
                                      <p:cBhvr>
                                        <p:cTn id="59" dur="1250"/>
                                        <p:tgtEl>
                                          <p:spTgt spid="18"/>
                                        </p:tgtEl>
                                      </p:cBhvr>
                                    </p:animEffect>
                                  </p:childTnLst>
                                </p:cTn>
                              </p:par>
                            </p:childTnLst>
                          </p:cTn>
                        </p:par>
                        <p:par>
                          <p:cTn id="60" fill="hold">
                            <p:stCondLst>
                              <p:cond delay="11750"/>
                            </p:stCondLst>
                            <p:childTnLst>
                              <p:par>
                                <p:cTn id="61" presetID="31" presetClass="entr" presetSubtype="0" fill="hold" nodeType="afterEffect">
                                  <p:stCondLst>
                                    <p:cond delay="250"/>
                                  </p:stCondLst>
                                  <p:childTnLst>
                                    <p:set>
                                      <p:cBhvr>
                                        <p:cTn id="62" dur="1" fill="hold">
                                          <p:stCondLst>
                                            <p:cond delay="0"/>
                                          </p:stCondLst>
                                        </p:cTn>
                                        <p:tgtEl>
                                          <p:spTgt spid="20"/>
                                        </p:tgtEl>
                                        <p:attrNameLst>
                                          <p:attrName>style.visibility</p:attrName>
                                        </p:attrNameLst>
                                      </p:cBhvr>
                                      <p:to>
                                        <p:strVal val="visible"/>
                                      </p:to>
                                    </p:set>
                                    <p:anim calcmode="lin" valueType="num">
                                      <p:cBhvr>
                                        <p:cTn id="63" dur="1250" fill="hold"/>
                                        <p:tgtEl>
                                          <p:spTgt spid="20"/>
                                        </p:tgtEl>
                                        <p:attrNameLst>
                                          <p:attrName>ppt_w</p:attrName>
                                        </p:attrNameLst>
                                      </p:cBhvr>
                                      <p:tavLst>
                                        <p:tav tm="0">
                                          <p:val>
                                            <p:fltVal val="0"/>
                                          </p:val>
                                        </p:tav>
                                        <p:tav tm="100000">
                                          <p:val>
                                            <p:strVal val="#ppt_w"/>
                                          </p:val>
                                        </p:tav>
                                      </p:tavLst>
                                    </p:anim>
                                    <p:anim calcmode="lin" valueType="num">
                                      <p:cBhvr>
                                        <p:cTn id="64" dur="1250" fill="hold"/>
                                        <p:tgtEl>
                                          <p:spTgt spid="20"/>
                                        </p:tgtEl>
                                        <p:attrNameLst>
                                          <p:attrName>ppt_h</p:attrName>
                                        </p:attrNameLst>
                                      </p:cBhvr>
                                      <p:tavLst>
                                        <p:tav tm="0">
                                          <p:val>
                                            <p:fltVal val="0"/>
                                          </p:val>
                                        </p:tav>
                                        <p:tav tm="100000">
                                          <p:val>
                                            <p:strVal val="#ppt_h"/>
                                          </p:val>
                                        </p:tav>
                                      </p:tavLst>
                                    </p:anim>
                                    <p:anim calcmode="lin" valueType="num">
                                      <p:cBhvr>
                                        <p:cTn id="65" dur="1250" fill="hold"/>
                                        <p:tgtEl>
                                          <p:spTgt spid="20"/>
                                        </p:tgtEl>
                                        <p:attrNameLst>
                                          <p:attrName>style.rotation</p:attrName>
                                        </p:attrNameLst>
                                      </p:cBhvr>
                                      <p:tavLst>
                                        <p:tav tm="0">
                                          <p:val>
                                            <p:fltVal val="90"/>
                                          </p:val>
                                        </p:tav>
                                        <p:tav tm="100000">
                                          <p:val>
                                            <p:fltVal val="0"/>
                                          </p:val>
                                        </p:tav>
                                      </p:tavLst>
                                    </p:anim>
                                    <p:animEffect transition="in" filter="fade">
                                      <p:cBhvr>
                                        <p:cTn id="66" dur="1250"/>
                                        <p:tgtEl>
                                          <p:spTgt spid="20"/>
                                        </p:tgtEl>
                                      </p:cBhvr>
                                    </p:animEffect>
                                  </p:childTnLst>
                                </p:cTn>
                              </p:par>
                            </p:childTnLst>
                          </p:cTn>
                        </p:par>
                        <p:par>
                          <p:cTn id="67" fill="hold">
                            <p:stCondLst>
                              <p:cond delay="13250"/>
                            </p:stCondLst>
                            <p:childTnLst>
                              <p:par>
                                <p:cTn id="68" presetID="31" presetClass="entr" presetSubtype="0" fill="hold" nodeType="afterEffect">
                                  <p:stCondLst>
                                    <p:cond delay="0"/>
                                  </p:stCondLst>
                                  <p:childTnLst>
                                    <p:set>
                                      <p:cBhvr>
                                        <p:cTn id="69" dur="1" fill="hold">
                                          <p:stCondLst>
                                            <p:cond delay="0"/>
                                          </p:stCondLst>
                                        </p:cTn>
                                        <p:tgtEl>
                                          <p:spTgt spid="22"/>
                                        </p:tgtEl>
                                        <p:attrNameLst>
                                          <p:attrName>style.visibility</p:attrName>
                                        </p:attrNameLst>
                                      </p:cBhvr>
                                      <p:to>
                                        <p:strVal val="visible"/>
                                      </p:to>
                                    </p:set>
                                    <p:anim calcmode="lin" valueType="num">
                                      <p:cBhvr>
                                        <p:cTn id="70" dur="1250" fill="hold"/>
                                        <p:tgtEl>
                                          <p:spTgt spid="22"/>
                                        </p:tgtEl>
                                        <p:attrNameLst>
                                          <p:attrName>ppt_w</p:attrName>
                                        </p:attrNameLst>
                                      </p:cBhvr>
                                      <p:tavLst>
                                        <p:tav tm="0">
                                          <p:val>
                                            <p:fltVal val="0"/>
                                          </p:val>
                                        </p:tav>
                                        <p:tav tm="100000">
                                          <p:val>
                                            <p:strVal val="#ppt_w"/>
                                          </p:val>
                                        </p:tav>
                                      </p:tavLst>
                                    </p:anim>
                                    <p:anim calcmode="lin" valueType="num">
                                      <p:cBhvr>
                                        <p:cTn id="71" dur="1250" fill="hold"/>
                                        <p:tgtEl>
                                          <p:spTgt spid="22"/>
                                        </p:tgtEl>
                                        <p:attrNameLst>
                                          <p:attrName>ppt_h</p:attrName>
                                        </p:attrNameLst>
                                      </p:cBhvr>
                                      <p:tavLst>
                                        <p:tav tm="0">
                                          <p:val>
                                            <p:fltVal val="0"/>
                                          </p:val>
                                        </p:tav>
                                        <p:tav tm="100000">
                                          <p:val>
                                            <p:strVal val="#ppt_h"/>
                                          </p:val>
                                        </p:tav>
                                      </p:tavLst>
                                    </p:anim>
                                    <p:anim calcmode="lin" valueType="num">
                                      <p:cBhvr>
                                        <p:cTn id="72" dur="1250" fill="hold"/>
                                        <p:tgtEl>
                                          <p:spTgt spid="22"/>
                                        </p:tgtEl>
                                        <p:attrNameLst>
                                          <p:attrName>style.rotation</p:attrName>
                                        </p:attrNameLst>
                                      </p:cBhvr>
                                      <p:tavLst>
                                        <p:tav tm="0">
                                          <p:val>
                                            <p:fltVal val="90"/>
                                          </p:val>
                                        </p:tav>
                                        <p:tav tm="100000">
                                          <p:val>
                                            <p:fltVal val="0"/>
                                          </p:val>
                                        </p:tav>
                                      </p:tavLst>
                                    </p:anim>
                                    <p:animEffect transition="in" filter="fade">
                                      <p:cBhvr>
                                        <p:cTn id="73" dur="1250"/>
                                        <p:tgtEl>
                                          <p:spTgt spid="22"/>
                                        </p:tgtEl>
                                      </p:cBhvr>
                                    </p:animEffect>
                                  </p:childTnLst>
                                </p:cTn>
                              </p:par>
                            </p:childTnLst>
                          </p:cTn>
                        </p:par>
                        <p:par>
                          <p:cTn id="74" fill="hold">
                            <p:stCondLst>
                              <p:cond delay="14500"/>
                            </p:stCondLst>
                            <p:childTnLst>
                              <p:par>
                                <p:cTn id="75" presetID="31" presetClass="entr" presetSubtype="0" fill="hold" nodeType="afterEffect">
                                  <p:stCondLst>
                                    <p:cond delay="250"/>
                                  </p:stCondLst>
                                  <p:childTnLst>
                                    <p:set>
                                      <p:cBhvr>
                                        <p:cTn id="76" dur="1" fill="hold">
                                          <p:stCondLst>
                                            <p:cond delay="0"/>
                                          </p:stCondLst>
                                        </p:cTn>
                                        <p:tgtEl>
                                          <p:spTgt spid="24"/>
                                        </p:tgtEl>
                                        <p:attrNameLst>
                                          <p:attrName>style.visibility</p:attrName>
                                        </p:attrNameLst>
                                      </p:cBhvr>
                                      <p:to>
                                        <p:strVal val="visible"/>
                                      </p:to>
                                    </p:set>
                                    <p:anim calcmode="lin" valueType="num">
                                      <p:cBhvr>
                                        <p:cTn id="77" dur="1250" fill="hold"/>
                                        <p:tgtEl>
                                          <p:spTgt spid="24"/>
                                        </p:tgtEl>
                                        <p:attrNameLst>
                                          <p:attrName>ppt_w</p:attrName>
                                        </p:attrNameLst>
                                      </p:cBhvr>
                                      <p:tavLst>
                                        <p:tav tm="0">
                                          <p:val>
                                            <p:fltVal val="0"/>
                                          </p:val>
                                        </p:tav>
                                        <p:tav tm="100000">
                                          <p:val>
                                            <p:strVal val="#ppt_w"/>
                                          </p:val>
                                        </p:tav>
                                      </p:tavLst>
                                    </p:anim>
                                    <p:anim calcmode="lin" valueType="num">
                                      <p:cBhvr>
                                        <p:cTn id="78" dur="1250" fill="hold"/>
                                        <p:tgtEl>
                                          <p:spTgt spid="24"/>
                                        </p:tgtEl>
                                        <p:attrNameLst>
                                          <p:attrName>ppt_h</p:attrName>
                                        </p:attrNameLst>
                                      </p:cBhvr>
                                      <p:tavLst>
                                        <p:tav tm="0">
                                          <p:val>
                                            <p:fltVal val="0"/>
                                          </p:val>
                                        </p:tav>
                                        <p:tav tm="100000">
                                          <p:val>
                                            <p:strVal val="#ppt_h"/>
                                          </p:val>
                                        </p:tav>
                                      </p:tavLst>
                                    </p:anim>
                                    <p:anim calcmode="lin" valueType="num">
                                      <p:cBhvr>
                                        <p:cTn id="79" dur="1250" fill="hold"/>
                                        <p:tgtEl>
                                          <p:spTgt spid="24"/>
                                        </p:tgtEl>
                                        <p:attrNameLst>
                                          <p:attrName>style.rotation</p:attrName>
                                        </p:attrNameLst>
                                      </p:cBhvr>
                                      <p:tavLst>
                                        <p:tav tm="0">
                                          <p:val>
                                            <p:fltVal val="90"/>
                                          </p:val>
                                        </p:tav>
                                        <p:tav tm="100000">
                                          <p:val>
                                            <p:fltVal val="0"/>
                                          </p:val>
                                        </p:tav>
                                      </p:tavLst>
                                    </p:anim>
                                    <p:animEffect transition="in" filter="fade">
                                      <p:cBhvr>
                                        <p:cTn id="80" dur="125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E90F9-70B0-2508-2AE7-45EAC450D735}"/>
              </a:ext>
            </a:extLst>
          </p:cNvPr>
          <p:cNvSpPr>
            <a:spLocks noGrp="1"/>
          </p:cNvSpPr>
          <p:nvPr>
            <p:ph type="title"/>
          </p:nvPr>
        </p:nvSpPr>
        <p:spPr>
          <a:xfrm>
            <a:off x="1828800" y="256329"/>
            <a:ext cx="8534400" cy="1507067"/>
          </a:xfrm>
        </p:spPr>
        <p:txBody>
          <a:bodyPr>
            <a:normAutofit fontScale="90000"/>
          </a:bodyPr>
          <a:lstStyle/>
          <a:p>
            <a:br>
              <a:rPr lang="en-GB" sz="1600" dirty="0"/>
            </a:br>
            <a:br>
              <a:rPr lang="en-GB" sz="1600" dirty="0"/>
            </a:br>
            <a:br>
              <a:rPr lang="en-GB" sz="1600" dirty="0"/>
            </a:br>
            <a:r>
              <a:rPr lang="en-GB" sz="1600" u="sng" dirty="0">
                <a:latin typeface="Arial" panose="020B0604020202020204" pitchFamily="34" charset="0"/>
                <a:cs typeface="Arial" panose="020B0604020202020204" pitchFamily="34" charset="0"/>
              </a:rPr>
              <a:t>Theoretical underpinning</a:t>
            </a:r>
            <a:br>
              <a:rPr lang="en-GB" sz="1600" dirty="0"/>
            </a:br>
            <a:br>
              <a:rPr lang="en-GB" sz="1600" dirty="0"/>
            </a:br>
            <a:r>
              <a:rPr lang="en-GB" sz="4000" u="sng" dirty="0">
                <a:latin typeface="Arial" panose="020B0604020202020204" pitchFamily="34" charset="0"/>
                <a:cs typeface="Arial" panose="020B0604020202020204" pitchFamily="34" charset="0"/>
              </a:rPr>
              <a:t>The impact of Misconduct </a:t>
            </a:r>
            <a:br>
              <a:rPr lang="en-GB" sz="4000" u="sng" dirty="0">
                <a:latin typeface="Arial" panose="020B0604020202020204" pitchFamily="34" charset="0"/>
                <a:cs typeface="Arial" panose="020B0604020202020204" pitchFamily="34" charset="0"/>
              </a:rPr>
            </a:br>
            <a:br>
              <a:rPr lang="en-GB" sz="4000" u="sng" dirty="0">
                <a:latin typeface="Arial" panose="020B0604020202020204" pitchFamily="34" charset="0"/>
                <a:cs typeface="Arial" panose="020B0604020202020204" pitchFamily="34" charset="0"/>
              </a:rPr>
            </a:br>
            <a:br>
              <a:rPr lang="en-GB" sz="1600" dirty="0"/>
            </a:br>
            <a:r>
              <a:rPr lang="en-GB" sz="1600" dirty="0"/>
              <a:t> </a:t>
            </a:r>
          </a:p>
        </p:txBody>
      </p:sp>
      <p:sp>
        <p:nvSpPr>
          <p:cNvPr id="4" name="TextBox 3">
            <a:extLst>
              <a:ext uri="{FF2B5EF4-FFF2-40B4-BE49-F238E27FC236}">
                <a16:creationId xmlns:a16="http://schemas.microsoft.com/office/drawing/2014/main" id="{FE676E96-95D2-91BD-6EDA-4B4E6770A694}"/>
              </a:ext>
            </a:extLst>
          </p:cNvPr>
          <p:cNvSpPr txBox="1"/>
          <p:nvPr/>
        </p:nvSpPr>
        <p:spPr>
          <a:xfrm>
            <a:off x="812478" y="1420394"/>
            <a:ext cx="10937562" cy="5505033"/>
          </a:xfrm>
          <a:prstGeom prst="rect">
            <a:avLst/>
          </a:prstGeom>
          <a:noFill/>
        </p:spPr>
        <p:txBody>
          <a:bodyPr wrap="square" rtlCol="0">
            <a:spAutoFit/>
          </a:bodyPr>
          <a:lstStyle/>
          <a:p>
            <a:pPr>
              <a:lnSpc>
                <a:spcPct val="107000"/>
              </a:lnSpc>
              <a:spcAft>
                <a:spcPts val="800"/>
              </a:spcAft>
            </a:pPr>
            <a:r>
              <a:rPr lang="en-GB" sz="1600" i="1" dirty="0">
                <a:latin typeface="Arial" panose="020B0604020202020204" pitchFamily="34" charset="0"/>
                <a:cs typeface="Arial" panose="020B0604020202020204" pitchFamily="34" charset="0"/>
              </a:rPr>
              <a:t>“Nothing is more corrosive of public trust in the police than unethical, illegal and immoral conduct by police officers” </a:t>
            </a:r>
            <a:r>
              <a:rPr lang="en-GB" sz="1600" dirty="0">
                <a:latin typeface="Arial" panose="020B0604020202020204" pitchFamily="34" charset="0"/>
                <a:cs typeface="Arial" panose="020B0604020202020204" pitchFamily="34" charset="0"/>
              </a:rPr>
              <a:t>(The Police Foundation 2022)</a:t>
            </a:r>
          </a:p>
          <a:p>
            <a:pPr>
              <a:lnSpc>
                <a:spcPct val="107000"/>
              </a:lnSpc>
              <a:spcAft>
                <a:spcPts val="800"/>
              </a:spcAft>
            </a:pPr>
            <a:r>
              <a:rPr lang="en-GB" sz="1600" kern="100" dirty="0">
                <a:effectLst/>
                <a:latin typeface="Arial" panose="020B0604020202020204" pitchFamily="34" charset="0"/>
                <a:ea typeface="Calibri" panose="020F0502020204030204" pitchFamily="34" charset="0"/>
                <a:cs typeface="Arial" panose="020B0604020202020204" pitchFamily="34" charset="0"/>
              </a:rPr>
              <a:t>Cases of perceived misconduct can lead to:-</a:t>
            </a:r>
          </a:p>
          <a:p>
            <a:pPr marL="342900" indent="-342900">
              <a:lnSpc>
                <a:spcPct val="20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Arial" panose="020B0604020202020204" pitchFamily="34" charset="0"/>
              </a:rPr>
              <a:t>Reducing community trust and confidence in the legitimacy of Police (</a:t>
            </a:r>
            <a:r>
              <a:rPr lang="en-GB" sz="1600" kern="100" dirty="0" err="1">
                <a:effectLst/>
                <a:latin typeface="Arial" panose="020B0604020202020204" pitchFamily="34" charset="0"/>
                <a:ea typeface="Calibri" panose="020F0502020204030204" pitchFamily="34" charset="0"/>
                <a:cs typeface="Arial" panose="020B0604020202020204" pitchFamily="34" charset="0"/>
              </a:rPr>
              <a:t>Weitzer</a:t>
            </a:r>
            <a:r>
              <a:rPr lang="en-GB" sz="1600" kern="100" dirty="0">
                <a:effectLst/>
                <a:latin typeface="Arial" panose="020B0604020202020204" pitchFamily="34" charset="0"/>
                <a:ea typeface="Calibri" panose="020F0502020204030204" pitchFamily="34" charset="0"/>
                <a:cs typeface="Arial" panose="020B0604020202020204" pitchFamily="34" charset="0"/>
              </a:rPr>
              <a:t>, 2002)</a:t>
            </a:r>
          </a:p>
          <a:p>
            <a:pPr marL="342900" indent="-342900">
              <a:lnSpc>
                <a:spcPct val="200000"/>
              </a:lnSpc>
              <a:buFont typeface="Symbol" panose="05050102010706020507" pitchFamily="18" charset="2"/>
              <a:buChar char=""/>
            </a:pPr>
            <a:r>
              <a:rPr lang="en-GB" sz="1600" dirty="0">
                <a:latin typeface="Arial" panose="020B0604020202020204" pitchFamily="34" charset="0"/>
                <a:cs typeface="Arial" panose="020B0604020202020204" pitchFamily="34" charset="0"/>
              </a:rPr>
              <a:t>Erosion of public confidence &amp; reputation in Policing and associated bodies, IOPC, OPCC</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200000"/>
              </a:lnSpc>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Arial" panose="020B0604020202020204" pitchFamily="34" charset="0"/>
              </a:rPr>
              <a:t>Impact on legal compliance (Fagan &amp; Tyler, 2005)</a:t>
            </a:r>
          </a:p>
          <a:p>
            <a:pPr marL="342900" lvl="0" indent="-342900">
              <a:lnSpc>
                <a:spcPct val="200000"/>
              </a:lnSpc>
              <a:buFont typeface="Symbol" panose="05050102010706020507" pitchFamily="18" charset="2"/>
              <a:buChar char=""/>
            </a:pPr>
            <a:r>
              <a:rPr lang="en-GB" sz="1600" kern="100" dirty="0">
                <a:latin typeface="Arial" panose="020B0604020202020204" pitchFamily="34" charset="0"/>
                <a:ea typeface="Calibri" panose="020F0502020204030204" pitchFamily="34" charset="0"/>
                <a:cs typeface="Arial" panose="020B0604020202020204" pitchFamily="34" charset="0"/>
              </a:rPr>
              <a:t>A lack of co</a:t>
            </a:r>
            <a:r>
              <a:rPr lang="en-GB" sz="1600" kern="100" dirty="0">
                <a:effectLst/>
                <a:latin typeface="Arial" panose="020B0604020202020204" pitchFamily="34" charset="0"/>
                <a:ea typeface="Calibri" panose="020F0502020204030204" pitchFamily="34" charset="0"/>
                <a:cs typeface="Arial" panose="020B0604020202020204" pitchFamily="34" charset="0"/>
              </a:rPr>
              <a:t>mmunity co-operation (Murphy, et al., 2008)</a:t>
            </a:r>
          </a:p>
          <a:p>
            <a:pPr marL="342900" lvl="0" indent="-342900">
              <a:lnSpc>
                <a:spcPct val="200000"/>
              </a:lnSpc>
              <a:spcAft>
                <a:spcPts val="800"/>
              </a:spcAft>
              <a:buFont typeface="Symbol" panose="05050102010706020507" pitchFamily="18" charset="2"/>
              <a:buChar char=""/>
            </a:pPr>
            <a:r>
              <a:rPr lang="en-GB" sz="1600" kern="100" dirty="0">
                <a:effectLst/>
                <a:latin typeface="Arial" panose="020B0604020202020204" pitchFamily="34" charset="0"/>
                <a:ea typeface="Calibri" panose="020F0502020204030204" pitchFamily="34" charset="0"/>
                <a:cs typeface="Arial" panose="020B0604020202020204" pitchFamily="34" charset="0"/>
              </a:rPr>
              <a:t>Miscarriages of justice (</a:t>
            </a:r>
            <a:r>
              <a:rPr lang="en-GB" sz="1600" kern="100" dirty="0" err="1">
                <a:effectLst/>
                <a:latin typeface="Arial" panose="020B0604020202020204" pitchFamily="34" charset="0"/>
                <a:ea typeface="Calibri" panose="020F0502020204030204" pitchFamily="34" charset="0"/>
                <a:cs typeface="Arial" panose="020B0604020202020204" pitchFamily="34" charset="0"/>
              </a:rPr>
              <a:t>Ransley</a:t>
            </a:r>
            <a:r>
              <a:rPr lang="en-GB" sz="1600" kern="100" dirty="0">
                <a:effectLst/>
                <a:latin typeface="Arial" panose="020B0604020202020204" pitchFamily="34" charset="0"/>
                <a:ea typeface="Calibri" panose="020F0502020204030204" pitchFamily="34" charset="0"/>
                <a:cs typeface="Arial" panose="020B0604020202020204" pitchFamily="34" charset="0"/>
              </a:rPr>
              <a:t>, 2002)</a:t>
            </a:r>
          </a:p>
          <a:p>
            <a:pPr marL="342900" indent="-342900">
              <a:lnSpc>
                <a:spcPct val="200000"/>
              </a:lnSpc>
              <a:spcAft>
                <a:spcPts val="800"/>
              </a:spcAft>
              <a:buFont typeface="Symbol" panose="05050102010706020507" pitchFamily="18" charset="2"/>
              <a:buChar char=""/>
            </a:pPr>
            <a:r>
              <a:rPr lang="en-GB" sz="1600" dirty="0">
                <a:latin typeface="Arial" panose="020B0604020202020204" pitchFamily="34" charset="0"/>
                <a:cs typeface="Arial" panose="020B0604020202020204" pitchFamily="34" charset="0"/>
              </a:rPr>
              <a:t>Affect organisational standards of behaviour and culture</a:t>
            </a:r>
          </a:p>
          <a:p>
            <a:pPr marL="342900" lvl="0" indent="-342900">
              <a:lnSpc>
                <a:spcPct val="200000"/>
              </a:lnSpc>
              <a:spcAft>
                <a:spcPts val="800"/>
              </a:spcAft>
              <a:buFont typeface="Symbol" panose="05050102010706020507" pitchFamily="18" charset="2"/>
              <a:buChar char=""/>
            </a:pPr>
            <a:r>
              <a:rPr lang="en-GB" sz="1600" kern="100" dirty="0">
                <a:latin typeface="Arial" panose="020B0604020202020204" pitchFamily="34" charset="0"/>
                <a:ea typeface="Calibri" panose="020F0502020204030204" pitchFamily="34" charset="0"/>
                <a:cs typeface="Arial" panose="020B0604020202020204" pitchFamily="34" charset="0"/>
              </a:rPr>
              <a:t>Costly lawsuits &amp; psychological trauma</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342900" lvl="0" indent="-342900">
              <a:lnSpc>
                <a:spcPct val="200000"/>
              </a:lnSpc>
              <a:spcAft>
                <a:spcPts val="800"/>
              </a:spcAft>
              <a:buFont typeface="Symbol" panose="05050102010706020507" pitchFamily="18" charset="2"/>
              <a:buChar char=""/>
            </a:pP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3471794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000">
        <p15:prstTrans prst="curtains"/>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500"/>
                                        <p:tgtEl>
                                          <p:spTgt spid="4">
                                            <p:txEl>
                                              <p:pRg st="0" end="0"/>
                                            </p:txEl>
                                          </p:spTgt>
                                        </p:tgtEl>
                                      </p:cBhvr>
                                    </p:animEffect>
                                    <p:anim calcmode="lin" valueType="num">
                                      <p:cBhvr>
                                        <p:cTn id="8" dur="15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5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par>
                          <p:cTn id="10" fill="hold">
                            <p:stCondLst>
                              <p:cond delay="1500"/>
                            </p:stCondLst>
                            <p:childTnLst>
                              <p:par>
                                <p:cTn id="11" presetID="42" presetClass="entr" presetSubtype="0" fill="hold" nodeType="after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Effect transition="in" filter="fade">
                                      <p:cBhvr>
                                        <p:cTn id="13" dur="1500"/>
                                        <p:tgtEl>
                                          <p:spTgt spid="4">
                                            <p:txEl>
                                              <p:pRg st="1" end="1"/>
                                            </p:txEl>
                                          </p:spTgt>
                                        </p:tgtEl>
                                      </p:cBhvr>
                                    </p:animEffect>
                                    <p:anim calcmode="lin" valueType="num">
                                      <p:cBhvr>
                                        <p:cTn id="14" dur="15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5" dur="15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par>
                          <p:cTn id="16" fill="hold">
                            <p:stCondLst>
                              <p:cond delay="3000"/>
                            </p:stCondLst>
                            <p:childTnLst>
                              <p:par>
                                <p:cTn id="17" presetID="42" presetClass="entr" presetSubtype="0" fill="hold" nodeType="after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Effect transition="in" filter="fade">
                                      <p:cBhvr>
                                        <p:cTn id="19" dur="1500"/>
                                        <p:tgtEl>
                                          <p:spTgt spid="4">
                                            <p:txEl>
                                              <p:pRg st="2" end="2"/>
                                            </p:txEl>
                                          </p:spTgt>
                                        </p:tgtEl>
                                      </p:cBhvr>
                                    </p:animEffect>
                                    <p:anim calcmode="lin" valueType="num">
                                      <p:cBhvr>
                                        <p:cTn id="20" dur="15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1" dur="15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par>
                          <p:cTn id="22" fill="hold">
                            <p:stCondLst>
                              <p:cond delay="4500"/>
                            </p:stCondLst>
                            <p:childTnLst>
                              <p:par>
                                <p:cTn id="23" presetID="42" presetClass="entr" presetSubtype="0" fill="hold" nodeType="after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Effect transition="in" filter="fade">
                                      <p:cBhvr>
                                        <p:cTn id="25" dur="1500"/>
                                        <p:tgtEl>
                                          <p:spTgt spid="4">
                                            <p:txEl>
                                              <p:pRg st="3" end="3"/>
                                            </p:txEl>
                                          </p:spTgt>
                                        </p:tgtEl>
                                      </p:cBhvr>
                                    </p:animEffect>
                                    <p:anim calcmode="lin" valueType="num">
                                      <p:cBhvr>
                                        <p:cTn id="26" dur="15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7" dur="15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par>
                          <p:cTn id="28" fill="hold">
                            <p:stCondLst>
                              <p:cond delay="6000"/>
                            </p:stCondLst>
                            <p:childTnLst>
                              <p:par>
                                <p:cTn id="29" presetID="42" presetClass="entr" presetSubtype="0" fill="hold" nodeType="after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1500"/>
                                        <p:tgtEl>
                                          <p:spTgt spid="4">
                                            <p:txEl>
                                              <p:pRg st="4" end="4"/>
                                            </p:txEl>
                                          </p:spTgt>
                                        </p:tgtEl>
                                      </p:cBhvr>
                                    </p:animEffect>
                                    <p:anim calcmode="lin" valueType="num">
                                      <p:cBhvr>
                                        <p:cTn id="32" dur="15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3" dur="15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par>
                          <p:cTn id="34" fill="hold">
                            <p:stCondLst>
                              <p:cond delay="7500"/>
                            </p:stCondLst>
                            <p:childTnLst>
                              <p:par>
                                <p:cTn id="35" presetID="42" presetClass="entr" presetSubtype="0" fill="hold" nodeType="after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Effect transition="in" filter="fade">
                                      <p:cBhvr>
                                        <p:cTn id="37" dur="1500"/>
                                        <p:tgtEl>
                                          <p:spTgt spid="4">
                                            <p:txEl>
                                              <p:pRg st="5" end="5"/>
                                            </p:txEl>
                                          </p:spTgt>
                                        </p:tgtEl>
                                      </p:cBhvr>
                                    </p:animEffect>
                                    <p:anim calcmode="lin" valueType="num">
                                      <p:cBhvr>
                                        <p:cTn id="38" dur="15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39" dur="15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par>
                          <p:cTn id="40" fill="hold">
                            <p:stCondLst>
                              <p:cond delay="9000"/>
                            </p:stCondLst>
                            <p:childTnLst>
                              <p:par>
                                <p:cTn id="41" presetID="42" presetClass="entr" presetSubtype="0" fill="hold" nodeType="after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Effect transition="in" filter="fade">
                                      <p:cBhvr>
                                        <p:cTn id="43" dur="1500"/>
                                        <p:tgtEl>
                                          <p:spTgt spid="4">
                                            <p:txEl>
                                              <p:pRg st="6" end="6"/>
                                            </p:txEl>
                                          </p:spTgt>
                                        </p:tgtEl>
                                      </p:cBhvr>
                                    </p:animEffect>
                                    <p:anim calcmode="lin" valueType="num">
                                      <p:cBhvr>
                                        <p:cTn id="44" dur="15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45" dur="15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par>
                          <p:cTn id="46" fill="hold">
                            <p:stCondLst>
                              <p:cond delay="10500"/>
                            </p:stCondLst>
                            <p:childTnLst>
                              <p:par>
                                <p:cTn id="47" presetID="42" presetClass="entr" presetSubtype="0" fill="hold" nodeType="after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Effect transition="in" filter="fade">
                                      <p:cBhvr>
                                        <p:cTn id="49" dur="1500"/>
                                        <p:tgtEl>
                                          <p:spTgt spid="4">
                                            <p:txEl>
                                              <p:pRg st="7" end="7"/>
                                            </p:txEl>
                                          </p:spTgt>
                                        </p:tgtEl>
                                      </p:cBhvr>
                                    </p:animEffect>
                                    <p:anim calcmode="lin" valueType="num">
                                      <p:cBhvr>
                                        <p:cTn id="50" dur="15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1" dur="1500" fill="hold"/>
                                        <p:tgtEl>
                                          <p:spTgt spid="4">
                                            <p:txEl>
                                              <p:pRg st="7" end="7"/>
                                            </p:txEl>
                                          </p:spTgt>
                                        </p:tgtEl>
                                        <p:attrNameLst>
                                          <p:attrName>ppt_y</p:attrName>
                                        </p:attrNameLst>
                                      </p:cBhvr>
                                      <p:tavLst>
                                        <p:tav tm="0">
                                          <p:val>
                                            <p:strVal val="#ppt_y+.1"/>
                                          </p:val>
                                        </p:tav>
                                        <p:tav tm="100000">
                                          <p:val>
                                            <p:strVal val="#ppt_y"/>
                                          </p:val>
                                        </p:tav>
                                      </p:tavLst>
                                    </p:anim>
                                  </p:childTnLst>
                                </p:cTn>
                              </p:par>
                            </p:childTnLst>
                          </p:cTn>
                        </p:par>
                        <p:par>
                          <p:cTn id="52" fill="hold">
                            <p:stCondLst>
                              <p:cond delay="12000"/>
                            </p:stCondLst>
                            <p:childTnLst>
                              <p:par>
                                <p:cTn id="53" presetID="42" presetClass="entr" presetSubtype="0" fill="hold" nodeType="after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Effect transition="in" filter="fade">
                                      <p:cBhvr>
                                        <p:cTn id="55" dur="1500"/>
                                        <p:tgtEl>
                                          <p:spTgt spid="4">
                                            <p:txEl>
                                              <p:pRg st="8" end="8"/>
                                            </p:txEl>
                                          </p:spTgt>
                                        </p:tgtEl>
                                      </p:cBhvr>
                                    </p:animEffect>
                                    <p:anim calcmode="lin" valueType="num">
                                      <p:cBhvr>
                                        <p:cTn id="56" dur="15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57" dur="15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48AD4-F57A-30A1-C6A1-E319385021CD}"/>
              </a:ext>
            </a:extLst>
          </p:cNvPr>
          <p:cNvSpPr>
            <a:spLocks noGrp="1"/>
          </p:cNvSpPr>
          <p:nvPr>
            <p:ph type="title"/>
          </p:nvPr>
        </p:nvSpPr>
        <p:spPr>
          <a:xfrm>
            <a:off x="3789030" y="199070"/>
            <a:ext cx="3732999" cy="1507067"/>
          </a:xfrm>
        </p:spPr>
        <p:txBody>
          <a:bodyPr>
            <a:normAutofit/>
          </a:bodyPr>
          <a:lstStyle/>
          <a:p>
            <a:r>
              <a:rPr lang="en-GB" sz="1600" u="sng" dirty="0">
                <a:latin typeface="Arial" panose="020B0604020202020204" pitchFamily="34" charset="0"/>
                <a:cs typeface="Arial" panose="020B0604020202020204" pitchFamily="34" charset="0"/>
              </a:rPr>
              <a:t>Theoretical underpinning</a:t>
            </a:r>
            <a:br>
              <a:rPr lang="en-GB" sz="4000" u="sng" dirty="0">
                <a:latin typeface="Arial" panose="020B0604020202020204" pitchFamily="34" charset="0"/>
                <a:cs typeface="Arial" panose="020B0604020202020204" pitchFamily="34" charset="0"/>
              </a:rPr>
            </a:br>
            <a:r>
              <a:rPr lang="en-GB" sz="4000" u="sng" dirty="0">
                <a:latin typeface="Arial" panose="020B0604020202020204" pitchFamily="34" charset="0"/>
                <a:cs typeface="Arial" panose="020B0604020202020204" pitchFamily="34" charset="0"/>
              </a:rPr>
              <a:t>Legitimacy</a:t>
            </a:r>
          </a:p>
        </p:txBody>
      </p:sp>
      <p:sp>
        <p:nvSpPr>
          <p:cNvPr id="3" name="Content Placeholder 2">
            <a:extLst>
              <a:ext uri="{FF2B5EF4-FFF2-40B4-BE49-F238E27FC236}">
                <a16:creationId xmlns:a16="http://schemas.microsoft.com/office/drawing/2014/main" id="{D1FDAEDC-6E5D-DCC5-EB59-B1C7A920EEAC}"/>
              </a:ext>
            </a:extLst>
          </p:cNvPr>
          <p:cNvSpPr>
            <a:spLocks noGrp="1"/>
          </p:cNvSpPr>
          <p:nvPr>
            <p:ph idx="1"/>
          </p:nvPr>
        </p:nvSpPr>
        <p:spPr>
          <a:xfrm>
            <a:off x="661909" y="1706137"/>
            <a:ext cx="8534400" cy="4616604"/>
          </a:xfrm>
        </p:spPr>
        <p:txBody>
          <a:bodyPr>
            <a:normAutofit fontScale="70000" lnSpcReduction="20000"/>
          </a:bodyPr>
          <a:lstStyle/>
          <a:p>
            <a:pPr marL="0" indent="0">
              <a:lnSpc>
                <a:spcPct val="107000"/>
              </a:lnSpc>
              <a:spcAft>
                <a:spcPts val="800"/>
              </a:spcAft>
              <a:buNone/>
            </a:pPr>
            <a:endPar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2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Legitimacy can be defined as: </a:t>
            </a:r>
          </a:p>
          <a:p>
            <a:pPr>
              <a:lnSpc>
                <a:spcPct val="107000"/>
              </a:lnSpc>
              <a:spcAft>
                <a:spcPts val="800"/>
              </a:spcAft>
            </a:pPr>
            <a:r>
              <a:rPr lang="en-GB" sz="2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 recognition of the right to hold power by those subject to it (Beetham, 1991; </a:t>
            </a:r>
            <a:r>
              <a:rPr lang="en-GB" sz="26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Mawby</a:t>
            </a:r>
            <a:r>
              <a:rPr lang="en-GB" sz="2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2002; Bottoms and </a:t>
            </a:r>
            <a:r>
              <a:rPr lang="en-GB" sz="2600" kern="100" dirty="0" err="1">
                <a:solidFill>
                  <a:schemeClr val="tx1"/>
                </a:solidFill>
                <a:effectLst/>
                <a:latin typeface="Arial" panose="020B0604020202020204" pitchFamily="34" charset="0"/>
                <a:ea typeface="Calibri" panose="020F0502020204030204" pitchFamily="34" charset="0"/>
                <a:cs typeface="Arial" panose="020B0604020202020204" pitchFamily="34" charset="0"/>
              </a:rPr>
              <a:t>Tankebe</a:t>
            </a:r>
            <a:r>
              <a:rPr lang="en-GB" sz="2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2012; Hough, 2020).</a:t>
            </a:r>
          </a:p>
          <a:p>
            <a:endParaRPr lang="en-GB" sz="2600" dirty="0">
              <a:solidFill>
                <a:schemeClr val="tx1"/>
              </a:solidFill>
              <a:latin typeface="Arial" panose="020B0604020202020204" pitchFamily="34" charset="0"/>
              <a:cs typeface="Arial" panose="020B0604020202020204" pitchFamily="34" charset="0"/>
            </a:endParaRPr>
          </a:p>
          <a:p>
            <a:pPr>
              <a:lnSpc>
                <a:spcPct val="107000"/>
              </a:lnSpc>
              <a:spcAft>
                <a:spcPts val="800"/>
              </a:spcAft>
            </a:pPr>
            <a:r>
              <a:rPr lang="en-GB" sz="2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As well as being ethically preferable there are a number of well-evidenced ‘pragmatic’ benefits from policing with legitimacy. </a:t>
            </a:r>
          </a:p>
          <a:p>
            <a:pPr>
              <a:lnSpc>
                <a:spcPct val="107000"/>
              </a:lnSpc>
              <a:spcAft>
                <a:spcPts val="800"/>
              </a:spcAft>
            </a:pPr>
            <a:r>
              <a:rPr lang="en-GB" sz="2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These include:</a:t>
            </a:r>
          </a:p>
          <a:p>
            <a:pPr>
              <a:lnSpc>
                <a:spcPct val="107000"/>
              </a:lnSpc>
              <a:spcAft>
                <a:spcPts val="800"/>
              </a:spcAft>
            </a:pPr>
            <a:r>
              <a:rPr lang="en-GB" sz="2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Encouraging public cooperation (Jackson et al, 2012a). </a:t>
            </a:r>
          </a:p>
          <a:p>
            <a:pPr>
              <a:lnSpc>
                <a:spcPct val="107000"/>
              </a:lnSpc>
              <a:spcAft>
                <a:spcPts val="800"/>
              </a:spcAft>
            </a:pPr>
            <a:r>
              <a:rPr lang="en-GB" sz="2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Promoting acceptance of police decisions (Tyler and Huo, 2002). </a:t>
            </a:r>
          </a:p>
          <a:p>
            <a:pPr>
              <a:lnSpc>
                <a:spcPct val="107000"/>
              </a:lnSpc>
              <a:spcAft>
                <a:spcPts val="800"/>
              </a:spcAft>
            </a:pPr>
            <a:r>
              <a:rPr lang="en-GB" sz="2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Rejecting violence as a way to change society (Jackson et al, 2012b). </a:t>
            </a:r>
          </a:p>
          <a:p>
            <a:pPr>
              <a:lnSpc>
                <a:spcPct val="107000"/>
              </a:lnSpc>
              <a:spcAft>
                <a:spcPts val="800"/>
              </a:spcAft>
            </a:pPr>
            <a:r>
              <a:rPr lang="en-GB" sz="2600" kern="100" dirty="0">
                <a:solidFill>
                  <a:schemeClr val="tx1"/>
                </a:solidFill>
                <a:effectLst/>
                <a:latin typeface="Arial" panose="020B0604020202020204" pitchFamily="34" charset="0"/>
                <a:ea typeface="Calibri" panose="020F0502020204030204" pitchFamily="34" charset="0"/>
                <a:cs typeface="Arial" panose="020B0604020202020204" pitchFamily="34" charset="0"/>
              </a:rPr>
              <a:t>• Fostering compliance with the law (Sunshine and Tyler, 2003; Tyler, 2006, Jackson et al, 2012c).</a:t>
            </a:r>
          </a:p>
          <a:p>
            <a:pPr marL="0" indent="0">
              <a:lnSpc>
                <a:spcPct val="107000"/>
              </a:lnSpc>
              <a:spcAft>
                <a:spcPts val="800"/>
              </a:spcAft>
              <a:buNone/>
            </a:pPr>
            <a:endParaRPr lang="en-GB" sz="1800" kern="1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9412296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wind"/>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5" presetClass="entr" presetSubtype="0" fill="hold" nodeType="after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style.rotation</p:attrName>
                                        </p:attrNameLst>
                                      </p:cBhvr>
                                      <p:tavLst>
                                        <p:tav tm="0">
                                          <p:val>
                                            <p:fltVal val="720"/>
                                          </p:val>
                                        </p:tav>
                                        <p:tav tm="100000">
                                          <p:val>
                                            <p:fltVal val="0"/>
                                          </p:val>
                                        </p:tav>
                                      </p:tavLst>
                                    </p:anim>
                                    <p:anim calcmode="lin" valueType="num">
                                      <p:cBhvr>
                                        <p:cTn id="9"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0" dur="1000" fill="hold"/>
                                        <p:tgtEl>
                                          <p:spTgt spid="3">
                                            <p:txEl>
                                              <p:pRg st="1" end="1"/>
                                            </p:txEl>
                                          </p:spTgt>
                                        </p:tgtEl>
                                        <p:attrNameLst>
                                          <p:attrName>ppt_w</p:attrName>
                                        </p:attrNameLst>
                                      </p:cBhvr>
                                      <p:tavLst>
                                        <p:tav tm="0">
                                          <p:val>
                                            <p:fltVal val="0"/>
                                          </p:val>
                                        </p:tav>
                                        <p:tav tm="100000">
                                          <p:val>
                                            <p:strVal val="#ppt_w"/>
                                          </p:val>
                                        </p:tav>
                                      </p:tavLst>
                                    </p:anim>
                                  </p:childTnLst>
                                </p:cTn>
                              </p:par>
                            </p:childTnLst>
                          </p:cTn>
                        </p:par>
                        <p:par>
                          <p:cTn id="11" fill="hold">
                            <p:stCondLst>
                              <p:cond delay="1000"/>
                            </p:stCondLst>
                            <p:childTnLst>
                              <p:par>
                                <p:cTn id="12" presetID="35" presetClass="entr" presetSubtype="0" fill="hold" nodeType="after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style.rotation</p:attrName>
                                        </p:attrNameLst>
                                      </p:cBhvr>
                                      <p:tavLst>
                                        <p:tav tm="0">
                                          <p:val>
                                            <p:fltVal val="720"/>
                                          </p:val>
                                        </p:tav>
                                        <p:tav tm="100000">
                                          <p:val>
                                            <p:fltVal val="0"/>
                                          </p:val>
                                        </p:tav>
                                      </p:tavLst>
                                    </p:anim>
                                    <p:anim calcmode="lin" valueType="num">
                                      <p:cBhvr>
                                        <p:cTn id="16"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2" end="2"/>
                                            </p:txEl>
                                          </p:spTgt>
                                        </p:tgtEl>
                                        <p:attrNameLst>
                                          <p:attrName>ppt_w</p:attrName>
                                        </p:attrNameLst>
                                      </p:cBhvr>
                                      <p:tavLst>
                                        <p:tav tm="0">
                                          <p:val>
                                            <p:fltVal val="0"/>
                                          </p:val>
                                        </p:tav>
                                        <p:tav tm="100000">
                                          <p:val>
                                            <p:strVal val="#ppt_w"/>
                                          </p:val>
                                        </p:tav>
                                      </p:tavLst>
                                    </p:anim>
                                  </p:childTnLst>
                                </p:cTn>
                              </p:par>
                            </p:childTnLst>
                          </p:cTn>
                        </p:par>
                        <p:par>
                          <p:cTn id="18" fill="hold">
                            <p:stCondLst>
                              <p:cond delay="2000"/>
                            </p:stCondLst>
                            <p:childTnLst>
                              <p:par>
                                <p:cTn id="19" presetID="35" presetClass="entr" presetSubtype="0" fill="hold" nodeType="after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style.rotation</p:attrName>
                                        </p:attrNameLst>
                                      </p:cBhvr>
                                      <p:tavLst>
                                        <p:tav tm="0">
                                          <p:val>
                                            <p:fltVal val="720"/>
                                          </p:val>
                                        </p:tav>
                                        <p:tav tm="100000">
                                          <p:val>
                                            <p:fltVal val="0"/>
                                          </p:val>
                                        </p:tav>
                                      </p:tavLst>
                                    </p:anim>
                                    <p:anim calcmode="lin" valueType="num">
                                      <p:cBhvr>
                                        <p:cTn id="23" dur="1000" fill="hold"/>
                                        <p:tgtEl>
                                          <p:spTgt spid="3">
                                            <p:txEl>
                                              <p:pRg st="4" end="4"/>
                                            </p:txEl>
                                          </p:spTgt>
                                        </p:tgtEl>
                                        <p:attrNameLst>
                                          <p:attrName>ppt_h</p:attrName>
                                        </p:attrNameLst>
                                      </p:cBhvr>
                                      <p:tavLst>
                                        <p:tav tm="0">
                                          <p:val>
                                            <p:fltVal val="0"/>
                                          </p:val>
                                        </p:tav>
                                        <p:tav tm="100000">
                                          <p:val>
                                            <p:strVal val="#ppt_h"/>
                                          </p:val>
                                        </p:tav>
                                      </p:tavLst>
                                    </p:anim>
                                    <p:anim calcmode="lin" valueType="num">
                                      <p:cBhvr>
                                        <p:cTn id="24" dur="1000" fill="hold"/>
                                        <p:tgtEl>
                                          <p:spTgt spid="3">
                                            <p:txEl>
                                              <p:pRg st="4" end="4"/>
                                            </p:txEl>
                                          </p:spTgt>
                                        </p:tgtEl>
                                        <p:attrNameLst>
                                          <p:attrName>ppt_w</p:attrName>
                                        </p:attrNameLst>
                                      </p:cBhvr>
                                      <p:tavLst>
                                        <p:tav tm="0">
                                          <p:val>
                                            <p:fltVal val="0"/>
                                          </p:val>
                                        </p:tav>
                                        <p:tav tm="100000">
                                          <p:val>
                                            <p:strVal val="#ppt_w"/>
                                          </p:val>
                                        </p:tav>
                                      </p:tavLst>
                                    </p:anim>
                                  </p:childTnLst>
                                </p:cTn>
                              </p:par>
                            </p:childTnLst>
                          </p:cTn>
                        </p:par>
                        <p:par>
                          <p:cTn id="25" fill="hold">
                            <p:stCondLst>
                              <p:cond delay="3000"/>
                            </p:stCondLst>
                            <p:childTnLst>
                              <p:par>
                                <p:cTn id="26" presetID="35" presetClass="entr" presetSubtype="0" fill="hold" nodeType="afterEffect">
                                  <p:stCondLst>
                                    <p:cond delay="0"/>
                                  </p:stCondLst>
                                  <p:childTnLst>
                                    <p:set>
                                      <p:cBhvr>
                                        <p:cTn id="27" dur="1" fill="hold">
                                          <p:stCondLst>
                                            <p:cond delay="0"/>
                                          </p:stCondLst>
                                        </p:cTn>
                                        <p:tgtEl>
                                          <p:spTgt spid="3">
                                            <p:txEl>
                                              <p:pRg st="5" end="5"/>
                                            </p:txEl>
                                          </p:spTgt>
                                        </p:tgtEl>
                                        <p:attrNameLst>
                                          <p:attrName>style.visibility</p:attrName>
                                        </p:attrNameLst>
                                      </p:cBhvr>
                                      <p:to>
                                        <p:strVal val="visible"/>
                                      </p:to>
                                    </p:set>
                                    <p:animEffect transition="in" filter="fade">
                                      <p:cBhvr>
                                        <p:cTn id="28" dur="1000"/>
                                        <p:tgtEl>
                                          <p:spTgt spid="3">
                                            <p:txEl>
                                              <p:pRg st="5" end="5"/>
                                            </p:txEl>
                                          </p:spTgt>
                                        </p:tgtEl>
                                      </p:cBhvr>
                                    </p:animEffect>
                                    <p:anim calcmode="lin" valueType="num">
                                      <p:cBhvr>
                                        <p:cTn id="29" dur="1000" fill="hold"/>
                                        <p:tgtEl>
                                          <p:spTgt spid="3">
                                            <p:txEl>
                                              <p:pRg st="5" end="5"/>
                                            </p:txEl>
                                          </p:spTgt>
                                        </p:tgtEl>
                                        <p:attrNameLst>
                                          <p:attrName>style.rotation</p:attrName>
                                        </p:attrNameLst>
                                      </p:cBhvr>
                                      <p:tavLst>
                                        <p:tav tm="0">
                                          <p:val>
                                            <p:fltVal val="720"/>
                                          </p:val>
                                        </p:tav>
                                        <p:tav tm="100000">
                                          <p:val>
                                            <p:fltVal val="0"/>
                                          </p:val>
                                        </p:tav>
                                      </p:tavLst>
                                    </p:anim>
                                    <p:anim calcmode="lin" valueType="num">
                                      <p:cBhvr>
                                        <p:cTn id="30" dur="1000" fill="hold"/>
                                        <p:tgtEl>
                                          <p:spTgt spid="3">
                                            <p:txEl>
                                              <p:pRg st="5" end="5"/>
                                            </p:txEl>
                                          </p:spTgt>
                                        </p:tgtEl>
                                        <p:attrNameLst>
                                          <p:attrName>ppt_h</p:attrName>
                                        </p:attrNameLst>
                                      </p:cBhvr>
                                      <p:tavLst>
                                        <p:tav tm="0">
                                          <p:val>
                                            <p:fltVal val="0"/>
                                          </p:val>
                                        </p:tav>
                                        <p:tav tm="100000">
                                          <p:val>
                                            <p:strVal val="#ppt_h"/>
                                          </p:val>
                                        </p:tav>
                                      </p:tavLst>
                                    </p:anim>
                                    <p:anim calcmode="lin" valueType="num">
                                      <p:cBhvr>
                                        <p:cTn id="31" dur="1000" fill="hold"/>
                                        <p:tgtEl>
                                          <p:spTgt spid="3">
                                            <p:txEl>
                                              <p:pRg st="5" end="5"/>
                                            </p:txEl>
                                          </p:spTgt>
                                        </p:tgtEl>
                                        <p:attrNameLst>
                                          <p:attrName>ppt_w</p:attrName>
                                        </p:attrNameLst>
                                      </p:cBhvr>
                                      <p:tavLst>
                                        <p:tav tm="0">
                                          <p:val>
                                            <p:fltVal val="0"/>
                                          </p:val>
                                        </p:tav>
                                        <p:tav tm="100000">
                                          <p:val>
                                            <p:strVal val="#ppt_w"/>
                                          </p:val>
                                        </p:tav>
                                      </p:tavLst>
                                    </p:anim>
                                  </p:childTnLst>
                                </p:cTn>
                              </p:par>
                            </p:childTnLst>
                          </p:cTn>
                        </p:par>
                        <p:par>
                          <p:cTn id="32" fill="hold">
                            <p:stCondLst>
                              <p:cond delay="4000"/>
                            </p:stCondLst>
                            <p:childTnLst>
                              <p:par>
                                <p:cTn id="33" presetID="35" presetClass="entr" presetSubtype="0" fill="hold" nodeType="after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anim calcmode="lin" valueType="num">
                                      <p:cBhvr>
                                        <p:cTn id="36" dur="1000" fill="hold"/>
                                        <p:tgtEl>
                                          <p:spTgt spid="3">
                                            <p:txEl>
                                              <p:pRg st="6" end="6"/>
                                            </p:txEl>
                                          </p:spTgt>
                                        </p:tgtEl>
                                        <p:attrNameLst>
                                          <p:attrName>style.rotation</p:attrName>
                                        </p:attrNameLst>
                                      </p:cBhvr>
                                      <p:tavLst>
                                        <p:tav tm="0">
                                          <p:val>
                                            <p:fltVal val="720"/>
                                          </p:val>
                                        </p:tav>
                                        <p:tav tm="100000">
                                          <p:val>
                                            <p:fltVal val="0"/>
                                          </p:val>
                                        </p:tav>
                                      </p:tavLst>
                                    </p:anim>
                                    <p:anim calcmode="lin" valueType="num">
                                      <p:cBhvr>
                                        <p:cTn id="37" dur="1000" fill="hold"/>
                                        <p:tgtEl>
                                          <p:spTgt spid="3">
                                            <p:txEl>
                                              <p:pRg st="6" end="6"/>
                                            </p:txEl>
                                          </p:spTgt>
                                        </p:tgtEl>
                                        <p:attrNameLst>
                                          <p:attrName>ppt_h</p:attrName>
                                        </p:attrNameLst>
                                      </p:cBhvr>
                                      <p:tavLst>
                                        <p:tav tm="0">
                                          <p:val>
                                            <p:fltVal val="0"/>
                                          </p:val>
                                        </p:tav>
                                        <p:tav tm="100000">
                                          <p:val>
                                            <p:strVal val="#ppt_h"/>
                                          </p:val>
                                        </p:tav>
                                      </p:tavLst>
                                    </p:anim>
                                    <p:anim calcmode="lin" valueType="num">
                                      <p:cBhvr>
                                        <p:cTn id="38" dur="1000" fill="hold"/>
                                        <p:tgtEl>
                                          <p:spTgt spid="3">
                                            <p:txEl>
                                              <p:pRg st="6" end="6"/>
                                            </p:txEl>
                                          </p:spTgt>
                                        </p:tgtEl>
                                        <p:attrNameLst>
                                          <p:attrName>ppt_w</p:attrName>
                                        </p:attrNameLst>
                                      </p:cBhvr>
                                      <p:tavLst>
                                        <p:tav tm="0">
                                          <p:val>
                                            <p:fltVal val="0"/>
                                          </p:val>
                                        </p:tav>
                                        <p:tav tm="100000">
                                          <p:val>
                                            <p:strVal val="#ppt_w"/>
                                          </p:val>
                                        </p:tav>
                                      </p:tavLst>
                                    </p:anim>
                                  </p:childTnLst>
                                </p:cTn>
                              </p:par>
                            </p:childTnLst>
                          </p:cTn>
                        </p:par>
                        <p:par>
                          <p:cTn id="39" fill="hold">
                            <p:stCondLst>
                              <p:cond delay="5000"/>
                            </p:stCondLst>
                            <p:childTnLst>
                              <p:par>
                                <p:cTn id="40" presetID="35" presetClass="entr" presetSubtype="0" fill="hold"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1000"/>
                                        <p:tgtEl>
                                          <p:spTgt spid="3">
                                            <p:txEl>
                                              <p:pRg st="7" end="7"/>
                                            </p:txEl>
                                          </p:spTgt>
                                        </p:tgtEl>
                                      </p:cBhvr>
                                    </p:animEffect>
                                    <p:anim calcmode="lin" valueType="num">
                                      <p:cBhvr>
                                        <p:cTn id="43" dur="1000" fill="hold"/>
                                        <p:tgtEl>
                                          <p:spTgt spid="3">
                                            <p:txEl>
                                              <p:pRg st="7" end="7"/>
                                            </p:txEl>
                                          </p:spTgt>
                                        </p:tgtEl>
                                        <p:attrNameLst>
                                          <p:attrName>style.rotation</p:attrName>
                                        </p:attrNameLst>
                                      </p:cBhvr>
                                      <p:tavLst>
                                        <p:tav tm="0">
                                          <p:val>
                                            <p:fltVal val="720"/>
                                          </p:val>
                                        </p:tav>
                                        <p:tav tm="100000">
                                          <p:val>
                                            <p:fltVal val="0"/>
                                          </p:val>
                                        </p:tav>
                                      </p:tavLst>
                                    </p:anim>
                                    <p:anim calcmode="lin" valueType="num">
                                      <p:cBhvr>
                                        <p:cTn id="44" dur="1000" fill="hold"/>
                                        <p:tgtEl>
                                          <p:spTgt spid="3">
                                            <p:txEl>
                                              <p:pRg st="7" end="7"/>
                                            </p:txEl>
                                          </p:spTgt>
                                        </p:tgtEl>
                                        <p:attrNameLst>
                                          <p:attrName>ppt_h</p:attrName>
                                        </p:attrNameLst>
                                      </p:cBhvr>
                                      <p:tavLst>
                                        <p:tav tm="0">
                                          <p:val>
                                            <p:fltVal val="0"/>
                                          </p:val>
                                        </p:tav>
                                        <p:tav tm="100000">
                                          <p:val>
                                            <p:strVal val="#ppt_h"/>
                                          </p:val>
                                        </p:tav>
                                      </p:tavLst>
                                    </p:anim>
                                    <p:anim calcmode="lin" valueType="num">
                                      <p:cBhvr>
                                        <p:cTn id="45" dur="1000" fill="hold"/>
                                        <p:tgtEl>
                                          <p:spTgt spid="3">
                                            <p:txEl>
                                              <p:pRg st="7" end="7"/>
                                            </p:txEl>
                                          </p:spTgt>
                                        </p:tgtEl>
                                        <p:attrNameLst>
                                          <p:attrName>ppt_w</p:attrName>
                                        </p:attrNameLst>
                                      </p:cBhvr>
                                      <p:tavLst>
                                        <p:tav tm="0">
                                          <p:val>
                                            <p:fltVal val="0"/>
                                          </p:val>
                                        </p:tav>
                                        <p:tav tm="100000">
                                          <p:val>
                                            <p:strVal val="#ppt_w"/>
                                          </p:val>
                                        </p:tav>
                                      </p:tavLst>
                                    </p:anim>
                                  </p:childTnLst>
                                </p:cTn>
                              </p:par>
                            </p:childTnLst>
                          </p:cTn>
                        </p:par>
                        <p:par>
                          <p:cTn id="46" fill="hold">
                            <p:stCondLst>
                              <p:cond delay="6000"/>
                            </p:stCondLst>
                            <p:childTnLst>
                              <p:par>
                                <p:cTn id="47" presetID="35" presetClass="entr" presetSubtype="0" fill="hold" nodeType="after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Effect transition="in" filter="fade">
                                      <p:cBhvr>
                                        <p:cTn id="49" dur="1000"/>
                                        <p:tgtEl>
                                          <p:spTgt spid="3">
                                            <p:txEl>
                                              <p:pRg st="8" end="8"/>
                                            </p:txEl>
                                          </p:spTgt>
                                        </p:tgtEl>
                                      </p:cBhvr>
                                    </p:animEffect>
                                    <p:anim calcmode="lin" valueType="num">
                                      <p:cBhvr>
                                        <p:cTn id="50" dur="1000" fill="hold"/>
                                        <p:tgtEl>
                                          <p:spTgt spid="3">
                                            <p:txEl>
                                              <p:pRg st="8" end="8"/>
                                            </p:txEl>
                                          </p:spTgt>
                                        </p:tgtEl>
                                        <p:attrNameLst>
                                          <p:attrName>style.rotation</p:attrName>
                                        </p:attrNameLst>
                                      </p:cBhvr>
                                      <p:tavLst>
                                        <p:tav tm="0">
                                          <p:val>
                                            <p:fltVal val="720"/>
                                          </p:val>
                                        </p:tav>
                                        <p:tav tm="100000">
                                          <p:val>
                                            <p:fltVal val="0"/>
                                          </p:val>
                                        </p:tav>
                                      </p:tavLst>
                                    </p:anim>
                                    <p:anim calcmode="lin" valueType="num">
                                      <p:cBhvr>
                                        <p:cTn id="51" dur="1000" fill="hold"/>
                                        <p:tgtEl>
                                          <p:spTgt spid="3">
                                            <p:txEl>
                                              <p:pRg st="8" end="8"/>
                                            </p:txEl>
                                          </p:spTgt>
                                        </p:tgtEl>
                                        <p:attrNameLst>
                                          <p:attrName>ppt_h</p:attrName>
                                        </p:attrNameLst>
                                      </p:cBhvr>
                                      <p:tavLst>
                                        <p:tav tm="0">
                                          <p:val>
                                            <p:fltVal val="0"/>
                                          </p:val>
                                        </p:tav>
                                        <p:tav tm="100000">
                                          <p:val>
                                            <p:strVal val="#ppt_h"/>
                                          </p:val>
                                        </p:tav>
                                      </p:tavLst>
                                    </p:anim>
                                    <p:anim calcmode="lin" valueType="num">
                                      <p:cBhvr>
                                        <p:cTn id="52" dur="1000" fill="hold"/>
                                        <p:tgtEl>
                                          <p:spTgt spid="3">
                                            <p:txEl>
                                              <p:pRg st="8" end="8"/>
                                            </p:txEl>
                                          </p:spTgt>
                                        </p:tgtEl>
                                        <p:attrNameLst>
                                          <p:attrName>ppt_w</p:attrName>
                                        </p:attrNameLst>
                                      </p:cBhvr>
                                      <p:tavLst>
                                        <p:tav tm="0">
                                          <p:val>
                                            <p:fltVal val="0"/>
                                          </p:val>
                                        </p:tav>
                                        <p:tav tm="100000">
                                          <p:val>
                                            <p:strVal val="#ppt_w"/>
                                          </p:val>
                                        </p:tav>
                                      </p:tavLst>
                                    </p:anim>
                                  </p:childTnLst>
                                </p:cTn>
                              </p:par>
                            </p:childTnLst>
                          </p:cTn>
                        </p:par>
                        <p:par>
                          <p:cTn id="53" fill="hold">
                            <p:stCondLst>
                              <p:cond delay="7000"/>
                            </p:stCondLst>
                            <p:childTnLst>
                              <p:par>
                                <p:cTn id="54" presetID="35" presetClass="entr" presetSubtype="0" fill="hold" nodeType="afterEffect">
                                  <p:stCondLst>
                                    <p:cond delay="0"/>
                                  </p:stCondLst>
                                  <p:childTnLst>
                                    <p:set>
                                      <p:cBhvr>
                                        <p:cTn id="55" dur="1" fill="hold">
                                          <p:stCondLst>
                                            <p:cond delay="0"/>
                                          </p:stCondLst>
                                        </p:cTn>
                                        <p:tgtEl>
                                          <p:spTgt spid="3">
                                            <p:txEl>
                                              <p:pRg st="9" end="9"/>
                                            </p:txEl>
                                          </p:spTgt>
                                        </p:tgtEl>
                                        <p:attrNameLst>
                                          <p:attrName>style.visibility</p:attrName>
                                        </p:attrNameLst>
                                      </p:cBhvr>
                                      <p:to>
                                        <p:strVal val="visible"/>
                                      </p:to>
                                    </p:set>
                                    <p:animEffect transition="in" filter="fade">
                                      <p:cBhvr>
                                        <p:cTn id="56" dur="1000"/>
                                        <p:tgtEl>
                                          <p:spTgt spid="3">
                                            <p:txEl>
                                              <p:pRg st="9" end="9"/>
                                            </p:txEl>
                                          </p:spTgt>
                                        </p:tgtEl>
                                      </p:cBhvr>
                                    </p:animEffect>
                                    <p:anim calcmode="lin" valueType="num">
                                      <p:cBhvr>
                                        <p:cTn id="57" dur="1000" fill="hold"/>
                                        <p:tgtEl>
                                          <p:spTgt spid="3">
                                            <p:txEl>
                                              <p:pRg st="9" end="9"/>
                                            </p:txEl>
                                          </p:spTgt>
                                        </p:tgtEl>
                                        <p:attrNameLst>
                                          <p:attrName>style.rotation</p:attrName>
                                        </p:attrNameLst>
                                      </p:cBhvr>
                                      <p:tavLst>
                                        <p:tav tm="0">
                                          <p:val>
                                            <p:fltVal val="720"/>
                                          </p:val>
                                        </p:tav>
                                        <p:tav tm="100000">
                                          <p:val>
                                            <p:fltVal val="0"/>
                                          </p:val>
                                        </p:tav>
                                      </p:tavLst>
                                    </p:anim>
                                    <p:anim calcmode="lin" valueType="num">
                                      <p:cBhvr>
                                        <p:cTn id="58" dur="1000" fill="hold"/>
                                        <p:tgtEl>
                                          <p:spTgt spid="3">
                                            <p:txEl>
                                              <p:pRg st="9" end="9"/>
                                            </p:txEl>
                                          </p:spTgt>
                                        </p:tgtEl>
                                        <p:attrNameLst>
                                          <p:attrName>ppt_h</p:attrName>
                                        </p:attrNameLst>
                                      </p:cBhvr>
                                      <p:tavLst>
                                        <p:tav tm="0">
                                          <p:val>
                                            <p:fltVal val="0"/>
                                          </p:val>
                                        </p:tav>
                                        <p:tav tm="100000">
                                          <p:val>
                                            <p:strVal val="#ppt_h"/>
                                          </p:val>
                                        </p:tav>
                                      </p:tavLst>
                                    </p:anim>
                                    <p:anim calcmode="lin" valueType="num">
                                      <p:cBhvr>
                                        <p:cTn id="59" dur="1000" fill="hold"/>
                                        <p:tgtEl>
                                          <p:spTgt spid="3">
                                            <p:txEl>
                                              <p:pRg st="9" end="9"/>
                                            </p:txEl>
                                          </p:spTgt>
                                        </p:tgtEl>
                                        <p:attrNameLst>
                                          <p:attrName>ppt_w</p:attrName>
                                        </p:attrNameLst>
                                      </p:cBhvr>
                                      <p:tavLst>
                                        <p:tav tm="0">
                                          <p:val>
                                            <p:fltVal val="0"/>
                                          </p:val>
                                        </p:tav>
                                        <p:tav tm="100000">
                                          <p:val>
                                            <p:strVal val="#ppt_w"/>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FBC6645-1493-8179-5B9D-3553B7B78C8F}"/>
              </a:ext>
            </a:extLst>
          </p:cNvPr>
          <p:cNvSpPr txBox="1"/>
          <p:nvPr/>
        </p:nvSpPr>
        <p:spPr>
          <a:xfrm>
            <a:off x="245328" y="306879"/>
            <a:ext cx="11128916" cy="1323439"/>
          </a:xfrm>
          <a:prstGeom prst="rect">
            <a:avLst/>
          </a:prstGeom>
          <a:noFill/>
        </p:spPr>
        <p:txBody>
          <a:bodyPr wrap="square">
            <a:spAutoFit/>
          </a:bodyPr>
          <a:lstStyle/>
          <a:p>
            <a:r>
              <a:rPr lang="en-GB" sz="4000" dirty="0">
                <a:latin typeface="Arial" panose="020B0604020202020204" pitchFamily="34" charset="0"/>
                <a:cs typeface="Arial" panose="020B0604020202020204" pitchFamily="34" charset="0"/>
              </a:rPr>
              <a:t>Critical Analysis – what needs to be done how would I as a leader seek address this </a:t>
            </a:r>
          </a:p>
        </p:txBody>
      </p:sp>
      <p:sp>
        <p:nvSpPr>
          <p:cNvPr id="2" name="TextBox 1">
            <a:extLst>
              <a:ext uri="{FF2B5EF4-FFF2-40B4-BE49-F238E27FC236}">
                <a16:creationId xmlns:a16="http://schemas.microsoft.com/office/drawing/2014/main" id="{E0E00821-54E4-DD62-4DB9-F4AB332D1475}"/>
              </a:ext>
            </a:extLst>
          </p:cNvPr>
          <p:cNvSpPr txBox="1"/>
          <p:nvPr/>
        </p:nvSpPr>
        <p:spPr>
          <a:xfrm>
            <a:off x="1063614" y="1630318"/>
            <a:ext cx="9492343" cy="476014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 would……</a:t>
            </a:r>
          </a:p>
          <a:p>
            <a:endParaRPr lang="en-GB" dirty="0"/>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Maintain the current misconduct panel system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inc</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an LQC chair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Implement a new national or regional Misconduct investigation panel.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 nationalised vetting mechanism such as the DBS system set by the Home Office. giving an overall consistent approach for all forces and removing single force discretion. </a:t>
            </a:r>
          </a:p>
          <a:p>
            <a:pPr marL="342900" lvl="0" indent="-342900">
              <a:lnSpc>
                <a:spcPct val="107000"/>
              </a:lnSpc>
              <a:spcAft>
                <a:spcPts val="800"/>
              </a:spcAft>
              <a:buFont typeface="Symbol" panose="05050102010706020507" pitchFamily="18" charset="2"/>
              <a:buChar cha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Revert back to Police Authorities which had a greater understanding of Police governance and accountability compared to an elected PCC</a:t>
            </a:r>
          </a:p>
          <a:p>
            <a:endParaRPr lang="en-GB" dirty="0"/>
          </a:p>
          <a:p>
            <a:endParaRPr lang="en-GB" dirty="0"/>
          </a:p>
          <a:p>
            <a:endParaRPr lang="en-GB" dirty="0"/>
          </a:p>
        </p:txBody>
      </p:sp>
    </p:spTree>
    <p:extLst>
      <p:ext uri="{BB962C8B-B14F-4D97-AF65-F5344CB8AC3E}">
        <p14:creationId xmlns:p14="http://schemas.microsoft.com/office/powerpoint/2010/main" val="4094150523"/>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nodeType="after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par>
                          <p:cTn id="10" fill="hold">
                            <p:stCondLst>
                              <p:cond delay="1000"/>
                            </p:stCondLst>
                            <p:childTnLst>
                              <p:par>
                                <p:cTn id="11" presetID="42" presetClass="entr" presetSubtype="0" fill="hold" nodeType="afterEffect">
                                  <p:stCondLst>
                                    <p:cond delay="250"/>
                                  </p:stCondLst>
                                  <p:childTnLst>
                                    <p:set>
                                      <p:cBhvr>
                                        <p:cTn id="12" dur="1" fill="hold">
                                          <p:stCondLst>
                                            <p:cond delay="0"/>
                                          </p:stCondLst>
                                        </p:cTn>
                                        <p:tgtEl>
                                          <p:spTgt spid="2">
                                            <p:txEl>
                                              <p:pRg st="3" end="3"/>
                                            </p:txEl>
                                          </p:spTgt>
                                        </p:tgtEl>
                                        <p:attrNameLst>
                                          <p:attrName>style.visibility</p:attrName>
                                        </p:attrNameLst>
                                      </p:cBhvr>
                                      <p:to>
                                        <p:strVal val="visible"/>
                                      </p:to>
                                    </p:set>
                                    <p:animEffect transition="in" filter="fade">
                                      <p:cBhvr>
                                        <p:cTn id="13" dur="1000"/>
                                        <p:tgtEl>
                                          <p:spTgt spid="2">
                                            <p:txEl>
                                              <p:pRg st="3" end="3"/>
                                            </p:txEl>
                                          </p:spTgt>
                                        </p:tgtEl>
                                      </p:cBhvr>
                                    </p:animEffect>
                                    <p:anim calcmode="lin" valueType="num">
                                      <p:cBhvr>
                                        <p:cTn id="14"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15"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par>
                          <p:cTn id="16" fill="hold">
                            <p:stCondLst>
                              <p:cond delay="2250"/>
                            </p:stCondLst>
                            <p:childTnLst>
                              <p:par>
                                <p:cTn id="17" presetID="42" presetClass="entr" presetSubtype="0" fill="hold" nodeType="afterEffect">
                                  <p:stCondLst>
                                    <p:cond delay="250"/>
                                  </p:stCondLst>
                                  <p:childTnLst>
                                    <p:set>
                                      <p:cBhvr>
                                        <p:cTn id="18" dur="1" fill="hold">
                                          <p:stCondLst>
                                            <p:cond delay="0"/>
                                          </p:stCondLst>
                                        </p:cTn>
                                        <p:tgtEl>
                                          <p:spTgt spid="2">
                                            <p:txEl>
                                              <p:pRg st="4" end="4"/>
                                            </p:txEl>
                                          </p:spTgt>
                                        </p:tgtEl>
                                        <p:attrNameLst>
                                          <p:attrName>style.visibility</p:attrName>
                                        </p:attrNameLst>
                                      </p:cBhvr>
                                      <p:to>
                                        <p:strVal val="visible"/>
                                      </p:to>
                                    </p:set>
                                    <p:animEffect transition="in" filter="fade">
                                      <p:cBhvr>
                                        <p:cTn id="19" dur="1000"/>
                                        <p:tgtEl>
                                          <p:spTgt spid="2">
                                            <p:txEl>
                                              <p:pRg st="4" end="4"/>
                                            </p:txEl>
                                          </p:spTgt>
                                        </p:tgtEl>
                                      </p:cBhvr>
                                    </p:animEffect>
                                    <p:anim calcmode="lin" valueType="num">
                                      <p:cBhvr>
                                        <p:cTn id="20"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1"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par>
                          <p:cTn id="22" fill="hold">
                            <p:stCondLst>
                              <p:cond delay="3500"/>
                            </p:stCondLst>
                            <p:childTnLst>
                              <p:par>
                                <p:cTn id="23" presetID="42" presetClass="entr" presetSubtype="0" fill="hold" nodeType="afterEffect">
                                  <p:stCondLst>
                                    <p:cond delay="250"/>
                                  </p:stCondLst>
                                  <p:childTnLst>
                                    <p:set>
                                      <p:cBhvr>
                                        <p:cTn id="24" dur="1" fill="hold">
                                          <p:stCondLst>
                                            <p:cond delay="0"/>
                                          </p:stCondLst>
                                        </p:cTn>
                                        <p:tgtEl>
                                          <p:spTgt spid="2">
                                            <p:txEl>
                                              <p:pRg st="5" end="5"/>
                                            </p:txEl>
                                          </p:spTgt>
                                        </p:tgtEl>
                                        <p:attrNameLst>
                                          <p:attrName>style.visibility</p:attrName>
                                        </p:attrNameLst>
                                      </p:cBhvr>
                                      <p:to>
                                        <p:strVal val="visible"/>
                                      </p:to>
                                    </p:set>
                                    <p:animEffect transition="in" filter="fade">
                                      <p:cBhvr>
                                        <p:cTn id="25" dur="1000"/>
                                        <p:tgtEl>
                                          <p:spTgt spid="2">
                                            <p:txEl>
                                              <p:pRg st="5" end="5"/>
                                            </p:txEl>
                                          </p:spTgt>
                                        </p:tgtEl>
                                      </p:cBhvr>
                                    </p:animEffect>
                                    <p:anim calcmode="lin" valueType="num">
                                      <p:cBhvr>
                                        <p:cTn id="26"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par>
                          <p:cTn id="28" fill="hold">
                            <p:stCondLst>
                              <p:cond delay="4750"/>
                            </p:stCondLst>
                            <p:childTnLst>
                              <p:par>
                                <p:cTn id="29" presetID="42" presetClass="entr" presetSubtype="0" fill="hold" nodeType="afterEffect">
                                  <p:stCondLst>
                                    <p:cond delay="25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fade">
                                      <p:cBhvr>
                                        <p:cTn id="31" dur="1000"/>
                                        <p:tgtEl>
                                          <p:spTgt spid="2">
                                            <p:txEl>
                                              <p:pRg st="6" end="6"/>
                                            </p:txEl>
                                          </p:spTgt>
                                        </p:tgtEl>
                                      </p:cBhvr>
                                    </p:animEffect>
                                    <p:anim calcmode="lin" valueType="num">
                                      <p:cBhvr>
                                        <p:cTn id="32"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33"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par>
                          <p:cTn id="34" fill="hold">
                            <p:stCondLst>
                              <p:cond delay="6000"/>
                            </p:stCondLst>
                            <p:childTnLst>
                              <p:par>
                                <p:cTn id="35" presetID="42" presetClass="entr" presetSubtype="0" fill="hold" nodeType="afterEffect">
                                  <p:stCondLst>
                                    <p:cond delay="0"/>
                                  </p:stCondLst>
                                  <p:childTnLst>
                                    <p:set>
                                      <p:cBhvr>
                                        <p:cTn id="36" dur="1" fill="hold">
                                          <p:stCondLst>
                                            <p:cond delay="0"/>
                                          </p:stCondLst>
                                        </p:cTn>
                                        <p:tgtEl>
                                          <p:spTgt spid="2">
                                            <p:txEl>
                                              <p:pRg st="8" end="8"/>
                                            </p:txEl>
                                          </p:spTgt>
                                        </p:tgtEl>
                                        <p:attrNameLst>
                                          <p:attrName>style.visibility</p:attrName>
                                        </p:attrNameLst>
                                      </p:cBhvr>
                                      <p:to>
                                        <p:strVal val="visible"/>
                                      </p:to>
                                    </p:set>
                                    <p:animEffect transition="in" filter="fade">
                                      <p:cBhvr>
                                        <p:cTn id="37" dur="1000"/>
                                        <p:tgtEl>
                                          <p:spTgt spid="2">
                                            <p:txEl>
                                              <p:pRg st="8" end="8"/>
                                            </p:txEl>
                                          </p:spTgt>
                                        </p:tgtEl>
                                      </p:cBhvr>
                                    </p:animEffect>
                                    <p:anim calcmode="lin" valueType="num">
                                      <p:cBhvr>
                                        <p:cTn id="38" dur="1000" fill="hold"/>
                                        <p:tgtEl>
                                          <p:spTgt spid="2">
                                            <p:txEl>
                                              <p:pRg st="8" end="8"/>
                                            </p:txEl>
                                          </p:spTgt>
                                        </p:tgtEl>
                                        <p:attrNameLst>
                                          <p:attrName>ppt_x</p:attrName>
                                        </p:attrNameLst>
                                      </p:cBhvr>
                                      <p:tavLst>
                                        <p:tav tm="0">
                                          <p:val>
                                            <p:strVal val="#ppt_x"/>
                                          </p:val>
                                        </p:tav>
                                        <p:tav tm="100000">
                                          <p:val>
                                            <p:strVal val="#ppt_x"/>
                                          </p:val>
                                        </p:tav>
                                      </p:tavLst>
                                    </p:anim>
                                    <p:anim calcmode="lin" valueType="num">
                                      <p:cBhvr>
                                        <p:cTn id="39" dur="1000" fill="hold"/>
                                        <p:tgtEl>
                                          <p:spTgt spid="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A1D5D-20C0-948B-274A-F9222DC2511D}"/>
              </a:ext>
            </a:extLst>
          </p:cNvPr>
          <p:cNvSpPr>
            <a:spLocks noGrp="1"/>
          </p:cNvSpPr>
          <p:nvPr>
            <p:ph type="title"/>
          </p:nvPr>
        </p:nvSpPr>
        <p:spPr>
          <a:xfrm>
            <a:off x="4213437" y="104904"/>
            <a:ext cx="3765125" cy="793886"/>
          </a:xfrm>
        </p:spPr>
        <p:txBody>
          <a:bodyPr>
            <a:noAutofit/>
          </a:bodyPr>
          <a:lstStyle/>
          <a:p>
            <a:r>
              <a:rPr lang="en-GB" sz="4000" dirty="0">
                <a:latin typeface="Arial" panose="020B0604020202020204" pitchFamily="34" charset="0"/>
                <a:cs typeface="Arial" panose="020B0604020202020204" pitchFamily="34" charset="0"/>
              </a:rPr>
              <a:t>References</a:t>
            </a:r>
          </a:p>
        </p:txBody>
      </p:sp>
      <p:pic>
        <p:nvPicPr>
          <p:cNvPr id="4" name="Picture 3">
            <a:extLst>
              <a:ext uri="{FF2B5EF4-FFF2-40B4-BE49-F238E27FC236}">
                <a16:creationId xmlns:a16="http://schemas.microsoft.com/office/drawing/2014/main" id="{B6EF52C3-93CF-7E71-7E38-920923D7AAAA}"/>
              </a:ext>
            </a:extLst>
          </p:cNvPr>
          <p:cNvPicPr>
            <a:picLocks noChangeAspect="1"/>
          </p:cNvPicPr>
          <p:nvPr/>
        </p:nvPicPr>
        <p:blipFill>
          <a:blip r:embed="rId2"/>
          <a:stretch>
            <a:fillRect/>
          </a:stretch>
        </p:blipFill>
        <p:spPr>
          <a:xfrm>
            <a:off x="1314677" y="808736"/>
            <a:ext cx="4781322" cy="6030014"/>
          </a:xfrm>
          <a:prstGeom prst="rect">
            <a:avLst/>
          </a:prstGeom>
        </p:spPr>
      </p:pic>
      <p:pic>
        <p:nvPicPr>
          <p:cNvPr id="6" name="Picture 5">
            <a:extLst>
              <a:ext uri="{FF2B5EF4-FFF2-40B4-BE49-F238E27FC236}">
                <a16:creationId xmlns:a16="http://schemas.microsoft.com/office/drawing/2014/main" id="{98C7E438-65FF-9D8C-30A1-742156EE8B47}"/>
              </a:ext>
            </a:extLst>
          </p:cNvPr>
          <p:cNvPicPr>
            <a:picLocks noChangeAspect="1"/>
          </p:cNvPicPr>
          <p:nvPr/>
        </p:nvPicPr>
        <p:blipFill>
          <a:blip r:embed="rId3"/>
          <a:stretch>
            <a:fillRect/>
          </a:stretch>
        </p:blipFill>
        <p:spPr>
          <a:xfrm>
            <a:off x="6095999" y="808736"/>
            <a:ext cx="4953188" cy="6023590"/>
          </a:xfrm>
          <a:prstGeom prst="rect">
            <a:avLst/>
          </a:prstGeom>
        </p:spPr>
      </p:pic>
    </p:spTree>
    <p:extLst>
      <p:ext uri="{BB962C8B-B14F-4D97-AF65-F5344CB8AC3E}">
        <p14:creationId xmlns:p14="http://schemas.microsoft.com/office/powerpoint/2010/main" val="202426882"/>
      </p:ext>
    </p:extLst>
  </p:cSld>
  <p:clrMapOvr>
    <a:masterClrMapping/>
  </p:clrMapOvr>
  <mc:AlternateContent xmlns:mc="http://schemas.openxmlformats.org/markup-compatibility/2006" xmlns:p14="http://schemas.microsoft.com/office/powerpoint/2010/main">
    <mc:Choice Requires="p14">
      <p:transition spd="slow">
        <p14:fla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8" presetClass="entr" presetSubtype="0" fill="hold" nodeType="after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0" fill="hold"/>
                                        <p:tgtEl>
                                          <p:spTgt spid="4"/>
                                        </p:tgtEl>
                                        <p:attrNameLst>
                                          <p:attrName>ppt_x</p:attrName>
                                        </p:attrNameLst>
                                      </p:cBhvr>
                                      <p:tavLst>
                                        <p:tav tm="0">
                                          <p:val>
                                            <p:strVal val="#ppt_x"/>
                                          </p:val>
                                        </p:tav>
                                        <p:tav tm="100000">
                                          <p:val>
                                            <p:strVal val="#ppt_x"/>
                                          </p:val>
                                        </p:tav>
                                      </p:tavLst>
                                    </p:anim>
                                    <p:anim calcmode="lin" valueType="num">
                                      <p:cBhvr>
                                        <p:cTn id="8" dur="5000" fill="hold"/>
                                        <p:tgtEl>
                                          <p:spTgt spid="4"/>
                                        </p:tgtEl>
                                        <p:attrNameLst>
                                          <p:attrName>ppt_y</p:attrName>
                                        </p:attrNameLst>
                                      </p:cBhvr>
                                      <p:tavLst>
                                        <p:tav tm="0">
                                          <p:val>
                                            <p:strVal val="#ppt_y+1"/>
                                          </p:val>
                                        </p:tav>
                                        <p:tav tm="100000">
                                          <p:val>
                                            <p:strVal val="#ppt_y-1"/>
                                          </p:val>
                                        </p:tav>
                                      </p:tavLst>
                                    </p:anim>
                                  </p:childTnLst>
                                </p:cTn>
                              </p:par>
                              <p:par>
                                <p:cTn id="9" presetID="28" presetClass="entr" presetSubtype="0" fill="hold" nodeType="with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p:cTn id="11" dur="5000" fill="hold"/>
                                        <p:tgtEl>
                                          <p:spTgt spid="6"/>
                                        </p:tgtEl>
                                        <p:attrNameLst>
                                          <p:attrName>ppt_x</p:attrName>
                                        </p:attrNameLst>
                                      </p:cBhvr>
                                      <p:tavLst>
                                        <p:tav tm="0">
                                          <p:val>
                                            <p:strVal val="#ppt_x"/>
                                          </p:val>
                                        </p:tav>
                                        <p:tav tm="100000">
                                          <p:val>
                                            <p:strVal val="#ppt_x"/>
                                          </p:val>
                                        </p:tav>
                                      </p:tavLst>
                                    </p:anim>
                                    <p:anim calcmode="lin" valueType="num">
                                      <p:cBhvr>
                                        <p:cTn id="12" dur="5000" fill="hold"/>
                                        <p:tgtEl>
                                          <p:spTgt spid="6"/>
                                        </p:tgtEl>
                                        <p:attrNameLst>
                                          <p:attrName>ppt_y</p:attrName>
                                        </p:attrNameLst>
                                      </p:cBhvr>
                                      <p:tavLst>
                                        <p:tav tm="0">
                                          <p:val>
                                            <p:strVal val="#ppt_y+1"/>
                                          </p:val>
                                        </p:tav>
                                        <p:tav tm="100000">
                                          <p:val>
                                            <p:strVal val="#ppt_y-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A1D5D-20C0-948B-274A-F9222DC2511D}"/>
              </a:ext>
            </a:extLst>
          </p:cNvPr>
          <p:cNvSpPr>
            <a:spLocks noGrp="1"/>
          </p:cNvSpPr>
          <p:nvPr>
            <p:ph type="title"/>
          </p:nvPr>
        </p:nvSpPr>
        <p:spPr>
          <a:xfrm>
            <a:off x="4213437" y="1759532"/>
            <a:ext cx="3765125" cy="1507067"/>
          </a:xfrm>
        </p:spPr>
        <p:txBody>
          <a:bodyPr>
            <a:noAutofit/>
          </a:bodyPr>
          <a:lstStyle/>
          <a:p>
            <a:r>
              <a:rPr lang="en-GB" sz="4000" dirty="0">
                <a:latin typeface="Arial" panose="020B0604020202020204" pitchFamily="34" charset="0"/>
                <a:cs typeface="Arial" panose="020B0604020202020204" pitchFamily="34" charset="0"/>
              </a:rPr>
              <a:t>Questions?</a:t>
            </a:r>
          </a:p>
        </p:txBody>
      </p:sp>
    </p:spTree>
    <p:extLst>
      <p:ext uri="{BB962C8B-B14F-4D97-AF65-F5344CB8AC3E}">
        <p14:creationId xmlns:p14="http://schemas.microsoft.com/office/powerpoint/2010/main" val="236627635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airplan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1683</TotalTime>
  <Words>706</Words>
  <Application>Microsoft Office PowerPoint</Application>
  <PresentationFormat>Widescreen</PresentationFormat>
  <Paragraphs>88</Paragraphs>
  <Slides>10</Slides>
  <Notes>4</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Century Gothic</vt:lpstr>
      <vt:lpstr>GDS Transport</vt:lpstr>
      <vt:lpstr>Symbol</vt:lpstr>
      <vt:lpstr>Wingdings 3</vt:lpstr>
      <vt:lpstr>Slice</vt:lpstr>
      <vt:lpstr>Misconduct Matters</vt:lpstr>
      <vt:lpstr>Introduction</vt:lpstr>
      <vt:lpstr>Misconduct in policing</vt:lpstr>
      <vt:lpstr>Scale of  Misconduct</vt:lpstr>
      <vt:lpstr>Recent high profile cases</vt:lpstr>
      <vt:lpstr>   Theoretical underpinning  The impact of Misconduct     </vt:lpstr>
      <vt:lpstr>Theoretical underpinning Legitimacy</vt:lpstr>
      <vt:lpstr>PowerPoint Presentation</vt:lpstr>
      <vt:lpstr>References</vt:lpstr>
      <vt:lpstr>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Hart, Julian 5669</dc:creator>
  <cp:lastModifiedBy>Hart, Julian 5669</cp:lastModifiedBy>
  <cp:revision>51</cp:revision>
  <dcterms:created xsi:type="dcterms:W3CDTF">2024-06-30T12:02:43Z</dcterms:created>
  <dcterms:modified xsi:type="dcterms:W3CDTF">2024-07-22T09:43:55Z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529d828-a824-4b78-ab24-eaae5922aa38_Enabled">
    <vt:lpwstr>true</vt:lpwstr>
  </property>
  <property fmtid="{D5CDD505-2E9C-101B-9397-08002B2CF9AE}" pid="3" name="MSIP_Label_f529d828-a824-4b78-ab24-eaae5922aa38_SetDate">
    <vt:lpwstr>2024-06-30T12:02:55Z</vt:lpwstr>
  </property>
  <property fmtid="{D5CDD505-2E9C-101B-9397-08002B2CF9AE}" pid="4" name="MSIP_Label_f529d828-a824-4b78-ab24-eaae5922aa38_Method">
    <vt:lpwstr>Standard</vt:lpwstr>
  </property>
  <property fmtid="{D5CDD505-2E9C-101B-9397-08002B2CF9AE}" pid="5" name="MSIP_Label_f529d828-a824-4b78-ab24-eaae5922aa38_Name">
    <vt:lpwstr>OFFICIAL</vt:lpwstr>
  </property>
  <property fmtid="{D5CDD505-2E9C-101B-9397-08002B2CF9AE}" pid="6" name="MSIP_Label_f529d828-a824-4b78-ab24-eaae5922aa38_SiteId">
    <vt:lpwstr>b23255a1-8f78-4144-8904-31f019036ade</vt:lpwstr>
  </property>
  <property fmtid="{D5CDD505-2E9C-101B-9397-08002B2CF9AE}" pid="7" name="MSIP_Label_f529d828-a824-4b78-ab24-eaae5922aa38_ActionId">
    <vt:lpwstr>d92c5e55-4592-405c-bdf0-0d89b8ef5e4f</vt:lpwstr>
  </property>
  <property fmtid="{D5CDD505-2E9C-101B-9397-08002B2CF9AE}" pid="8" name="MSIP_Label_f529d828-a824-4b78-ab24-eaae5922aa38_ContentBits">
    <vt:lpwstr>0</vt:lpwstr>
  </property>
</Properties>
</file>