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2" r:id="rId5"/>
    <p:sldMasterId id="2147483658" r:id="rId6"/>
    <p:sldMasterId id="2147483660" r:id="rId7"/>
    <p:sldMasterId id="2147483662" r:id="rId8"/>
    <p:sldMasterId id="2147483663" r:id="rId9"/>
  </p:sldMasterIdLst>
  <p:notesMasterIdLst>
    <p:notesMasterId r:id="rId76"/>
  </p:notesMasterIdLst>
  <p:sldIdLst>
    <p:sldId id="308" r:id="rId10"/>
    <p:sldId id="532" r:id="rId11"/>
    <p:sldId id="363" r:id="rId12"/>
    <p:sldId id="460" r:id="rId13"/>
    <p:sldId id="459" r:id="rId14"/>
    <p:sldId id="464" r:id="rId15"/>
    <p:sldId id="465" r:id="rId16"/>
    <p:sldId id="466" r:id="rId17"/>
    <p:sldId id="467" r:id="rId18"/>
    <p:sldId id="468" r:id="rId19"/>
    <p:sldId id="475" r:id="rId20"/>
    <p:sldId id="476" r:id="rId21"/>
    <p:sldId id="478" r:id="rId22"/>
    <p:sldId id="474" r:id="rId23"/>
    <p:sldId id="480" r:id="rId24"/>
    <p:sldId id="479" r:id="rId25"/>
    <p:sldId id="481" r:id="rId26"/>
    <p:sldId id="483" r:id="rId27"/>
    <p:sldId id="477" r:id="rId28"/>
    <p:sldId id="484" r:id="rId29"/>
    <p:sldId id="469" r:id="rId30"/>
    <p:sldId id="485" r:id="rId31"/>
    <p:sldId id="488" r:id="rId32"/>
    <p:sldId id="486" r:id="rId33"/>
    <p:sldId id="489" r:id="rId34"/>
    <p:sldId id="493" r:id="rId35"/>
    <p:sldId id="494" r:id="rId36"/>
    <p:sldId id="496" r:id="rId37"/>
    <p:sldId id="497" r:id="rId38"/>
    <p:sldId id="520" r:id="rId39"/>
    <p:sldId id="498" r:id="rId40"/>
    <p:sldId id="499" r:id="rId41"/>
    <p:sldId id="500" r:id="rId42"/>
    <p:sldId id="503" r:id="rId43"/>
    <p:sldId id="501" r:id="rId44"/>
    <p:sldId id="502" r:id="rId45"/>
    <p:sldId id="504" r:id="rId46"/>
    <p:sldId id="266" r:id="rId47"/>
    <p:sldId id="505" r:id="rId48"/>
    <p:sldId id="506" r:id="rId49"/>
    <p:sldId id="507" r:id="rId50"/>
    <p:sldId id="508" r:id="rId51"/>
    <p:sldId id="509" r:id="rId52"/>
    <p:sldId id="533" r:id="rId53"/>
    <p:sldId id="511" r:id="rId54"/>
    <p:sldId id="512" r:id="rId55"/>
    <p:sldId id="513" r:id="rId56"/>
    <p:sldId id="514" r:id="rId57"/>
    <p:sldId id="515" r:id="rId58"/>
    <p:sldId id="516" r:id="rId59"/>
    <p:sldId id="517" r:id="rId60"/>
    <p:sldId id="518" r:id="rId61"/>
    <p:sldId id="519" r:id="rId62"/>
    <p:sldId id="541" r:id="rId63"/>
    <p:sldId id="542" r:id="rId64"/>
    <p:sldId id="543" r:id="rId65"/>
    <p:sldId id="544" r:id="rId66"/>
    <p:sldId id="545" r:id="rId67"/>
    <p:sldId id="546" r:id="rId68"/>
    <p:sldId id="547" r:id="rId69"/>
    <p:sldId id="548" r:id="rId70"/>
    <p:sldId id="429" r:id="rId71"/>
    <p:sldId id="549" r:id="rId72"/>
    <p:sldId id="550" r:id="rId73"/>
    <p:sldId id="523" r:id="rId74"/>
    <p:sldId id="487" r:id="rId7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62F7DF-92A5-A3BF-1BDB-ED08C749F09E}" v="43" dt="2025-11-24T09:45:26.996"/>
    <p1510:client id="{AF44DAB9-FE40-40DA-B2E1-EC7ACA391EEA}" v="1" dt="2025-11-24T09:18:30.212"/>
    <p1510:client id="{C6C89F73-C281-71A0-9C9B-1FFAB2BB0B31}" v="26" dt="2025-11-24T09:57:16.2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63" Type="http://schemas.openxmlformats.org/officeDocument/2006/relationships/slide" Target="slides/slide54.xml"/><Relationship Id="rId68" Type="http://schemas.openxmlformats.org/officeDocument/2006/relationships/slide" Target="slides/slide59.xml"/><Relationship Id="rId16" Type="http://schemas.openxmlformats.org/officeDocument/2006/relationships/slide" Target="slides/slide7.xml"/><Relationship Id="rId11" Type="http://schemas.openxmlformats.org/officeDocument/2006/relationships/slide" Target="slides/slide2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53" Type="http://schemas.openxmlformats.org/officeDocument/2006/relationships/slide" Target="slides/slide44.xml"/><Relationship Id="rId58" Type="http://schemas.openxmlformats.org/officeDocument/2006/relationships/slide" Target="slides/slide49.xml"/><Relationship Id="rId74" Type="http://schemas.openxmlformats.org/officeDocument/2006/relationships/slide" Target="slides/slide65.xml"/><Relationship Id="rId79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2.xml"/><Relationship Id="rId82" Type="http://schemas.microsoft.com/office/2015/10/relationships/revisionInfo" Target="revisionInfo.xml"/><Relationship Id="rId19" Type="http://schemas.openxmlformats.org/officeDocument/2006/relationships/slide" Target="slides/slide10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56" Type="http://schemas.openxmlformats.org/officeDocument/2006/relationships/slide" Target="slides/slide47.xml"/><Relationship Id="rId64" Type="http://schemas.openxmlformats.org/officeDocument/2006/relationships/slide" Target="slides/slide55.xml"/><Relationship Id="rId69" Type="http://schemas.openxmlformats.org/officeDocument/2006/relationships/slide" Target="slides/slide60.xml"/><Relationship Id="rId77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2.xml"/><Relationship Id="rId72" Type="http://schemas.openxmlformats.org/officeDocument/2006/relationships/slide" Target="slides/slide63.xml"/><Relationship Id="rId80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slide" Target="slides/slide37.xml"/><Relationship Id="rId59" Type="http://schemas.openxmlformats.org/officeDocument/2006/relationships/slide" Target="slides/slide50.xml"/><Relationship Id="rId67" Type="http://schemas.openxmlformats.org/officeDocument/2006/relationships/slide" Target="slides/slide58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54" Type="http://schemas.openxmlformats.org/officeDocument/2006/relationships/slide" Target="slides/slide45.xml"/><Relationship Id="rId62" Type="http://schemas.openxmlformats.org/officeDocument/2006/relationships/slide" Target="slides/slide53.xml"/><Relationship Id="rId70" Type="http://schemas.openxmlformats.org/officeDocument/2006/relationships/slide" Target="slides/slide61.xml"/><Relationship Id="rId75" Type="http://schemas.openxmlformats.org/officeDocument/2006/relationships/slide" Target="slides/slide6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slide" Target="slides/slide40.xml"/><Relationship Id="rId57" Type="http://schemas.openxmlformats.org/officeDocument/2006/relationships/slide" Target="slides/slide48.xml"/><Relationship Id="rId10" Type="http://schemas.openxmlformats.org/officeDocument/2006/relationships/slide" Target="slides/slide1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slide" Target="slides/slide43.xml"/><Relationship Id="rId60" Type="http://schemas.openxmlformats.org/officeDocument/2006/relationships/slide" Target="slides/slide51.xml"/><Relationship Id="rId65" Type="http://schemas.openxmlformats.org/officeDocument/2006/relationships/slide" Target="slides/slide56.xml"/><Relationship Id="rId73" Type="http://schemas.openxmlformats.org/officeDocument/2006/relationships/slide" Target="slides/slide64.xml"/><Relationship Id="rId78" Type="http://schemas.openxmlformats.org/officeDocument/2006/relationships/viewProps" Target="viewProps.xml"/><Relationship Id="rId8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9" Type="http://schemas.openxmlformats.org/officeDocument/2006/relationships/slide" Target="slides/slide30.xml"/><Relationship Id="rId34" Type="http://schemas.openxmlformats.org/officeDocument/2006/relationships/slide" Target="slides/slide25.xml"/><Relationship Id="rId50" Type="http://schemas.openxmlformats.org/officeDocument/2006/relationships/slide" Target="slides/slide41.xml"/><Relationship Id="rId55" Type="http://schemas.openxmlformats.org/officeDocument/2006/relationships/slide" Target="slides/slide46.xml"/><Relationship Id="rId76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62.xml"/><Relationship Id="rId2" Type="http://schemas.openxmlformats.org/officeDocument/2006/relationships/customXml" Target="../customXml/item2.xml"/><Relationship Id="rId29" Type="http://schemas.openxmlformats.org/officeDocument/2006/relationships/slide" Target="slides/slide20.xml"/><Relationship Id="rId24" Type="http://schemas.openxmlformats.org/officeDocument/2006/relationships/slide" Target="slides/slide15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66" Type="http://schemas.openxmlformats.org/officeDocument/2006/relationships/slide" Target="slides/slide5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4162F7DF-92A5-A3BF-1BDB-ED08C749F09E}"/>
    <pc:docChg chg="addSld delSld modSld">
      <pc:chgData name="Kate Piper (IMH)" userId="S::k.piper1@uwtsd.ac.uk::f69ee4e2-845b-4a1f-89c4-60fce9da139f" providerId="AD" clId="Web-{4162F7DF-92A5-A3BF-1BDB-ED08C749F09E}" dt="2025-11-24T09:45:26.996" v="42" actId="1076"/>
      <pc:docMkLst>
        <pc:docMk/>
      </pc:docMkLst>
      <pc:sldChg chg="add">
        <pc:chgData name="Kate Piper (IMH)" userId="S::k.piper1@uwtsd.ac.uk::f69ee4e2-845b-4a1f-89c4-60fce9da139f" providerId="AD" clId="Web-{4162F7DF-92A5-A3BF-1BDB-ED08C749F09E}" dt="2025-11-24T09:30:29.190" v="13"/>
        <pc:sldMkLst>
          <pc:docMk/>
          <pc:sldMk cId="39113112" sldId="266"/>
        </pc:sldMkLst>
      </pc:sldChg>
      <pc:sldChg chg="add">
        <pc:chgData name="Kate Piper (IMH)" userId="S::k.piper1@uwtsd.ac.uk::f69ee4e2-845b-4a1f-89c4-60fce9da139f" providerId="AD" clId="Web-{4162F7DF-92A5-A3BF-1BDB-ED08C749F09E}" dt="2025-11-24T09:44:23.870" v="37"/>
        <pc:sldMkLst>
          <pc:docMk/>
          <pc:sldMk cId="4093884637" sldId="429"/>
        </pc:sldMkLst>
      </pc:sldChg>
      <pc:sldChg chg="add">
        <pc:chgData name="Kate Piper (IMH)" userId="S::k.piper1@uwtsd.ac.uk::f69ee4e2-845b-4a1f-89c4-60fce9da139f" providerId="AD" clId="Web-{4162F7DF-92A5-A3BF-1BDB-ED08C749F09E}" dt="2025-11-24T09:28:37.808" v="0"/>
        <pc:sldMkLst>
          <pc:docMk/>
          <pc:sldMk cId="3729029488" sldId="489"/>
        </pc:sldMkLst>
      </pc:sldChg>
      <pc:sldChg chg="add">
        <pc:chgData name="Kate Piper (IMH)" userId="S::k.piper1@uwtsd.ac.uk::f69ee4e2-845b-4a1f-89c4-60fce9da139f" providerId="AD" clId="Web-{4162F7DF-92A5-A3BF-1BDB-ED08C749F09E}" dt="2025-11-24T09:30:23.234" v="1"/>
        <pc:sldMkLst>
          <pc:docMk/>
          <pc:sldMk cId="1487965502" sldId="493"/>
        </pc:sldMkLst>
      </pc:sldChg>
      <pc:sldChg chg="add">
        <pc:chgData name="Kate Piper (IMH)" userId="S::k.piper1@uwtsd.ac.uk::f69ee4e2-845b-4a1f-89c4-60fce9da139f" providerId="AD" clId="Web-{4162F7DF-92A5-A3BF-1BDB-ED08C749F09E}" dt="2025-11-24T09:30:23.640" v="2"/>
        <pc:sldMkLst>
          <pc:docMk/>
          <pc:sldMk cId="1300661823" sldId="494"/>
        </pc:sldMkLst>
      </pc:sldChg>
      <pc:sldChg chg="add">
        <pc:chgData name="Kate Piper (IMH)" userId="S::k.piper1@uwtsd.ac.uk::f69ee4e2-845b-4a1f-89c4-60fce9da139f" providerId="AD" clId="Web-{4162F7DF-92A5-A3BF-1BDB-ED08C749F09E}" dt="2025-11-24T09:30:24.125" v="3"/>
        <pc:sldMkLst>
          <pc:docMk/>
          <pc:sldMk cId="3356875984" sldId="496"/>
        </pc:sldMkLst>
      </pc:sldChg>
      <pc:sldChg chg="add">
        <pc:chgData name="Kate Piper (IMH)" userId="S::k.piper1@uwtsd.ac.uk::f69ee4e2-845b-4a1f-89c4-60fce9da139f" providerId="AD" clId="Web-{4162F7DF-92A5-A3BF-1BDB-ED08C749F09E}" dt="2025-11-24T09:30:24.625" v="4"/>
        <pc:sldMkLst>
          <pc:docMk/>
          <pc:sldMk cId="748968217" sldId="497"/>
        </pc:sldMkLst>
      </pc:sldChg>
      <pc:sldChg chg="add">
        <pc:chgData name="Kate Piper (IMH)" userId="S::k.piper1@uwtsd.ac.uk::f69ee4e2-845b-4a1f-89c4-60fce9da139f" providerId="AD" clId="Web-{4162F7DF-92A5-A3BF-1BDB-ED08C749F09E}" dt="2025-11-24T09:30:25.532" v="6"/>
        <pc:sldMkLst>
          <pc:docMk/>
          <pc:sldMk cId="2908351190" sldId="498"/>
        </pc:sldMkLst>
      </pc:sldChg>
      <pc:sldChg chg="add">
        <pc:chgData name="Kate Piper (IMH)" userId="S::k.piper1@uwtsd.ac.uk::f69ee4e2-845b-4a1f-89c4-60fce9da139f" providerId="AD" clId="Web-{4162F7DF-92A5-A3BF-1BDB-ED08C749F09E}" dt="2025-11-24T09:30:26.032" v="7"/>
        <pc:sldMkLst>
          <pc:docMk/>
          <pc:sldMk cId="346345261" sldId="499"/>
        </pc:sldMkLst>
      </pc:sldChg>
      <pc:sldChg chg="add">
        <pc:chgData name="Kate Piper (IMH)" userId="S::k.piper1@uwtsd.ac.uk::f69ee4e2-845b-4a1f-89c4-60fce9da139f" providerId="AD" clId="Web-{4162F7DF-92A5-A3BF-1BDB-ED08C749F09E}" dt="2025-11-24T09:30:26.751" v="8"/>
        <pc:sldMkLst>
          <pc:docMk/>
          <pc:sldMk cId="4252273773" sldId="500"/>
        </pc:sldMkLst>
      </pc:sldChg>
      <pc:sldChg chg="add">
        <pc:chgData name="Kate Piper (IMH)" userId="S::k.piper1@uwtsd.ac.uk::f69ee4e2-845b-4a1f-89c4-60fce9da139f" providerId="AD" clId="Web-{4162F7DF-92A5-A3BF-1BDB-ED08C749F09E}" dt="2025-11-24T09:30:27.689" v="10"/>
        <pc:sldMkLst>
          <pc:docMk/>
          <pc:sldMk cId="2428566947" sldId="501"/>
        </pc:sldMkLst>
      </pc:sldChg>
      <pc:sldChg chg="add">
        <pc:chgData name="Kate Piper (IMH)" userId="S::k.piper1@uwtsd.ac.uk::f69ee4e2-845b-4a1f-89c4-60fce9da139f" providerId="AD" clId="Web-{4162F7DF-92A5-A3BF-1BDB-ED08C749F09E}" dt="2025-11-24T09:30:28.299" v="11"/>
        <pc:sldMkLst>
          <pc:docMk/>
          <pc:sldMk cId="569534009" sldId="502"/>
        </pc:sldMkLst>
      </pc:sldChg>
      <pc:sldChg chg="add">
        <pc:chgData name="Kate Piper (IMH)" userId="S::k.piper1@uwtsd.ac.uk::f69ee4e2-845b-4a1f-89c4-60fce9da139f" providerId="AD" clId="Web-{4162F7DF-92A5-A3BF-1BDB-ED08C749F09E}" dt="2025-11-24T09:30:27.267" v="9"/>
        <pc:sldMkLst>
          <pc:docMk/>
          <pc:sldMk cId="2397318015" sldId="503"/>
        </pc:sldMkLst>
      </pc:sldChg>
      <pc:sldChg chg="add">
        <pc:chgData name="Kate Piper (IMH)" userId="S::k.piper1@uwtsd.ac.uk::f69ee4e2-845b-4a1f-89c4-60fce9da139f" providerId="AD" clId="Web-{4162F7DF-92A5-A3BF-1BDB-ED08C749F09E}" dt="2025-11-24T09:30:28.783" v="12"/>
        <pc:sldMkLst>
          <pc:docMk/>
          <pc:sldMk cId="944806077" sldId="504"/>
        </pc:sldMkLst>
      </pc:sldChg>
      <pc:sldChg chg="add">
        <pc:chgData name="Kate Piper (IMH)" userId="S::k.piper1@uwtsd.ac.uk::f69ee4e2-845b-4a1f-89c4-60fce9da139f" providerId="AD" clId="Web-{4162F7DF-92A5-A3BF-1BDB-ED08C749F09E}" dt="2025-11-24T09:30:29.690" v="14"/>
        <pc:sldMkLst>
          <pc:docMk/>
          <pc:sldMk cId="404869530" sldId="505"/>
        </pc:sldMkLst>
      </pc:sldChg>
      <pc:sldChg chg="add">
        <pc:chgData name="Kate Piper (IMH)" userId="S::k.piper1@uwtsd.ac.uk::f69ee4e2-845b-4a1f-89c4-60fce9da139f" providerId="AD" clId="Web-{4162F7DF-92A5-A3BF-1BDB-ED08C749F09E}" dt="2025-11-24T09:30:30.159" v="15"/>
        <pc:sldMkLst>
          <pc:docMk/>
          <pc:sldMk cId="924682717" sldId="506"/>
        </pc:sldMkLst>
      </pc:sldChg>
      <pc:sldChg chg="add">
        <pc:chgData name="Kate Piper (IMH)" userId="S::k.piper1@uwtsd.ac.uk::f69ee4e2-845b-4a1f-89c4-60fce9da139f" providerId="AD" clId="Web-{4162F7DF-92A5-A3BF-1BDB-ED08C749F09E}" dt="2025-11-24T09:30:30.737" v="16"/>
        <pc:sldMkLst>
          <pc:docMk/>
          <pc:sldMk cId="3904438895" sldId="507"/>
        </pc:sldMkLst>
      </pc:sldChg>
      <pc:sldChg chg="add">
        <pc:chgData name="Kate Piper (IMH)" userId="S::k.piper1@uwtsd.ac.uk::f69ee4e2-845b-4a1f-89c4-60fce9da139f" providerId="AD" clId="Web-{4162F7DF-92A5-A3BF-1BDB-ED08C749F09E}" dt="2025-11-24T09:30:31.300" v="17"/>
        <pc:sldMkLst>
          <pc:docMk/>
          <pc:sldMk cId="553073894" sldId="508"/>
        </pc:sldMkLst>
      </pc:sldChg>
      <pc:sldChg chg="add">
        <pc:chgData name="Kate Piper (IMH)" userId="S::k.piper1@uwtsd.ac.uk::f69ee4e2-845b-4a1f-89c4-60fce9da139f" providerId="AD" clId="Web-{4162F7DF-92A5-A3BF-1BDB-ED08C749F09E}" dt="2025-11-24T09:30:31.816" v="18"/>
        <pc:sldMkLst>
          <pc:docMk/>
          <pc:sldMk cId="816279579" sldId="509"/>
        </pc:sldMkLst>
      </pc:sldChg>
      <pc:sldChg chg="add">
        <pc:chgData name="Kate Piper (IMH)" userId="S::k.piper1@uwtsd.ac.uk::f69ee4e2-845b-4a1f-89c4-60fce9da139f" providerId="AD" clId="Web-{4162F7DF-92A5-A3BF-1BDB-ED08C749F09E}" dt="2025-11-24T09:42:30.212" v="20"/>
        <pc:sldMkLst>
          <pc:docMk/>
          <pc:sldMk cId="2859295666" sldId="511"/>
        </pc:sldMkLst>
      </pc:sldChg>
      <pc:sldChg chg="add">
        <pc:chgData name="Kate Piper (IMH)" userId="S::k.piper1@uwtsd.ac.uk::f69ee4e2-845b-4a1f-89c4-60fce9da139f" providerId="AD" clId="Web-{4162F7DF-92A5-A3BF-1BDB-ED08C749F09E}" dt="2025-11-24T09:42:30.618" v="21"/>
        <pc:sldMkLst>
          <pc:docMk/>
          <pc:sldMk cId="1455902590" sldId="512"/>
        </pc:sldMkLst>
      </pc:sldChg>
      <pc:sldChg chg="add">
        <pc:chgData name="Kate Piper (IMH)" userId="S::k.piper1@uwtsd.ac.uk::f69ee4e2-845b-4a1f-89c4-60fce9da139f" providerId="AD" clId="Web-{4162F7DF-92A5-A3BF-1BDB-ED08C749F09E}" dt="2025-11-24T09:42:30.993" v="22"/>
        <pc:sldMkLst>
          <pc:docMk/>
          <pc:sldMk cId="3697859314" sldId="513"/>
        </pc:sldMkLst>
      </pc:sldChg>
      <pc:sldChg chg="add">
        <pc:chgData name="Kate Piper (IMH)" userId="S::k.piper1@uwtsd.ac.uk::f69ee4e2-845b-4a1f-89c4-60fce9da139f" providerId="AD" clId="Web-{4162F7DF-92A5-A3BF-1BDB-ED08C749F09E}" dt="2025-11-24T09:42:31.447" v="23"/>
        <pc:sldMkLst>
          <pc:docMk/>
          <pc:sldMk cId="2380115731" sldId="514"/>
        </pc:sldMkLst>
      </pc:sldChg>
      <pc:sldChg chg="add">
        <pc:chgData name="Kate Piper (IMH)" userId="S::k.piper1@uwtsd.ac.uk::f69ee4e2-845b-4a1f-89c4-60fce9da139f" providerId="AD" clId="Web-{4162F7DF-92A5-A3BF-1BDB-ED08C749F09E}" dt="2025-11-24T09:42:31.868" v="24"/>
        <pc:sldMkLst>
          <pc:docMk/>
          <pc:sldMk cId="1975317861" sldId="515"/>
        </pc:sldMkLst>
      </pc:sldChg>
      <pc:sldChg chg="add">
        <pc:chgData name="Kate Piper (IMH)" userId="S::k.piper1@uwtsd.ac.uk::f69ee4e2-845b-4a1f-89c4-60fce9da139f" providerId="AD" clId="Web-{4162F7DF-92A5-A3BF-1BDB-ED08C749F09E}" dt="2025-11-24T09:42:32.243" v="25"/>
        <pc:sldMkLst>
          <pc:docMk/>
          <pc:sldMk cId="2197842786" sldId="516"/>
        </pc:sldMkLst>
      </pc:sldChg>
      <pc:sldChg chg="add">
        <pc:chgData name="Kate Piper (IMH)" userId="S::k.piper1@uwtsd.ac.uk::f69ee4e2-845b-4a1f-89c4-60fce9da139f" providerId="AD" clId="Web-{4162F7DF-92A5-A3BF-1BDB-ED08C749F09E}" dt="2025-11-24T09:42:32.587" v="26"/>
        <pc:sldMkLst>
          <pc:docMk/>
          <pc:sldMk cId="814958266" sldId="517"/>
        </pc:sldMkLst>
      </pc:sldChg>
      <pc:sldChg chg="add">
        <pc:chgData name="Kate Piper (IMH)" userId="S::k.piper1@uwtsd.ac.uk::f69ee4e2-845b-4a1f-89c4-60fce9da139f" providerId="AD" clId="Web-{4162F7DF-92A5-A3BF-1BDB-ED08C749F09E}" dt="2025-11-24T09:42:33.072" v="27"/>
        <pc:sldMkLst>
          <pc:docMk/>
          <pc:sldMk cId="1108754171" sldId="518"/>
        </pc:sldMkLst>
      </pc:sldChg>
      <pc:sldChg chg="add">
        <pc:chgData name="Kate Piper (IMH)" userId="S::k.piper1@uwtsd.ac.uk::f69ee4e2-845b-4a1f-89c4-60fce9da139f" providerId="AD" clId="Web-{4162F7DF-92A5-A3BF-1BDB-ED08C749F09E}" dt="2025-11-24T09:42:33.462" v="28"/>
        <pc:sldMkLst>
          <pc:docMk/>
          <pc:sldMk cId="1826436156" sldId="519"/>
        </pc:sldMkLst>
      </pc:sldChg>
      <pc:sldChg chg="add">
        <pc:chgData name="Kate Piper (IMH)" userId="S::k.piper1@uwtsd.ac.uk::f69ee4e2-845b-4a1f-89c4-60fce9da139f" providerId="AD" clId="Web-{4162F7DF-92A5-A3BF-1BDB-ED08C749F09E}" dt="2025-11-24T09:30:25.079" v="5"/>
        <pc:sldMkLst>
          <pc:docMk/>
          <pc:sldMk cId="3359295017" sldId="520"/>
        </pc:sldMkLst>
      </pc:sldChg>
      <pc:sldChg chg="add">
        <pc:chgData name="Kate Piper (IMH)" userId="S::k.piper1@uwtsd.ac.uk::f69ee4e2-845b-4a1f-89c4-60fce9da139f" providerId="AD" clId="Web-{4162F7DF-92A5-A3BF-1BDB-ED08C749F09E}" dt="2025-11-24T09:44:25.307" v="40"/>
        <pc:sldMkLst>
          <pc:docMk/>
          <pc:sldMk cId="639351349" sldId="523"/>
        </pc:sldMkLst>
      </pc:sldChg>
      <pc:sldChg chg="del">
        <pc:chgData name="Kate Piper (IMH)" userId="S::k.piper1@uwtsd.ac.uk::f69ee4e2-845b-4a1f-89c4-60fce9da139f" providerId="AD" clId="Web-{4162F7DF-92A5-A3BF-1BDB-ED08C749F09E}" dt="2025-11-24T09:44:46.323" v="41"/>
        <pc:sldMkLst>
          <pc:docMk/>
          <pc:sldMk cId="1974050373" sldId="531"/>
        </pc:sldMkLst>
      </pc:sldChg>
      <pc:sldChg chg="add">
        <pc:chgData name="Kate Piper (IMH)" userId="S::k.piper1@uwtsd.ac.uk::f69ee4e2-845b-4a1f-89c4-60fce9da139f" providerId="AD" clId="Web-{4162F7DF-92A5-A3BF-1BDB-ED08C749F09E}" dt="2025-11-24T09:41:43.241" v="19"/>
        <pc:sldMkLst>
          <pc:docMk/>
          <pc:sldMk cId="1431982566" sldId="533"/>
        </pc:sldMkLst>
      </pc:sldChg>
      <pc:sldChg chg="add">
        <pc:chgData name="Kate Piper (IMH)" userId="S::k.piper1@uwtsd.ac.uk::f69ee4e2-845b-4a1f-89c4-60fce9da139f" providerId="AD" clId="Web-{4162F7DF-92A5-A3BF-1BDB-ED08C749F09E}" dt="2025-11-24T09:43:45.119" v="29"/>
        <pc:sldMkLst>
          <pc:docMk/>
          <pc:sldMk cId="3844041069" sldId="541"/>
        </pc:sldMkLst>
      </pc:sldChg>
      <pc:sldChg chg="add">
        <pc:chgData name="Kate Piper (IMH)" userId="S::k.piper1@uwtsd.ac.uk::f69ee4e2-845b-4a1f-89c4-60fce9da139f" providerId="AD" clId="Web-{4162F7DF-92A5-A3BF-1BDB-ED08C749F09E}" dt="2025-11-24T09:43:45.526" v="30"/>
        <pc:sldMkLst>
          <pc:docMk/>
          <pc:sldMk cId="1007180520" sldId="542"/>
        </pc:sldMkLst>
      </pc:sldChg>
      <pc:sldChg chg="add">
        <pc:chgData name="Kate Piper (IMH)" userId="S::k.piper1@uwtsd.ac.uk::f69ee4e2-845b-4a1f-89c4-60fce9da139f" providerId="AD" clId="Web-{4162F7DF-92A5-A3BF-1BDB-ED08C749F09E}" dt="2025-11-24T09:43:45.948" v="31"/>
        <pc:sldMkLst>
          <pc:docMk/>
          <pc:sldMk cId="2719743128" sldId="543"/>
        </pc:sldMkLst>
      </pc:sldChg>
      <pc:sldChg chg="add">
        <pc:chgData name="Kate Piper (IMH)" userId="S::k.piper1@uwtsd.ac.uk::f69ee4e2-845b-4a1f-89c4-60fce9da139f" providerId="AD" clId="Web-{4162F7DF-92A5-A3BF-1BDB-ED08C749F09E}" dt="2025-11-24T09:43:46.323" v="32"/>
        <pc:sldMkLst>
          <pc:docMk/>
          <pc:sldMk cId="2391869660" sldId="544"/>
        </pc:sldMkLst>
      </pc:sldChg>
      <pc:sldChg chg="add">
        <pc:chgData name="Kate Piper (IMH)" userId="S::k.piper1@uwtsd.ac.uk::f69ee4e2-845b-4a1f-89c4-60fce9da139f" providerId="AD" clId="Web-{4162F7DF-92A5-A3BF-1BDB-ED08C749F09E}" dt="2025-11-24T09:43:46.838" v="33"/>
        <pc:sldMkLst>
          <pc:docMk/>
          <pc:sldMk cId="3726043323" sldId="545"/>
        </pc:sldMkLst>
      </pc:sldChg>
      <pc:sldChg chg="add">
        <pc:chgData name="Kate Piper (IMH)" userId="S::k.piper1@uwtsd.ac.uk::f69ee4e2-845b-4a1f-89c4-60fce9da139f" providerId="AD" clId="Web-{4162F7DF-92A5-A3BF-1BDB-ED08C749F09E}" dt="2025-11-24T09:43:47.229" v="34"/>
        <pc:sldMkLst>
          <pc:docMk/>
          <pc:sldMk cId="2392155552" sldId="546"/>
        </pc:sldMkLst>
      </pc:sldChg>
      <pc:sldChg chg="add">
        <pc:chgData name="Kate Piper (IMH)" userId="S::k.piper1@uwtsd.ac.uk::f69ee4e2-845b-4a1f-89c4-60fce9da139f" providerId="AD" clId="Web-{4162F7DF-92A5-A3BF-1BDB-ED08C749F09E}" dt="2025-11-24T09:44:22.885" v="35"/>
        <pc:sldMkLst>
          <pc:docMk/>
          <pc:sldMk cId="2079327546" sldId="547"/>
        </pc:sldMkLst>
      </pc:sldChg>
      <pc:sldChg chg="add">
        <pc:chgData name="Kate Piper (IMH)" userId="S::k.piper1@uwtsd.ac.uk::f69ee4e2-845b-4a1f-89c4-60fce9da139f" providerId="AD" clId="Web-{4162F7DF-92A5-A3BF-1BDB-ED08C749F09E}" dt="2025-11-24T09:44:23.401" v="36"/>
        <pc:sldMkLst>
          <pc:docMk/>
          <pc:sldMk cId="441522818" sldId="548"/>
        </pc:sldMkLst>
      </pc:sldChg>
      <pc:sldChg chg="add">
        <pc:chgData name="Kate Piper (IMH)" userId="S::k.piper1@uwtsd.ac.uk::f69ee4e2-845b-4a1f-89c4-60fce9da139f" providerId="AD" clId="Web-{4162F7DF-92A5-A3BF-1BDB-ED08C749F09E}" dt="2025-11-24T09:44:24.557" v="38"/>
        <pc:sldMkLst>
          <pc:docMk/>
          <pc:sldMk cId="3380337317" sldId="549"/>
        </pc:sldMkLst>
      </pc:sldChg>
      <pc:sldChg chg="modSp add">
        <pc:chgData name="Kate Piper (IMH)" userId="S::k.piper1@uwtsd.ac.uk::f69ee4e2-845b-4a1f-89c4-60fce9da139f" providerId="AD" clId="Web-{4162F7DF-92A5-A3BF-1BDB-ED08C749F09E}" dt="2025-11-24T09:45:26.996" v="42" actId="1076"/>
        <pc:sldMkLst>
          <pc:docMk/>
          <pc:sldMk cId="1165041429" sldId="550"/>
        </pc:sldMkLst>
        <pc:spChg chg="mod">
          <ac:chgData name="Kate Piper (IMH)" userId="S::k.piper1@uwtsd.ac.uk::f69ee4e2-845b-4a1f-89c4-60fce9da139f" providerId="AD" clId="Web-{4162F7DF-92A5-A3BF-1BDB-ED08C749F09E}" dt="2025-11-24T09:45:26.996" v="42" actId="1076"/>
          <ac:spMkLst>
            <pc:docMk/>
            <pc:sldMk cId="1165041429" sldId="550"/>
            <ac:spMk id="4" creationId="{9CF6B9E4-CCC7-E902-6719-508F6A35D6B0}"/>
          </ac:spMkLst>
        </pc:spChg>
      </pc:sldChg>
    </pc:docChg>
  </pc:docChgLst>
  <pc:docChgLst>
    <pc:chgData name="Kate Piper (IMH)" userId="f69ee4e2-845b-4a1f-89c4-60fce9da139f" providerId="ADAL" clId="{5495BD67-6B1C-4244-BAED-E61C14CAA4B2}"/>
    <pc:docChg chg="custSel modSld">
      <pc:chgData name="Kate Piper (IMH)" userId="f69ee4e2-845b-4a1f-89c4-60fce9da139f" providerId="ADAL" clId="{5495BD67-6B1C-4244-BAED-E61C14CAA4B2}" dt="2025-11-24T09:18:43.901" v="472" actId="1076"/>
      <pc:docMkLst>
        <pc:docMk/>
      </pc:docMkLst>
      <pc:sldChg chg="addSp modSp mod modAnim">
        <pc:chgData name="Kate Piper (IMH)" userId="f69ee4e2-845b-4a1f-89c4-60fce9da139f" providerId="ADAL" clId="{5495BD67-6B1C-4244-BAED-E61C14CAA4B2}" dt="2025-11-24T09:18:30.212" v="471"/>
        <pc:sldMkLst>
          <pc:docMk/>
          <pc:sldMk cId="3032297429" sldId="469"/>
        </pc:sldMkLst>
        <pc:spChg chg="add mod">
          <ac:chgData name="Kate Piper (IMH)" userId="f69ee4e2-845b-4a1f-89c4-60fce9da139f" providerId="ADAL" clId="{5495BD67-6B1C-4244-BAED-E61C14CAA4B2}" dt="2025-11-24T09:18:20.614" v="470" actId="1076"/>
          <ac:spMkLst>
            <pc:docMk/>
            <pc:sldMk cId="3032297429" sldId="469"/>
            <ac:spMk id="4" creationId="{60F22578-E499-ABCF-7AC0-29A07FE08AD6}"/>
          </ac:spMkLst>
        </pc:spChg>
      </pc:sldChg>
      <pc:sldChg chg="modSp mod">
        <pc:chgData name="Kate Piper (IMH)" userId="f69ee4e2-845b-4a1f-89c4-60fce9da139f" providerId="ADAL" clId="{5495BD67-6B1C-4244-BAED-E61C14CAA4B2}" dt="2025-11-24T09:18:43.901" v="472" actId="1076"/>
        <pc:sldMkLst>
          <pc:docMk/>
          <pc:sldMk cId="1186411214" sldId="488"/>
        </pc:sldMkLst>
        <pc:picChg chg="mod">
          <ac:chgData name="Kate Piper (IMH)" userId="f69ee4e2-845b-4a1f-89c4-60fce9da139f" providerId="ADAL" clId="{5495BD67-6B1C-4244-BAED-E61C14CAA4B2}" dt="2025-11-24T09:18:43.901" v="472" actId="1076"/>
          <ac:picMkLst>
            <pc:docMk/>
            <pc:sldMk cId="1186411214" sldId="488"/>
            <ac:picMk id="6" creationId="{A0154EA6-0DD9-9AF6-865F-28A000912A23}"/>
          </ac:picMkLst>
        </pc:picChg>
      </pc:sldChg>
      <pc:sldChg chg="addSp delSp modSp mod">
        <pc:chgData name="Kate Piper (IMH)" userId="f69ee4e2-845b-4a1f-89c4-60fce9da139f" providerId="ADAL" clId="{5495BD67-6B1C-4244-BAED-E61C14CAA4B2}" dt="2025-11-24T09:16:22.723" v="424" actId="403"/>
        <pc:sldMkLst>
          <pc:docMk/>
          <pc:sldMk cId="404344038" sldId="532"/>
        </pc:sldMkLst>
        <pc:spChg chg="mod">
          <ac:chgData name="Kate Piper (IMH)" userId="f69ee4e2-845b-4a1f-89c4-60fce9da139f" providerId="ADAL" clId="{5495BD67-6B1C-4244-BAED-E61C14CAA4B2}" dt="2025-11-24T09:16:22.723" v="424" actId="403"/>
          <ac:spMkLst>
            <pc:docMk/>
            <pc:sldMk cId="404344038" sldId="532"/>
            <ac:spMk id="2" creationId="{DEE7ADB6-7D5E-7F7A-1994-C1CD7742CB17}"/>
          </ac:spMkLst>
        </pc:spChg>
        <pc:spChg chg="add del mod">
          <ac:chgData name="Kate Piper (IMH)" userId="f69ee4e2-845b-4a1f-89c4-60fce9da139f" providerId="ADAL" clId="{5495BD67-6B1C-4244-BAED-E61C14CAA4B2}" dt="2025-11-24T09:14:14.962" v="1" actId="478"/>
          <ac:spMkLst>
            <pc:docMk/>
            <pc:sldMk cId="404344038" sldId="532"/>
            <ac:spMk id="4" creationId="{BD3A7E53-5E49-2859-C3EE-6C53A6553968}"/>
          </ac:spMkLst>
        </pc:spChg>
        <pc:picChg chg="del">
          <ac:chgData name="Kate Piper (IMH)" userId="f69ee4e2-845b-4a1f-89c4-60fce9da139f" providerId="ADAL" clId="{5495BD67-6B1C-4244-BAED-E61C14CAA4B2}" dt="2025-11-24T09:14:11.743" v="0" actId="478"/>
          <ac:picMkLst>
            <pc:docMk/>
            <pc:sldMk cId="404344038" sldId="532"/>
            <ac:picMk id="5" creationId="{1E437EAE-9387-5CF4-9371-64D89E5D1EB0}"/>
          </ac:picMkLst>
        </pc:picChg>
      </pc:sldChg>
    </pc:docChg>
  </pc:docChgLst>
  <pc:docChgLst>
    <pc:chgData name="Kate Piper (IMH)" userId="S::k.piper1@uwtsd.ac.uk::f69ee4e2-845b-4a1f-89c4-60fce9da139f" providerId="AD" clId="Web-{C6C89F73-C281-71A0-9C9B-1FFAB2BB0B31}"/>
    <pc:docChg chg="modSld">
      <pc:chgData name="Kate Piper (IMH)" userId="S::k.piper1@uwtsd.ac.uk::f69ee4e2-845b-4a1f-89c4-60fce9da139f" providerId="AD" clId="Web-{C6C89F73-C281-71A0-9C9B-1FFAB2BB0B31}" dt="2025-11-24T09:57:16.243" v="24" actId="1076"/>
      <pc:docMkLst>
        <pc:docMk/>
      </pc:docMkLst>
      <pc:sldChg chg="modSp">
        <pc:chgData name="Kate Piper (IMH)" userId="S::k.piper1@uwtsd.ac.uk::f69ee4e2-845b-4a1f-89c4-60fce9da139f" providerId="AD" clId="Web-{C6C89F73-C281-71A0-9C9B-1FFAB2BB0B31}" dt="2025-11-24T09:57:16.243" v="24" actId="1076"/>
        <pc:sldMkLst>
          <pc:docMk/>
          <pc:sldMk cId="931536507" sldId="363"/>
        </pc:sldMkLst>
        <pc:spChg chg="mod">
          <ac:chgData name="Kate Piper (IMH)" userId="S::k.piper1@uwtsd.ac.uk::f69ee4e2-845b-4a1f-89c4-60fce9da139f" providerId="AD" clId="Web-{C6C89F73-C281-71A0-9C9B-1FFAB2BB0B31}" dt="2025-11-24T09:57:16.243" v="24" actId="1076"/>
          <ac:spMkLst>
            <pc:docMk/>
            <pc:sldMk cId="931536507" sldId="363"/>
            <ac:spMk id="3" creationId="{0BCFB200-ED6D-32CE-6A31-5777C0441C53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Graph 1 Relationship between grip strength and arm girth</a:t>
            </a:r>
          </a:p>
        </c:rich>
      </c:tx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Forearm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Sheet1!$A$2:$A$14</c:f>
              <c:numCache>
                <c:formatCode>General</c:formatCode>
                <c:ptCount val="13"/>
                <c:pt idx="0">
                  <c:v>45</c:v>
                </c:pt>
                <c:pt idx="1">
                  <c:v>43</c:v>
                </c:pt>
                <c:pt idx="2">
                  <c:v>31</c:v>
                </c:pt>
                <c:pt idx="3">
                  <c:v>43</c:v>
                </c:pt>
                <c:pt idx="4">
                  <c:v>26</c:v>
                </c:pt>
                <c:pt idx="5">
                  <c:v>15</c:v>
                </c:pt>
                <c:pt idx="6">
                  <c:v>60</c:v>
                </c:pt>
                <c:pt idx="7">
                  <c:v>34</c:v>
                </c:pt>
                <c:pt idx="8">
                  <c:v>41</c:v>
                </c:pt>
                <c:pt idx="9">
                  <c:v>36</c:v>
                </c:pt>
                <c:pt idx="10">
                  <c:v>51</c:v>
                </c:pt>
                <c:pt idx="11">
                  <c:v>53</c:v>
                </c:pt>
                <c:pt idx="12">
                  <c:v>29</c:v>
                </c:pt>
              </c:numCache>
            </c:numRef>
          </c:xVal>
          <c:yVal>
            <c:numRef>
              <c:f>Sheet1!$B$2:$B$14</c:f>
              <c:numCache>
                <c:formatCode>General</c:formatCode>
                <c:ptCount val="13"/>
                <c:pt idx="0">
                  <c:v>24</c:v>
                </c:pt>
                <c:pt idx="1">
                  <c:v>23</c:v>
                </c:pt>
                <c:pt idx="2">
                  <c:v>23</c:v>
                </c:pt>
                <c:pt idx="3">
                  <c:v>25</c:v>
                </c:pt>
                <c:pt idx="4">
                  <c:v>21</c:v>
                </c:pt>
                <c:pt idx="5">
                  <c:v>20</c:v>
                </c:pt>
                <c:pt idx="6">
                  <c:v>30</c:v>
                </c:pt>
                <c:pt idx="7">
                  <c:v>22</c:v>
                </c:pt>
                <c:pt idx="8">
                  <c:v>26</c:v>
                </c:pt>
                <c:pt idx="9">
                  <c:v>23</c:v>
                </c:pt>
                <c:pt idx="10">
                  <c:v>27</c:v>
                </c:pt>
                <c:pt idx="11">
                  <c:v>29</c:v>
                </c:pt>
                <c:pt idx="12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932C-4D41-A70B-3E0813712C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7174272"/>
        <c:axId val="77176192"/>
      </c:scatterChart>
      <c:valAx>
        <c:axId val="77174272"/>
        <c:scaling>
          <c:orientation val="minMax"/>
        </c:scaling>
        <c:delete val="0"/>
        <c:axPos val="b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Grip strength (kgf)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77176192"/>
        <c:crosses val="autoZero"/>
        <c:crossBetween val="midCat"/>
      </c:valAx>
      <c:valAx>
        <c:axId val="77176192"/>
        <c:scaling>
          <c:orientation val="minMax"/>
        </c:scaling>
        <c:delete val="0"/>
        <c:axPos val="l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Arm grirth (cm)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77174272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Students are clever</a:t>
            </a:r>
          </a:p>
          <a:p>
            <a:r>
              <a:rPr lang="en-GB"/>
              <a:t>Kate is a student</a:t>
            </a:r>
          </a:p>
          <a:p>
            <a:r>
              <a:rPr lang="en-GB"/>
              <a:t>Conclusion is Kate is clever – this is our hypothesis</a:t>
            </a:r>
          </a:p>
          <a:p>
            <a:endParaRPr lang="en-GB"/>
          </a:p>
          <a:p>
            <a:r>
              <a:rPr lang="en-GB"/>
              <a:t>Inductive reasoning – make an observation – students wear active-wear; all </a:t>
            </a:r>
            <a:r>
              <a:rPr lang="en-GB" err="1"/>
              <a:t>studnts</a:t>
            </a:r>
            <a:r>
              <a:rPr lang="en-GB"/>
              <a:t> where sports clothing – too much of a leap, all we can theorise is in this area of Wales on this particular campus students where sports clothing.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15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State three different </a:t>
            </a:r>
            <a:r>
              <a:rPr lang="en-GB" err="1"/>
              <a:t>hypothsis</a:t>
            </a:r>
            <a:r>
              <a:rPr lang="en-GB"/>
              <a:t> – can be based on your research if you have been reading or for the sake of ease base it on our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41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790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6D73C5-E051-11FC-531C-6D44621E97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2364F3-B7EB-FB7F-482A-BC9A360B3E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6B6C7B-B465-F06C-9950-6EAD78BF07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AAC626-C0DA-E848-C318-043BFAE019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835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781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736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F9F7D-4DA3-4DC8-A5BB-3375D9E689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692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6" r:id="rId2"/>
    <p:sldLayoutId id="214748370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/>
              <a:t>Introduction and Experiences</a:t>
            </a:r>
          </a:p>
          <a:p>
            <a:pPr algn="ctr"/>
            <a:r>
              <a:rPr lang="en-GB" err="1">
                <a:cs typeface="Calibri"/>
              </a:rPr>
              <a:t>Cyflwyniad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7ADB6-7D5E-7F7A-1994-C1CD7742C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851" y="831273"/>
            <a:ext cx="10656916" cy="4705743"/>
          </a:xfrm>
        </p:spPr>
        <p:txBody>
          <a:bodyPr anchor="t">
            <a:normAutofit/>
          </a:bodyPr>
          <a:lstStyle/>
          <a:p>
            <a:r>
              <a:rPr lang="en-GB" sz="4000" b="1" u="sng"/>
              <a:t>Up to analysis</a:t>
            </a:r>
            <a:br>
              <a:rPr lang="en-GB" sz="3200"/>
            </a:br>
            <a:r>
              <a:rPr lang="en-GB" sz="3200"/>
              <a:t>Introduction and background: Literature review of your topic.</a:t>
            </a:r>
            <a:br>
              <a:rPr lang="en-GB" sz="3200"/>
            </a:br>
            <a:r>
              <a:rPr lang="en-GB" sz="3200"/>
              <a:t>Aims objectives Research questions hypotheses</a:t>
            </a:r>
            <a:br>
              <a:rPr lang="en-GB" sz="3200"/>
            </a:br>
            <a:r>
              <a:rPr lang="en-GB" sz="3200"/>
              <a:t>Methodology: Design and process of collecting your data to answer your research question</a:t>
            </a:r>
            <a:br>
              <a:rPr lang="en-GB" sz="3200"/>
            </a:br>
            <a:r>
              <a:rPr lang="en-GB" sz="3200"/>
              <a:t>Ethics: Ethical considerations specific to your study (citing UWTSD guidance)</a:t>
            </a:r>
            <a:br>
              <a:rPr lang="en-GB" sz="3200"/>
            </a:br>
            <a:r>
              <a:rPr lang="en-GB" sz="3200"/>
              <a:t>Data Analysis: How are you doing to analyse the data?</a:t>
            </a:r>
          </a:p>
        </p:txBody>
      </p:sp>
    </p:spTree>
    <p:extLst>
      <p:ext uri="{BB962C8B-B14F-4D97-AF65-F5344CB8AC3E}">
        <p14:creationId xmlns:p14="http://schemas.microsoft.com/office/powerpoint/2010/main" val="404344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FA75D-315F-F13C-B996-D6715F8BC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Two 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FB200-ED6D-32CE-6A31-5777C0441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38719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Recap quantitative information</a:t>
            </a:r>
          </a:p>
          <a:p>
            <a:r>
              <a:rPr lang="en-GB"/>
              <a:t>Consider the designs and structures</a:t>
            </a:r>
          </a:p>
          <a:p>
            <a:r>
              <a:rPr lang="en-GB"/>
              <a:t>Explore normality</a:t>
            </a:r>
          </a:p>
          <a:p>
            <a:r>
              <a:rPr lang="en-GB"/>
              <a:t>Understand statistical information and choices for analysis</a:t>
            </a:r>
          </a:p>
          <a:p>
            <a:r>
              <a:rPr lang="en-GB"/>
              <a:t>Play with SPSS</a:t>
            </a:r>
          </a:p>
          <a:p>
            <a:r>
              <a:rPr lang="en-GB"/>
              <a:t>Run statistical analysis with SPSS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Explore Qualitative Analysis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31536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75B67-D23F-9F2C-74A2-62863141E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B8FEC-7379-0059-E5FA-1CA267902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64230F-C38D-54AF-2AD5-D600F989DE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1187"/>
            <a:ext cx="12192000" cy="415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572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A9F7A-5FF2-9576-CE80-378208E4F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770204"/>
          </a:xfrm>
        </p:spPr>
        <p:txBody>
          <a:bodyPr/>
          <a:lstStyle/>
          <a:p>
            <a:r>
              <a:rPr lang="en-GB"/>
              <a:t>Quantitative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16606-FA0A-4234-696B-CCE6F93E5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35330"/>
            <a:ext cx="6889475" cy="4266229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Simplicity</a:t>
            </a:r>
          </a:p>
          <a:p>
            <a:r>
              <a:rPr lang="en-GB"/>
              <a:t>All about the numbers</a:t>
            </a:r>
          </a:p>
          <a:p>
            <a:pPr lvl="1"/>
            <a:r>
              <a:rPr lang="en-GB"/>
              <a:t>Amounts </a:t>
            </a:r>
          </a:p>
          <a:p>
            <a:pPr lvl="1"/>
            <a:r>
              <a:rPr lang="en-GB"/>
              <a:t>Frequencies</a:t>
            </a:r>
          </a:p>
          <a:p>
            <a:pPr lvl="1"/>
            <a:r>
              <a:rPr lang="en-GB"/>
              <a:t>Degrees</a:t>
            </a:r>
          </a:p>
          <a:p>
            <a:pPr lvl="1"/>
            <a:r>
              <a:rPr lang="en-GB"/>
              <a:t>Values</a:t>
            </a:r>
          </a:p>
          <a:p>
            <a:pPr lvl="1"/>
            <a:r>
              <a:rPr lang="en-GB"/>
              <a:t>Intensity </a:t>
            </a:r>
          </a:p>
          <a:p>
            <a:r>
              <a:rPr lang="en-GB"/>
              <a:t>Uses statistics for greater precision and objectivity </a:t>
            </a:r>
          </a:p>
          <a:p>
            <a:r>
              <a:rPr lang="en-GB"/>
              <a:t>Based on the deductive model</a:t>
            </a:r>
          </a:p>
          <a:p>
            <a:r>
              <a:rPr lang="en-GB"/>
              <a:t>Careful, systematic and structured process for problem solving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35FE3-5446-F439-B25F-9F83EC2594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290" t="22223" r="14714" b="31111"/>
          <a:stretch/>
        </p:blipFill>
        <p:spPr>
          <a:xfrm>
            <a:off x="6096000" y="893617"/>
            <a:ext cx="5839691" cy="3428128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164AC5F-6599-693B-D7E6-1AF3AB5E6836}"/>
              </a:ext>
            </a:extLst>
          </p:cNvPr>
          <p:cNvSpPr/>
          <p:nvPr/>
        </p:nvSpPr>
        <p:spPr>
          <a:xfrm>
            <a:off x="5664700" y="117987"/>
            <a:ext cx="3991897" cy="483128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26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3138465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b="1" u="sng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861069" y="2571365"/>
            <a:ext cx="5124322" cy="193899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Consider the quality of your literature:</a:t>
            </a:r>
          </a:p>
          <a:p>
            <a:r>
              <a:rPr lang="en-GB" sz="2400"/>
              <a:t>- Be critical</a:t>
            </a:r>
          </a:p>
          <a:p>
            <a:r>
              <a:rPr lang="en-GB" sz="2400"/>
              <a:t>- Peer reviewed</a:t>
            </a:r>
          </a:p>
          <a:p>
            <a:r>
              <a:rPr lang="en-GB" sz="2400"/>
              <a:t>- Robust methodology</a:t>
            </a:r>
          </a:p>
          <a:p>
            <a:r>
              <a:rPr lang="en-GB" sz="2400"/>
              <a:t>- How would I know?</a:t>
            </a:r>
          </a:p>
        </p:txBody>
      </p:sp>
    </p:spTree>
    <p:extLst>
      <p:ext uri="{BB962C8B-B14F-4D97-AF65-F5344CB8AC3E}">
        <p14:creationId xmlns:p14="http://schemas.microsoft.com/office/powerpoint/2010/main" val="691245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b="1" u="sng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535813" y="2571365"/>
            <a:ext cx="5124322" cy="193899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Independent variables – MANIPULATED </a:t>
            </a:r>
          </a:p>
          <a:p>
            <a:r>
              <a:rPr lang="en-GB" sz="2400"/>
              <a:t>Dependent variables – MEASURED</a:t>
            </a:r>
          </a:p>
          <a:p>
            <a:endParaRPr lang="en-GB" sz="2400"/>
          </a:p>
          <a:p>
            <a:r>
              <a:rPr lang="en-GB" sz="2400"/>
              <a:t>The effect of CAFFEINE CONSUMPTION on PERFORMANCE in elite cyclists</a:t>
            </a:r>
          </a:p>
        </p:txBody>
      </p:sp>
    </p:spTree>
    <p:extLst>
      <p:ext uri="{BB962C8B-B14F-4D97-AF65-F5344CB8AC3E}">
        <p14:creationId xmlns:p14="http://schemas.microsoft.com/office/powerpoint/2010/main" val="318387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b="1" u="sng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535813" y="1902442"/>
            <a:ext cx="5124322" cy="267765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THREE TYPES OF RESEARCH QUESTIONS:</a:t>
            </a:r>
          </a:p>
          <a:p>
            <a:r>
              <a:rPr lang="en-GB" sz="2400"/>
              <a:t>- Descriptive (to describe phenomena or characteristics of a particular group of subjects being studied)</a:t>
            </a:r>
          </a:p>
          <a:p>
            <a:r>
              <a:rPr lang="en-GB" sz="2400"/>
              <a:t>- Difference (is there a difference?)</a:t>
            </a:r>
          </a:p>
          <a:p>
            <a:r>
              <a:rPr lang="en-GB" sz="2400"/>
              <a:t>- Relationship (is there a relationship?)</a:t>
            </a:r>
          </a:p>
        </p:txBody>
      </p:sp>
    </p:spTree>
    <p:extLst>
      <p:ext uri="{BB962C8B-B14F-4D97-AF65-F5344CB8AC3E}">
        <p14:creationId xmlns:p14="http://schemas.microsoft.com/office/powerpoint/2010/main" val="4047954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3B8BB-4B90-EAAA-51F2-1BD88CFD7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6C67D-2490-24D4-26E8-D727F03FB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8B47B2E-AE16-4376-5C4B-63F38FF26C4C}"/>
              </a:ext>
            </a:extLst>
          </p:cNvPr>
          <p:cNvSpPr/>
          <p:nvPr/>
        </p:nvSpPr>
        <p:spPr>
          <a:xfrm>
            <a:off x="92056" y="227066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Descriptive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To describe phenomena or characteristics of a particular group of subjects being studied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Observational</a:t>
            </a:r>
          </a:p>
          <a:p>
            <a:pPr algn="ctr"/>
            <a:endParaRPr lang="en-GB"/>
          </a:p>
          <a:p>
            <a:pPr algn="ctr"/>
            <a:r>
              <a:rPr lang="en-GB"/>
              <a:t>“explore characteristics/ determinants”</a:t>
            </a:r>
          </a:p>
          <a:p>
            <a:pPr algn="ctr"/>
            <a:endParaRPr lang="en-GB"/>
          </a:p>
          <a:p>
            <a:pPr algn="ctr"/>
            <a:r>
              <a:rPr lang="en-GB"/>
              <a:t>Survey Research</a:t>
            </a:r>
          </a:p>
          <a:p>
            <a:pPr algn="ctr"/>
            <a:r>
              <a:rPr lang="en-GB"/>
              <a:t>Qualitative Research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374BF1-FB81-FCBE-8793-77158D0776CF}"/>
              </a:ext>
            </a:extLst>
          </p:cNvPr>
          <p:cNvSpPr/>
          <p:nvPr/>
        </p:nvSpPr>
        <p:spPr>
          <a:xfrm>
            <a:off x="4141394" y="227066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Difference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Is there a difference?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Experimental Research</a:t>
            </a:r>
          </a:p>
          <a:p>
            <a:pPr algn="ctr"/>
            <a:r>
              <a:rPr lang="en-GB"/>
              <a:t>- Treatment vs control</a:t>
            </a:r>
          </a:p>
          <a:p>
            <a:pPr algn="ctr"/>
            <a:r>
              <a:rPr lang="en-GB"/>
              <a:t>- Pre- vs post- test comparisons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Nonexperimental Research</a:t>
            </a:r>
          </a:p>
          <a:p>
            <a:pPr algn="ctr"/>
            <a:r>
              <a:rPr lang="en-GB"/>
              <a:t>- Compare one group to another based on existing characteristics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16FF3-9C1B-75E9-0138-A9CA891854A4}"/>
              </a:ext>
            </a:extLst>
          </p:cNvPr>
          <p:cNvSpPr/>
          <p:nvPr/>
        </p:nvSpPr>
        <p:spPr>
          <a:xfrm>
            <a:off x="8190732" y="163652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Relationship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To what degree 2 or more factors are associated with each other.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Observational NOT cause/effect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750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b="1" u="sng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28851929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AA31E-7102-B200-3B44-868AA50A3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74F3-6842-D713-C161-3FABE9E0A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-Gender 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-Degree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-Age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-Heart Rate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-Hand-grip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-Fruit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-Ruler Drop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-Motivation for learning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8252B-EC83-6012-782C-8B3DC930003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242392" y="2149670"/>
            <a:ext cx="7956550" cy="4525962"/>
          </a:xfrm>
        </p:spPr>
        <p:txBody>
          <a:bodyPr>
            <a:normAutofit/>
          </a:bodyPr>
          <a:lstStyle/>
          <a:p>
            <a:r>
              <a:rPr lang="en-GB"/>
              <a:t>H</a:t>
            </a:r>
            <a:r>
              <a:rPr lang="en-GB" baseline="-25000"/>
              <a:t>1</a:t>
            </a:r>
          </a:p>
          <a:p>
            <a:pPr lvl="1"/>
            <a:r>
              <a:rPr lang="en-GB"/>
              <a:t>Research Hypothesis</a:t>
            </a:r>
          </a:p>
          <a:p>
            <a:pPr lvl="1"/>
            <a:r>
              <a:rPr lang="en-GB"/>
              <a:t>Educated guess (based on your literature)</a:t>
            </a:r>
          </a:p>
          <a:p>
            <a:pPr lvl="1"/>
            <a:r>
              <a:rPr lang="en-GB"/>
              <a:t>Should be justifiable</a:t>
            </a:r>
          </a:p>
          <a:p>
            <a:endParaRPr lang="en-GB" baseline="-25000"/>
          </a:p>
          <a:p>
            <a:r>
              <a:rPr lang="en-GB"/>
              <a:t>H</a:t>
            </a:r>
            <a:r>
              <a:rPr lang="en-GB" baseline="-25000"/>
              <a:t>0</a:t>
            </a:r>
          </a:p>
          <a:p>
            <a:pPr lvl="1"/>
            <a:r>
              <a:rPr lang="en-GB"/>
              <a:t>We will challenge this hypothesis</a:t>
            </a:r>
          </a:p>
          <a:p>
            <a:pPr lvl="1"/>
            <a:r>
              <a:rPr lang="en-GB"/>
              <a:t>Exact opposite (no relationship/ difference)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1C21CB-37CA-72F8-C76A-984BF0517E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225" t="18971" r="6411" b="31186"/>
          <a:stretch/>
        </p:blipFill>
        <p:spPr>
          <a:xfrm>
            <a:off x="7157884" y="200972"/>
            <a:ext cx="4956381" cy="2275930"/>
          </a:xfrm>
          <a:prstGeom prst="rect">
            <a:avLst/>
          </a:prstGeom>
          <a:ln w="38100">
            <a:solidFill>
              <a:srgbClr val="023B59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CC7F21-0931-5B06-97D6-6AA53DCEF1F6}"/>
              </a:ext>
            </a:extLst>
          </p:cNvPr>
          <p:cNvSpPr txBox="1"/>
          <p:nvPr/>
        </p:nvSpPr>
        <p:spPr>
          <a:xfrm>
            <a:off x="244847" y="1181902"/>
            <a:ext cx="261965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Simply stated in a single sentence?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At least two variables that are clearly stated?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Is the relationship or difference precisely stated?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Testable? </a:t>
            </a:r>
          </a:p>
        </p:txBody>
      </p:sp>
    </p:spTree>
    <p:extLst>
      <p:ext uri="{BB962C8B-B14F-4D97-AF65-F5344CB8AC3E}">
        <p14:creationId xmlns:p14="http://schemas.microsoft.com/office/powerpoint/2010/main" val="277253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D30656-86F7-9F1C-CE1C-95F0033CF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836C3-8C3F-189C-A715-3B64F5513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87E2D-1FA5-BA63-5D6A-D0FC21355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b="1" u="sng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C57311-F368-844D-CCEB-1C92AB942174}"/>
              </a:ext>
            </a:extLst>
          </p:cNvPr>
          <p:cNvSpPr txBox="1"/>
          <p:nvPr/>
        </p:nvSpPr>
        <p:spPr>
          <a:xfrm>
            <a:off x="6516149" y="2335061"/>
            <a:ext cx="5124322" cy="156966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- Sampling</a:t>
            </a:r>
          </a:p>
          <a:p>
            <a:r>
              <a:rPr lang="en-GB" sz="2400"/>
              <a:t>- Inclusion and Exclusion criteria of your participants</a:t>
            </a:r>
          </a:p>
          <a:p>
            <a:r>
              <a:rPr lang="en-GB" sz="2400"/>
              <a:t>- Structure of your study and collection</a:t>
            </a:r>
          </a:p>
        </p:txBody>
      </p:sp>
    </p:spTree>
    <p:extLst>
      <p:ext uri="{BB962C8B-B14F-4D97-AF65-F5344CB8AC3E}">
        <p14:creationId xmlns:p14="http://schemas.microsoft.com/office/powerpoint/2010/main" val="3605956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472A9-0476-614A-5272-0D9264B1C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design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7C0B7-E5D6-A4C5-22B7-62EF668FF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702" y="3280353"/>
            <a:ext cx="1480972" cy="720148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Groups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C8D2BC7-DD8A-C6DE-5700-BA6DED58B5A3}"/>
              </a:ext>
            </a:extLst>
          </p:cNvPr>
          <p:cNvCxnSpPr/>
          <p:nvPr/>
        </p:nvCxnSpPr>
        <p:spPr>
          <a:xfrm>
            <a:off x="2400300" y="1690688"/>
            <a:ext cx="765810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AB488A0-7E4D-5520-4F68-23AECCBB515E}"/>
              </a:ext>
            </a:extLst>
          </p:cNvPr>
          <p:cNvCxnSpPr>
            <a:cxnSpLocks/>
          </p:cNvCxnSpPr>
          <p:nvPr/>
        </p:nvCxnSpPr>
        <p:spPr>
          <a:xfrm>
            <a:off x="1991590" y="1887683"/>
            <a:ext cx="0" cy="3422072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92B9FA4-31CE-2BE5-5FB3-524006FE19D7}"/>
              </a:ext>
            </a:extLst>
          </p:cNvPr>
          <p:cNvSpPr txBox="1">
            <a:spLocks/>
          </p:cNvSpPr>
          <p:nvPr/>
        </p:nvSpPr>
        <p:spPr>
          <a:xfrm>
            <a:off x="8802565" y="1167535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035805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0A483-A532-70E3-90B6-9B5DAD1E8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E821-9182-1464-4CB4-EABD1DE08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 experimental (no control group)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53DBB-8275-568D-6900-D46E499FE7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One shot study design 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One group pretest – </a:t>
            </a:r>
            <a:r>
              <a:rPr lang="en-GB" err="1"/>
              <a:t>posttest</a:t>
            </a:r>
            <a:r>
              <a:rPr lang="en-GB"/>
              <a:t> design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C1E792-8757-9FD1-3FBD-81FB3D8CD953}"/>
              </a:ext>
            </a:extLst>
          </p:cNvPr>
          <p:cNvSpPr/>
          <p:nvPr/>
        </p:nvSpPr>
        <p:spPr>
          <a:xfrm>
            <a:off x="1671483" y="255638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10DA93-A8E9-4396-C4D4-807FF267C3E2}"/>
              </a:ext>
            </a:extLst>
          </p:cNvPr>
          <p:cNvSpPr/>
          <p:nvPr/>
        </p:nvSpPr>
        <p:spPr>
          <a:xfrm>
            <a:off x="4291780" y="255638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F738BAA-F2FC-5588-4D4A-D91E11BC25C0}"/>
              </a:ext>
            </a:extLst>
          </p:cNvPr>
          <p:cNvCxnSpPr/>
          <p:nvPr/>
        </p:nvCxnSpPr>
        <p:spPr>
          <a:xfrm>
            <a:off x="2625213" y="2910347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E42AC4C0-9C1F-2BC3-816F-91D370A4196A}"/>
              </a:ext>
            </a:extLst>
          </p:cNvPr>
          <p:cNvSpPr/>
          <p:nvPr/>
        </p:nvSpPr>
        <p:spPr>
          <a:xfrm>
            <a:off x="3136489" y="434903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A97F78-DB1D-19C8-6411-4254BA370596}"/>
              </a:ext>
            </a:extLst>
          </p:cNvPr>
          <p:cNvSpPr/>
          <p:nvPr/>
        </p:nvSpPr>
        <p:spPr>
          <a:xfrm>
            <a:off x="5756786" y="434903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D2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877E7B2-CDEF-3FC1-1843-8858096A9FA7}"/>
              </a:ext>
            </a:extLst>
          </p:cNvPr>
          <p:cNvCxnSpPr/>
          <p:nvPr/>
        </p:nvCxnSpPr>
        <p:spPr>
          <a:xfrm>
            <a:off x="4090219" y="4702992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6150CB15-2A89-D688-4B88-780177B075CE}"/>
              </a:ext>
            </a:extLst>
          </p:cNvPr>
          <p:cNvSpPr/>
          <p:nvPr/>
        </p:nvSpPr>
        <p:spPr>
          <a:xfrm>
            <a:off x="516192" y="4339198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D1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5AA7DE-0E3E-96E9-7CDF-A9839A203EE1}"/>
              </a:ext>
            </a:extLst>
          </p:cNvPr>
          <p:cNvCxnSpPr/>
          <p:nvPr/>
        </p:nvCxnSpPr>
        <p:spPr>
          <a:xfrm>
            <a:off x="1469922" y="4693159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>
            <a:extLst>
              <a:ext uri="{FF2B5EF4-FFF2-40B4-BE49-F238E27FC236}">
                <a16:creationId xmlns:a16="http://schemas.microsoft.com/office/drawing/2014/main" id="{73E7A0D8-90B1-0209-0A9C-CCF987A87BEE}"/>
              </a:ext>
            </a:extLst>
          </p:cNvPr>
          <p:cNvSpPr/>
          <p:nvPr/>
        </p:nvSpPr>
        <p:spPr>
          <a:xfrm>
            <a:off x="4090219" y="361975"/>
            <a:ext cx="4704736" cy="139618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89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36219-4E9A-A206-3003-2EADC2595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True experimental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6811C-6378-AD46-D189-8E46B7560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00129" cy="3575934"/>
          </a:xfrm>
        </p:spPr>
        <p:txBody>
          <a:bodyPr/>
          <a:lstStyle/>
          <a:p>
            <a:r>
              <a:rPr lang="en-GB"/>
              <a:t>Static group comparison design</a:t>
            </a:r>
          </a:p>
          <a:p>
            <a:endParaRPr lang="en-GB"/>
          </a:p>
          <a:p>
            <a:endParaRPr lang="en-GB"/>
          </a:p>
          <a:p>
            <a:endParaRPr lang="en-GB" sz="1800"/>
          </a:p>
          <a:p>
            <a:r>
              <a:rPr lang="en-GB" err="1"/>
              <a:t>Posttest</a:t>
            </a:r>
            <a:r>
              <a:rPr lang="en-GB"/>
              <a:t> only design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18A55D-E858-A69B-B729-B8CB087E088D}"/>
              </a:ext>
            </a:extLst>
          </p:cNvPr>
          <p:cNvSpPr/>
          <p:nvPr/>
        </p:nvSpPr>
        <p:spPr>
          <a:xfrm>
            <a:off x="1671483" y="231058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527FE7-463F-ABF7-3355-9FC99C71A262}"/>
              </a:ext>
            </a:extLst>
          </p:cNvPr>
          <p:cNvSpPr/>
          <p:nvPr/>
        </p:nvSpPr>
        <p:spPr>
          <a:xfrm>
            <a:off x="4291780" y="231058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D1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60B3ADF-5AC2-58E1-51A3-1EA0A1C9B40B}"/>
              </a:ext>
            </a:extLst>
          </p:cNvPr>
          <p:cNvCxnSpPr/>
          <p:nvPr/>
        </p:nvCxnSpPr>
        <p:spPr>
          <a:xfrm>
            <a:off x="2625213" y="2664542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27C77515-96C6-DAA1-20C1-9B94D28E9D01}"/>
              </a:ext>
            </a:extLst>
          </p:cNvPr>
          <p:cNvSpPr/>
          <p:nvPr/>
        </p:nvSpPr>
        <p:spPr>
          <a:xfrm>
            <a:off x="3136489" y="42605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64C5415-2C5C-9CB9-9D55-DFF3CD087BC1}"/>
              </a:ext>
            </a:extLst>
          </p:cNvPr>
          <p:cNvSpPr/>
          <p:nvPr/>
        </p:nvSpPr>
        <p:spPr>
          <a:xfrm>
            <a:off x="5756786" y="42605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D1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EF6A069-65F2-C895-734F-E75B1F6693E5}"/>
              </a:ext>
            </a:extLst>
          </p:cNvPr>
          <p:cNvCxnSpPr/>
          <p:nvPr/>
        </p:nvCxnSpPr>
        <p:spPr>
          <a:xfrm>
            <a:off x="4090219" y="4614504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90EEB9D3-15C7-17B4-0004-95268C6EBF67}"/>
              </a:ext>
            </a:extLst>
          </p:cNvPr>
          <p:cNvSpPr/>
          <p:nvPr/>
        </p:nvSpPr>
        <p:spPr>
          <a:xfrm>
            <a:off x="516192" y="4250710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6D678B8-3403-6779-C595-97CF9B42FBD5}"/>
              </a:ext>
            </a:extLst>
          </p:cNvPr>
          <p:cNvCxnSpPr/>
          <p:nvPr/>
        </p:nvCxnSpPr>
        <p:spPr>
          <a:xfrm>
            <a:off x="1469922" y="4604671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E805513-4963-03CC-9442-16ED54B0040D}"/>
              </a:ext>
            </a:extLst>
          </p:cNvPr>
          <p:cNvSpPr/>
          <p:nvPr/>
        </p:nvSpPr>
        <p:spPr>
          <a:xfrm>
            <a:off x="4291780" y="3153440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D1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C9EDB5B-DB1F-780C-5A25-620F988A0F0B}"/>
              </a:ext>
            </a:extLst>
          </p:cNvPr>
          <p:cNvSpPr/>
          <p:nvPr/>
        </p:nvSpPr>
        <p:spPr>
          <a:xfrm>
            <a:off x="5751869" y="49930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55953A-70E3-F940-A819-A22C806FE20B}"/>
              </a:ext>
            </a:extLst>
          </p:cNvPr>
          <p:cNvSpPr/>
          <p:nvPr/>
        </p:nvSpPr>
        <p:spPr>
          <a:xfrm>
            <a:off x="511275" y="4993042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R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C83414B-B8E9-4F88-AD26-BFEEF4810B68}"/>
              </a:ext>
            </a:extLst>
          </p:cNvPr>
          <p:cNvCxnSpPr>
            <a:cxnSpLocks/>
          </p:cNvCxnSpPr>
          <p:nvPr/>
        </p:nvCxnSpPr>
        <p:spPr>
          <a:xfrm>
            <a:off x="1396180" y="5401559"/>
            <a:ext cx="4237704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5B9EA5A-C2B5-0F55-2536-6000608CD8D0}"/>
              </a:ext>
            </a:extLst>
          </p:cNvPr>
          <p:cNvSpPr txBox="1">
            <a:spLocks/>
          </p:cNvSpPr>
          <p:nvPr/>
        </p:nvSpPr>
        <p:spPr>
          <a:xfrm>
            <a:off x="6830629" y="1516236"/>
            <a:ext cx="5600129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Pretest </a:t>
            </a:r>
            <a:r>
              <a:rPr lang="en-GB" err="1"/>
              <a:t>Posttest</a:t>
            </a:r>
            <a:r>
              <a:rPr lang="en-GB"/>
              <a:t> design</a:t>
            </a:r>
          </a:p>
          <a:p>
            <a:endParaRPr lang="en-GB"/>
          </a:p>
          <a:p>
            <a:endParaRPr lang="en-GB"/>
          </a:p>
          <a:p>
            <a:endParaRPr lang="en-GB" sz="18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268CE3F-7A91-E725-1BDF-892769DF3E8B}"/>
              </a:ext>
            </a:extLst>
          </p:cNvPr>
          <p:cNvSpPr/>
          <p:nvPr/>
        </p:nvSpPr>
        <p:spPr>
          <a:xfrm>
            <a:off x="9593877" y="208269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C1D697-C581-2567-5DBB-28786C3EF611}"/>
              </a:ext>
            </a:extLst>
          </p:cNvPr>
          <p:cNvSpPr/>
          <p:nvPr/>
        </p:nvSpPr>
        <p:spPr>
          <a:xfrm>
            <a:off x="11253675" y="208269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D2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829A7276-FC73-E30D-36D8-AA07E23B0D26}"/>
              </a:ext>
            </a:extLst>
          </p:cNvPr>
          <p:cNvCxnSpPr>
            <a:cxnSpLocks/>
          </p:cNvCxnSpPr>
          <p:nvPr/>
        </p:nvCxnSpPr>
        <p:spPr>
          <a:xfrm>
            <a:off x="10471352" y="2436657"/>
            <a:ext cx="698749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DC4E0171-02A1-A422-0EE4-4B4E5FB6734D}"/>
              </a:ext>
            </a:extLst>
          </p:cNvPr>
          <p:cNvSpPr/>
          <p:nvPr/>
        </p:nvSpPr>
        <p:spPr>
          <a:xfrm>
            <a:off x="6150729" y="2082697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R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4FD196BF-7AA8-257B-FD40-FEA5604D4193}"/>
              </a:ext>
            </a:extLst>
          </p:cNvPr>
          <p:cNvCxnSpPr>
            <a:cxnSpLocks/>
          </p:cNvCxnSpPr>
          <p:nvPr/>
        </p:nvCxnSpPr>
        <p:spPr>
          <a:xfrm>
            <a:off x="6966811" y="2426824"/>
            <a:ext cx="81050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6C6A1F9F-6DC5-3389-1DFF-28E9A51556D1}"/>
              </a:ext>
            </a:extLst>
          </p:cNvPr>
          <p:cNvSpPr/>
          <p:nvPr/>
        </p:nvSpPr>
        <p:spPr>
          <a:xfrm>
            <a:off x="7829644" y="208269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D1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6695275-6E5D-8E13-A7C3-FCCEF968588E}"/>
              </a:ext>
            </a:extLst>
          </p:cNvPr>
          <p:cNvCxnSpPr>
            <a:cxnSpLocks/>
          </p:cNvCxnSpPr>
          <p:nvPr/>
        </p:nvCxnSpPr>
        <p:spPr>
          <a:xfrm>
            <a:off x="8672708" y="2426824"/>
            <a:ext cx="81050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004C3B35-D6E1-E357-D5D6-44E7EDCE9E65}"/>
              </a:ext>
            </a:extLst>
          </p:cNvPr>
          <p:cNvSpPr/>
          <p:nvPr/>
        </p:nvSpPr>
        <p:spPr>
          <a:xfrm>
            <a:off x="11253675" y="2950242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D2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6164AFA-D630-DBE5-7757-64B26889D9E3}"/>
              </a:ext>
            </a:extLst>
          </p:cNvPr>
          <p:cNvSpPr/>
          <p:nvPr/>
        </p:nvSpPr>
        <p:spPr>
          <a:xfrm>
            <a:off x="6150729" y="29502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R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9C818D9-695F-F4B9-F905-F1D42CA32EA2}"/>
              </a:ext>
            </a:extLst>
          </p:cNvPr>
          <p:cNvCxnSpPr>
            <a:cxnSpLocks/>
          </p:cNvCxnSpPr>
          <p:nvPr/>
        </p:nvCxnSpPr>
        <p:spPr>
          <a:xfrm>
            <a:off x="6966811" y="3294370"/>
            <a:ext cx="81050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9E654080-19A3-E31A-0598-6C601C684A15}"/>
              </a:ext>
            </a:extLst>
          </p:cNvPr>
          <p:cNvSpPr/>
          <p:nvPr/>
        </p:nvSpPr>
        <p:spPr>
          <a:xfrm>
            <a:off x="7829644" y="2950242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D1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4492BF44-48D6-34B6-B9E2-13B143C9008E}"/>
              </a:ext>
            </a:extLst>
          </p:cNvPr>
          <p:cNvCxnSpPr>
            <a:cxnSpLocks/>
          </p:cNvCxnSpPr>
          <p:nvPr/>
        </p:nvCxnSpPr>
        <p:spPr>
          <a:xfrm>
            <a:off x="8672708" y="3294370"/>
            <a:ext cx="2427909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1947E19-2DC4-1931-65F7-710EF89C84D4}"/>
              </a:ext>
            </a:extLst>
          </p:cNvPr>
          <p:cNvCxnSpPr>
            <a:cxnSpLocks/>
          </p:cNvCxnSpPr>
          <p:nvPr/>
        </p:nvCxnSpPr>
        <p:spPr>
          <a:xfrm>
            <a:off x="5751869" y="4012127"/>
            <a:ext cx="62392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E3C6E1E-45AE-9419-3D55-67A8DFB8DCED}"/>
              </a:ext>
            </a:extLst>
          </p:cNvPr>
          <p:cNvCxnSpPr>
            <a:cxnSpLocks/>
          </p:cNvCxnSpPr>
          <p:nvPr/>
        </p:nvCxnSpPr>
        <p:spPr>
          <a:xfrm>
            <a:off x="5555225" y="1666673"/>
            <a:ext cx="0" cy="2345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3384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445053-C47D-7B8D-9EC4-045D14AE9F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EE104-22A7-C075-D7D9-209F5322E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Quasi experimental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0275A-7BFF-FDA9-0CE3-8A2324992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00129" cy="3575934"/>
          </a:xfrm>
        </p:spPr>
        <p:txBody>
          <a:bodyPr/>
          <a:lstStyle/>
          <a:p>
            <a:r>
              <a:rPr lang="en-GB"/>
              <a:t>Time series design</a:t>
            </a:r>
          </a:p>
          <a:p>
            <a:endParaRPr lang="en-GB"/>
          </a:p>
          <a:p>
            <a:endParaRPr lang="en-GB"/>
          </a:p>
          <a:p>
            <a:endParaRPr lang="en-GB" sz="1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02B0C5-B73A-D82F-573E-6F2199B54A8D}"/>
              </a:ext>
            </a:extLst>
          </p:cNvPr>
          <p:cNvSpPr/>
          <p:nvPr/>
        </p:nvSpPr>
        <p:spPr>
          <a:xfrm>
            <a:off x="3711679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F248B9-816D-9FD8-A347-3601A3027FE9}"/>
              </a:ext>
            </a:extLst>
          </p:cNvPr>
          <p:cNvSpPr/>
          <p:nvPr/>
        </p:nvSpPr>
        <p:spPr>
          <a:xfrm>
            <a:off x="732502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398D82C-3CA4-CEF3-75DE-004472631C90}"/>
              </a:ext>
            </a:extLst>
          </p:cNvPr>
          <p:cNvSpPr/>
          <p:nvPr/>
        </p:nvSpPr>
        <p:spPr>
          <a:xfrm>
            <a:off x="1725561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A2F597-F825-E332-E1DC-6A401819BA1E}"/>
              </a:ext>
            </a:extLst>
          </p:cNvPr>
          <p:cNvSpPr/>
          <p:nvPr/>
        </p:nvSpPr>
        <p:spPr>
          <a:xfrm>
            <a:off x="2718620" y="2507227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ADE218B-EE24-6D1A-F022-9027E11BAF7C}"/>
              </a:ext>
            </a:extLst>
          </p:cNvPr>
          <p:cNvSpPr/>
          <p:nvPr/>
        </p:nvSpPr>
        <p:spPr>
          <a:xfrm>
            <a:off x="4704738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01C4859-482D-AABE-FEC9-191AAAE126D4}"/>
              </a:ext>
            </a:extLst>
          </p:cNvPr>
          <p:cNvSpPr/>
          <p:nvPr/>
        </p:nvSpPr>
        <p:spPr>
          <a:xfrm>
            <a:off x="5776451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A2FF106-BE8F-5AC0-328D-156DEB59585E}"/>
              </a:ext>
            </a:extLst>
          </p:cNvPr>
          <p:cNvSpPr/>
          <p:nvPr/>
        </p:nvSpPr>
        <p:spPr>
          <a:xfrm>
            <a:off x="6853081" y="2492715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40590796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9FECB-4500-6690-E940-4B532831D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A00EE-FB68-52F2-2C6B-7F8AC51FB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1DB0F8-2A49-964C-74D3-C87FB1E1577A}"/>
              </a:ext>
            </a:extLst>
          </p:cNvPr>
          <p:cNvSpPr/>
          <p:nvPr/>
        </p:nvSpPr>
        <p:spPr>
          <a:xfrm>
            <a:off x="121553" y="540774"/>
            <a:ext cx="3506551" cy="466049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Descriptive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To describe phenomena or characteristics of a particular group of subjects being studied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Observational</a:t>
            </a:r>
          </a:p>
          <a:p>
            <a:pPr algn="ctr"/>
            <a:endParaRPr lang="en-GB"/>
          </a:p>
          <a:p>
            <a:pPr algn="ctr"/>
            <a:r>
              <a:rPr lang="en-GB"/>
              <a:t>“explore characteristics/ determinants”</a:t>
            </a:r>
          </a:p>
          <a:p>
            <a:pPr algn="ctr"/>
            <a:endParaRPr lang="en-GB"/>
          </a:p>
          <a:p>
            <a:pPr algn="ctr"/>
            <a:r>
              <a:rPr lang="en-GB"/>
              <a:t>Survey Research</a:t>
            </a:r>
          </a:p>
          <a:p>
            <a:pPr algn="ctr"/>
            <a:r>
              <a:rPr lang="en-GB"/>
              <a:t>Qualitative Research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6771D7D-F3CE-6668-61C6-5D4FA2CD4E6E}"/>
              </a:ext>
            </a:extLst>
          </p:cNvPr>
          <p:cNvSpPr txBox="1">
            <a:spLocks/>
          </p:cNvSpPr>
          <p:nvPr/>
        </p:nvSpPr>
        <p:spPr>
          <a:xfrm rot="16200000">
            <a:off x="3298794" y="3068926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Groups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B49294A-59F0-EB4E-142C-7FFDC4573684}"/>
              </a:ext>
            </a:extLst>
          </p:cNvPr>
          <p:cNvCxnSpPr/>
          <p:nvPr/>
        </p:nvCxnSpPr>
        <p:spPr>
          <a:xfrm>
            <a:off x="4302171" y="1544931"/>
            <a:ext cx="765810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683F5C-BA79-11D4-3DAF-51841905C341}"/>
              </a:ext>
            </a:extLst>
          </p:cNvPr>
          <p:cNvCxnSpPr>
            <a:cxnSpLocks/>
          </p:cNvCxnSpPr>
          <p:nvPr/>
        </p:nvCxnSpPr>
        <p:spPr>
          <a:xfrm>
            <a:off x="4302171" y="1653436"/>
            <a:ext cx="0" cy="3422072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790858-6EF8-4B15-1FBE-9DB130706B97}"/>
              </a:ext>
            </a:extLst>
          </p:cNvPr>
          <p:cNvSpPr txBox="1">
            <a:spLocks/>
          </p:cNvSpPr>
          <p:nvPr/>
        </p:nvSpPr>
        <p:spPr>
          <a:xfrm>
            <a:off x="10711028" y="933288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3973635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b="1" u="sng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29173137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84FF55-4C5B-E61F-4BDE-E25E054F5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F90B5-8707-3E5E-291C-D2BC11C5D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7C87C-DABE-9878-2047-CB90BAAC9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 b="1" u="sng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21203894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9" y="856738"/>
            <a:ext cx="3795250" cy="1325563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Statistical Tests: Level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8469" y="301626"/>
            <a:ext cx="7956222" cy="46672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/>
              <a:t>Nominal Data</a:t>
            </a:r>
          </a:p>
          <a:p>
            <a:pPr marL="0" indent="0">
              <a:buNone/>
            </a:pPr>
            <a:r>
              <a:rPr lang="en-GB" sz="2400"/>
              <a:t>- Non-numerical measures labelled by name (e.g. gender ethnicity)</a:t>
            </a:r>
          </a:p>
          <a:p>
            <a:pPr marL="0" indent="0">
              <a:buNone/>
            </a:pPr>
            <a:r>
              <a:rPr lang="en-GB" sz="2400"/>
              <a:t>- Frequency count</a:t>
            </a:r>
          </a:p>
          <a:p>
            <a:pPr marL="0" indent="0">
              <a:buNone/>
            </a:pPr>
            <a:r>
              <a:rPr lang="en-GB" sz="2400" b="1"/>
              <a:t>Ordinal Data</a:t>
            </a:r>
          </a:p>
          <a:p>
            <a:pPr marL="0" indent="0">
              <a:buNone/>
            </a:pPr>
            <a:r>
              <a:rPr lang="en-GB" sz="2400"/>
              <a:t>- Ranked measures</a:t>
            </a:r>
          </a:p>
          <a:p>
            <a:pPr marL="0" indent="0">
              <a:buNone/>
            </a:pPr>
            <a:r>
              <a:rPr lang="en-GB" sz="2400"/>
              <a:t>- Sit on a scale (0-5, </a:t>
            </a:r>
            <a:r>
              <a:rPr lang="en-GB" sz="2400" err="1"/>
              <a:t>likert</a:t>
            </a:r>
            <a:r>
              <a:rPr lang="en-GB" sz="2400"/>
              <a:t> scale)</a:t>
            </a:r>
          </a:p>
          <a:p>
            <a:pPr marL="0" indent="0">
              <a:buNone/>
            </a:pPr>
            <a:r>
              <a:rPr lang="en-GB" sz="2400" b="1"/>
              <a:t>Interval Data</a:t>
            </a:r>
          </a:p>
          <a:p>
            <a:pPr marL="0" indent="0">
              <a:buNone/>
            </a:pPr>
            <a:r>
              <a:rPr lang="en-GB" sz="2400"/>
              <a:t>-Numerical measure of quantities where ZERO DOES NOT indicate ABSENCE of measure (e.g. Temperature)</a:t>
            </a:r>
          </a:p>
          <a:p>
            <a:pPr marL="0" indent="0">
              <a:buNone/>
            </a:pPr>
            <a:r>
              <a:rPr lang="en-GB" sz="2400" b="1"/>
              <a:t>Ratio Data</a:t>
            </a:r>
          </a:p>
          <a:p>
            <a:pPr marL="0" indent="0">
              <a:buNone/>
            </a:pPr>
            <a:r>
              <a:rPr lang="en-GB" sz="2400"/>
              <a:t>- Highest order of data</a:t>
            </a:r>
          </a:p>
          <a:p>
            <a:pPr marL="0" indent="0">
              <a:buNone/>
            </a:pPr>
            <a:r>
              <a:rPr lang="en-GB" sz="2400"/>
              <a:t>- Numerical measures of quantities which ZERO INDICATES ABSENCE of the measure (e.g. height, weight, distance, time, age)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F22578-E499-ABCF-7AC0-29A07FE08AD6}"/>
              </a:ext>
            </a:extLst>
          </p:cNvPr>
          <p:cNvSpPr/>
          <p:nvPr/>
        </p:nvSpPr>
        <p:spPr>
          <a:xfrm>
            <a:off x="2336015" y="3289442"/>
            <a:ext cx="9554094" cy="3358868"/>
          </a:xfrm>
          <a:prstGeom prst="roundRect">
            <a:avLst/>
          </a:prstGeom>
          <a:solidFill>
            <a:srgbClr val="4472C4">
              <a:alpha val="4117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/>
              <a:t>Scale Data</a:t>
            </a:r>
          </a:p>
        </p:txBody>
      </p:sp>
    </p:spTree>
    <p:extLst>
      <p:ext uri="{BB962C8B-B14F-4D97-AF65-F5344CB8AC3E}">
        <p14:creationId xmlns:p14="http://schemas.microsoft.com/office/powerpoint/2010/main" val="3032297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BB706-4911-9A78-2968-6862E101C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Statistical Tests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1C5F073-EC81-B62C-D9D8-8977B90B9076}"/>
              </a:ext>
            </a:extLst>
          </p:cNvPr>
          <p:cNvSpPr/>
          <p:nvPr/>
        </p:nvSpPr>
        <p:spPr>
          <a:xfrm>
            <a:off x="1101212" y="1456441"/>
            <a:ext cx="4648645" cy="4172508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/>
          </a:p>
          <a:p>
            <a:pPr algn="ctr"/>
            <a:r>
              <a:rPr lang="en-GB" sz="4000" b="1"/>
              <a:t>Parametric</a:t>
            </a:r>
            <a:endParaRPr lang="en-GB" sz="3200"/>
          </a:p>
          <a:p>
            <a:pPr algn="ctr"/>
            <a:endParaRPr lang="en-GB" sz="3200"/>
          </a:p>
          <a:p>
            <a:pPr algn="ctr"/>
            <a:r>
              <a:rPr lang="en-GB" sz="3200"/>
              <a:t>Internal and Ratio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AD12DDF-5510-02CB-06D9-135825DDE964}"/>
              </a:ext>
            </a:extLst>
          </p:cNvPr>
          <p:cNvSpPr/>
          <p:nvPr/>
        </p:nvSpPr>
        <p:spPr>
          <a:xfrm>
            <a:off x="5953432" y="1456441"/>
            <a:ext cx="4648645" cy="4172508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00" b="1"/>
          </a:p>
          <a:p>
            <a:pPr algn="ctr"/>
            <a:r>
              <a:rPr lang="en-GB" sz="4000" b="1"/>
              <a:t>Non-parametric</a:t>
            </a:r>
            <a:endParaRPr lang="en-GB" sz="3200"/>
          </a:p>
          <a:p>
            <a:pPr algn="ctr"/>
            <a:endParaRPr lang="en-GB" sz="3200"/>
          </a:p>
          <a:p>
            <a:pPr algn="ctr"/>
            <a:r>
              <a:rPr lang="en-GB" sz="3200"/>
              <a:t>Nominal and Ordinal</a:t>
            </a:r>
          </a:p>
          <a:p>
            <a:pPr algn="ctr"/>
            <a:endParaRPr lang="en-GB" sz="3200"/>
          </a:p>
          <a:p>
            <a:pPr algn="ctr"/>
            <a:r>
              <a:rPr lang="en-GB" sz="3200"/>
              <a:t>Interval and Ratio (doesn’t meet assumptions)</a:t>
            </a:r>
          </a:p>
        </p:txBody>
      </p:sp>
    </p:spTree>
    <p:extLst>
      <p:ext uri="{BB962C8B-B14F-4D97-AF65-F5344CB8AC3E}">
        <p14:creationId xmlns:p14="http://schemas.microsoft.com/office/powerpoint/2010/main" val="21039833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065A9-E0B9-60CD-D5F2-79BE93F4D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Thinking about normality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7ADD7-C213-7ABE-4368-ADA4A5B8F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would you expect to see on a graph</a:t>
            </a:r>
          </a:p>
          <a:p>
            <a:r>
              <a:rPr lang="en-GB"/>
              <a:t>What would negative skew look like?</a:t>
            </a:r>
          </a:p>
          <a:p>
            <a:r>
              <a:rPr lang="en-GB"/>
              <a:t>What would positive skew look like?</a:t>
            </a:r>
          </a:p>
          <a:p>
            <a:endParaRPr lang="en-GB"/>
          </a:p>
          <a:p>
            <a:r>
              <a:rPr lang="en-GB"/>
              <a:t>What would negative kurtosis look like?</a:t>
            </a:r>
          </a:p>
          <a:p>
            <a:r>
              <a:rPr lang="en-GB"/>
              <a:t>What would positive kurtosis look like?</a:t>
            </a:r>
          </a:p>
          <a:p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8C8AE3B-1A4A-CEC5-51E8-8BE429C12955}"/>
              </a:ext>
            </a:extLst>
          </p:cNvPr>
          <p:cNvCxnSpPr>
            <a:cxnSpLocks/>
          </p:cNvCxnSpPr>
          <p:nvPr/>
        </p:nvCxnSpPr>
        <p:spPr>
          <a:xfrm>
            <a:off x="7759084" y="4112804"/>
            <a:ext cx="270974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01EF082-2204-BBC6-2099-8B7579E8BD86}"/>
              </a:ext>
            </a:extLst>
          </p:cNvPr>
          <p:cNvCxnSpPr>
            <a:cxnSpLocks/>
          </p:cNvCxnSpPr>
          <p:nvPr/>
        </p:nvCxnSpPr>
        <p:spPr>
          <a:xfrm flipV="1">
            <a:off x="7791096" y="2361467"/>
            <a:ext cx="0" cy="1751337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A0154EA6-0DD9-9AF6-865F-28A000912A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99" y="1613342"/>
            <a:ext cx="9344025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41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31E6C-63C7-B58A-7734-BFC1B6345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822CB-385E-E270-A00E-68DEBF0C8B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74025E-6FBA-848A-42BB-F5FD4CB2BF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935" t="35735" r="7500" b="36165"/>
          <a:stretch/>
        </p:blipFill>
        <p:spPr>
          <a:xfrm>
            <a:off x="1189703" y="1027906"/>
            <a:ext cx="10215716" cy="392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4562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>
            <a:extLst>
              <a:ext uri="{FF2B5EF4-FFF2-40B4-BE49-F238E27FC236}">
                <a16:creationId xmlns:a16="http://schemas.microsoft.com/office/drawing/2014/main" id="{0E6159AF-F476-6D41-31F0-3B98D6117D7C}"/>
              </a:ext>
            </a:extLst>
          </p:cNvPr>
          <p:cNvSpPr txBox="1">
            <a:spLocks/>
          </p:cNvSpPr>
          <p:nvPr/>
        </p:nvSpPr>
        <p:spPr>
          <a:xfrm>
            <a:off x="553056" y="87640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Types of Data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EDFDD410-A2B4-0E37-EA26-22A2242D16D2}"/>
              </a:ext>
            </a:extLst>
          </p:cNvPr>
          <p:cNvSpPr txBox="1">
            <a:spLocks/>
          </p:cNvSpPr>
          <p:nvPr/>
        </p:nvSpPr>
        <p:spPr>
          <a:xfrm>
            <a:off x="514262" y="2537321"/>
            <a:ext cx="2525685" cy="2158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Nominal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Ordinal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Interval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Ratio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985670-1BB8-6398-AE0B-9AD8449F10BA}"/>
              </a:ext>
            </a:extLst>
          </p:cNvPr>
          <p:cNvSpPr/>
          <p:nvPr/>
        </p:nvSpPr>
        <p:spPr>
          <a:xfrm>
            <a:off x="3078740" y="2159619"/>
            <a:ext cx="85066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>
                <a:latin typeface="Times New Roman" panose="02020603050405020304" pitchFamily="18" charset="0"/>
                <a:ea typeface="Times New Roman" panose="02020603050405020304" pitchFamily="18" charset="0"/>
              </a:rPr>
              <a:t>Table 1 – Impact of gender and socio-economic class on fitness and body composition.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20E3BF8-F314-5090-6844-A16CEE92E236}"/>
              </a:ext>
            </a:extLst>
          </p:cNvPr>
          <p:cNvGraphicFramePr>
            <a:graphicFrameLocks noGrp="1"/>
          </p:cNvGraphicFramePr>
          <p:nvPr/>
        </p:nvGraphicFramePr>
        <p:xfrm>
          <a:off x="3078740" y="2573805"/>
          <a:ext cx="7874922" cy="20859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07263">
                  <a:extLst>
                    <a:ext uri="{9D8B030D-6E8A-4147-A177-3AD203B41FA5}">
                      <a16:colId xmlns:a16="http://schemas.microsoft.com/office/drawing/2014/main" val="3716798185"/>
                    </a:ext>
                  </a:extLst>
                </a:gridCol>
                <a:gridCol w="2309211">
                  <a:extLst>
                    <a:ext uri="{9D8B030D-6E8A-4147-A177-3AD203B41FA5}">
                      <a16:colId xmlns:a16="http://schemas.microsoft.com/office/drawing/2014/main" val="299668885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52548862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877452034"/>
                    </a:ext>
                  </a:extLst>
                </a:gridCol>
                <a:gridCol w="585000">
                  <a:extLst>
                    <a:ext uri="{9D8B030D-6E8A-4147-A177-3AD203B41FA5}">
                      <a16:colId xmlns:a16="http://schemas.microsoft.com/office/drawing/2014/main" val="22118954"/>
                    </a:ext>
                  </a:extLst>
                </a:gridCol>
                <a:gridCol w="2037238">
                  <a:extLst>
                    <a:ext uri="{9D8B030D-6E8A-4147-A177-3AD203B41FA5}">
                      <a16:colId xmlns:a16="http://schemas.microsoft.com/office/drawing/2014/main" val="720471743"/>
                    </a:ext>
                  </a:extLst>
                </a:gridCol>
              </a:tblGrid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Gender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Socio-economic group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Body fat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BMI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VO</a:t>
                      </a:r>
                      <a:r>
                        <a:rPr lang="en-GB" sz="1000" baseline="-25000">
                          <a:effectLst/>
                        </a:rPr>
                        <a:t>2</a:t>
                      </a:r>
                      <a:r>
                        <a:rPr lang="en-GB" sz="1000">
                          <a:effectLst/>
                        </a:rPr>
                        <a:t> max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Do you enjoy Sport?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774959303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higher, Intermediate, 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%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kg/m/m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ml/kg/min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5pt Likert Scale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1337734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64323758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22.0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56.2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877301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30.1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3728063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0127728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615134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25664064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9857655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34.5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6109846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36.5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843376457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38.4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05871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90294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433E21-2B58-4854-68D8-484C56BCF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64" y="286210"/>
            <a:ext cx="10515600" cy="736788"/>
          </a:xfrm>
        </p:spPr>
        <p:txBody>
          <a:bodyPr/>
          <a:lstStyle/>
          <a:p>
            <a:pPr algn="ctr"/>
            <a:r>
              <a:rPr lang="en-GB"/>
              <a:t>Types of Statistics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33B6D3-783C-1390-6180-E2DE6452E0C1}"/>
              </a:ext>
            </a:extLst>
          </p:cNvPr>
          <p:cNvSpPr txBox="1">
            <a:spLocks/>
          </p:cNvSpPr>
          <p:nvPr/>
        </p:nvSpPr>
        <p:spPr>
          <a:xfrm>
            <a:off x="554651" y="896284"/>
            <a:ext cx="5157787" cy="542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B050"/>
                </a:solidFill>
              </a:rPr>
              <a:t>Descriptive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511F9-6567-16BF-4F0E-09601505EFD9}"/>
              </a:ext>
            </a:extLst>
          </p:cNvPr>
          <p:cNvSpPr txBox="1">
            <a:spLocks/>
          </p:cNvSpPr>
          <p:nvPr/>
        </p:nvSpPr>
        <p:spPr>
          <a:xfrm>
            <a:off x="554651" y="1438368"/>
            <a:ext cx="5157787" cy="416961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Describes the information in terms of raw data, means standard deviations etc.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No inference of what the data means is made.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Often used at the start of the results section or results sub-section to provide a summary of findings.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A52F6A8-E6D4-33A2-1A80-B0627D51CFC6}"/>
              </a:ext>
            </a:extLst>
          </p:cNvPr>
          <p:cNvSpPr txBox="1">
            <a:spLocks/>
          </p:cNvSpPr>
          <p:nvPr/>
        </p:nvSpPr>
        <p:spPr>
          <a:xfrm>
            <a:off x="5887064" y="1045696"/>
            <a:ext cx="5183188" cy="3926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2060"/>
                </a:solidFill>
              </a:rPr>
              <a:t>Inferential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B5F8647-BC11-B400-925F-C032534856D1}"/>
              </a:ext>
            </a:extLst>
          </p:cNvPr>
          <p:cNvSpPr txBox="1">
            <a:spLocks/>
          </p:cNvSpPr>
          <p:nvPr/>
        </p:nvSpPr>
        <p:spPr>
          <a:xfrm>
            <a:off x="6231193" y="1642688"/>
            <a:ext cx="5183188" cy="416961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Makes inferences about difference and or associations within and between data.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Compares between variables and groups.</a:t>
            </a:r>
          </a:p>
        </p:txBody>
      </p:sp>
    </p:spTree>
    <p:extLst>
      <p:ext uri="{BB962C8B-B14F-4D97-AF65-F5344CB8AC3E}">
        <p14:creationId xmlns:p14="http://schemas.microsoft.com/office/powerpoint/2010/main" val="14879655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0A76946-EDE4-4DA1-B666-1F6C1017F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459" y="318762"/>
            <a:ext cx="10515600" cy="1039346"/>
          </a:xfrm>
        </p:spPr>
        <p:txBody>
          <a:bodyPr/>
          <a:lstStyle/>
          <a:p>
            <a:pPr algn="ctr"/>
            <a:r>
              <a:rPr lang="en-GB"/>
              <a:t>Significance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84DD573-B2C7-1D69-3759-8F3EF2ADA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Statistical analysis relates to the probability that an outcome occurs and not to absolutes.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In the social science significance is normally set at P&lt;.05 and p&lt;.01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 means that we are confidence that there is a relationship or difference in 95 out of a 100 (95%) cases, if P&lt;.01 then 99% of the time.</a:t>
            </a:r>
          </a:p>
          <a:p>
            <a:pPr marL="0" indent="0">
              <a:buNone/>
            </a:pPr>
            <a:r>
              <a:rPr lang="en-GB"/>
              <a:t>The probability of results occurring due to chance is less than 5%</a:t>
            </a:r>
          </a:p>
          <a:p>
            <a:pPr marL="0" indent="0">
              <a:buNone/>
            </a:pPr>
            <a:r>
              <a:rPr lang="en-GB"/>
              <a:t>If the Statistical values is greater than .05 then we say there is no relationship or differences in the data. </a:t>
            </a:r>
          </a:p>
        </p:txBody>
      </p:sp>
    </p:spTree>
    <p:extLst>
      <p:ext uri="{BB962C8B-B14F-4D97-AF65-F5344CB8AC3E}">
        <p14:creationId xmlns:p14="http://schemas.microsoft.com/office/powerpoint/2010/main" val="130066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FC789BC-7AA3-1D3D-6A86-A0D3606E5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-136316"/>
            <a:ext cx="10515600" cy="1325563"/>
          </a:xfrm>
        </p:spPr>
        <p:txBody>
          <a:bodyPr/>
          <a:lstStyle/>
          <a:p>
            <a:pPr algn="ctr"/>
            <a:r>
              <a:rPr lang="en-GB"/>
              <a:t>Parametric v Non-parametric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6B071B0-5532-CB64-BA58-1DC18E861ED8}"/>
              </a:ext>
            </a:extLst>
          </p:cNvPr>
          <p:cNvSpPr txBox="1">
            <a:spLocks/>
          </p:cNvSpPr>
          <p:nvPr/>
        </p:nvSpPr>
        <p:spPr>
          <a:xfrm>
            <a:off x="839788" y="953586"/>
            <a:ext cx="5157787" cy="47036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9AFBD5B5-18CC-9806-A608-0B6534030A03}"/>
              </a:ext>
            </a:extLst>
          </p:cNvPr>
          <p:cNvSpPr txBox="1">
            <a:spLocks/>
          </p:cNvSpPr>
          <p:nvPr/>
        </p:nvSpPr>
        <p:spPr>
          <a:xfrm>
            <a:off x="839788" y="1777497"/>
            <a:ext cx="5157787" cy="4075019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Interval &amp; Ratio data</a:t>
            </a:r>
          </a:p>
          <a:p>
            <a:r>
              <a:rPr lang="en-GB"/>
              <a:t>Normally distributed data</a:t>
            </a:r>
          </a:p>
          <a:p>
            <a:r>
              <a:rPr lang="en-GB"/>
              <a:t>Used Mean averages</a:t>
            </a:r>
          </a:p>
          <a:p>
            <a:r>
              <a:rPr lang="en-GB"/>
              <a:t>Homogeneous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solidFill>
                  <a:srgbClr val="FF0000"/>
                </a:solidFill>
              </a:rPr>
              <a:t>Greater rigour in the analysis and more confident in the outcomes and development of conclusions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67C4291B-09E4-E339-0EBB-27ACCD668B19}"/>
              </a:ext>
            </a:extLst>
          </p:cNvPr>
          <p:cNvSpPr txBox="1">
            <a:spLocks/>
          </p:cNvSpPr>
          <p:nvPr/>
        </p:nvSpPr>
        <p:spPr>
          <a:xfrm>
            <a:off x="6172200" y="953586"/>
            <a:ext cx="5183188" cy="47036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70C0"/>
                </a:solidFill>
              </a:rPr>
              <a:t>Non- Parametric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0A647F39-028B-E34B-8661-D8A46612967A}"/>
              </a:ext>
            </a:extLst>
          </p:cNvPr>
          <p:cNvSpPr txBox="1">
            <a:spLocks/>
          </p:cNvSpPr>
          <p:nvPr/>
        </p:nvSpPr>
        <p:spPr>
          <a:xfrm>
            <a:off x="6172200" y="1777498"/>
            <a:ext cx="5183188" cy="368458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Ordinal &amp; Nominal data.</a:t>
            </a:r>
          </a:p>
          <a:p>
            <a:r>
              <a:rPr lang="en-GB"/>
              <a:t>Non-normally distributed data or where no assumptions are made about distribution</a:t>
            </a:r>
          </a:p>
          <a:p>
            <a:r>
              <a:rPr lang="en-GB"/>
              <a:t>Uses Median averages</a:t>
            </a:r>
          </a:p>
          <a:p>
            <a:r>
              <a:rPr lang="en-GB"/>
              <a:t>Homogeneous and heterogeneous</a:t>
            </a:r>
          </a:p>
          <a:p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solidFill>
                  <a:srgbClr val="0070C0"/>
                </a:solidFill>
              </a:rPr>
              <a:t>Less affected by outliers in the data but less robust</a:t>
            </a:r>
          </a:p>
        </p:txBody>
      </p:sp>
    </p:spTree>
    <p:extLst>
      <p:ext uri="{BB962C8B-B14F-4D97-AF65-F5344CB8AC3E}">
        <p14:creationId xmlns:p14="http://schemas.microsoft.com/office/powerpoint/2010/main" val="335687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1DFB644-6BBA-C360-E7C8-88E461D3D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316" y="-165814"/>
            <a:ext cx="10515600" cy="1325563"/>
          </a:xfrm>
        </p:spPr>
        <p:txBody>
          <a:bodyPr/>
          <a:lstStyle/>
          <a:p>
            <a:pPr algn="ctr"/>
            <a:r>
              <a:rPr lang="en-GB"/>
              <a:t>Statistical Tests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D1EE41D3-F8A6-DE1D-B7DE-A4893322661D}"/>
              </a:ext>
            </a:extLst>
          </p:cNvPr>
          <p:cNvSpPr txBox="1">
            <a:spLocks/>
          </p:cNvSpPr>
          <p:nvPr/>
        </p:nvSpPr>
        <p:spPr>
          <a:xfrm>
            <a:off x="299398" y="719532"/>
            <a:ext cx="5157787" cy="524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18371DE4-F5A8-63B6-BB9B-49744B1CF075}"/>
              </a:ext>
            </a:extLst>
          </p:cNvPr>
          <p:cNvSpPr txBox="1">
            <a:spLocks/>
          </p:cNvSpPr>
          <p:nvPr/>
        </p:nvSpPr>
        <p:spPr>
          <a:xfrm>
            <a:off x="574316" y="1698833"/>
            <a:ext cx="5157787" cy="405111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u="sng"/>
              <a:t>Relationships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r>
              <a:rPr lang="en-GB" sz="2000"/>
              <a:t>Pearson’s moment correlations</a:t>
            </a:r>
          </a:p>
          <a:p>
            <a:r>
              <a:rPr lang="en-GB" sz="2000"/>
              <a:t>Linear regression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u="sng"/>
              <a:t>Differences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r>
              <a:rPr lang="en-GB" sz="2000"/>
              <a:t>T-tests</a:t>
            </a:r>
          </a:p>
          <a:p>
            <a:r>
              <a:rPr lang="en-GB" sz="2000"/>
              <a:t>ANOVA’s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2D2F04FD-09F3-AFEB-2E18-540999273F82}"/>
              </a:ext>
            </a:extLst>
          </p:cNvPr>
          <p:cNvSpPr txBox="1">
            <a:spLocks/>
          </p:cNvSpPr>
          <p:nvPr/>
        </p:nvSpPr>
        <p:spPr>
          <a:xfrm>
            <a:off x="5832116" y="772107"/>
            <a:ext cx="5183188" cy="58391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70C0"/>
                </a:solidFill>
              </a:rPr>
              <a:t>Non- Parametric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906959C5-95E2-6C68-0414-7370ABC3601D}"/>
              </a:ext>
            </a:extLst>
          </p:cNvPr>
          <p:cNvSpPr txBox="1">
            <a:spLocks/>
          </p:cNvSpPr>
          <p:nvPr/>
        </p:nvSpPr>
        <p:spPr>
          <a:xfrm>
            <a:off x="5906728" y="1698832"/>
            <a:ext cx="5183188" cy="4051113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u="sng"/>
              <a:t>Relationships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r>
              <a:rPr lang="en-GB"/>
              <a:t>Spearman rank order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 u="sng"/>
              <a:t>Differences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r>
              <a:rPr lang="en-GB"/>
              <a:t>Mann-Whitney U-test</a:t>
            </a:r>
          </a:p>
          <a:p>
            <a:r>
              <a:rPr lang="en-GB"/>
              <a:t>Wilcoxen matched pairs</a:t>
            </a:r>
          </a:p>
          <a:p>
            <a:endParaRPr lang="en-GB"/>
          </a:p>
          <a:p>
            <a:r>
              <a:rPr lang="en-GB"/>
              <a:t>Kurskall Wallis ANOVA</a:t>
            </a:r>
          </a:p>
          <a:p>
            <a:r>
              <a:rPr lang="en-GB"/>
              <a:t>Friedman 2 way ANOVA</a:t>
            </a:r>
          </a:p>
          <a:p>
            <a:r>
              <a:rPr lang="en-GB"/>
              <a:t>Chi Sqared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682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8BB74C4-A7C7-A486-DDD7-A614294CE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11026877" cy="1143000"/>
          </a:xfrm>
        </p:spPr>
        <p:txBody>
          <a:bodyPr/>
          <a:lstStyle/>
          <a:p>
            <a:r>
              <a:rPr lang="en-US"/>
              <a:t>Types of Test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D21E981-66DF-5BE6-1904-C7D91943B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0"/>
            <a:ext cx="11026877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    </a:t>
            </a:r>
            <a:r>
              <a:rPr lang="en-US" sz="2800"/>
              <a:t> Parametric	</a:t>
            </a:r>
            <a:r>
              <a:rPr lang="en-US"/>
              <a:t>       </a:t>
            </a:r>
            <a:r>
              <a:rPr lang="en-US" sz="2800"/>
              <a:t>					Non-parametric</a:t>
            </a:r>
          </a:p>
          <a:p>
            <a:endParaRPr lang="en-US" sz="2800"/>
          </a:p>
          <a:p>
            <a:r>
              <a:rPr lang="en-US" sz="2800"/>
              <a:t>Correlation 			</a:t>
            </a:r>
            <a:r>
              <a:rPr lang="en-US"/>
              <a:t>        </a:t>
            </a:r>
            <a:r>
              <a:rPr lang="en-US" sz="2800"/>
              <a:t>Spearman rank order</a:t>
            </a:r>
            <a:endParaRPr lang="en-US" sz="2800">
              <a:cs typeface="Calibri"/>
            </a:endParaRPr>
          </a:p>
          <a:p>
            <a:r>
              <a:rPr lang="en-US" sz="2800"/>
              <a:t>Independent t-test</a:t>
            </a:r>
            <a:r>
              <a:rPr lang="en-US"/>
              <a:t>  		     </a:t>
            </a:r>
            <a:r>
              <a:rPr lang="en-US" sz="2800"/>
              <a:t>Mann-Whitney U-test</a:t>
            </a:r>
            <a:endParaRPr lang="en-US" sz="2800">
              <a:cs typeface="Calibri" panose="020F0502020204030204"/>
            </a:endParaRPr>
          </a:p>
          <a:p>
            <a:r>
              <a:rPr lang="en-US" sz="2800"/>
              <a:t>Matched pairs t-test </a:t>
            </a:r>
            <a:r>
              <a:rPr lang="en-US"/>
              <a:t>     </a:t>
            </a:r>
            <a:r>
              <a:rPr lang="en-US" sz="2800"/>
              <a:t>		Wilcoxen ranked order</a:t>
            </a:r>
            <a:endParaRPr lang="en-US" sz="2800">
              <a:cs typeface="Calibri" panose="020F0502020204030204"/>
            </a:endParaRPr>
          </a:p>
          <a:p>
            <a:r>
              <a:rPr lang="en-US" sz="2800"/>
              <a:t>ANOVA</a:t>
            </a:r>
            <a:r>
              <a:rPr lang="en-US"/>
              <a:t>  				          </a:t>
            </a:r>
            <a:r>
              <a:rPr lang="en-US" sz="2800" err="1"/>
              <a:t>Kurskal</a:t>
            </a:r>
            <a:r>
              <a:rPr lang="en-US" sz="2800"/>
              <a:t> – Wallis</a:t>
            </a:r>
            <a:endParaRPr lang="en-US" sz="2800">
              <a:cs typeface="Calibri"/>
            </a:endParaRPr>
          </a:p>
          <a:p>
            <a:pPr marL="0" indent="0">
              <a:buNone/>
            </a:pPr>
            <a:r>
              <a:rPr lang="en-US" sz="2800"/>
              <a:t>					Chi Squared</a:t>
            </a:r>
            <a:endParaRPr lang="en-US" sz="2800">
              <a:cs typeface="Calibri" panose="020F0502020204030204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A5EB241-BBE6-1A1A-9A97-1E709DFCF71A}"/>
              </a:ext>
            </a:extLst>
          </p:cNvPr>
          <p:cNvCxnSpPr>
            <a:cxnSpLocks/>
          </p:cNvCxnSpPr>
          <p:nvPr/>
        </p:nvCxnSpPr>
        <p:spPr>
          <a:xfrm>
            <a:off x="4324989" y="3171626"/>
            <a:ext cx="2242211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4F96123-8E80-C8DF-4DD7-FF4EB2CAD9D2}"/>
              </a:ext>
            </a:extLst>
          </p:cNvPr>
          <p:cNvCxnSpPr>
            <a:cxnSpLocks/>
          </p:cNvCxnSpPr>
          <p:nvPr/>
        </p:nvCxnSpPr>
        <p:spPr>
          <a:xfrm flipV="1">
            <a:off x="3795059" y="3780117"/>
            <a:ext cx="2990626" cy="397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ACFC2EF-6C45-8FB5-5E4B-86C2C3A0454E}"/>
              </a:ext>
            </a:extLst>
          </p:cNvPr>
          <p:cNvCxnSpPr>
            <a:cxnSpLocks/>
          </p:cNvCxnSpPr>
          <p:nvPr/>
        </p:nvCxnSpPr>
        <p:spPr>
          <a:xfrm flipV="1">
            <a:off x="4021393" y="4296915"/>
            <a:ext cx="2776582" cy="1578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F5EEC63-9417-BA5C-B727-2CA27CFF21D1}"/>
              </a:ext>
            </a:extLst>
          </p:cNvPr>
          <p:cNvCxnSpPr>
            <a:cxnSpLocks/>
          </p:cNvCxnSpPr>
          <p:nvPr/>
        </p:nvCxnSpPr>
        <p:spPr>
          <a:xfrm>
            <a:off x="2200932" y="4822602"/>
            <a:ext cx="5184158" cy="2458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92950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A71D5F5B-27E9-06BF-D049-F68B76891C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1413" y="618518"/>
            <a:ext cx="9905998" cy="1577340"/>
          </a:xfrm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Normal Distribution</a:t>
            </a:r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FC0FA50A-6FE9-09C3-6D7C-1A7190783A23}"/>
              </a:ext>
            </a:extLst>
          </p:cNvPr>
          <p:cNvSpPr txBox="1">
            <a:spLocks noChangeArrowheads="1"/>
          </p:cNvSpPr>
          <p:nvPr/>
        </p:nvSpPr>
        <p:spPr>
          <a:xfrm>
            <a:off x="7091169" y="3430497"/>
            <a:ext cx="5100483" cy="16643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>
                <a:latin typeface="Times New Roman"/>
                <a:cs typeface="Times New Roman"/>
              </a:rPr>
              <a:t>                                                                                   Mean / Median / Mode </a:t>
            </a:r>
            <a:endParaRPr lang="en-US"/>
          </a:p>
        </p:txBody>
      </p:sp>
      <p:pic>
        <p:nvPicPr>
          <p:cNvPr id="6" name="Picture 5" descr="triglhs">
            <a:extLst>
              <a:ext uri="{FF2B5EF4-FFF2-40B4-BE49-F238E27FC236}">
                <a16:creationId xmlns:a16="http://schemas.microsoft.com/office/drawing/2014/main" id="{44B02644-8F76-B75E-1B1C-39F4F63DE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33" y="2072913"/>
            <a:ext cx="5088467" cy="3610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Line 11">
            <a:extLst>
              <a:ext uri="{FF2B5EF4-FFF2-40B4-BE49-F238E27FC236}">
                <a16:creationId xmlns:a16="http://schemas.microsoft.com/office/drawing/2014/main" id="{659DB307-6D13-CFC1-AF84-FE49E579E07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600450" y="2708274"/>
            <a:ext cx="5471583" cy="692661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35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13">
            <a:extLst>
              <a:ext uri="{FF2B5EF4-FFF2-40B4-BE49-F238E27FC236}">
                <a16:creationId xmlns:a16="http://schemas.microsoft.com/office/drawing/2014/main" id="{A2ABC245-D3F0-852D-7C19-6CB10D525E33}"/>
              </a:ext>
            </a:extLst>
          </p:cNvPr>
          <p:cNvGraphicFramePr>
            <a:graphicFrameLocks noGrp="1" noChangeAspect="1"/>
          </p:cNvGraphicFramePr>
          <p:nvPr>
            <p:ph sz="half" idx="1"/>
          </p:nvPr>
        </p:nvGraphicFramePr>
        <p:xfrm>
          <a:off x="2908795" y="348149"/>
          <a:ext cx="8994868" cy="5157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439534" imgH="3142857" progId="Paint.Picture">
                  <p:embed/>
                </p:oleObj>
              </mc:Choice>
              <mc:Fallback>
                <p:oleObj name="Bitmap Image" r:id="rId2" imgW="5439534" imgH="3142857" progId="Paint.Picture">
                  <p:embed/>
                  <p:pic>
                    <p:nvPicPr>
                      <p:cNvPr id="4" name="Object 13">
                        <a:extLst>
                          <a:ext uri="{FF2B5EF4-FFF2-40B4-BE49-F238E27FC236}">
                            <a16:creationId xmlns:a16="http://schemas.microsoft.com/office/drawing/2014/main" id="{A2ABC245-D3F0-852D-7C19-6CB10D525E33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08795" y="348149"/>
                        <a:ext cx="8994868" cy="5157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21B7AE0-D975-6BC3-456F-9F65CE1B1628}"/>
              </a:ext>
            </a:extLst>
          </p:cNvPr>
          <p:cNvSpPr txBox="1"/>
          <p:nvPr/>
        </p:nvSpPr>
        <p:spPr>
          <a:xfrm>
            <a:off x="550606" y="2163096"/>
            <a:ext cx="20549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Mean</a:t>
            </a:r>
          </a:p>
          <a:p>
            <a:r>
              <a:rPr lang="en-GB" sz="3600"/>
              <a:t>Mode</a:t>
            </a:r>
          </a:p>
          <a:p>
            <a:r>
              <a:rPr lang="en-GB" sz="3600"/>
              <a:t>Median</a:t>
            </a:r>
          </a:p>
        </p:txBody>
      </p:sp>
    </p:spTree>
    <p:extLst>
      <p:ext uri="{BB962C8B-B14F-4D97-AF65-F5344CB8AC3E}">
        <p14:creationId xmlns:p14="http://schemas.microsoft.com/office/powerpoint/2010/main" val="34634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urtosis and Skewness Example Question | CFA Level I - AnalystPrep">
            <a:extLst>
              <a:ext uri="{FF2B5EF4-FFF2-40B4-BE49-F238E27FC236}">
                <a16:creationId xmlns:a16="http://schemas.microsoft.com/office/drawing/2014/main" id="{1421DBE6-216B-A1F2-A7F8-75ED98CA53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80" y="553271"/>
            <a:ext cx="8233999" cy="4904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57DBF17-67F4-13E2-B3F1-AFC2BD5F99C2}"/>
              </a:ext>
            </a:extLst>
          </p:cNvPr>
          <p:cNvSpPr txBox="1"/>
          <p:nvPr/>
        </p:nvSpPr>
        <p:spPr>
          <a:xfrm>
            <a:off x="1553496" y="3204156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latin typeface="Times New Roman" charset="0"/>
              </a:rPr>
              <a:t> Mesokurtic curve </a:t>
            </a:r>
          </a:p>
          <a:p>
            <a:r>
              <a:rPr lang="en-GB">
                <a:latin typeface="Times New Roman" charset="0"/>
              </a:rPr>
              <a:t>(normal curve)</a:t>
            </a:r>
            <a:endParaRPr lang="en-GB"/>
          </a:p>
        </p:txBody>
      </p:sp>
      <p:pic>
        <p:nvPicPr>
          <p:cNvPr id="1028" name="Picture 4" descr="Python Scipy Stats Kurtosis - Useful Guide - Python Guides">
            <a:extLst>
              <a:ext uri="{FF2B5EF4-FFF2-40B4-BE49-F238E27FC236}">
                <a16:creationId xmlns:a16="http://schemas.microsoft.com/office/drawing/2014/main" id="{8D9BA6AC-273C-0DAA-D61F-50C5A4E70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7833"/>
            <a:ext cx="5926547" cy="431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18B4A98B-217F-334D-9765-1AA7A898F6F8}"/>
              </a:ext>
            </a:extLst>
          </p:cNvPr>
          <p:cNvSpPr/>
          <p:nvPr/>
        </p:nvSpPr>
        <p:spPr>
          <a:xfrm>
            <a:off x="6292645" y="4001729"/>
            <a:ext cx="5491775" cy="521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737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C546A0A-9562-2E00-6B16-DF5669D08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435" t="13083" r="7742" b="36165"/>
          <a:stretch/>
        </p:blipFill>
        <p:spPr>
          <a:xfrm>
            <a:off x="1922206" y="363793"/>
            <a:ext cx="8347588" cy="522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3180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4879B-AE96-191E-3500-65EB4F47E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94968"/>
            <a:ext cx="11481847" cy="5106591"/>
          </a:xfrm>
        </p:spPr>
        <p:txBody>
          <a:bodyPr/>
          <a:lstStyle/>
          <a:p>
            <a:r>
              <a:rPr lang="en-GB"/>
              <a:t>New Data set</a:t>
            </a:r>
          </a:p>
          <a:p>
            <a:r>
              <a:rPr lang="en-GB"/>
              <a:t>Tell SPSS the variables</a:t>
            </a:r>
          </a:p>
          <a:p>
            <a:r>
              <a:rPr lang="en-GB"/>
              <a:t>Copy and paste the data</a:t>
            </a:r>
          </a:p>
          <a:p>
            <a:endParaRPr lang="en-GB"/>
          </a:p>
          <a:p>
            <a:r>
              <a:rPr lang="en-GB"/>
              <a:t>Analyse</a:t>
            </a:r>
          </a:p>
          <a:p>
            <a:r>
              <a:rPr lang="en-GB"/>
              <a:t>Descriptive Statistics</a:t>
            </a:r>
          </a:p>
          <a:p>
            <a:r>
              <a:rPr lang="en-GB"/>
              <a:t>Descriptives</a:t>
            </a:r>
          </a:p>
          <a:p>
            <a:endParaRPr lang="en-GB"/>
          </a:p>
          <a:p>
            <a:r>
              <a:rPr lang="en-GB"/>
              <a:t>Move the two sets across to the variable box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D601F4B-A515-8A6A-4059-4B3DC2B0C51D}"/>
              </a:ext>
            </a:extLst>
          </p:cNvPr>
          <p:cNvSpPr txBox="1">
            <a:spLocks/>
          </p:cNvSpPr>
          <p:nvPr/>
        </p:nvSpPr>
        <p:spPr>
          <a:xfrm>
            <a:off x="7442362" y="294968"/>
            <a:ext cx="4582490" cy="5106591"/>
          </a:xfrm>
          <a:prstGeom prst="rect">
            <a:avLst/>
          </a:prstGeom>
          <a:ln>
            <a:solidFill>
              <a:srgbClr val="023B59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Options</a:t>
            </a:r>
          </a:p>
          <a:p>
            <a:pPr lvl="1"/>
            <a:r>
              <a:rPr lang="en-GB"/>
              <a:t>Mean</a:t>
            </a:r>
          </a:p>
          <a:p>
            <a:pPr lvl="1"/>
            <a:r>
              <a:rPr lang="en-GB"/>
              <a:t>Std. Deviation</a:t>
            </a:r>
          </a:p>
          <a:p>
            <a:pPr lvl="1"/>
            <a:r>
              <a:rPr lang="en-GB"/>
              <a:t>Range</a:t>
            </a:r>
          </a:p>
          <a:p>
            <a:pPr lvl="1"/>
            <a:r>
              <a:rPr lang="en-GB"/>
              <a:t>Minimum</a:t>
            </a:r>
          </a:p>
          <a:p>
            <a:pPr lvl="1"/>
            <a:r>
              <a:rPr lang="en-GB"/>
              <a:t>Maximum</a:t>
            </a:r>
          </a:p>
          <a:p>
            <a:pPr lvl="1"/>
            <a:endParaRPr lang="en-GB"/>
          </a:p>
          <a:p>
            <a:pPr lvl="1"/>
            <a:r>
              <a:rPr lang="en-GB"/>
              <a:t>Kurtosis and Skewness</a:t>
            </a:r>
          </a:p>
          <a:p>
            <a:pPr lvl="1"/>
            <a:endParaRPr lang="en-GB"/>
          </a:p>
          <a:p>
            <a:pPr lvl="1"/>
            <a:r>
              <a:rPr lang="en-GB"/>
              <a:t>Variable list</a:t>
            </a:r>
          </a:p>
        </p:txBody>
      </p:sp>
    </p:spTree>
    <p:extLst>
      <p:ext uri="{BB962C8B-B14F-4D97-AF65-F5344CB8AC3E}">
        <p14:creationId xmlns:p14="http://schemas.microsoft.com/office/powerpoint/2010/main" val="24285669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74069-4E94-4BB9-E774-7B83F1E45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Output window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46564-EE7E-1D83-8127-729304F88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4839"/>
            <a:ext cx="11481847" cy="3926720"/>
          </a:xfrm>
        </p:spPr>
        <p:txBody>
          <a:bodyPr>
            <a:normAutofit lnSpcReduction="10000"/>
          </a:bodyPr>
          <a:lstStyle/>
          <a:p>
            <a:r>
              <a:rPr lang="en-GB"/>
              <a:t>Range </a:t>
            </a:r>
          </a:p>
          <a:p>
            <a:r>
              <a:rPr lang="en-GB"/>
              <a:t>Minimum</a:t>
            </a:r>
          </a:p>
          <a:p>
            <a:r>
              <a:rPr lang="en-GB"/>
              <a:t>Maximum</a:t>
            </a:r>
          </a:p>
          <a:p>
            <a:r>
              <a:rPr lang="en-GB"/>
              <a:t>Mean</a:t>
            </a:r>
          </a:p>
          <a:p>
            <a:r>
              <a:rPr lang="en-GB"/>
              <a:t>Standard deviation</a:t>
            </a:r>
          </a:p>
          <a:p>
            <a:endParaRPr lang="en-GB"/>
          </a:p>
          <a:p>
            <a:pPr marL="0" indent="0">
              <a:buNone/>
            </a:pPr>
            <a:r>
              <a:rPr lang="en-GB" sz="2400"/>
              <a:t>Mean (Standard Deviation)</a:t>
            </a:r>
          </a:p>
          <a:p>
            <a:pPr marL="0" indent="0">
              <a:buNone/>
            </a:pPr>
            <a:r>
              <a:rPr lang="en-GB" sz="2400"/>
              <a:t>59.75 (SD 9.14)</a:t>
            </a:r>
            <a:endParaRPr lang="en-GB"/>
          </a:p>
        </p:txBody>
      </p:sp>
      <p:pic>
        <p:nvPicPr>
          <p:cNvPr id="3074" name="Picture 2" descr="Standard Deviation: Variation from the Mean - Curvebreakers">
            <a:extLst>
              <a:ext uri="{FF2B5EF4-FFF2-40B4-BE49-F238E27FC236}">
                <a16:creationId xmlns:a16="http://schemas.microsoft.com/office/drawing/2014/main" id="{E724E921-E321-6122-26B1-B26F45115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825" y="1456441"/>
            <a:ext cx="6858000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95340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28CFB7C-024B-A22F-2A1A-52E30404B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807" y="70157"/>
            <a:ext cx="10515600" cy="1325563"/>
          </a:xfrm>
        </p:spPr>
        <p:txBody>
          <a:bodyPr/>
          <a:lstStyle/>
          <a:p>
            <a:pPr algn="ctr"/>
            <a:r>
              <a:rPr lang="en-GB"/>
              <a:t>Standard Deviation Task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D686FCCD-74F8-ACCC-7451-7229CD88EFCA}"/>
              </a:ext>
            </a:extLst>
          </p:cNvPr>
          <p:cNvSpPr txBox="1">
            <a:spLocks/>
          </p:cNvSpPr>
          <p:nvPr/>
        </p:nvSpPr>
        <p:spPr>
          <a:xfrm>
            <a:off x="662807" y="1386195"/>
            <a:ext cx="5157787" cy="3715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/>
              <a:t>Data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2A32C912-465E-A506-3E7E-0781A084B5BB}"/>
              </a:ext>
            </a:extLst>
          </p:cNvPr>
          <p:cNvSpPr txBox="1">
            <a:spLocks/>
          </p:cNvSpPr>
          <p:nvPr/>
        </p:nvSpPr>
        <p:spPr>
          <a:xfrm>
            <a:off x="662807" y="1801310"/>
            <a:ext cx="5243771" cy="409338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You conduct an evaluation of grip strength on athletes v non-athletes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D5245D63-8F92-DE00-55C9-2DA347C2300B}"/>
              </a:ext>
            </a:extLst>
          </p:cNvPr>
          <p:cNvSpPr txBox="1">
            <a:spLocks/>
          </p:cNvSpPr>
          <p:nvPr/>
        </p:nvSpPr>
        <p:spPr>
          <a:xfrm>
            <a:off x="5995219" y="1285211"/>
            <a:ext cx="5183188" cy="58306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/>
              <a:t>Questions</a:t>
            </a:r>
          </a:p>
        </p:txBody>
      </p:sp>
      <p:graphicFrame>
        <p:nvGraphicFramePr>
          <p:cNvPr id="8" name="Content Placeholder 9">
            <a:extLst>
              <a:ext uri="{FF2B5EF4-FFF2-40B4-BE49-F238E27FC236}">
                <a16:creationId xmlns:a16="http://schemas.microsoft.com/office/drawing/2014/main" id="{34E14583-BA27-0BCD-992E-233F4FDEA270}"/>
              </a:ext>
            </a:extLst>
          </p:cNvPr>
          <p:cNvGraphicFramePr>
            <a:graphicFrameLocks/>
          </p:cNvGraphicFramePr>
          <p:nvPr/>
        </p:nvGraphicFramePr>
        <p:xfrm>
          <a:off x="662807" y="2633095"/>
          <a:ext cx="518318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1594">
                  <a:extLst>
                    <a:ext uri="{9D8B030D-6E8A-4147-A177-3AD203B41FA5}">
                      <a16:colId xmlns:a16="http://schemas.microsoft.com/office/drawing/2014/main" val="3865816782"/>
                    </a:ext>
                  </a:extLst>
                </a:gridCol>
                <a:gridCol w="2591594">
                  <a:extLst>
                    <a:ext uri="{9D8B030D-6E8A-4147-A177-3AD203B41FA5}">
                      <a16:colId xmlns:a16="http://schemas.microsoft.com/office/drawing/2014/main" val="15075597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Athletes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Non-Athletes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3578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4360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31716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51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65045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029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34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6283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2516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0981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92939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834610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D19B20E-9928-F9D1-599B-DE7DB4264AC2}"/>
              </a:ext>
            </a:extLst>
          </p:cNvPr>
          <p:cNvSpPr txBox="1"/>
          <p:nvPr/>
        </p:nvSpPr>
        <p:spPr>
          <a:xfrm>
            <a:off x="6335786" y="2595773"/>
            <a:ext cx="539309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What is the mean and standard deviation for athletes and non athletes?</a:t>
            </a:r>
          </a:p>
          <a:p>
            <a:endParaRPr lang="en-GB" sz="2400"/>
          </a:p>
          <a:p>
            <a:r>
              <a:rPr lang="en-GB" sz="2400"/>
              <a:t>Calculate the range of the data.</a:t>
            </a:r>
          </a:p>
          <a:p>
            <a:endParaRPr lang="en-GB" sz="2400"/>
          </a:p>
          <a:p>
            <a:r>
              <a:rPr lang="en-GB" sz="2400"/>
              <a:t>Write a statement describing the data.</a:t>
            </a:r>
          </a:p>
        </p:txBody>
      </p:sp>
    </p:spTree>
    <p:extLst>
      <p:ext uri="{BB962C8B-B14F-4D97-AF65-F5344CB8AC3E}">
        <p14:creationId xmlns:p14="http://schemas.microsoft.com/office/powerpoint/2010/main" val="9448060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/>
              <a:t>Calculating Mean, Standard Deviation &amp;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Most SPSS output provide mean and SD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You can just calculate in using descriptives.</a:t>
            </a:r>
            <a:endParaRPr lang="en-GB">
              <a:cs typeface="Calibri"/>
            </a:endParaRPr>
          </a:p>
          <a:p>
            <a:pPr marL="0" indent="0">
              <a:buNone/>
            </a:pPr>
            <a:endParaRPr lang="en-GB"/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Input data into SPSS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Analyse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Descriptives statistics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Descriptives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Move the variables across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Options – choose those you want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OK</a:t>
            </a:r>
            <a:endParaRPr lang="en-GB" sz="2000">
              <a:cs typeface="Calibri"/>
            </a:endParaRP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11311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1EFCA16-5D2F-BC9A-5B04-2BDFF0746BCF}"/>
              </a:ext>
            </a:extLst>
          </p:cNvPr>
          <p:cNvSpPr txBox="1">
            <a:spLocks/>
          </p:cNvSpPr>
          <p:nvPr/>
        </p:nvSpPr>
        <p:spPr>
          <a:xfrm>
            <a:off x="612057" y="2099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US"/>
              <a:t>Reporting the mean and SD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D08FD91-25CD-2FDB-5369-3DB6C8E5D6F8}"/>
              </a:ext>
            </a:extLst>
          </p:cNvPr>
          <p:cNvSpPr txBox="1">
            <a:spLocks/>
          </p:cNvSpPr>
          <p:nvPr/>
        </p:nvSpPr>
        <p:spPr>
          <a:xfrm>
            <a:off x="612057" y="1481496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/>
              <a:t>The grip strength of athletes </a:t>
            </a:r>
            <a:r>
              <a:rPr lang="en-US" altLang="en-US">
                <a:solidFill>
                  <a:srgbClr val="FF0000"/>
                </a:solidFill>
              </a:rPr>
              <a:t>(n=_, _.__</a:t>
            </a:r>
            <a:r>
              <a:rPr lang="en-US" altLang="en-US">
                <a:solidFill>
                  <a:srgbClr val="FF0000"/>
                </a:solidFill>
                <a:ea typeface="MS Gothic"/>
              </a:rPr>
              <a:t>±__kg</a:t>
            </a:r>
            <a:r>
              <a:rPr lang="en-US" altLang="en-US">
                <a:solidFill>
                  <a:srgbClr val="FF0000"/>
                </a:solidFill>
                <a:latin typeface="MS Gothic"/>
                <a:ea typeface="MS Gothic"/>
              </a:rPr>
              <a:t>)</a:t>
            </a:r>
            <a:r>
              <a:rPr lang="en-US" altLang="en-US"/>
              <a:t>was greater than that of non-athletes </a:t>
            </a:r>
            <a:r>
              <a:rPr lang="en-US" altLang="en-US">
                <a:solidFill>
                  <a:srgbClr val="FF0000"/>
                </a:solidFill>
              </a:rPr>
              <a:t>(n=_,__._ </a:t>
            </a:r>
            <a:r>
              <a:rPr lang="en-US" altLang="en-US">
                <a:solidFill>
                  <a:srgbClr val="FF0000"/>
                </a:solidFill>
                <a:ea typeface="MS Gothic"/>
              </a:rPr>
              <a:t>± ____kg)</a:t>
            </a:r>
            <a:r>
              <a:rPr lang="en-US" altLang="en-US">
                <a:ea typeface="MS Gothic"/>
              </a:rPr>
              <a:t>.</a:t>
            </a:r>
          </a:p>
          <a:p>
            <a:pPr marL="0" indent="0">
              <a:buNone/>
              <a:defRPr/>
            </a:pPr>
            <a:r>
              <a:rPr lang="en-US" altLang="en-US" sz="2000">
                <a:ea typeface="MS Gothic"/>
              </a:rPr>
              <a:t>i.e. the number within the group, mean ± Standard deviation </a:t>
            </a:r>
            <a:endParaRPr lang="en-US" altLang="en-US" sz="2000">
              <a:ea typeface="MS Gothic" pitchFamily="49" charset="-128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>
              <a:ea typeface="MS Gothic" pitchFamily="49" charset="-128"/>
            </a:endParaRPr>
          </a:p>
          <a:p>
            <a:pPr marL="0" indent="0">
              <a:buNone/>
              <a:defRPr/>
            </a:pPr>
            <a:r>
              <a:rPr lang="en-US" altLang="en-US">
                <a:ea typeface="MS Gothic"/>
              </a:rPr>
              <a:t>1 SD is assumed unless otherwise stated. </a:t>
            </a:r>
            <a:endParaRPr lang="en-US" altLang="en-US">
              <a:ea typeface="MS Gothic" pitchFamily="49" charset="-128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>
              <a:ea typeface="MS Gothic" pitchFamily="49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>
                <a:solidFill>
                  <a:srgbClr val="0070C0"/>
                </a:solidFill>
                <a:ea typeface="MS Gothic"/>
              </a:rPr>
              <a:t>The higher range of strength in non-athletes (29kg) compared to athletes (12kg) results in a greater standard deviation and means that there is a greater variable in strength score in the non-athlete group</a:t>
            </a:r>
          </a:p>
        </p:txBody>
      </p:sp>
    </p:spTree>
    <p:extLst>
      <p:ext uri="{BB962C8B-B14F-4D97-AF65-F5344CB8AC3E}">
        <p14:creationId xmlns:p14="http://schemas.microsoft.com/office/powerpoint/2010/main" val="4048695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4A9ECC9-1F74-10C5-9438-040C0DC50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610" y="366016"/>
            <a:ext cx="11408779" cy="596167"/>
          </a:xfrm>
        </p:spPr>
        <p:txBody>
          <a:bodyPr>
            <a:noAutofit/>
          </a:bodyPr>
          <a:lstStyle/>
          <a:p>
            <a:pPr algn="ctr"/>
            <a:r>
              <a:rPr lang="en-GB" sz="3200"/>
              <a:t>Confidence Intervals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A114476-C984-DDC1-BBAE-EB601FB1D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221" y="1097782"/>
            <a:ext cx="10784610" cy="46624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/>
              <a:t>Calculating the mean of a group only allows you to describe the mean of </a:t>
            </a:r>
            <a:r>
              <a:rPr lang="en-GB" sz="2400" b="1"/>
              <a:t>that</a:t>
            </a:r>
            <a:r>
              <a:rPr lang="en-GB" sz="2400"/>
              <a:t> group.</a:t>
            </a:r>
          </a:p>
          <a:p>
            <a:pPr marL="0" indent="0">
              <a:buNone/>
            </a:pPr>
            <a:r>
              <a:rPr lang="en-GB" sz="2400"/>
              <a:t>Calculating the confidence interval from this mean and its standard deviation (normally with a certainty of 95% probability) allows you to predict the mean score within the population as a whole. </a:t>
            </a:r>
          </a:p>
          <a:p>
            <a:pPr marL="0" indent="0">
              <a:buNone/>
            </a:pPr>
            <a:r>
              <a:rPr lang="en-GB" sz="2400"/>
              <a:t>However this calculation only provides a range score that the mean lies between.</a:t>
            </a:r>
          </a:p>
          <a:p>
            <a:pPr marL="0" indent="0">
              <a:buNone/>
            </a:pPr>
            <a:endParaRPr lang="en-GB" sz="2400"/>
          </a:p>
          <a:p>
            <a:pPr marL="0" indent="0" algn="ctr">
              <a:buNone/>
            </a:pPr>
            <a:r>
              <a:rPr lang="en-GB" sz="2400"/>
              <a:t>i.e. The mean strength of the group was 34.5±9.5kg (95% CI 29.5, 39.5)</a:t>
            </a:r>
          </a:p>
          <a:p>
            <a:pPr marL="0" indent="0" algn="ctr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This means that the mean strength of the whole population from which the group mean was derived is between 29.5kg and 39.5kg.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You should report the CI along with the mean and standard deviation within the results section.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92468271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1704BFB-17DE-510B-09BD-79C66F42C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>
              <a:defRPr/>
            </a:pPr>
            <a:r>
              <a:rPr lang="en-GB"/>
              <a:t>Why Is Confidence Interval Important</a:t>
            </a:r>
          </a:p>
        </p:txBody>
      </p:sp>
      <p:pic>
        <p:nvPicPr>
          <p:cNvPr id="5" name="Picture 2" descr="Image result for confidence interval">
            <a:extLst>
              <a:ext uri="{FF2B5EF4-FFF2-40B4-BE49-F238E27FC236}">
                <a16:creationId xmlns:a16="http://schemas.microsoft.com/office/drawing/2014/main" id="{0564F013-D3FE-68CF-AC8F-6E1C69D43E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032" y="1816101"/>
            <a:ext cx="50292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0" descr="Image result for confidence interval comparisons 2 samples">
            <a:extLst>
              <a:ext uri="{FF2B5EF4-FFF2-40B4-BE49-F238E27FC236}">
                <a16:creationId xmlns:a16="http://schemas.microsoft.com/office/drawing/2014/main" id="{9D744860-3EA4-651A-75CE-2A18A7AB2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6" y="2071689"/>
            <a:ext cx="3990769" cy="2892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ight Arrow 3">
            <a:extLst>
              <a:ext uri="{FF2B5EF4-FFF2-40B4-BE49-F238E27FC236}">
                <a16:creationId xmlns:a16="http://schemas.microsoft.com/office/drawing/2014/main" id="{B3A7A7B6-B856-BEC8-7C18-EE756407ACBC}"/>
              </a:ext>
            </a:extLst>
          </p:cNvPr>
          <p:cNvSpPr/>
          <p:nvPr/>
        </p:nvSpPr>
        <p:spPr>
          <a:xfrm>
            <a:off x="6096001" y="3271839"/>
            <a:ext cx="1152525" cy="517525"/>
          </a:xfrm>
          <a:prstGeom prst="rightArrow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4388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8890CA7-E6FE-5B2D-BA80-F5A82FB58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GB"/>
              <a:t>Calculating the Confidence Interval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D1489DA-2A6C-0188-463C-7C13C3C5C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094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The confidence intervals is a standard output in SPSS but can be calculated.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Using SPSS determine the mean, standard deviation and confidence interval of the variables within data set 1</a:t>
            </a:r>
            <a:r>
              <a:rPr lang="en-GB"/>
              <a:t>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6" name="Picture 5" descr="F:\PHd\ci-for-the-mean-formula.png">
            <a:extLst>
              <a:ext uri="{FF2B5EF4-FFF2-40B4-BE49-F238E27FC236}">
                <a16:creationId xmlns:a16="http://schemas.microsoft.com/office/drawing/2014/main" id="{A7E04FDE-A843-C48C-5CFB-6C0A7EE3247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164" y="2939747"/>
            <a:ext cx="2846901" cy="141423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 Box 2">
            <a:extLst>
              <a:ext uri="{FF2B5EF4-FFF2-40B4-BE49-F238E27FC236}">
                <a16:creationId xmlns:a16="http://schemas.microsoft.com/office/drawing/2014/main" id="{760BD01A-8A93-EE08-63C4-AC3BFFDD09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4229" y="2939747"/>
            <a:ext cx="3662728" cy="14773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</a:t>
            </a:r>
          </a:p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 is the mean value</a:t>
            </a:r>
          </a:p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 is 1.96</a:t>
            </a:r>
          </a:p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 is the standard deviation</a:t>
            </a:r>
          </a:p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is the number of data points</a:t>
            </a:r>
          </a:p>
        </p:txBody>
      </p:sp>
    </p:spTree>
    <p:extLst>
      <p:ext uri="{BB962C8B-B14F-4D97-AF65-F5344CB8AC3E}">
        <p14:creationId xmlns:p14="http://schemas.microsoft.com/office/powerpoint/2010/main" val="5530738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97D6A508-CCC8-BF1F-7144-46EE3C8F527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55261" y="350036"/>
          <a:ext cx="9081478" cy="186912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97354">
                  <a:extLst>
                    <a:ext uri="{9D8B030D-6E8A-4147-A177-3AD203B41FA5}">
                      <a16:colId xmlns:a16="http://schemas.microsoft.com/office/drawing/2014/main" val="2807726206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804959323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2709609514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1900509471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3853552244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2486897094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2869364817"/>
                    </a:ext>
                  </a:extLst>
                </a:gridCol>
              </a:tblGrid>
              <a:tr h="312617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Tests of Normality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537137"/>
                  </a:ext>
                </a:extLst>
              </a:tr>
              <a:tr h="230908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4000">
                          <a:effectLst/>
                        </a:rPr>
                        <a:t> 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grid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Kolmogorov-</a:t>
                      </a:r>
                      <a:r>
                        <a:rPr lang="en-GB" sz="2400" err="1">
                          <a:effectLst/>
                        </a:rPr>
                        <a:t>Smirnov</a:t>
                      </a:r>
                      <a:r>
                        <a:rPr lang="en-GB" sz="2400" baseline="30000" err="1">
                          <a:effectLst/>
                        </a:rPr>
                        <a:t>a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Shapiro-Wilk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589873"/>
                  </a:ext>
                </a:extLst>
              </a:tr>
              <a:tr h="4049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Statistic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</a:rPr>
                        <a:t>df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Sig.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Statistic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</a:rPr>
                        <a:t>df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Sig.</a:t>
                      </a:r>
                      <a:endParaRPr lang="en-GB" sz="360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013310431"/>
                  </a:ext>
                </a:extLst>
              </a:tr>
              <a:tr h="26914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weight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.198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.000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.833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360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22453991"/>
                  </a:ext>
                </a:extLst>
              </a:tr>
              <a:tr h="41861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BMI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.114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.165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.952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solidFill>
                            <a:srgbClr val="0070C0"/>
                          </a:solidFill>
                          <a:effectLst/>
                        </a:rPr>
                        <a:t>.054</a:t>
                      </a:r>
                      <a:endParaRPr lang="en-GB" sz="3600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49589351"/>
                  </a:ext>
                </a:extLst>
              </a:tr>
              <a:tr h="230908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a. Lilliefors Significance Correction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5903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BC5FDD0-A990-2F51-1FF8-0DABAAB3FACD}"/>
              </a:ext>
            </a:extLst>
          </p:cNvPr>
          <p:cNvSpPr txBox="1"/>
          <p:nvPr/>
        </p:nvSpPr>
        <p:spPr>
          <a:xfrm>
            <a:off x="790331" y="2360288"/>
            <a:ext cx="1061133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You will get both a histogram and table output,</a:t>
            </a:r>
          </a:p>
          <a:p>
            <a:endParaRPr lang="en-GB" sz="2400"/>
          </a:p>
          <a:p>
            <a:r>
              <a:rPr lang="en-GB" sz="2400"/>
              <a:t>The values to consider are the sig value is Shapiro-Wilks.</a:t>
            </a:r>
          </a:p>
          <a:p>
            <a:endParaRPr lang="en-GB" sz="2400"/>
          </a:p>
          <a:p>
            <a:r>
              <a:rPr lang="en-GB" sz="2400">
                <a:solidFill>
                  <a:srgbClr val="FF0000"/>
                </a:solidFill>
              </a:rPr>
              <a:t>If the sig value is below 0.05 then the test show that the data is </a:t>
            </a:r>
            <a:r>
              <a:rPr lang="en-GB" sz="2400" err="1">
                <a:solidFill>
                  <a:srgbClr val="FF0000"/>
                </a:solidFill>
              </a:rPr>
              <a:t>significanctly</a:t>
            </a:r>
            <a:r>
              <a:rPr lang="en-GB" sz="2400">
                <a:solidFill>
                  <a:srgbClr val="FF0000"/>
                </a:solidFill>
              </a:rPr>
              <a:t> different from that which you would expect in normally distribute data. – weight.</a:t>
            </a:r>
          </a:p>
          <a:p>
            <a:endParaRPr lang="en-GB" sz="2400"/>
          </a:p>
          <a:p>
            <a:r>
              <a:rPr lang="en-GB" sz="2400">
                <a:solidFill>
                  <a:srgbClr val="0070C0"/>
                </a:solidFill>
              </a:rPr>
              <a:t>If the sig value is greater than 0.05 then the test show that the data is similar to that which you would expect in normally distribute data – BMI.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81627957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1DFB644-6BBA-C360-E7C8-88E461D3D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316" y="-165814"/>
            <a:ext cx="10515600" cy="1325563"/>
          </a:xfrm>
        </p:spPr>
        <p:txBody>
          <a:bodyPr/>
          <a:lstStyle/>
          <a:p>
            <a:pPr algn="ctr"/>
            <a:r>
              <a:rPr lang="en-GB"/>
              <a:t>Statistical Tests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D1EE41D3-F8A6-DE1D-B7DE-A4893322661D}"/>
              </a:ext>
            </a:extLst>
          </p:cNvPr>
          <p:cNvSpPr txBox="1">
            <a:spLocks/>
          </p:cNvSpPr>
          <p:nvPr/>
        </p:nvSpPr>
        <p:spPr>
          <a:xfrm>
            <a:off x="299398" y="719532"/>
            <a:ext cx="5157787" cy="524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18371DE4-F5A8-63B6-BB9B-49744B1CF075}"/>
              </a:ext>
            </a:extLst>
          </p:cNvPr>
          <p:cNvSpPr txBox="1">
            <a:spLocks/>
          </p:cNvSpPr>
          <p:nvPr/>
        </p:nvSpPr>
        <p:spPr>
          <a:xfrm>
            <a:off x="758671" y="1164204"/>
            <a:ext cx="5157787" cy="405111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u="sng"/>
              <a:t>Relationships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r>
              <a:rPr lang="en-GB" sz="2000"/>
              <a:t>Pearson’s moment correlations</a:t>
            </a:r>
          </a:p>
          <a:p>
            <a:r>
              <a:rPr lang="en-GB" sz="2000"/>
              <a:t>Linear regression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u="sng"/>
              <a:t>Differences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r>
              <a:rPr lang="en-GB" sz="2000"/>
              <a:t>T-tests</a:t>
            </a:r>
          </a:p>
          <a:p>
            <a:r>
              <a:rPr lang="en-GB" sz="2000"/>
              <a:t>ANOVA’s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2D2F04FD-09F3-AFEB-2E18-540999273F82}"/>
              </a:ext>
            </a:extLst>
          </p:cNvPr>
          <p:cNvSpPr txBox="1">
            <a:spLocks/>
          </p:cNvSpPr>
          <p:nvPr/>
        </p:nvSpPr>
        <p:spPr>
          <a:xfrm>
            <a:off x="5832116" y="772107"/>
            <a:ext cx="5183188" cy="58391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70C0"/>
                </a:solidFill>
              </a:rPr>
              <a:t>Non- Parametric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906959C5-95E2-6C68-0414-7370ABC3601D}"/>
              </a:ext>
            </a:extLst>
          </p:cNvPr>
          <p:cNvSpPr txBox="1">
            <a:spLocks/>
          </p:cNvSpPr>
          <p:nvPr/>
        </p:nvSpPr>
        <p:spPr>
          <a:xfrm>
            <a:off x="6533534" y="1244090"/>
            <a:ext cx="5183188" cy="4051113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u="sng"/>
              <a:t>Relationships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r>
              <a:rPr lang="en-GB"/>
              <a:t>Spearman rank order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 u="sng"/>
              <a:t>Differences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r>
              <a:rPr lang="en-GB"/>
              <a:t>Mann-Whitney U-test</a:t>
            </a:r>
          </a:p>
          <a:p>
            <a:r>
              <a:rPr lang="en-GB"/>
              <a:t>Wilcoxen matched pairs</a:t>
            </a:r>
          </a:p>
          <a:p>
            <a:endParaRPr lang="en-GB"/>
          </a:p>
          <a:p>
            <a:r>
              <a:rPr lang="en-GB"/>
              <a:t>Kurskall Wallis ANOVA</a:t>
            </a:r>
          </a:p>
          <a:p>
            <a:r>
              <a:rPr lang="en-GB"/>
              <a:t>Friedman 2 way ANOVA</a:t>
            </a:r>
          </a:p>
          <a:p>
            <a:r>
              <a:rPr lang="en-GB"/>
              <a:t>Chi Sqared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98256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1C46B-B5F8-11FB-B24E-5BBDA3139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DIFFERENCE – T-Tests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40A5E-CBBB-5BE1-9871-5BEFF2198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5677" y="1868129"/>
            <a:ext cx="9844118" cy="3435107"/>
          </a:xfrm>
        </p:spPr>
        <p:txBody>
          <a:bodyPr/>
          <a:lstStyle/>
          <a:p>
            <a:r>
              <a:rPr lang="en-GB"/>
              <a:t>Independent t-test</a:t>
            </a:r>
          </a:p>
          <a:p>
            <a:pPr lvl="1"/>
            <a:r>
              <a:rPr lang="en-GB"/>
              <a:t>A comparison between two groups to see if they are different</a:t>
            </a:r>
          </a:p>
          <a:p>
            <a:r>
              <a:rPr lang="en-GB"/>
              <a:t>Paired t-test</a:t>
            </a:r>
          </a:p>
          <a:p>
            <a:pPr lvl="1"/>
            <a:r>
              <a:rPr lang="en-GB"/>
              <a:t>Same group tested on two occasions/ two variables to see if there is a difference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9566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E7B06495-5D4A-202F-C6D8-F9C7E2DD00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14529" y="176059"/>
            <a:ext cx="8229600" cy="1139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>
                <a:effectLst/>
              </a:rPr>
              <a:t>Which type of t-test would the following use? (Paired of Independent?)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5E0BF364-1BDE-C21E-F90D-6416320A7CBE}"/>
              </a:ext>
            </a:extLst>
          </p:cNvPr>
          <p:cNvSpPr txBox="1">
            <a:spLocks noChangeArrowheads="1"/>
          </p:cNvSpPr>
          <p:nvPr/>
        </p:nvSpPr>
        <p:spPr>
          <a:xfrm>
            <a:off x="1347023" y="1412875"/>
            <a:ext cx="8964613" cy="489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/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Weight of a group at w1 and w6 of diet programme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State anxiety levels for a group of males and a group of females,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Comparison of 100m times between elite / non-elite runners,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Levels of alcohol consumption for a group of students tested at the start of year 1 and at the end of year 1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Mood state before and after exercise for a group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Differences in motivation type between a group of exercisers and a group of non-exercisers,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Strength test results for a group before and after weight training programme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A comparison of nutritional levels between vegetarian and vegan diets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Attendance figures between school 1 and school 2</a:t>
            </a:r>
          </a:p>
          <a:p>
            <a:pPr marL="381000" indent="-3810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endParaRPr lang="en-GB" altLang="en-US" sz="2000"/>
          </a:p>
        </p:txBody>
      </p:sp>
    </p:spTree>
    <p:extLst>
      <p:ext uri="{BB962C8B-B14F-4D97-AF65-F5344CB8AC3E}">
        <p14:creationId xmlns:p14="http://schemas.microsoft.com/office/powerpoint/2010/main" val="145590259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21-F725-90AB-5B82-AC51F77C7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SPSS Independent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EE57D-F6D9-D101-808E-5F101915A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defRPr/>
            </a:pPr>
            <a:r>
              <a:rPr lang="en-US" sz="3200" err="1"/>
              <a:t>Analyse</a:t>
            </a:r>
            <a:endParaRPr lang="en-GB" sz="3200"/>
          </a:p>
          <a:p>
            <a:pPr eaLnBrk="1" hangingPunct="1">
              <a:defRPr/>
            </a:pPr>
            <a:r>
              <a:rPr lang="en-US" sz="3200"/>
              <a:t>Compare means</a:t>
            </a:r>
            <a:endParaRPr lang="en-GB" sz="3200"/>
          </a:p>
          <a:p>
            <a:pPr eaLnBrk="1" hangingPunct="1">
              <a:defRPr/>
            </a:pPr>
            <a:r>
              <a:rPr lang="en-US" sz="3200"/>
              <a:t>Independent t-test</a:t>
            </a:r>
            <a:endParaRPr lang="en-GB" sz="32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You have two gender groups so move this to the grouping variable box – you then define the groups (in this example, group 1=m and group 2=f because in the data the genders are labeled 1 and 2)</a:t>
            </a:r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Energy intake is your test variable to move this to the test variable box</a:t>
            </a:r>
          </a:p>
          <a:p>
            <a:pPr marL="0" indent="0" eaLnBrk="1" hangingPunct="1">
              <a:buFontTx/>
              <a:buNone/>
              <a:defRPr/>
            </a:pPr>
            <a:endParaRPr lang="en-US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Press Ok and you get descriptive stats and the t-test scores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eaLnBrk="1" hangingPunct="1">
              <a:defRPr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8593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981A28A-7D2A-5B9D-38EE-9CAEA9B11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297" y="199155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/>
              <a:t>SPSS Output tables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EA482AD-7497-A27E-7C79-9094D42097E9}"/>
              </a:ext>
            </a:extLst>
          </p:cNvPr>
          <p:cNvGraphicFramePr>
            <a:graphicFrameLocks noGrp="1"/>
          </p:cNvGraphicFramePr>
          <p:nvPr/>
        </p:nvGraphicFramePr>
        <p:xfrm>
          <a:off x="818606" y="3013556"/>
          <a:ext cx="8784982" cy="33075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20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21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1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245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330455">
                <a:tc gridSpan="11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Independent Samples Test</a:t>
                      </a:r>
                      <a:endParaRPr lang="en-GB" sz="24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3728">
                <a:tc rowSpan="3"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Levene's Test for Equality of Variances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t-test for Equality of Means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372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df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 (2-tailed)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Mean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Std. Error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95% Confidence Interval of the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0455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Lower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Upper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0455">
                <a:tc rowSpan="2"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energy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.263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.612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1.435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.163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196.43997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-121.11921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685.00383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703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not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1.466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26.993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.154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192.33709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-112.70543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676.59005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706D376-E602-6522-5633-69A02F101024}"/>
              </a:ext>
            </a:extLst>
          </p:cNvPr>
          <p:cNvGraphicFramePr>
            <a:graphicFrameLocks noGrp="1"/>
          </p:cNvGraphicFramePr>
          <p:nvPr/>
        </p:nvGraphicFramePr>
        <p:xfrm>
          <a:off x="3297492" y="1198444"/>
          <a:ext cx="7798211" cy="14050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069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19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59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78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359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32951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51270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Group Statistics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gender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Deviation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Error 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27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energy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16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2171.2500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569.36040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142.34010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2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13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1889.3077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466.39797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129.35552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011573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641CA-E0CC-4B7C-09BF-4D0CB5F27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write up (ind. T-test)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3345E-8702-7C4C-719C-D6C10DE1E8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u="sng"/>
              <a:t>The data would be reported;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 </a:t>
            </a:r>
            <a:endParaRPr lang="en-GB" sz="2800"/>
          </a:p>
          <a:p>
            <a:pPr eaLnBrk="1" hangingPunct="1">
              <a:defRPr/>
            </a:pPr>
            <a:r>
              <a:rPr lang="en-US" sz="2800"/>
              <a:t>A comparison of energy intake identified that men (n=16, 2171</a:t>
            </a:r>
            <a:r>
              <a:rPr lang="en-GB" sz="2800"/>
              <a:t>±569 Kcals) </a:t>
            </a:r>
            <a:r>
              <a:rPr lang="en-US" sz="2800"/>
              <a:t>consumed more calories than women (n= 13, 1889</a:t>
            </a:r>
            <a:r>
              <a:rPr lang="en-GB" sz="2800"/>
              <a:t>±466 Kcals) though this was not statistically different </a:t>
            </a:r>
            <a:r>
              <a:rPr lang="en-US" sz="2800"/>
              <a:t>(t(27)=1.435, p=0.163) 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GB" sz="2800"/>
              <a:t> </a:t>
            </a:r>
          </a:p>
          <a:p>
            <a:pPr eaLnBrk="1" hangingPunct="1">
              <a:defRPr/>
            </a:pPr>
            <a:r>
              <a:rPr lang="en-GB" sz="2800"/>
              <a:t>Where t(degrees of freedom)= score, p=value.</a:t>
            </a:r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GB" sz="2800" u="sng"/>
              <a:t>Outcome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eaLnBrk="1" hangingPunct="1">
              <a:defRPr/>
            </a:pPr>
            <a:r>
              <a:rPr lang="en-GB" sz="2800" b="1"/>
              <a:t>The data therefore accepts the null hypothesis and concludes there is no difference in calorific consumption between men and women.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31786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2694C-6A13-3F28-BDAC-AFFF54B07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Paired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20BCE-8906-B739-4085-022D8A8F1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/>
              <a:t>We are going to determine whether the measure of body fat by sum of skinfolds (</a:t>
            </a:r>
            <a:r>
              <a:rPr lang="en-GB" err="1"/>
              <a:t>siri</a:t>
            </a:r>
            <a:r>
              <a:rPr lang="en-GB"/>
              <a:t>) provides the same information as body fat measured by impedance?</a:t>
            </a:r>
          </a:p>
          <a:p>
            <a:pPr marL="0" indent="0" eaLnBrk="1" hangingPunct="1">
              <a:buFontTx/>
              <a:buNone/>
              <a:defRPr/>
            </a:pPr>
            <a:endParaRPr lang="en-GB"/>
          </a:p>
          <a:p>
            <a:pPr marL="0" indent="0" eaLnBrk="1" hangingPunct="1">
              <a:buFontTx/>
              <a:buNone/>
              <a:defRPr/>
            </a:pPr>
            <a:r>
              <a:rPr lang="en-GB" sz="2400" b="1"/>
              <a:t>H</a:t>
            </a:r>
            <a:r>
              <a:rPr lang="en-GB" sz="2400" b="1" baseline="-25000"/>
              <a:t>0</a:t>
            </a:r>
            <a:r>
              <a:rPr lang="en-GB" sz="2400" b="1"/>
              <a:t> there is no difference in body fat measured by impedance compared to using the </a:t>
            </a:r>
            <a:r>
              <a:rPr lang="en-GB" sz="2400" b="1" err="1"/>
              <a:t>siri</a:t>
            </a:r>
            <a:r>
              <a:rPr lang="en-GB" sz="2400" b="1"/>
              <a:t> equation method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4278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66C80-E555-2552-9207-D5DE63123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SPSS Paired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D0A89-7CF3-AD97-651C-9B6F24AD78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err="1"/>
              <a:t>Analyse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Compare means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Paired samples t-test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Move over skinfold to variable 1 and impedance to variable 2.</a:t>
            </a:r>
            <a:endParaRPr lang="en-GB" sz="2800"/>
          </a:p>
          <a:p>
            <a:pPr marL="0" indent="0" eaLnBrk="1" hangingPunct="1">
              <a:buNone/>
              <a:defRPr/>
            </a:pPr>
            <a:r>
              <a:rPr lang="en-US" sz="2800"/>
              <a:t>Press Ok and you get descriptive stats and the </a:t>
            </a:r>
          </a:p>
          <a:p>
            <a:pPr marL="0" indent="0" eaLnBrk="1" hangingPunct="1">
              <a:buNone/>
              <a:defRPr/>
            </a:pPr>
            <a:r>
              <a:rPr lang="en-US" sz="2800"/>
              <a:t>	t-test scores.</a:t>
            </a:r>
            <a:endParaRPr lang="en-GB" sz="2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95826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8D64410-7327-9DFA-E6DB-5A7B2BFC2DAE}"/>
              </a:ext>
            </a:extLst>
          </p:cNvPr>
          <p:cNvGraphicFramePr>
            <a:graphicFrameLocks noGrp="1"/>
          </p:cNvGraphicFramePr>
          <p:nvPr/>
        </p:nvGraphicFramePr>
        <p:xfrm>
          <a:off x="2911167" y="341810"/>
          <a:ext cx="5687146" cy="10110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312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73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73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24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3431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3431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7042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Statistics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62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7042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Pair 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skinfold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28.6037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5.91208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1.13778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70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imped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29.7926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6.02679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1.15986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947932-435C-52EE-67F7-95E91FECFCD4}"/>
              </a:ext>
            </a:extLst>
          </p:cNvPr>
          <p:cNvGraphicFramePr>
            <a:graphicFrameLocks noGrp="1"/>
          </p:cNvGraphicFramePr>
          <p:nvPr/>
        </p:nvGraphicFramePr>
        <p:xfrm>
          <a:off x="4075728" y="2113903"/>
          <a:ext cx="4668086" cy="10202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330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0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93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60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93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30767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Correlations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72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Correlation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Sig.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0767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&amp;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.992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588A6FE-00DB-5FAD-F774-FA2D6F5122FE}"/>
              </a:ext>
            </a:extLst>
          </p:cNvPr>
          <p:cNvGraphicFramePr>
            <a:graphicFrameLocks noGrp="1"/>
          </p:cNvGraphicFramePr>
          <p:nvPr/>
        </p:nvGraphicFramePr>
        <p:xfrm>
          <a:off x="1759037" y="3506224"/>
          <a:ext cx="8354563" cy="195638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84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52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71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1441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1441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49462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96571">
                <a:tc gridSpan="10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Test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6571">
                <a:tc rowSpan="3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Differences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df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Sig. (2-tailed)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666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95% Confidence Interval of the Difference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0712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Lower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Upper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657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-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-1.18889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.77872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.14987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-1.49694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-.88084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-7.933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75417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54F56-D7A8-BAAC-8DA4-8594966F4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Write up (paired t-test)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39DE7-9D42-169D-58AE-B19397174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3200"/>
              <a:t>In a comparison of methods used to determine percentage body fat it was found that the skinfold method (28.4</a:t>
            </a:r>
            <a:r>
              <a:rPr lang="en-GB" sz="3200"/>
              <a:t>±6%) resulted is significantly lower values (t(20)=-6.728, p&lt;0.01) than the impedance method </a:t>
            </a:r>
            <a:r>
              <a:rPr lang="en-US" sz="3200"/>
              <a:t>(29.7</a:t>
            </a:r>
            <a:r>
              <a:rPr lang="en-GB" sz="3200"/>
              <a:t>±6%). </a:t>
            </a:r>
          </a:p>
          <a:p>
            <a:pPr marL="0" indent="0" eaLnBrk="1" hangingPunct="1">
              <a:buFontTx/>
              <a:buNone/>
              <a:defRPr/>
            </a:pPr>
            <a:endParaRPr lang="en-GB" sz="3200" u="sng"/>
          </a:p>
          <a:p>
            <a:pPr marL="0" indent="0" eaLnBrk="1" hangingPunct="1">
              <a:buFontTx/>
              <a:buNone/>
              <a:defRPr/>
            </a:pPr>
            <a:r>
              <a:rPr lang="en-GB" sz="3200" u="sng"/>
              <a:t>Outcome</a:t>
            </a:r>
            <a:endParaRPr lang="en-GB" sz="3200"/>
          </a:p>
          <a:p>
            <a:pPr marL="0" indent="0" eaLnBrk="1" hangingPunct="1">
              <a:buFontTx/>
              <a:buNone/>
              <a:defRPr/>
            </a:pPr>
            <a:endParaRPr lang="en-GB" sz="3200"/>
          </a:p>
          <a:p>
            <a:pPr marL="0" indent="0" eaLnBrk="1" hangingPunct="1">
              <a:buFontTx/>
              <a:buNone/>
              <a:defRPr/>
            </a:pPr>
            <a:r>
              <a:rPr lang="en-GB" sz="2800" b="1"/>
              <a:t>The null hypothesis is rejected and it is concluded that the skinfold method and impedance method provide different measures of body composition.</a:t>
            </a:r>
          </a:p>
          <a:p>
            <a:pPr marL="0" indent="0" eaLnBrk="1" hangingPunct="1">
              <a:buFontTx/>
              <a:buNone/>
              <a:defRPr/>
            </a:pPr>
            <a:endParaRPr lang="en-GB" sz="2800" b="1"/>
          </a:p>
          <a:p>
            <a:pPr marL="0" indent="0" eaLnBrk="1" hangingPunct="1">
              <a:buFontTx/>
              <a:buNone/>
              <a:defRPr/>
            </a:pPr>
            <a:r>
              <a:rPr lang="en-GB" sz="2800" b="1"/>
              <a:t>However it should also be notes that the two sets of data are highly correlated!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43615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/>
              <a:t>Conducting a Bivariate Correlation in SPSS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24745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Enter variable view</a:t>
            </a:r>
          </a:p>
          <a:p>
            <a:pPr marL="0" indent="0">
              <a:buNone/>
            </a:pPr>
            <a:r>
              <a:rPr lang="en-GB">
                <a:solidFill>
                  <a:srgbClr val="0070C0"/>
                </a:solidFill>
              </a:rPr>
              <a:t>Under name</a:t>
            </a:r>
          </a:p>
          <a:p>
            <a:pPr marL="0" indent="0">
              <a:buNone/>
            </a:pPr>
            <a:r>
              <a:rPr lang="en-GB"/>
              <a:t>Row 1 - grip</a:t>
            </a:r>
          </a:p>
          <a:p>
            <a:pPr marL="0" indent="0">
              <a:buNone/>
            </a:pPr>
            <a:r>
              <a:rPr lang="en-GB"/>
              <a:t>Row 2 - forearm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solidFill>
                  <a:srgbClr val="0070C0"/>
                </a:solidFill>
              </a:rPr>
              <a:t>In measure </a:t>
            </a:r>
            <a:r>
              <a:rPr lang="en-GB"/>
              <a:t>for each select scale data.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Enter data view</a:t>
            </a:r>
          </a:p>
        </p:txBody>
      </p:sp>
    </p:spTree>
    <p:extLst>
      <p:ext uri="{BB962C8B-B14F-4D97-AF65-F5344CB8AC3E}">
        <p14:creationId xmlns:p14="http://schemas.microsoft.com/office/powerpoint/2010/main" val="384404106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7084" y="332656"/>
            <a:ext cx="9453716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You’ll see grip and forearm now as column headings.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Copy data across from spread sheet.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2400"/>
              <a:t>Click</a:t>
            </a:r>
          </a:p>
          <a:p>
            <a:pPr>
              <a:buFont typeface="+mj-lt"/>
              <a:buAutoNum type="arabicPeriod"/>
            </a:pPr>
            <a:r>
              <a:rPr lang="en-GB" sz="2400"/>
              <a:t>Analyse</a:t>
            </a:r>
          </a:p>
          <a:p>
            <a:pPr>
              <a:buFont typeface="+mj-lt"/>
              <a:buAutoNum type="arabicPeriod"/>
            </a:pPr>
            <a:r>
              <a:rPr lang="en-GB" sz="2400"/>
              <a:t>correlate</a:t>
            </a:r>
          </a:p>
          <a:p>
            <a:pPr>
              <a:buFont typeface="+mj-lt"/>
              <a:buAutoNum type="arabicPeriod"/>
            </a:pPr>
            <a:r>
              <a:rPr lang="en-GB" sz="2400"/>
              <a:t>Bivariate</a:t>
            </a:r>
          </a:p>
          <a:p>
            <a:pPr>
              <a:buFont typeface="+mj-lt"/>
              <a:buAutoNum type="arabicPeriod"/>
            </a:pPr>
            <a:r>
              <a:rPr lang="en-GB" sz="2400" err="1"/>
              <a:t>Pearsons</a:t>
            </a:r>
            <a:r>
              <a:rPr lang="en-GB" sz="2400"/>
              <a:t> (as data is scale / interval) and tick 2 tailed and flag significance</a:t>
            </a:r>
          </a:p>
          <a:p>
            <a:pPr>
              <a:buFont typeface="+mj-lt"/>
              <a:buAutoNum type="arabicPeriod"/>
            </a:pPr>
            <a:r>
              <a:rPr lang="en-GB" sz="2400"/>
              <a:t>In options tick means and SD’s- continue</a:t>
            </a:r>
          </a:p>
          <a:p>
            <a:pPr>
              <a:buFont typeface="+mj-lt"/>
              <a:buAutoNum type="arabicPeriod"/>
            </a:pPr>
            <a:r>
              <a:rPr lang="en-GB" sz="2400"/>
              <a:t>Move the variables across into variables box</a:t>
            </a:r>
          </a:p>
          <a:p>
            <a:pPr marL="0" indent="0">
              <a:buNone/>
            </a:pPr>
            <a:r>
              <a:rPr lang="en-GB" sz="3600"/>
              <a:t>Press ok</a:t>
            </a:r>
          </a:p>
        </p:txBody>
      </p:sp>
    </p:spTree>
    <p:extLst>
      <p:ext uri="{BB962C8B-B14F-4D97-AF65-F5344CB8AC3E}">
        <p14:creationId xmlns:p14="http://schemas.microsoft.com/office/powerpoint/2010/main" val="100718052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/>
              <a:t>SPSS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199" y="4360897"/>
            <a:ext cx="8229600" cy="14687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/>
              <a:t>The values required are;</a:t>
            </a:r>
          </a:p>
          <a:p>
            <a:pPr marL="0" indent="0">
              <a:buNone/>
            </a:pPr>
            <a:r>
              <a:rPr lang="en-GB" sz="2000"/>
              <a:t>	the correlation (</a:t>
            </a:r>
            <a:r>
              <a:rPr lang="en-GB" sz="2000" err="1"/>
              <a:t>r-value</a:t>
            </a:r>
            <a:r>
              <a:rPr lang="en-GB" sz="2000"/>
              <a:t>) = 0.919</a:t>
            </a:r>
          </a:p>
          <a:p>
            <a:pPr marL="0" indent="0">
              <a:buNone/>
            </a:pPr>
            <a:r>
              <a:rPr lang="en-GB" sz="2000"/>
              <a:t>	Significance (p)	            p &lt; 0.000</a:t>
            </a:r>
          </a:p>
          <a:p>
            <a:pPr marL="0" indent="0">
              <a:buNone/>
            </a:pPr>
            <a:r>
              <a:rPr lang="en-GB" sz="2000"/>
              <a:t>	** indicates this is significant at the p&lt;0.1 level </a:t>
            </a:r>
            <a:r>
              <a:rPr lang="en-GB" sz="2000" err="1"/>
              <a:t>i.e</a:t>
            </a:r>
            <a:r>
              <a:rPr lang="en-GB" sz="2000"/>
              <a:t> the two values are 	correlated</a:t>
            </a:r>
          </a:p>
        </p:txBody>
      </p:sp>
      <p:sp>
        <p:nvSpPr>
          <p:cNvPr id="4" name="Rectangle 3"/>
          <p:cNvSpPr/>
          <p:nvPr/>
        </p:nvSpPr>
        <p:spPr>
          <a:xfrm>
            <a:off x="1847528" y="980729"/>
            <a:ext cx="3312368" cy="196977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1200" b="1"/>
          </a:p>
          <a:p>
            <a:r>
              <a:rPr lang="en-GB" sz="1200" b="1"/>
              <a:t>Descriptive Statistics</a:t>
            </a:r>
            <a:r>
              <a:rPr lang="en-GB" sz="1200"/>
              <a:t>	</a:t>
            </a:r>
          </a:p>
          <a:p>
            <a:r>
              <a:rPr lang="en-GB" sz="1200"/>
              <a:t>	Mean	Std. Deviation	 N	</a:t>
            </a:r>
          </a:p>
          <a:p>
            <a:r>
              <a:rPr lang="en-GB" sz="1400"/>
              <a:t>grip	39.0000	12.23383	13	</a:t>
            </a:r>
          </a:p>
          <a:p>
            <a:r>
              <a:rPr lang="en-GB" sz="1400"/>
              <a:t>forearm	24.0769	3.20056	13</a:t>
            </a:r>
            <a:r>
              <a:rPr lang="en-GB" sz="1200"/>
              <a:t>	</a:t>
            </a:r>
          </a:p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31904" y="1028343"/>
            <a:ext cx="4752528" cy="415498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2000" b="1"/>
          </a:p>
          <a:p>
            <a:r>
              <a:rPr lang="en-GB" sz="1600" b="1"/>
              <a:t>Correlations</a:t>
            </a:r>
            <a:r>
              <a:rPr lang="en-GB" sz="1600"/>
              <a:t>	</a:t>
            </a:r>
          </a:p>
          <a:p>
            <a:r>
              <a:rPr lang="en-GB" sz="1600"/>
              <a:t>	grip	forearm	</a:t>
            </a:r>
          </a:p>
          <a:p>
            <a:r>
              <a:rPr lang="en-GB" sz="1600"/>
              <a:t>grip	Pearson Correlation	1	</a:t>
            </a:r>
            <a:r>
              <a:rPr lang="en-GB" sz="1600">
                <a:solidFill>
                  <a:srgbClr val="FF0000"/>
                </a:solidFill>
              </a:rPr>
              <a:t>.919</a:t>
            </a:r>
            <a:r>
              <a:rPr lang="en-GB" sz="1600" baseline="30000">
                <a:solidFill>
                  <a:srgbClr val="FF0000"/>
                </a:solidFill>
              </a:rPr>
              <a:t>**</a:t>
            </a:r>
            <a:r>
              <a:rPr lang="en-GB" sz="1600"/>
              <a:t>	</a:t>
            </a:r>
          </a:p>
          <a:p>
            <a:r>
              <a:rPr lang="en-GB" sz="1600"/>
              <a:t>	Sig. (2-tailed)		</a:t>
            </a:r>
            <a:r>
              <a:rPr lang="en-GB" sz="1600">
                <a:solidFill>
                  <a:srgbClr val="FF0000"/>
                </a:solidFill>
              </a:rPr>
              <a:t>.000</a:t>
            </a:r>
            <a:r>
              <a:rPr lang="en-GB" sz="1600"/>
              <a:t>	</a:t>
            </a:r>
          </a:p>
          <a:p>
            <a:r>
              <a:rPr lang="en-GB" sz="1600"/>
              <a:t>	N	13	13	</a:t>
            </a:r>
          </a:p>
          <a:p>
            <a:r>
              <a:rPr lang="en-GB" sz="1600"/>
              <a:t>forearm	Pearson Correlation	</a:t>
            </a:r>
            <a:r>
              <a:rPr lang="en-GB" sz="1600">
                <a:solidFill>
                  <a:srgbClr val="FF0000"/>
                </a:solidFill>
              </a:rPr>
              <a:t>.919</a:t>
            </a:r>
            <a:r>
              <a:rPr lang="en-GB" sz="1600" baseline="30000">
                <a:solidFill>
                  <a:srgbClr val="FF0000"/>
                </a:solidFill>
              </a:rPr>
              <a:t>**</a:t>
            </a:r>
            <a:r>
              <a:rPr lang="en-GB" sz="1600"/>
              <a:t>	1	</a:t>
            </a:r>
          </a:p>
          <a:p>
            <a:r>
              <a:rPr lang="en-GB" sz="1600"/>
              <a:t>	Sig. (2-tailed)	</a:t>
            </a:r>
            <a:r>
              <a:rPr lang="en-GB" sz="1600">
                <a:solidFill>
                  <a:srgbClr val="FF0000"/>
                </a:solidFill>
              </a:rPr>
              <a:t>.000</a:t>
            </a:r>
            <a:r>
              <a:rPr lang="en-GB" sz="1600"/>
              <a:t>		</a:t>
            </a:r>
          </a:p>
          <a:p>
            <a:r>
              <a:rPr lang="en-GB" sz="1600"/>
              <a:t>	N	13	13	</a:t>
            </a:r>
          </a:p>
          <a:p>
            <a:r>
              <a:rPr lang="en-GB" sz="1600"/>
              <a:t>**. Correlation is significant at the 0.01 level (2-tailed).</a:t>
            </a:r>
          </a:p>
          <a:p>
            <a:r>
              <a:rPr lang="en-GB" sz="2000"/>
              <a:t>	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74312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Addition use of the r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The correlation, r score provides a indication of relationship.</a:t>
            </a:r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r</a:t>
            </a:r>
            <a:r>
              <a:rPr lang="en-GB" baseline="30000">
                <a:solidFill>
                  <a:srgbClr val="FF0000"/>
                </a:solidFill>
              </a:rPr>
              <a:t>2</a:t>
            </a:r>
            <a:r>
              <a:rPr lang="en-GB">
                <a:solidFill>
                  <a:srgbClr val="FF0000"/>
                </a:solidFill>
              </a:rPr>
              <a:t> is and indication of variance.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If the r score is 0.919 then r</a:t>
            </a:r>
            <a:r>
              <a:rPr lang="en-GB" baseline="30000"/>
              <a:t>2</a:t>
            </a:r>
            <a:r>
              <a:rPr lang="en-GB"/>
              <a:t> is 0.84.</a:t>
            </a:r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This means that 84% of the variability between the two variable is accounted for and 16% is something else.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86966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-214978"/>
            <a:ext cx="11481847" cy="1325563"/>
          </a:xfrm>
        </p:spPr>
        <p:txBody>
          <a:bodyPr/>
          <a:lstStyle/>
          <a:p>
            <a:r>
              <a:rPr lang="en-GB"/>
              <a:t>Plotting a 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862782"/>
            <a:ext cx="8229600" cy="748680"/>
          </a:xfrm>
        </p:spPr>
        <p:txBody>
          <a:bodyPr>
            <a:normAutofit/>
          </a:bodyPr>
          <a:lstStyle/>
          <a:p>
            <a:r>
              <a:rPr lang="en-GB"/>
              <a:t>Often a very good way to see and interpret the data</a:t>
            </a:r>
          </a:p>
        </p:txBody>
      </p:sp>
      <p:graphicFrame>
        <p:nvGraphicFramePr>
          <p:cNvPr id="4" name="Chart 3"/>
          <p:cNvGraphicFramePr>
            <a:graphicFrameLocks/>
          </p:cNvGraphicFramePr>
          <p:nvPr/>
        </p:nvGraphicFramePr>
        <p:xfrm>
          <a:off x="2580623" y="1342807"/>
          <a:ext cx="7776864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2604332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/>
              <a:t>Effect Size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1124745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The p-value of a relationship only infers whether two variable change relative to each other, or not and not how strong the relationship is.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 effect size quantifies the strength of the relationship.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In a Pearson’s moment correlation the effect size is calculated as r</a:t>
            </a:r>
            <a:r>
              <a:rPr lang="en-GB" baseline="30000"/>
              <a:t>2</a:t>
            </a:r>
            <a:r>
              <a:rPr lang="en-GB"/>
              <a:t> and ranges between -1 and +1.</a:t>
            </a:r>
          </a:p>
          <a:p>
            <a:pPr marL="0" indent="0">
              <a:buNone/>
            </a:pPr>
            <a:endParaRPr lang="en-GB" baseline="30000"/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So, in the example above the r value is .919 and r</a:t>
            </a:r>
            <a:r>
              <a:rPr lang="en-GB" baseline="30000">
                <a:solidFill>
                  <a:srgbClr val="FF0000"/>
                </a:solidFill>
              </a:rPr>
              <a:t>2 </a:t>
            </a:r>
            <a:r>
              <a:rPr lang="en-GB">
                <a:solidFill>
                  <a:srgbClr val="FF0000"/>
                </a:solidFill>
              </a:rPr>
              <a:t> is .844. This mean that 84.4% of the variable in grip strength data can be accounted for by measuring of forearm girth.</a:t>
            </a:r>
            <a:endParaRPr lang="en-GB" baseline="3000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776" y="5122612"/>
            <a:ext cx="4392488" cy="163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5555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B461-8526-64CE-6663-64B0DA583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Preparing Qualitative Data for Analysis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47404FF-2800-6308-AC17-B254060CACDE}"/>
              </a:ext>
            </a:extLst>
          </p:cNvPr>
          <p:cNvSpPr/>
          <p:nvPr/>
        </p:nvSpPr>
        <p:spPr>
          <a:xfrm>
            <a:off x="351935" y="1903858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Transcribe the data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F5A3D0F-C0D8-8486-871C-DF998F3EB609}"/>
              </a:ext>
            </a:extLst>
          </p:cNvPr>
          <p:cNvSpPr/>
          <p:nvPr/>
        </p:nvSpPr>
        <p:spPr>
          <a:xfrm>
            <a:off x="4339389" y="1903857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How are you going to look at the data?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0EC59DD-EDF9-7C6B-1825-7DC2CECEBC57}"/>
              </a:ext>
            </a:extLst>
          </p:cNvPr>
          <p:cNvCxnSpPr/>
          <p:nvPr/>
        </p:nvCxnSpPr>
        <p:spPr>
          <a:xfrm flipV="1">
            <a:off x="8028264" y="2063692"/>
            <a:ext cx="964734" cy="377504"/>
          </a:xfrm>
          <a:prstGeom prst="straightConnector1">
            <a:avLst/>
          </a:prstGeom>
          <a:ln w="5715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F0C26F3-CE6B-65F6-E467-BE43D271AE10}"/>
              </a:ext>
            </a:extLst>
          </p:cNvPr>
          <p:cNvSpPr txBox="1"/>
          <p:nvPr/>
        </p:nvSpPr>
        <p:spPr>
          <a:xfrm>
            <a:off x="9236279" y="1690688"/>
            <a:ext cx="2597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Already a structure from your literature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EAB5E47-1FAF-D112-5C79-88BC779A9AE6}"/>
              </a:ext>
            </a:extLst>
          </p:cNvPr>
          <p:cNvCxnSpPr>
            <a:cxnSpLocks/>
          </p:cNvCxnSpPr>
          <p:nvPr/>
        </p:nvCxnSpPr>
        <p:spPr>
          <a:xfrm>
            <a:off x="8028264" y="3370194"/>
            <a:ext cx="964734" cy="373004"/>
          </a:xfrm>
          <a:prstGeom prst="straightConnector1">
            <a:avLst/>
          </a:prstGeom>
          <a:ln w="5715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656B727-0CB4-EA47-341C-A08A499ACA99}"/>
              </a:ext>
            </a:extLst>
          </p:cNvPr>
          <p:cNvSpPr txBox="1"/>
          <p:nvPr/>
        </p:nvSpPr>
        <p:spPr>
          <a:xfrm>
            <a:off x="9236279" y="3370194"/>
            <a:ext cx="2597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Look for themes</a:t>
            </a:r>
          </a:p>
          <a:p>
            <a:r>
              <a:rPr lang="en-GB" sz="2000"/>
              <a:t>Look for patterns</a:t>
            </a:r>
          </a:p>
        </p:txBody>
      </p:sp>
    </p:spTree>
    <p:extLst>
      <p:ext uri="{BB962C8B-B14F-4D97-AF65-F5344CB8AC3E}">
        <p14:creationId xmlns:p14="http://schemas.microsoft.com/office/powerpoint/2010/main" val="207932754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B461-8526-64CE-6663-64B0DA583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Preparing Qualitative Data for Analysis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47404FF-2800-6308-AC17-B254060CACDE}"/>
              </a:ext>
            </a:extLst>
          </p:cNvPr>
          <p:cNvSpPr/>
          <p:nvPr/>
        </p:nvSpPr>
        <p:spPr>
          <a:xfrm>
            <a:off x="351935" y="1903858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Transcribe the data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F5A3D0F-C0D8-8486-871C-DF998F3EB609}"/>
              </a:ext>
            </a:extLst>
          </p:cNvPr>
          <p:cNvSpPr/>
          <p:nvPr/>
        </p:nvSpPr>
        <p:spPr>
          <a:xfrm>
            <a:off x="4339389" y="1903857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How are you going to look at the data?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0EC59DD-EDF9-7C6B-1825-7DC2CECEBC57}"/>
              </a:ext>
            </a:extLst>
          </p:cNvPr>
          <p:cNvCxnSpPr/>
          <p:nvPr/>
        </p:nvCxnSpPr>
        <p:spPr>
          <a:xfrm flipV="1">
            <a:off x="8028264" y="2063692"/>
            <a:ext cx="964734" cy="377504"/>
          </a:xfrm>
          <a:prstGeom prst="straightConnector1">
            <a:avLst/>
          </a:prstGeom>
          <a:ln w="5715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F0C26F3-CE6B-65F6-E467-BE43D271AE10}"/>
              </a:ext>
            </a:extLst>
          </p:cNvPr>
          <p:cNvSpPr txBox="1"/>
          <p:nvPr/>
        </p:nvSpPr>
        <p:spPr>
          <a:xfrm>
            <a:off x="9236279" y="1690688"/>
            <a:ext cx="2597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Already a structure from your literature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EAB5E47-1FAF-D112-5C79-88BC779A9AE6}"/>
              </a:ext>
            </a:extLst>
          </p:cNvPr>
          <p:cNvCxnSpPr>
            <a:cxnSpLocks/>
          </p:cNvCxnSpPr>
          <p:nvPr/>
        </p:nvCxnSpPr>
        <p:spPr>
          <a:xfrm>
            <a:off x="8028264" y="3370194"/>
            <a:ext cx="964734" cy="373004"/>
          </a:xfrm>
          <a:prstGeom prst="straightConnector1">
            <a:avLst/>
          </a:prstGeom>
          <a:ln w="5715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656B727-0CB4-EA47-341C-A08A499ACA99}"/>
              </a:ext>
            </a:extLst>
          </p:cNvPr>
          <p:cNvSpPr txBox="1"/>
          <p:nvPr/>
        </p:nvSpPr>
        <p:spPr>
          <a:xfrm>
            <a:off x="9236279" y="3370194"/>
            <a:ext cx="2597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Look for themes</a:t>
            </a:r>
          </a:p>
          <a:p>
            <a:r>
              <a:rPr lang="en-GB" sz="2000"/>
              <a:t>Look for patterns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FB1EFF-51E2-FB94-EE30-F33675FA9C31}"/>
              </a:ext>
            </a:extLst>
          </p:cNvPr>
          <p:cNvSpPr/>
          <p:nvPr/>
        </p:nvSpPr>
        <p:spPr>
          <a:xfrm>
            <a:off x="9118833" y="1466129"/>
            <a:ext cx="2457974" cy="1195125"/>
          </a:xfrm>
          <a:prstGeom prst="rect">
            <a:avLst/>
          </a:prstGeom>
          <a:solidFill>
            <a:srgbClr val="FFFF00">
              <a:alpha val="23137"/>
            </a:srgbClr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CC5F484-DC89-A010-D771-F1024BAA40A4}"/>
              </a:ext>
            </a:extLst>
          </p:cNvPr>
          <p:cNvSpPr/>
          <p:nvPr/>
        </p:nvSpPr>
        <p:spPr>
          <a:xfrm>
            <a:off x="226504" y="1447068"/>
            <a:ext cx="8699382" cy="4022554"/>
          </a:xfrm>
          <a:prstGeom prst="rect">
            <a:avLst/>
          </a:prstGeom>
          <a:solidFill>
            <a:srgbClr val="FFF2CC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>
                <a:solidFill>
                  <a:schemeClr val="tx2">
                    <a:lumMod val="50000"/>
                  </a:schemeClr>
                </a:solidFill>
              </a:rPr>
              <a:t>You may be following a theory or structure you found in literature:</a:t>
            </a:r>
          </a:p>
          <a:p>
            <a:pPr marL="571500" indent="-571500">
              <a:buFontTx/>
              <a:buChar char="-"/>
            </a:pPr>
            <a:r>
              <a:rPr lang="en-GB" sz="3600">
                <a:solidFill>
                  <a:schemeClr val="tx2">
                    <a:lumMod val="50000"/>
                  </a:schemeClr>
                </a:solidFill>
              </a:rPr>
              <a:t>Self Determination Theory</a:t>
            </a:r>
          </a:p>
          <a:p>
            <a:pPr marL="571500" indent="-571500">
              <a:buFontTx/>
              <a:buChar char="-"/>
            </a:pPr>
            <a:r>
              <a:rPr lang="en-GB" sz="3600">
                <a:solidFill>
                  <a:schemeClr val="tx2">
                    <a:lumMod val="50000"/>
                  </a:schemeClr>
                </a:solidFill>
              </a:rPr>
              <a:t>Ecological system theory</a:t>
            </a:r>
          </a:p>
        </p:txBody>
      </p:sp>
    </p:spTree>
    <p:extLst>
      <p:ext uri="{BB962C8B-B14F-4D97-AF65-F5344CB8AC3E}">
        <p14:creationId xmlns:p14="http://schemas.microsoft.com/office/powerpoint/2010/main" val="44152281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B461-8526-64CE-6663-64B0DA583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Analysis: Qualitative Data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B0FD3E0-C25C-C619-0A79-2D73317AF7F5}"/>
              </a:ext>
            </a:extLst>
          </p:cNvPr>
          <p:cNvSpPr/>
          <p:nvPr/>
        </p:nvSpPr>
        <p:spPr>
          <a:xfrm>
            <a:off x="120316" y="2021305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Thematic Analysis (Braun and Clarke, 2006)</a:t>
            </a:r>
          </a:p>
        </p:txBody>
      </p:sp>
      <p:pic>
        <p:nvPicPr>
          <p:cNvPr id="1026" name="Picture 2" descr="Thematic Analysis by Braun and Clarke. Source: Braun and Clarke (2006)... |  Download Scientific Diagram">
            <a:extLst>
              <a:ext uri="{FF2B5EF4-FFF2-40B4-BE49-F238E27FC236}">
                <a16:creationId xmlns:a16="http://schemas.microsoft.com/office/drawing/2014/main" id="{523BCE34-ED19-1FFD-5A3A-1704A2D77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975" y="1844925"/>
            <a:ext cx="8080709" cy="46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388463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matic Analysis by Braun and Clarke. Source: Braun and Clarke (2006)... |  Download Scientific Diagram">
            <a:extLst>
              <a:ext uri="{FF2B5EF4-FFF2-40B4-BE49-F238E27FC236}">
                <a16:creationId xmlns:a16="http://schemas.microsoft.com/office/drawing/2014/main" id="{523BCE34-ED19-1FFD-5A3A-1704A2D77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41" y="176788"/>
            <a:ext cx="11308286" cy="650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48713B0-19A5-FFBD-EF08-E2BC5560DA3B}"/>
              </a:ext>
            </a:extLst>
          </p:cNvPr>
          <p:cNvSpPr/>
          <p:nvPr/>
        </p:nvSpPr>
        <p:spPr>
          <a:xfrm>
            <a:off x="192947" y="2751588"/>
            <a:ext cx="11727809" cy="4011337"/>
          </a:xfrm>
          <a:prstGeom prst="rect">
            <a:avLst/>
          </a:prstGeom>
          <a:solidFill>
            <a:srgbClr val="FFF2CC"/>
          </a:solidFill>
          <a:ln>
            <a:solidFill>
              <a:srgbClr val="FFF2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5DF724-1099-B56C-C122-33B7D638D8E9}"/>
              </a:ext>
            </a:extLst>
          </p:cNvPr>
          <p:cNvSpPr/>
          <p:nvPr/>
        </p:nvSpPr>
        <p:spPr>
          <a:xfrm>
            <a:off x="4387442" y="176789"/>
            <a:ext cx="7189365" cy="2484466"/>
          </a:xfrm>
          <a:prstGeom prst="rect">
            <a:avLst/>
          </a:prstGeom>
          <a:solidFill>
            <a:srgbClr val="FFFF00">
              <a:alpha val="23137"/>
            </a:srgbClr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8CF46A-583F-8699-7250-67A9572273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341" y="2961225"/>
            <a:ext cx="3592062" cy="35920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D36FE5B-1B8C-1A20-A283-77AA55754BEE}"/>
              </a:ext>
            </a:extLst>
          </p:cNvPr>
          <p:cNvSpPr txBox="1"/>
          <p:nvPr/>
        </p:nvSpPr>
        <p:spPr>
          <a:xfrm>
            <a:off x="4513277" y="3656973"/>
            <a:ext cx="70635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Look through the text:</a:t>
            </a:r>
          </a:p>
          <a:p>
            <a:pPr marL="342900" indent="-342900">
              <a:buFontTx/>
              <a:buChar char="-"/>
            </a:pPr>
            <a:r>
              <a:rPr lang="en-GB" sz="2400"/>
              <a:t>Identify the interesting points of what is said</a:t>
            </a:r>
          </a:p>
          <a:p>
            <a:pPr marL="342900" indent="-342900">
              <a:buFontTx/>
              <a:buChar char="-"/>
            </a:pPr>
            <a:r>
              <a:rPr lang="en-GB" sz="2400"/>
              <a:t>Every time [SOMETHING] is talked about</a:t>
            </a:r>
          </a:p>
          <a:p>
            <a:pPr marL="342900" indent="-342900">
              <a:buFontTx/>
              <a:buChar char="-"/>
            </a:pPr>
            <a:r>
              <a:rPr lang="en-GB" sz="2400"/>
              <a:t>Looking for patterns</a:t>
            </a:r>
          </a:p>
          <a:p>
            <a:pPr marL="342900" indent="-342900">
              <a:buFontTx/>
              <a:buChar char="-"/>
            </a:pPr>
            <a:r>
              <a:rPr lang="en-GB" sz="2400"/>
              <a:t>Positive and Negative</a:t>
            </a:r>
          </a:p>
        </p:txBody>
      </p:sp>
    </p:spTree>
    <p:extLst>
      <p:ext uri="{BB962C8B-B14F-4D97-AF65-F5344CB8AC3E}">
        <p14:creationId xmlns:p14="http://schemas.microsoft.com/office/powerpoint/2010/main" val="338033731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F6B9E4-CCC7-E902-6719-508F6A35D6B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9955" y="1535974"/>
            <a:ext cx="11480800" cy="299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/>
              <a:t>Experience of a pool leisure centre session</a:t>
            </a:r>
          </a:p>
          <a:p>
            <a:r>
              <a:rPr lang="en-GB" sz="2200"/>
              <a:t>Children’s perspectives of the importance of PE</a:t>
            </a:r>
          </a:p>
          <a:p>
            <a:r>
              <a:rPr lang="en-GB" sz="2200"/>
              <a:t>Exploring experiences of a Slow Adventure intervention</a:t>
            </a:r>
          </a:p>
          <a:p>
            <a:r>
              <a:rPr lang="en-GB" sz="2200"/>
              <a:t>What are the supports and barriers for parents for child’s healthy eating?</a:t>
            </a:r>
          </a:p>
          <a:p>
            <a:r>
              <a:rPr lang="en-GB" sz="2200"/>
              <a:t>Injury rehab experiences of elite athletes</a:t>
            </a:r>
          </a:p>
          <a:p>
            <a:r>
              <a:rPr lang="en-GB" sz="2200"/>
              <a:t>How do elite athletes prepare for high-pressure comp?</a:t>
            </a:r>
          </a:p>
          <a:p>
            <a:r>
              <a:rPr lang="en-GB" sz="2200"/>
              <a:t>How do athletes describe the feeling of “flow”?</a:t>
            </a:r>
          </a:p>
        </p:txBody>
      </p:sp>
    </p:spTree>
    <p:extLst>
      <p:ext uri="{BB962C8B-B14F-4D97-AF65-F5344CB8AC3E}">
        <p14:creationId xmlns:p14="http://schemas.microsoft.com/office/powerpoint/2010/main" val="116504142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4F22-D4B2-A691-03DF-23CA22D1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23047"/>
          </a:xfrm>
        </p:spPr>
        <p:txBody>
          <a:bodyPr/>
          <a:lstStyle/>
          <a:p>
            <a:r>
              <a:rPr lang="en-GB"/>
              <a:t>Proposal breakdown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4DB6DD-DFCA-7087-43C5-DD79B0C6D4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1934" y="1261654"/>
          <a:ext cx="11480799" cy="4394200"/>
        </p:xfrm>
        <a:graphic>
          <a:graphicData uri="http://schemas.openxmlformats.org/drawingml/2006/table">
            <a:tbl>
              <a:tblPr firstCol="1" bandCol="1">
                <a:tableStyleId>{5C22544A-7EE6-4342-B048-85BDC9FD1C3A}</a:tableStyleId>
              </a:tblPr>
              <a:tblGrid>
                <a:gridCol w="3826933">
                  <a:extLst>
                    <a:ext uri="{9D8B030D-6E8A-4147-A177-3AD203B41FA5}">
                      <a16:colId xmlns:a16="http://schemas.microsoft.com/office/drawing/2014/main" val="502062215"/>
                    </a:ext>
                  </a:extLst>
                </a:gridCol>
                <a:gridCol w="1634694">
                  <a:extLst>
                    <a:ext uri="{9D8B030D-6E8A-4147-A177-3AD203B41FA5}">
                      <a16:colId xmlns:a16="http://schemas.microsoft.com/office/drawing/2014/main" val="4214142302"/>
                    </a:ext>
                  </a:extLst>
                </a:gridCol>
                <a:gridCol w="6019172">
                  <a:extLst>
                    <a:ext uri="{9D8B030D-6E8A-4147-A177-3AD203B41FA5}">
                      <a16:colId xmlns:a16="http://schemas.microsoft.com/office/drawing/2014/main" val="3285687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Summary Purpose of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The purpose of this research project is to…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142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Intro and supporting literature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Funnel literature information leading to your research question</a:t>
                      </a:r>
                    </a:p>
                    <a:p>
                      <a:r>
                        <a:rPr lang="en-GB" b="1"/>
                        <a:t>Rationale for topic</a:t>
                      </a:r>
                    </a:p>
                    <a:p>
                      <a:r>
                        <a:rPr lang="en-GB"/>
                        <a:t>What do we know about what has already been down with participants and methodology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595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Rationale for the methodology. </a:t>
                      </a:r>
                      <a:r>
                        <a:rPr lang="en-GB"/>
                        <a:t>Explain your research design. Talking about your methodology approach and methods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98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How are you going to analyse data. Depending on the methodology and methods chosen.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023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With link to policy explain the ethical issues for your study and how you are going to combat them.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10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Timeline of your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Not included in word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List or table. Explain how you are going to manage your project of time by the deadline.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683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935134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460A4-6FE3-866E-EF19-815D548B7C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505EC-7A42-796D-155F-778D424AF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660B5-91E7-5265-959E-BB721A5A3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54A746-C594-B2B0-29F2-3EF1089159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1187"/>
            <a:ext cx="12192000" cy="415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4588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66</Slides>
  <Notes>4</Notes>
  <HiddenSlides>0</HiddenSlide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66</vt:i4>
      </vt:variant>
    </vt:vector>
  </HeadingPairs>
  <TitlesOfParts>
    <vt:vector size="72" baseType="lpstr">
      <vt:lpstr>UWTSD 200_Title Page</vt:lpstr>
      <vt:lpstr>UWTSD 200_Title Page 2</vt:lpstr>
      <vt:lpstr>UWTSD 200_Text 1</vt:lpstr>
      <vt:lpstr>UWTSD 200_Text 2</vt:lpstr>
      <vt:lpstr>UWTSD 200_Text 5</vt:lpstr>
      <vt:lpstr>UWTSD 200_Text 6</vt:lpstr>
      <vt:lpstr>PowerPoint Presentation</vt:lpstr>
      <vt:lpstr>Up to analysis Introduction and background: Literature review of your topic. Aims objectives Research questions hypotheses Methodology: Design and process of collecting your data to answer your research question Ethics: Ethical considerations specific to your study (citing UWTSD guidance) Data Analysis: How are you doing to analyse the data?</vt:lpstr>
      <vt:lpstr>Two session objectives</vt:lpstr>
      <vt:lpstr>PowerPoint Presentation</vt:lpstr>
      <vt:lpstr>Quantitative Research</vt:lpstr>
      <vt:lpstr>Scientific Method </vt:lpstr>
      <vt:lpstr>Scientific Method </vt:lpstr>
      <vt:lpstr>Scientific Method </vt:lpstr>
      <vt:lpstr>Scientific Method </vt:lpstr>
      <vt:lpstr>PowerPoint Presentation</vt:lpstr>
      <vt:lpstr>Scientific Method </vt:lpstr>
      <vt:lpstr>Hypothesis</vt:lpstr>
      <vt:lpstr>Scientific Method </vt:lpstr>
      <vt:lpstr>Research design Diagram</vt:lpstr>
      <vt:lpstr>Pre experimental (no control group)</vt:lpstr>
      <vt:lpstr>True experimental design</vt:lpstr>
      <vt:lpstr>Quasi experimental design</vt:lpstr>
      <vt:lpstr>PowerPoint Presentation</vt:lpstr>
      <vt:lpstr>Scientific Method </vt:lpstr>
      <vt:lpstr>Scientific Method </vt:lpstr>
      <vt:lpstr>Statistical Tests: Level of Data</vt:lpstr>
      <vt:lpstr>Statistical Tests</vt:lpstr>
      <vt:lpstr>Thinking about normality</vt:lpstr>
      <vt:lpstr>PowerPoint Presentation</vt:lpstr>
      <vt:lpstr>PowerPoint Presentation</vt:lpstr>
      <vt:lpstr>Types of Statistics</vt:lpstr>
      <vt:lpstr>Significance</vt:lpstr>
      <vt:lpstr>Parametric v Non-parametric</vt:lpstr>
      <vt:lpstr>Statistical Tests</vt:lpstr>
      <vt:lpstr>Types of Test</vt:lpstr>
      <vt:lpstr>Normal Distribution</vt:lpstr>
      <vt:lpstr>PowerPoint Presentation</vt:lpstr>
      <vt:lpstr>PowerPoint Presentation</vt:lpstr>
      <vt:lpstr>PowerPoint Presentation</vt:lpstr>
      <vt:lpstr>PowerPoint Presentation</vt:lpstr>
      <vt:lpstr>Output window</vt:lpstr>
      <vt:lpstr>Standard Deviation Task</vt:lpstr>
      <vt:lpstr>Calculating Mean, Standard Deviation &amp; Range</vt:lpstr>
      <vt:lpstr>PowerPoint Presentation</vt:lpstr>
      <vt:lpstr>Confidence Intervals</vt:lpstr>
      <vt:lpstr>Why Is Confidence Interval Important</vt:lpstr>
      <vt:lpstr>Calculating the Confidence Interval</vt:lpstr>
      <vt:lpstr>PowerPoint Presentation</vt:lpstr>
      <vt:lpstr>Statistical Tests</vt:lpstr>
      <vt:lpstr>DIFFERENCE – T-Tests</vt:lpstr>
      <vt:lpstr>Which type of t-test would the following use? (Paired of Independent?)</vt:lpstr>
      <vt:lpstr>SPSS Independent t-test</vt:lpstr>
      <vt:lpstr>SPSS Output tables</vt:lpstr>
      <vt:lpstr>The write up (ind. T-test)</vt:lpstr>
      <vt:lpstr>Paired t-test</vt:lpstr>
      <vt:lpstr>SPSS Paired t-test</vt:lpstr>
      <vt:lpstr>PowerPoint Presentation</vt:lpstr>
      <vt:lpstr>Write up (paired t-test)</vt:lpstr>
      <vt:lpstr>Conducting a Bivariate Correlation in SPSS</vt:lpstr>
      <vt:lpstr>PowerPoint Presentation</vt:lpstr>
      <vt:lpstr>SPSS output</vt:lpstr>
      <vt:lpstr>Addition use of the r values</vt:lpstr>
      <vt:lpstr>Plotting a correlation</vt:lpstr>
      <vt:lpstr>Effect Size</vt:lpstr>
      <vt:lpstr>Preparing Qualitative Data for Analysis</vt:lpstr>
      <vt:lpstr>Preparing Qualitative Data for Analysis</vt:lpstr>
      <vt:lpstr>Data Analysis: Qualitative Data</vt:lpstr>
      <vt:lpstr>PowerPoint Presentation</vt:lpstr>
      <vt:lpstr>PowerPoint Presentation</vt:lpstr>
      <vt:lpstr>Proposal breakdown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cp:lastPrinted>2023-11-20T09:38:44Z</cp:lastPrinted>
  <dcterms:created xsi:type="dcterms:W3CDTF">2021-03-09T15:35:42Z</dcterms:created>
  <dcterms:modified xsi:type="dcterms:W3CDTF">2025-11-24T09:57:48Z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