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58" r:id="rId6"/>
    <p:sldId id="375" r:id="rId7"/>
    <p:sldId id="381" r:id="rId8"/>
    <p:sldId id="382" r:id="rId9"/>
    <p:sldId id="383" r:id="rId10"/>
    <p:sldId id="384" r:id="rId11"/>
    <p:sldId id="457" r:id="rId12"/>
    <p:sldId id="387" r:id="rId13"/>
    <p:sldId id="459" r:id="rId14"/>
    <p:sldId id="342" r:id="rId15"/>
    <p:sldId id="460" r:id="rId16"/>
    <p:sldId id="314" r:id="rId17"/>
    <p:sldId id="257" r:id="rId18"/>
    <p:sldId id="318" r:id="rId19"/>
    <p:sldId id="264" r:id="rId20"/>
    <p:sldId id="259" r:id="rId21"/>
    <p:sldId id="261" r:id="rId22"/>
    <p:sldId id="262" r:id="rId23"/>
    <p:sldId id="273" r:id="rId24"/>
    <p:sldId id="272" r:id="rId25"/>
    <p:sldId id="274" r:id="rId26"/>
    <p:sldId id="275" r:id="rId27"/>
    <p:sldId id="277" r:id="rId28"/>
    <p:sldId id="278" r:id="rId29"/>
    <p:sldId id="308" r:id="rId30"/>
    <p:sldId id="309" r:id="rId31"/>
    <p:sldId id="310" r:id="rId32"/>
    <p:sldId id="319" r:id="rId33"/>
    <p:sldId id="315" r:id="rId34"/>
    <p:sldId id="320" r:id="rId35"/>
    <p:sldId id="321" r:id="rId36"/>
    <p:sldId id="322" r:id="rId37"/>
    <p:sldId id="323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EDFAE7-78AA-45EE-B57F-3C9A3BFDFD53}" v="1" dt="2025-01-29T11:17:04.2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88" autoAdjust="0"/>
    <p:restoredTop sz="96015" autoAdjust="0"/>
  </p:normalViewPr>
  <p:slideViewPr>
    <p:cSldViewPr>
      <p:cViewPr varScale="1">
        <p:scale>
          <a:sx n="125" d="100"/>
          <a:sy n="125" d="100"/>
        </p:scale>
        <p:origin x="171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6E178-1C92-40DA-98DB-907056CF1F90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E63EE-4661-4476-9232-7E61DEBEA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58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BB2FFBC-ECC8-4E72-ACD7-AC5B3AC7D391}" type="slidenum">
              <a:rPr lang="en-US" altLang="en-US" sz="1200"/>
              <a:pPr/>
              <a:t>3</a:t>
            </a:fld>
            <a:endParaRPr lang="en-US" altLang="en-US" sz="120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271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9B5DD2D-80F8-4C47-BE29-F71863EB928E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271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1584D15-F658-456F-8F61-E80EBA02FF6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C13233-64BC-4954-9464-11A8667DC6C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271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702DC87-2809-4E8A-B7E5-19578CF611C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271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1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3671C7C-5C30-4951-A09C-C7DE0069A227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3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309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435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003513CA-A7AD-8A50-64B3-7801F64A6F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4548C914-DDAC-90FA-D660-1550FDE643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85963909-B1FA-1416-2DCF-226795CB3F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CFDD2CC8-FBF2-0133-BB6F-B8EB7F42FC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832375"/>
            <a:ext cx="9036496" cy="1470025"/>
          </a:xfrm>
        </p:spPr>
        <p:txBody>
          <a:bodyPr>
            <a:normAutofit/>
          </a:bodyPr>
          <a:lstStyle/>
          <a:p>
            <a:pPr algn="l"/>
            <a:r>
              <a:rPr lang="en-GB" sz="3200" b="1" i="0" u="none" strike="noStrike" dirty="0" err="1">
                <a:effectLst/>
                <a:latin typeface="Lato" panose="020F0502020204030203" pitchFamily="34" charset="0"/>
              </a:rPr>
              <a:t>CertHE</a:t>
            </a:r>
            <a:r>
              <a:rPr lang="en-GB" sz="3200" b="1" i="0" u="none" strike="noStrike" dirty="0">
                <a:effectLst/>
                <a:latin typeface="Lato" panose="020F0502020204030203" pitchFamily="34" charset="0"/>
              </a:rPr>
              <a:t> - Computing Skills for the Workplace</a:t>
            </a:r>
            <a:endParaRPr lang="en-GB" sz="3200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323528" y="479715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Sadhana Jha/Mohammed Ben Farah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03 : ER to Relational Schema and Normalization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987" y="1196752"/>
            <a:ext cx="7272808" cy="301947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29A5D6"/>
                </a:solidFill>
                <a:latin typeface="Open Sans"/>
              </a:rPr>
              <a:t>ER Modelling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29A5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ER to Relational Schema</a:t>
            </a:r>
            <a:endParaRPr lang="en-GB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ED8FD3C-3771-1968-E042-55214A12A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053" y="2492896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4C3A8C8-1BA7-4535-808C-0989B0B796DE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525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Week and Strong Entities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8620" y="1718563"/>
            <a:ext cx="8575868" cy="1409448"/>
          </a:xfrm>
        </p:spPr>
        <p:txBody>
          <a:bodyPr>
            <a:noAutofit/>
          </a:bodyPr>
          <a:lstStyle/>
          <a:p>
            <a:r>
              <a:rPr lang="en-US" altLang="en-US" sz="2400" dirty="0"/>
              <a:t>A </a:t>
            </a:r>
            <a:r>
              <a:rPr lang="en-US" altLang="en-US" sz="2400" b="1" dirty="0">
                <a:solidFill>
                  <a:srgbClr val="002060"/>
                </a:solidFill>
              </a:rPr>
              <a:t>weak entity set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/>
              <a:t>is one whose existence is dependent on another entity, called its </a:t>
            </a:r>
            <a:r>
              <a:rPr lang="en-US" altLang="en-US" sz="2400" b="1" dirty="0">
                <a:solidFill>
                  <a:srgbClr val="002060"/>
                </a:solidFill>
              </a:rPr>
              <a:t>identifying entity</a:t>
            </a:r>
          </a:p>
          <a:p>
            <a:endParaRPr lang="en-US" altLang="en-US" sz="2400" dirty="0">
              <a:solidFill>
                <a:srgbClr val="002060"/>
              </a:solidFill>
            </a:endParaRPr>
          </a:p>
          <a:p>
            <a:r>
              <a:rPr lang="en-US" altLang="en-US" sz="2400" dirty="0"/>
              <a:t>Instead of associating a primary key with a weak entity, we use the identifying entity, along with extra attributes called </a:t>
            </a:r>
            <a:r>
              <a:rPr lang="en-US" altLang="en-US" sz="2400" b="1" dirty="0">
                <a:solidFill>
                  <a:srgbClr val="002060"/>
                </a:solidFill>
              </a:rPr>
              <a:t>discriminator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/>
              <a:t>to uniquely identify a weak entity. </a:t>
            </a:r>
          </a:p>
          <a:p>
            <a:endParaRPr lang="en-US" altLang="en-US" sz="2400" dirty="0"/>
          </a:p>
          <a:p>
            <a:r>
              <a:rPr lang="en-US" altLang="en-US" sz="2400" dirty="0"/>
              <a:t>An entity set that is not a weak entity set is termed a </a:t>
            </a:r>
            <a:r>
              <a:rPr lang="en-US" altLang="en-US" sz="2400" b="1" dirty="0">
                <a:solidFill>
                  <a:srgbClr val="002060"/>
                </a:solidFill>
              </a:rPr>
              <a:t>strong entity set</a:t>
            </a:r>
            <a:r>
              <a:rPr lang="en-US" altLang="en-US" sz="2400" dirty="0">
                <a:solidFill>
                  <a:srgbClr val="000099"/>
                </a:solidFill>
              </a:rPr>
              <a:t>.</a:t>
            </a:r>
          </a:p>
          <a:p>
            <a:pPr marL="0" indent="0">
              <a:buNone/>
            </a:pPr>
            <a:endParaRPr lang="en-US" altLang="en-US" sz="2400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2604BBA-5A1B-425B-BBBF-E447F1A4D69A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3952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Representing Entity Sets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304506"/>
            <a:ext cx="8075240" cy="1896665"/>
          </a:xfrm>
        </p:spPr>
        <p:txBody>
          <a:bodyPr>
            <a:noAutofit/>
          </a:bodyPr>
          <a:lstStyle/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strong entity set reduces to a schema with the same attributes</a:t>
            </a:r>
          </a:p>
          <a:p>
            <a:pPr>
              <a:buFont typeface="Monotype Sorts" charset="2"/>
              <a:buNone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course(</a:t>
            </a:r>
            <a:r>
              <a:rPr lang="en-US" altLang="en-US" sz="2400" i="1" dirty="0" err="1">
                <a:latin typeface="Calibri" panose="020F0502020204030204" pitchFamily="34" charset="0"/>
                <a:cs typeface="Calibri" panose="020F0502020204030204" pitchFamily="34" charset="0"/>
              </a:rPr>
              <a:t>course_id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, title, credits)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weak entity set becomes a table that includes a column for the primary key of the identifying strong entity set  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section( </a:t>
            </a:r>
            <a:r>
              <a:rPr lang="en-US" altLang="en-US" sz="2400" i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course_id</a:t>
            </a:r>
            <a:r>
              <a:rPr lang="en-US" altLang="en-US" sz="2400" i="1" u="sng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en-US" sz="2400" i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sec_id</a:t>
            </a:r>
            <a:r>
              <a:rPr lang="en-US" altLang="en-US" sz="2400" i="1" u="sng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altLang="en-US" sz="2400" i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sem</a:t>
            </a:r>
            <a:r>
              <a:rPr lang="en-US" altLang="en-US" sz="2400" i="1" u="sng" dirty="0">
                <a:latin typeface="Calibri" panose="020F0502020204030204" pitchFamily="34" charset="0"/>
                <a:cs typeface="Calibri" panose="020F0502020204030204" pitchFamily="34" charset="0"/>
              </a:rPr>
              <a:t>, year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)</a:t>
            </a:r>
          </a:p>
          <a:p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3D06F8-D751-6BAD-0007-E3D6022A2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4221088"/>
            <a:ext cx="4943712" cy="133240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B752CFA-C0EB-4F40-9218-876595694A01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5" y="188640"/>
            <a:ext cx="8424936" cy="45720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Representation of Entity Sets with Composite Attributes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67744" y="1052736"/>
            <a:ext cx="6696744" cy="3823097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Composite attributes are flattened out by creating a separate attribute for each component attribute</a:t>
            </a:r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Example: given entity set </a:t>
            </a:r>
            <a:r>
              <a:rPr lang="en-US" altLang="en-US" b="1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dirty="0">
                <a:ea typeface="ＭＳ Ｐゴシック" panose="020B0600070205080204" pitchFamily="34" charset="-128"/>
              </a:rPr>
              <a:t> with composite attribute </a:t>
            </a:r>
            <a:r>
              <a:rPr lang="en-US" altLang="en-US" i="1" dirty="0">
                <a:ea typeface="ＭＳ Ｐゴシック" panose="020B0600070205080204" pitchFamily="34" charset="-128"/>
              </a:rPr>
              <a:t>name</a:t>
            </a:r>
            <a:r>
              <a:rPr lang="en-US" altLang="en-US" dirty="0">
                <a:ea typeface="ＭＳ Ｐゴシック" panose="020B0600070205080204" pitchFamily="34" charset="-128"/>
              </a:rPr>
              <a:t> with component attributes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and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last_name</a:t>
            </a:r>
            <a:r>
              <a:rPr lang="en-US" altLang="en-US" dirty="0">
                <a:ea typeface="ＭＳ Ｐゴシック" panose="020B0600070205080204" pitchFamily="34" charset="-128"/>
              </a:rPr>
              <a:t> the schema corresponding to the entity set has two attributes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name_first_name</a:t>
            </a:r>
            <a:r>
              <a:rPr lang="en-US" altLang="en-US" dirty="0">
                <a:ea typeface="ＭＳ Ｐゴシック" panose="020B0600070205080204" pitchFamily="34" charset="-128"/>
              </a:rPr>
              <a:t>  and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name_last_name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Prefix omitted if there is no ambiguity (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could be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)</a:t>
            </a:r>
          </a:p>
          <a:p>
            <a:pPr marL="342900" lvl="1" indent="0">
              <a:buSzPct val="110000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Ignoring multivalued attributes, extended instructor schema is</a:t>
            </a:r>
          </a:p>
          <a:p>
            <a:pPr lvl="1">
              <a:lnSpc>
                <a:spcPct val="170000"/>
              </a:lnSpc>
              <a:buSzPct val="110000"/>
              <a:buFont typeface="Arial" panose="020B0604020202020204" pitchFamily="34" charset="0"/>
              <a:buChar char="•"/>
            </a:pPr>
            <a:r>
              <a:rPr lang="en-US" altLang="en-US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(ID,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middle_initial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last_name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     </a:t>
            </a:r>
          </a:p>
          <a:p>
            <a:pPr marL="457200" lvl="1" indent="0">
              <a:lnSpc>
                <a:spcPct val="170000"/>
              </a:lnSpc>
              <a:buSzPct val="110000"/>
              <a:buNone/>
            </a:pP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apt_number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city, state,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zip_code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	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date_of_birth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)</a:t>
            </a:r>
          </a:p>
          <a:p>
            <a:pPr lvl="1"/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25" y="1412776"/>
            <a:ext cx="1803750" cy="3823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7F47A9-E6D0-5409-3A6F-C84212AA8437}"/>
              </a:ext>
            </a:extLst>
          </p:cNvPr>
          <p:cNvCxnSpPr/>
          <p:nvPr/>
        </p:nvCxnSpPr>
        <p:spPr>
          <a:xfrm>
            <a:off x="502863" y="227687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82367E4-35D0-317F-AC98-90EA4569013B}"/>
              </a:ext>
            </a:extLst>
          </p:cNvPr>
          <p:cNvCxnSpPr/>
          <p:nvPr/>
        </p:nvCxnSpPr>
        <p:spPr>
          <a:xfrm>
            <a:off x="755576" y="3356992"/>
            <a:ext cx="0" cy="576064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DE0AB57-0ECE-E298-197D-007EEFD8D6A2}"/>
              </a:ext>
            </a:extLst>
          </p:cNvPr>
          <p:cNvCxnSpPr>
            <a:cxnSpLocks/>
          </p:cNvCxnSpPr>
          <p:nvPr/>
        </p:nvCxnSpPr>
        <p:spPr>
          <a:xfrm flipH="1">
            <a:off x="4283968" y="3573016"/>
            <a:ext cx="288032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18AB3CC-4636-DD7B-955D-95A761C846ED}"/>
              </a:ext>
            </a:extLst>
          </p:cNvPr>
          <p:cNvCxnSpPr>
            <a:cxnSpLocks/>
          </p:cNvCxnSpPr>
          <p:nvPr/>
        </p:nvCxnSpPr>
        <p:spPr>
          <a:xfrm flipH="1">
            <a:off x="3275856" y="3933056"/>
            <a:ext cx="3384376" cy="0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4677EE1-E8DB-4D68-A10F-B4FE5C51B6C8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237469"/>
            <a:ext cx="8784976" cy="457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Representation of Entity Sets with Multivalued Attributes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18379" y="1218818"/>
            <a:ext cx="6758940" cy="401038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multivalued attribute </a:t>
            </a:r>
            <a:r>
              <a:rPr lang="en-US" altLang="en-US" i="1" dirty="0"/>
              <a:t>M</a:t>
            </a:r>
            <a:r>
              <a:rPr lang="en-US" altLang="en-US" dirty="0"/>
              <a:t> of an entity </a:t>
            </a:r>
            <a:r>
              <a:rPr lang="en-US" altLang="en-US" i="1" dirty="0"/>
              <a:t>E</a:t>
            </a:r>
            <a:r>
              <a:rPr lang="en-US" altLang="en-US" dirty="0"/>
              <a:t> is represented by a separate schema </a:t>
            </a:r>
            <a:r>
              <a:rPr lang="en-US" altLang="en-US" i="1" dirty="0"/>
              <a:t>EM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Schema </a:t>
            </a:r>
            <a:r>
              <a:rPr lang="en-US" altLang="en-US" i="1" dirty="0"/>
              <a:t>EM</a:t>
            </a:r>
            <a:r>
              <a:rPr lang="en-US" altLang="en-US" dirty="0"/>
              <a:t> has attributes corresponding to the primary key of </a:t>
            </a:r>
            <a:r>
              <a:rPr lang="en-US" altLang="en-US" i="1" dirty="0"/>
              <a:t>E</a:t>
            </a:r>
            <a:r>
              <a:rPr lang="en-US" altLang="en-US" dirty="0"/>
              <a:t> and an attribute corresponding to multivalued attribute </a:t>
            </a:r>
            <a:r>
              <a:rPr lang="en-US" altLang="en-US" i="1" dirty="0"/>
              <a:t>M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/>
          </a:p>
          <a:p>
            <a:pPr lvl="1">
              <a:lnSpc>
                <a:spcPct val="170000"/>
              </a:lnSpc>
              <a:buSzPct val="110000"/>
              <a:buFont typeface="Arial" panose="020B0604020202020204" pitchFamily="34" charset="0"/>
              <a:buChar char="•"/>
            </a:pPr>
            <a:r>
              <a:rPr lang="en-US" altLang="en-US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(ID,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middle_initial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last_name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     </a:t>
            </a:r>
          </a:p>
          <a:p>
            <a:pPr marL="457200" lvl="1" indent="0">
              <a:lnSpc>
                <a:spcPct val="170000"/>
              </a:lnSpc>
              <a:buSzPct val="110000"/>
              <a:buNone/>
            </a:pP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	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apt_number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city, state, 	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zip_code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date_of_birth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)</a:t>
            </a:r>
          </a:p>
          <a:p>
            <a:pPr>
              <a:buFont typeface="Wingdings" panose="05000000000000000000" pitchFamily="2" charset="2"/>
              <a:buChar char="§"/>
            </a:pPr>
            <a:br>
              <a:rPr lang="en-US" altLang="en-US" dirty="0"/>
            </a:br>
            <a:r>
              <a:rPr lang="en-US" altLang="en-US" dirty="0"/>
              <a:t>    </a:t>
            </a:r>
            <a:r>
              <a:rPr lang="en-US" altLang="en-US" i="1" dirty="0" err="1"/>
              <a:t>inst_phone</a:t>
            </a:r>
            <a:r>
              <a:rPr lang="en-US" altLang="en-US" dirty="0">
                <a:solidFill>
                  <a:srgbClr val="FF0000"/>
                </a:solidFill>
              </a:rPr>
              <a:t>(</a:t>
            </a:r>
            <a:r>
              <a:rPr lang="en-US" altLang="en-US" i="1" dirty="0">
                <a:solidFill>
                  <a:srgbClr val="FF0000"/>
                </a:solidFill>
              </a:rPr>
              <a:t> </a:t>
            </a:r>
            <a:r>
              <a:rPr lang="en-US" altLang="en-US" i="1" u="sng" dirty="0">
                <a:solidFill>
                  <a:srgbClr val="FF0000"/>
                </a:solidFill>
              </a:rPr>
              <a:t>ID</a:t>
            </a:r>
            <a:r>
              <a:rPr lang="en-US" altLang="en-US" i="1" dirty="0">
                <a:solidFill>
                  <a:srgbClr val="FF0000"/>
                </a:solidFill>
              </a:rPr>
              <a:t>, </a:t>
            </a:r>
            <a:r>
              <a:rPr lang="en-US" altLang="en-US" i="1" u="sng" dirty="0" err="1">
                <a:solidFill>
                  <a:srgbClr val="FF0000"/>
                </a:solidFill>
              </a:rPr>
              <a:t>phone_number</a:t>
            </a:r>
            <a:r>
              <a:rPr lang="en-US" altLang="en-US" dirty="0">
                <a:solidFill>
                  <a:srgbClr val="FF0000"/>
                </a:solidFill>
              </a:rPr>
              <a:t>)</a:t>
            </a:r>
            <a:r>
              <a:rPr lang="en-US" altLang="en-US" i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F20C906-22DD-DE57-F99F-087E191985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17" y="1246139"/>
            <a:ext cx="1803750" cy="43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9D4684-059B-297F-C361-56813E33ECFC}"/>
              </a:ext>
            </a:extLst>
          </p:cNvPr>
          <p:cNvCxnSpPr/>
          <p:nvPr/>
        </p:nvCxnSpPr>
        <p:spPr>
          <a:xfrm>
            <a:off x="467544" y="2276872"/>
            <a:ext cx="0" cy="50405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0F49742-CDCA-A5C3-38B5-CBB196D099FB}"/>
              </a:ext>
            </a:extLst>
          </p:cNvPr>
          <p:cNvCxnSpPr/>
          <p:nvPr/>
        </p:nvCxnSpPr>
        <p:spPr>
          <a:xfrm>
            <a:off x="683568" y="3429000"/>
            <a:ext cx="0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56A1312-E6DC-6E56-DDEE-7A7B928F16E1}"/>
              </a:ext>
            </a:extLst>
          </p:cNvPr>
          <p:cNvCxnSpPr/>
          <p:nvPr/>
        </p:nvCxnSpPr>
        <p:spPr>
          <a:xfrm>
            <a:off x="467544" y="5013176"/>
            <a:ext cx="100811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1DC6BBE-4009-E17B-1523-D36D2D3D8DD5}"/>
              </a:ext>
            </a:extLst>
          </p:cNvPr>
          <p:cNvCxnSpPr>
            <a:cxnSpLocks/>
          </p:cNvCxnSpPr>
          <p:nvPr/>
        </p:nvCxnSpPr>
        <p:spPr>
          <a:xfrm flipH="1">
            <a:off x="4572000" y="3140968"/>
            <a:ext cx="403244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3E81B9-791B-C9F7-C6F0-2D8F367E8198}"/>
              </a:ext>
            </a:extLst>
          </p:cNvPr>
          <p:cNvCxnSpPr>
            <a:cxnSpLocks/>
          </p:cNvCxnSpPr>
          <p:nvPr/>
        </p:nvCxnSpPr>
        <p:spPr>
          <a:xfrm flipH="1">
            <a:off x="3275856" y="3717032"/>
            <a:ext cx="403244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0E8BE75-248A-1AC8-CE25-9CD2FA034BBE}"/>
              </a:ext>
            </a:extLst>
          </p:cNvPr>
          <p:cNvCxnSpPr>
            <a:cxnSpLocks/>
          </p:cNvCxnSpPr>
          <p:nvPr/>
        </p:nvCxnSpPr>
        <p:spPr>
          <a:xfrm>
            <a:off x="4427984" y="4797152"/>
            <a:ext cx="21602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755F7536-BC6B-4913-B44A-500E76086342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5" y="138009"/>
            <a:ext cx="8073803" cy="45243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Representing Relationship Sets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7490" y="822398"/>
            <a:ext cx="8493912" cy="1449086"/>
          </a:xfrm>
        </p:spPr>
        <p:txBody>
          <a:bodyPr>
            <a:noAutofit/>
          </a:bodyPr>
          <a:lstStyle/>
          <a:p>
            <a:r>
              <a:rPr lang="en-US" altLang="en-US" sz="2000" dirty="0"/>
              <a:t>A many-to-many relationship set is represented as a schema with attributes for the primary keys of the two participating entity sets, and any descriptive attributes of the relationship set. </a:t>
            </a:r>
          </a:p>
          <a:p>
            <a:r>
              <a:rPr lang="en-US" altLang="en-US" sz="2000" dirty="0"/>
              <a:t>Example: schema for relationship set </a:t>
            </a:r>
            <a:r>
              <a:rPr lang="en-US" altLang="en-US" sz="2000" i="1" dirty="0"/>
              <a:t>advisor</a:t>
            </a:r>
          </a:p>
          <a:p>
            <a:endParaRPr lang="en-US" altLang="en-US" sz="2000" i="1" dirty="0"/>
          </a:p>
          <a:p>
            <a:endParaRPr lang="en-US" altLang="en-US" sz="2000" i="1" dirty="0"/>
          </a:p>
          <a:p>
            <a:pPr>
              <a:buFont typeface="Monotype Sorts" charset="2"/>
              <a:buNone/>
            </a:pPr>
            <a:endParaRPr lang="en-US" altLang="en-US" sz="2000" i="1" dirty="0"/>
          </a:p>
          <a:p>
            <a:pPr>
              <a:buFont typeface="Monotype Sorts" charset="2"/>
              <a:buNone/>
            </a:pPr>
            <a:r>
              <a:rPr lang="en-US" altLang="en-US" sz="2000" i="1" dirty="0"/>
              <a:t> </a:t>
            </a:r>
            <a:r>
              <a:rPr lang="en-US" altLang="en-US" sz="2000" dirty="0"/>
              <a:t>For one-to-one relationship sets, either side can be chosen to act as the “many” side</a:t>
            </a:r>
          </a:p>
          <a:p>
            <a:pPr lvl="1">
              <a:lnSpc>
                <a:spcPct val="90000"/>
              </a:lnSpc>
              <a:buSzPct val="110000"/>
              <a:buFont typeface="Arial" panose="020B0604020202020204" pitchFamily="34" charset="0"/>
              <a:buChar char="•"/>
            </a:pPr>
            <a:r>
              <a:rPr lang="en-US" altLang="en-US" sz="2000" dirty="0">
                <a:ea typeface="ＭＳ Ｐゴシック" panose="020B0600070205080204" pitchFamily="34" charset="-128"/>
              </a:rPr>
              <a:t>That is, an extra attribute can be added to either of the tables corresponding to the two entity sets: either</a:t>
            </a:r>
          </a:p>
          <a:p>
            <a:pPr>
              <a:buFont typeface="Monotype Sorts" charset="2"/>
              <a:buNone/>
            </a:pPr>
            <a:endParaRPr lang="en-US" altLang="en-US" sz="2000" dirty="0"/>
          </a:p>
        </p:txBody>
      </p:sp>
      <p:pic>
        <p:nvPicPr>
          <p:cNvPr id="5427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71484"/>
            <a:ext cx="4194334" cy="858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47326540-0AFA-7DCE-BF61-F11313908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418"/>
          <a:stretch>
            <a:fillRect/>
          </a:stretch>
        </p:blipFill>
        <p:spPr bwMode="auto">
          <a:xfrm>
            <a:off x="2411760" y="4653136"/>
            <a:ext cx="3802379" cy="717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4D4ACD-321E-9F04-9FD1-15D813307157}"/>
              </a:ext>
            </a:extLst>
          </p:cNvPr>
          <p:cNvSpPr txBox="1"/>
          <p:nvPr/>
        </p:nvSpPr>
        <p:spPr>
          <a:xfrm>
            <a:off x="2286000" y="5388075"/>
            <a:ext cx="4572000" cy="279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>
              <a:lnSpc>
                <a:spcPct val="90000"/>
              </a:lnSpc>
            </a:pPr>
            <a:r>
              <a:rPr lang="en-US" altLang="en-US" sz="1350" i="1" dirty="0">
                <a:ea typeface="ＭＳ Ｐゴシック" panose="020B0600070205080204" pitchFamily="34" charset="-128"/>
              </a:rPr>
              <a:t>student = </a:t>
            </a:r>
            <a:r>
              <a:rPr lang="en-US" altLang="en-US" sz="1350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(ID, name, </a:t>
            </a:r>
            <a:r>
              <a:rPr lang="en-US" altLang="en-US" sz="1350" i="1" dirty="0" err="1">
                <a:solidFill>
                  <a:schemeClr val="tx2"/>
                </a:solidFill>
                <a:ea typeface="ＭＳ Ｐゴシック" panose="020B0600070205080204" pitchFamily="34" charset="-128"/>
              </a:rPr>
              <a:t>tot_cred</a:t>
            </a:r>
            <a:r>
              <a:rPr lang="en-US" altLang="en-US" sz="1350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sz="1350" i="1" dirty="0" err="1">
                <a:solidFill>
                  <a:schemeClr val="tx2"/>
                </a:solidFill>
                <a:ea typeface="ＭＳ Ｐゴシック" panose="020B0600070205080204" pitchFamily="34" charset="-128"/>
              </a:rPr>
              <a:t>ins_ID</a:t>
            </a:r>
            <a:r>
              <a:rPr lang="en-US" altLang="en-US" sz="1350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C76CA3E-8E5B-4E32-8319-D6101395F8ED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37619"/>
            <a:ext cx="8229600" cy="27404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Many – to- one Relationships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99642" y="724479"/>
            <a:ext cx="5089649" cy="3589855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800" dirty="0">
                <a:solidFill>
                  <a:srgbClr val="000000"/>
                </a:solidFill>
              </a:rPr>
              <a:t>Many-to-one and one-to-many relationship sets that are </a:t>
            </a:r>
            <a:r>
              <a:rPr kumimoji="1" lang="en-US" altLang="en-US" sz="1800" b="1" dirty="0">
                <a:solidFill>
                  <a:srgbClr val="000000"/>
                </a:solidFill>
              </a:rPr>
              <a:t>total</a:t>
            </a:r>
            <a:r>
              <a:rPr kumimoji="1" lang="en-US" altLang="en-US" sz="1800" dirty="0">
                <a:solidFill>
                  <a:srgbClr val="000000"/>
                </a:solidFill>
              </a:rPr>
              <a:t> on the many-side can be represented by adding an extra attribute to the “many” side, containing the primary key of the “one” side</a:t>
            </a:r>
          </a:p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800" dirty="0">
                <a:solidFill>
                  <a:srgbClr val="000000"/>
                </a:solidFill>
              </a:rPr>
              <a:t>Example: Instead of creating a schema for relationship set </a:t>
            </a:r>
            <a:r>
              <a:rPr kumimoji="1" lang="en-US" altLang="en-US" sz="1800" i="1" dirty="0" err="1">
                <a:solidFill>
                  <a:srgbClr val="000000"/>
                </a:solidFill>
              </a:rPr>
              <a:t>inst_dept</a:t>
            </a:r>
            <a:r>
              <a:rPr kumimoji="1" lang="en-US" altLang="en-US" sz="1800" dirty="0">
                <a:solidFill>
                  <a:srgbClr val="000000"/>
                </a:solidFill>
              </a:rPr>
              <a:t>, add an attribute </a:t>
            </a:r>
            <a:r>
              <a:rPr kumimoji="1" lang="en-US" altLang="en-US" sz="1800" i="1" dirty="0" err="1">
                <a:solidFill>
                  <a:srgbClr val="000000"/>
                </a:solidFill>
              </a:rPr>
              <a:t>dept_name</a:t>
            </a:r>
            <a:r>
              <a:rPr kumimoji="1" lang="en-US" altLang="en-US" sz="1800" dirty="0">
                <a:solidFill>
                  <a:srgbClr val="000000"/>
                </a:solidFill>
              </a:rPr>
              <a:t> to the schema arising from entity set </a:t>
            </a:r>
            <a:r>
              <a:rPr kumimoji="1" lang="en-US" altLang="en-US" sz="1800" i="1" dirty="0">
                <a:solidFill>
                  <a:srgbClr val="000000"/>
                </a:solidFill>
              </a:rPr>
              <a:t>instructor</a:t>
            </a:r>
          </a:p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800" dirty="0">
                <a:solidFill>
                  <a:srgbClr val="000000"/>
                </a:solidFill>
              </a:rPr>
              <a:t>Example: instructor</a:t>
            </a:r>
            <a:r>
              <a:rPr kumimoji="1" lang="en-US" altLang="en-US" sz="1800" dirty="0">
                <a:solidFill>
                  <a:schemeClr val="tx2"/>
                </a:solidFill>
              </a:rPr>
              <a:t>(ID, name, salary, </a:t>
            </a:r>
            <a:r>
              <a:rPr kumimoji="1" lang="en-US" altLang="en-US" sz="1800" dirty="0" err="1">
                <a:solidFill>
                  <a:schemeClr val="tx2"/>
                </a:solidFill>
              </a:rPr>
              <a:t>dept_name</a:t>
            </a:r>
            <a:r>
              <a:rPr kumimoji="1" lang="en-US" altLang="en-US" sz="1800" dirty="0">
                <a:solidFill>
                  <a:schemeClr val="tx2"/>
                </a:solidFill>
              </a:rPr>
              <a:t>)</a:t>
            </a:r>
          </a:p>
          <a:p>
            <a:pPr marL="342900" lvl="1" indent="0">
              <a:lnSpc>
                <a:spcPct val="90000"/>
              </a:lnSpc>
              <a:buNone/>
            </a:pPr>
            <a:r>
              <a:rPr lang="en-US" altLang="en-US" sz="1800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</a:t>
            </a:r>
            <a:endParaRPr lang="en-US" altLang="en-US" sz="1800" dirty="0"/>
          </a:p>
          <a:p>
            <a:pPr marL="0" indent="0">
              <a:lnSpc>
                <a:spcPct val="90000"/>
              </a:lnSpc>
              <a:buNone/>
            </a:pPr>
            <a:endParaRPr lang="en-US" altLang="en-US" sz="1800" dirty="0"/>
          </a:p>
          <a:p>
            <a:endParaRPr lang="en-US" altLang="en-US" sz="1800" dirty="0"/>
          </a:p>
          <a:p>
            <a:pPr marL="2528888" lvl="8" indent="0">
              <a:buNone/>
            </a:pPr>
            <a:r>
              <a:rPr lang="en-US" altLang="en-US" sz="1800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		</a:t>
            </a:r>
            <a:endParaRPr lang="en-US" altLang="en-US" sz="1800" dirty="0"/>
          </a:p>
        </p:txBody>
      </p:sp>
      <p:grpSp>
        <p:nvGrpSpPr>
          <p:cNvPr id="5" name="Group 13">
            <a:extLst>
              <a:ext uri="{FF2B5EF4-FFF2-40B4-BE49-F238E27FC236}">
                <a16:creationId xmlns:a16="http://schemas.microsoft.com/office/drawing/2014/main" id="{55B6FBBE-7B44-B8B3-79CC-CF8BD3CB749B}"/>
              </a:ext>
            </a:extLst>
          </p:cNvPr>
          <p:cNvGrpSpPr>
            <a:grpSpLocks/>
          </p:cNvGrpSpPr>
          <p:nvPr/>
        </p:nvGrpSpPr>
        <p:grpSpPr bwMode="auto">
          <a:xfrm>
            <a:off x="165331" y="1196752"/>
            <a:ext cx="3618810" cy="2645311"/>
            <a:chOff x="0" y="1413"/>
            <a:chExt cx="5483" cy="2545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63361BED-D920-516F-C91F-7BC3570A08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52" t="423" r="7481" b="61655"/>
            <a:stretch>
              <a:fillRect/>
            </a:stretch>
          </p:blipFill>
          <p:spPr bwMode="auto">
            <a:xfrm>
              <a:off x="175" y="1413"/>
              <a:ext cx="5308" cy="2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EB28134E-AA4C-0615-7B74-2710EBDFC3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500"/>
              <a:ext cx="1956" cy="4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1200">
                <a:solidFill>
                  <a:srgbClr val="000000"/>
                </a:solidFill>
              </a:endParaRPr>
            </a:p>
          </p:txBody>
        </p:sp>
        <p:sp>
          <p:nvSpPr>
            <p:cNvPr id="8" name="Rectangle 12">
              <a:extLst>
                <a:ext uri="{FF2B5EF4-FFF2-40B4-BE49-F238E27FC236}">
                  <a16:creationId xmlns:a16="http://schemas.microsoft.com/office/drawing/2014/main" id="{25FE16F4-2E0A-61A8-8073-CC572700A6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1690"/>
              <a:ext cx="374" cy="1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1200">
                <a:solidFill>
                  <a:srgbClr val="000000"/>
                </a:solidFill>
              </a:endParaRPr>
            </a:p>
          </p:txBody>
        </p:sp>
      </p:grpSp>
      <p:sp>
        <p:nvSpPr>
          <p:cNvPr id="3" name="Rectangle 3">
            <a:extLst>
              <a:ext uri="{FF2B5EF4-FFF2-40B4-BE49-F238E27FC236}">
                <a16:creationId xmlns:a16="http://schemas.microsoft.com/office/drawing/2014/main" id="{415C79EC-6206-2F64-BDE9-7235ADDE9A5B}"/>
              </a:ext>
            </a:extLst>
          </p:cNvPr>
          <p:cNvSpPr txBox="1">
            <a:spLocks noChangeArrowheads="1"/>
          </p:cNvSpPr>
          <p:nvPr/>
        </p:nvSpPr>
        <p:spPr>
          <a:xfrm>
            <a:off x="27730" y="4268769"/>
            <a:ext cx="8961561" cy="12035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0">
              <a:lnSpc>
                <a:spcPct val="90000"/>
              </a:lnSpc>
              <a:buNone/>
            </a:pPr>
            <a:r>
              <a:rPr lang="en-US" altLang="en-US" sz="1800" dirty="0"/>
              <a:t>If participation is </a:t>
            </a:r>
            <a:r>
              <a:rPr lang="en-US" altLang="en-US" sz="1800" b="1" i="1" dirty="0"/>
              <a:t>partial</a:t>
            </a:r>
            <a:r>
              <a:rPr lang="en-US" altLang="en-US" sz="1800" b="1" dirty="0"/>
              <a:t> </a:t>
            </a:r>
            <a:r>
              <a:rPr lang="en-US" altLang="en-US" sz="1800" dirty="0"/>
              <a:t>on the “many” side, replacing a schema by an extra attribute in the schema corresponding to the “many” side could result in null values</a:t>
            </a:r>
          </a:p>
          <a:p>
            <a:pPr marL="342900" lvl="1" indent="0">
              <a:lnSpc>
                <a:spcPct val="90000"/>
              </a:lnSpc>
              <a:buFont typeface="Arial" pitchFamily="34" charset="0"/>
              <a:buNone/>
            </a:pPr>
            <a:r>
              <a:rPr lang="en-US" altLang="en-US" sz="1800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</a:t>
            </a:r>
            <a:endParaRPr lang="en-US" altLang="en-US" sz="18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kumimoji="1" lang="en-US" altLang="en-US" sz="1800" dirty="0">
                <a:solidFill>
                  <a:srgbClr val="000000"/>
                </a:solidFill>
              </a:rPr>
              <a:t>	Example: Adding an attribute </a:t>
            </a:r>
            <a:r>
              <a:rPr kumimoji="1" lang="en-US" altLang="en-US" sz="1800" i="1" dirty="0" err="1">
                <a:solidFill>
                  <a:srgbClr val="000000"/>
                </a:solidFill>
              </a:rPr>
              <a:t>inst_ID</a:t>
            </a:r>
            <a:r>
              <a:rPr kumimoji="1" lang="en-US" altLang="en-US" sz="1800" i="1" dirty="0">
                <a:solidFill>
                  <a:srgbClr val="000000"/>
                </a:solidFill>
              </a:rPr>
              <a:t> </a:t>
            </a:r>
            <a:r>
              <a:rPr kumimoji="1" lang="en-US" altLang="en-US" sz="1800" dirty="0">
                <a:solidFill>
                  <a:srgbClr val="000000"/>
                </a:solidFill>
              </a:rPr>
              <a:t>to the schema arising from entity set </a:t>
            </a:r>
            <a:r>
              <a:rPr kumimoji="1" lang="en-US" altLang="en-US" sz="1800" i="1" dirty="0">
                <a:solidFill>
                  <a:srgbClr val="000000"/>
                </a:solidFill>
              </a:rPr>
              <a:t>student</a:t>
            </a:r>
            <a:r>
              <a:rPr kumimoji="1" lang="en-US" altLang="en-US" sz="1800" dirty="0">
                <a:solidFill>
                  <a:srgbClr val="000000"/>
                </a:solidFill>
              </a:rPr>
              <a:t> may result in null values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US" altLang="en-US" sz="1800" dirty="0"/>
          </a:p>
          <a:p>
            <a:endParaRPr lang="en-US" altLang="en-US" sz="1800" dirty="0"/>
          </a:p>
          <a:p>
            <a:endParaRPr lang="en-US" altLang="en-US" sz="1800" dirty="0"/>
          </a:p>
          <a:p>
            <a:pPr marL="2528888" lvl="8" indent="0">
              <a:buFont typeface="Arial" pitchFamily="34" charset="0"/>
              <a:buNone/>
            </a:pPr>
            <a:r>
              <a:rPr lang="en-US" altLang="en-US" sz="1800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		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162298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8260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Redundancy of Schemas (Cont.)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774032"/>
            <a:ext cx="8352928" cy="115890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/>
              <a:t>The schema corresponding to a relationship set linking a weak entity set to its identifying strong entity set is redundant.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/>
              <a:t>Example: The </a:t>
            </a:r>
            <a:r>
              <a:rPr lang="en-US" altLang="en-US" sz="2400" i="1" dirty="0"/>
              <a:t>section </a:t>
            </a:r>
            <a:r>
              <a:rPr lang="en-US" altLang="en-US" sz="2400" dirty="0"/>
              <a:t>schema already contains the attributes that would appear in the </a:t>
            </a:r>
            <a:r>
              <a:rPr lang="en-US" altLang="en-US" sz="2400" i="1" dirty="0" err="1"/>
              <a:t>sec_course</a:t>
            </a:r>
            <a:r>
              <a:rPr lang="en-US" altLang="en-US" sz="2400" dirty="0"/>
              <a:t> schema</a:t>
            </a:r>
          </a:p>
          <a:p>
            <a:endParaRPr lang="en-US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120B0C-DE2C-29D4-C89C-870D507C3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4221088"/>
            <a:ext cx="4943712" cy="101346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1143000" y="857250"/>
            <a:ext cx="6858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1782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Class Activity - 1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C3005-DE37-5D51-B886-0C00DFDD49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934"/>
          <a:stretch/>
        </p:blipFill>
        <p:spPr>
          <a:xfrm>
            <a:off x="250278" y="1091565"/>
            <a:ext cx="4848170" cy="43053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1BE4B293-3040-64CE-3219-5D4793EAA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112" y="2933700"/>
            <a:ext cx="3483610" cy="621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68580" tIns="34290" rIns="68580" bIns="3429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2800" b="1">
                <a:solidFill>
                  <a:srgbClr val="00206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j-lt"/>
                <a:ea typeface="MS PGothic" panose="020B0600070205080204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9pPr>
          </a:lstStyle>
          <a:p>
            <a:pPr>
              <a:defRPr/>
            </a:pPr>
            <a:r>
              <a:rPr lang="en-US" altLang="en-US" sz="2100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Make a relational Schema for this ER diagram</a:t>
            </a:r>
          </a:p>
        </p:txBody>
      </p:sp>
    </p:spTree>
    <p:extLst>
      <p:ext uri="{BB962C8B-B14F-4D97-AF65-F5344CB8AC3E}">
        <p14:creationId xmlns:p14="http://schemas.microsoft.com/office/powerpoint/2010/main" val="381582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Schema Diagram for University Database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D6B8FF63-5393-4696-8B56-06CDA84E9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22502" y="1895055"/>
            <a:ext cx="6098997" cy="365396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C94B4-E1EC-D797-04DC-8A491ED35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NORMALIZATION</a:t>
            </a:r>
          </a:p>
        </p:txBody>
      </p:sp>
    </p:spTree>
    <p:extLst>
      <p:ext uri="{BB962C8B-B14F-4D97-AF65-F5344CB8AC3E}">
        <p14:creationId xmlns:p14="http://schemas.microsoft.com/office/powerpoint/2010/main" val="542905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9"/>
            <a:ext cx="8435280" cy="229939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i="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</a:rPr>
              <a:t>Normalization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</a:rPr>
              <a:t>1NF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</a:rPr>
              <a:t>2NF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morant Garamond"/>
              </a:rPr>
              <a:t>3NF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081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5C62F26-41AD-67A4-D164-356605A6DBA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Objective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892A520-AA6A-B278-8EA3-0C5BB4C8592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Normalization presents a set of rules that tables and databases must follow to be well structured.</a:t>
            </a:r>
          </a:p>
          <a:p>
            <a:r>
              <a:rPr lang="en-US" altLang="en-US"/>
              <a:t>Historically presented as a sequence of normal forms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A062BED-5399-13AC-6623-A13FB871636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First Normal From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0CF9D609-18BD-1703-31A7-03053755A2D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A table is in the first normal form iff</a:t>
            </a:r>
          </a:p>
          <a:p>
            <a:pPr marL="800100" lvl="1" indent="-342900"/>
            <a:r>
              <a:rPr lang="en-US" altLang="en-US"/>
              <a:t>The domain of each attribute contains only </a:t>
            </a:r>
            <a:r>
              <a:rPr lang="en-US" altLang="en-US" b="1" i="1"/>
              <a:t>atomic values</a:t>
            </a:r>
            <a:r>
              <a:rPr lang="en-US" altLang="en-US"/>
              <a:t>, and</a:t>
            </a:r>
          </a:p>
          <a:p>
            <a:pPr marL="800100" lvl="1" indent="-342900"/>
            <a:r>
              <a:rPr lang="en-US" altLang="en-US"/>
              <a:t>The value of each attribute contains only a </a:t>
            </a:r>
            <a:r>
              <a:rPr lang="en-US" altLang="en-US" b="1" i="1"/>
              <a:t>single value</a:t>
            </a:r>
            <a:r>
              <a:rPr lang="en-US" altLang="en-US"/>
              <a:t> from that domain. 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49657D53-BF6E-4BC2-F770-7F4D65F405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608" y="4425949"/>
            <a:ext cx="6604000" cy="8318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b="1"/>
              <a:t>In layman's terms. it means every column of</a:t>
            </a:r>
            <a:br>
              <a:rPr lang="en-US" altLang="en-US" sz="2400" b="1"/>
            </a:br>
            <a:r>
              <a:rPr lang="en-US" altLang="en-US" sz="2400" b="1"/>
              <a:t>your table should only contain </a:t>
            </a:r>
            <a:r>
              <a:rPr lang="en-US" altLang="en-US" sz="2400" b="1" i="1" u="sng"/>
              <a:t>single values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8781D02-CE2A-3660-D9E7-0EFB2A7F777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graphicFrame>
        <p:nvGraphicFramePr>
          <p:cNvPr id="140323" name="Group 35">
            <a:extLst>
              <a:ext uri="{FF2B5EF4-FFF2-40B4-BE49-F238E27FC236}">
                <a16:creationId xmlns:a16="http://schemas.microsoft.com/office/drawing/2014/main" id="{907FFA1F-3E0F-653D-277B-B8A8B98FF3A5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344343" y="1828800"/>
          <a:ext cx="4703763" cy="1785939"/>
        </p:xfrm>
        <a:graphic>
          <a:graphicData uri="http://schemas.openxmlformats.org/drawingml/2006/table">
            <a:tbl>
              <a:tblPr/>
              <a:tblGrid>
                <a:gridCol w="19764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7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Flight_No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Weekdays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UA59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 We Fr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UA73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 Tu We Th Fr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35208" name="Group 40">
            <a:extLst>
              <a:ext uri="{FF2B5EF4-FFF2-40B4-BE49-F238E27FC236}">
                <a16:creationId xmlns:a16="http://schemas.microsoft.com/office/drawing/2014/main" id="{00846457-40DF-6D31-913E-6284C0AEF78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09172256"/>
              </p:ext>
            </p:extLst>
          </p:nvPr>
        </p:nvGraphicFramePr>
        <p:xfrm>
          <a:off x="5796136" y="1367629"/>
          <a:ext cx="3216275" cy="4122741"/>
        </p:xfrm>
        <a:graphic>
          <a:graphicData uri="http://schemas.openxmlformats.org/drawingml/2006/table">
            <a:tbl>
              <a:tblPr/>
              <a:tblGrid>
                <a:gridCol w="1682750">
                  <a:extLst>
                    <a:ext uri="{9D8B030D-6E8A-4147-A177-3AD203B41FA5}">
                      <a16:colId xmlns:a16="http://schemas.microsoft.com/office/drawing/2014/main" val="1655963434"/>
                    </a:ext>
                  </a:extLst>
                </a:gridCol>
                <a:gridCol w="1533525">
                  <a:extLst>
                    <a:ext uri="{9D8B030D-6E8A-4147-A177-3AD203B41FA5}">
                      <a16:colId xmlns:a16="http://schemas.microsoft.com/office/drawing/2014/main" val="3889594390"/>
                    </a:ext>
                  </a:extLst>
                </a:gridCol>
              </a:tblGrid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Flight_No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Weekday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149361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UA59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2889530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UA59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3940951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UA59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7449431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UA73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6446796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UA73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2376871"/>
                  </a:ext>
                </a:extLst>
              </a:tr>
              <a:tr h="522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7458881"/>
                  </a:ext>
                </a:extLst>
              </a:tr>
            </a:tbl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69C84536-7B1E-6D7F-194F-E2BD10ABB8C8}"/>
              </a:ext>
            </a:extLst>
          </p:cNvPr>
          <p:cNvCxnSpPr/>
          <p:nvPr/>
        </p:nvCxnSpPr>
        <p:spPr>
          <a:xfrm>
            <a:off x="2244436" y="3685309"/>
            <a:ext cx="3428423" cy="13438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504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2F091B4-BB91-BE0F-79FC-2FF489F2416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BEB81031-5A1C-EA7E-82CD-D0034C809E3B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/>
        <p:txBody>
          <a:bodyPr/>
          <a:lstStyle/>
          <a:p>
            <a:r>
              <a:rPr lang="en-US" altLang="en-US"/>
              <a:t>For a library</a:t>
            </a:r>
          </a:p>
        </p:txBody>
      </p:sp>
      <p:graphicFrame>
        <p:nvGraphicFramePr>
          <p:cNvPr id="2" name="Group 33">
            <a:extLst>
              <a:ext uri="{FF2B5EF4-FFF2-40B4-BE49-F238E27FC236}">
                <a16:creationId xmlns:a16="http://schemas.microsoft.com/office/drawing/2014/main" id="{CC4001EA-4343-B1F0-5445-6CA67C79EA85}"/>
              </a:ext>
            </a:extLst>
          </p:cNvPr>
          <p:cNvGraphicFramePr>
            <a:graphicFrameLocks/>
          </p:cNvGraphicFramePr>
          <p:nvPr/>
        </p:nvGraphicFramePr>
        <p:xfrm>
          <a:off x="457200" y="3233016"/>
          <a:ext cx="8424863" cy="2103120"/>
        </p:xfrm>
        <a:graphic>
          <a:graphicData uri="http://schemas.openxmlformats.org/drawingml/2006/table">
            <a:tbl>
              <a:tblPr/>
              <a:tblGrid>
                <a:gridCol w="1353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68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6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6225">
                  <a:extLst>
                    <a:ext uri="{9D8B030D-6E8A-4147-A177-3AD203B41FA5}">
                      <a16:colId xmlns:a16="http://schemas.microsoft.com/office/drawing/2014/main" val="39696370"/>
                    </a:ext>
                  </a:extLst>
                </a:gridCol>
                <a:gridCol w="1622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Booking_ID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Borrowed_books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B33, B44, B55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4ADAD63-D5D3-28D5-8C8B-D405FC9954F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57200"/>
            <a:ext cx="8229600" cy="586509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1-NF Solution</a:t>
            </a:r>
          </a:p>
        </p:txBody>
      </p:sp>
      <p:graphicFrame>
        <p:nvGraphicFramePr>
          <p:cNvPr id="2" name="Group 33">
            <a:extLst>
              <a:ext uri="{FF2B5EF4-FFF2-40B4-BE49-F238E27FC236}">
                <a16:creationId xmlns:a16="http://schemas.microsoft.com/office/drawing/2014/main" id="{1637116A-AD0A-4D26-16A4-87A476A3BF6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53647126"/>
              </p:ext>
            </p:extLst>
          </p:nvPr>
        </p:nvGraphicFramePr>
        <p:xfrm>
          <a:off x="1253164" y="1290262"/>
          <a:ext cx="7071736" cy="1665923"/>
        </p:xfrm>
        <a:graphic>
          <a:graphicData uri="http://schemas.openxmlformats.org/drawingml/2006/table">
            <a:tbl>
              <a:tblPr/>
              <a:tblGrid>
                <a:gridCol w="806545">
                  <a:extLst>
                    <a:ext uri="{9D8B030D-6E8A-4147-A177-3AD203B41FA5}">
                      <a16:colId xmlns:a16="http://schemas.microsoft.com/office/drawing/2014/main" val="3040317103"/>
                    </a:ext>
                  </a:extLst>
                </a:gridCol>
                <a:gridCol w="27288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97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9716">
                  <a:extLst>
                    <a:ext uri="{9D8B030D-6E8A-4147-A177-3AD203B41FA5}">
                      <a16:colId xmlns:a16="http://schemas.microsoft.com/office/drawing/2014/main" val="39696370"/>
                    </a:ext>
                  </a:extLst>
                </a:gridCol>
                <a:gridCol w="12168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booking_ID</a:t>
                      </a: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Borrowed_books</a:t>
                      </a: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B33, B44, B55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3" name="Group 33">
            <a:extLst>
              <a:ext uri="{FF2B5EF4-FFF2-40B4-BE49-F238E27FC236}">
                <a16:creationId xmlns:a16="http://schemas.microsoft.com/office/drawing/2014/main" id="{480EB4F1-1658-F7CA-FDA2-56F87FE80CA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82580133"/>
              </p:ext>
            </p:extLst>
          </p:nvPr>
        </p:nvGraphicFramePr>
        <p:xfrm>
          <a:off x="5350791" y="3420018"/>
          <a:ext cx="2974109" cy="2199541"/>
        </p:xfrm>
        <a:graphic>
          <a:graphicData uri="http://schemas.openxmlformats.org/drawingml/2006/table">
            <a:tbl>
              <a:tblPr/>
              <a:tblGrid>
                <a:gridCol w="1379177">
                  <a:extLst>
                    <a:ext uri="{9D8B030D-6E8A-4147-A177-3AD203B41FA5}">
                      <a16:colId xmlns:a16="http://schemas.microsoft.com/office/drawing/2014/main" val="3659614701"/>
                    </a:ext>
                  </a:extLst>
                </a:gridCol>
                <a:gridCol w="159493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0304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Booking_ID</a:t>
                      </a: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Borrowed_books</a:t>
                      </a: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0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B44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1660040"/>
                  </a:ext>
                </a:extLst>
              </a:tr>
              <a:tr h="17885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195829"/>
                  </a:ext>
                </a:extLst>
              </a:tr>
            </a:tbl>
          </a:graphicData>
        </a:graphic>
      </p:graphicFrame>
      <p:graphicFrame>
        <p:nvGraphicFramePr>
          <p:cNvPr id="4" name="Group 33">
            <a:extLst>
              <a:ext uri="{FF2B5EF4-FFF2-40B4-BE49-F238E27FC236}">
                <a16:creationId xmlns:a16="http://schemas.microsoft.com/office/drawing/2014/main" id="{B6507956-D4AD-27D5-8EC0-D9AE1C615A9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3507425"/>
              </p:ext>
            </p:extLst>
          </p:nvPr>
        </p:nvGraphicFramePr>
        <p:xfrm>
          <a:off x="288099" y="3883400"/>
          <a:ext cx="4551756" cy="1684338"/>
        </p:xfrm>
        <a:graphic>
          <a:graphicData uri="http://schemas.openxmlformats.org/drawingml/2006/table">
            <a:tbl>
              <a:tblPr/>
              <a:tblGrid>
                <a:gridCol w="956687">
                  <a:extLst>
                    <a:ext uri="{9D8B030D-6E8A-4147-A177-3AD203B41FA5}">
                      <a16:colId xmlns:a16="http://schemas.microsoft.com/office/drawing/2014/main" val="1094212850"/>
                    </a:ext>
                  </a:extLst>
                </a:gridCol>
                <a:gridCol w="11358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84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07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booking_ID</a:t>
                      </a:r>
                      <a:endParaRPr kumimoji="0" lang="en-US" alt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779EC4-3E36-3B1B-ADA0-CACD144F1C2D}"/>
              </a:ext>
            </a:extLst>
          </p:cNvPr>
          <p:cNvCxnSpPr>
            <a:cxnSpLocks/>
          </p:cNvCxnSpPr>
          <p:nvPr/>
        </p:nvCxnSpPr>
        <p:spPr>
          <a:xfrm flipH="1">
            <a:off x="3707904" y="2962189"/>
            <a:ext cx="1131951" cy="88784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E4BAE1-DF50-C6FD-9965-0057FC763791}"/>
              </a:ext>
            </a:extLst>
          </p:cNvPr>
          <p:cNvCxnSpPr>
            <a:cxnSpLocks/>
          </p:cNvCxnSpPr>
          <p:nvPr/>
        </p:nvCxnSpPr>
        <p:spPr>
          <a:xfrm>
            <a:off x="4839855" y="2989551"/>
            <a:ext cx="1820377" cy="4394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760AD81E-492A-4E3F-3AAB-02BC350837E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Implication for the ER model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D3FF01E-6DA4-C06A-0B7A-E20FA6C87C3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 dirty="0"/>
              <a:t>Watch for entities that can have multiple values for the same attribute</a:t>
            </a:r>
          </a:p>
          <a:p>
            <a:pPr lvl="1"/>
            <a:r>
              <a:rPr lang="en-US" altLang="en-US" dirty="0"/>
              <a:t> Phone numbers, degrees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223A949D-0254-8810-A8FC-98F25606933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Second Normal Form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91B0D6B-416F-8949-67C8-BE9B5F6B259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A table is in 2NF </a:t>
            </a:r>
            <a:r>
              <a:rPr lang="en-US" altLang="en-US" dirty="0" err="1"/>
              <a:t>iff</a:t>
            </a:r>
            <a:r>
              <a:rPr lang="en-US" altLang="en-US" dirty="0"/>
              <a:t> </a:t>
            </a:r>
          </a:p>
          <a:p>
            <a:pPr lvl="1"/>
            <a:r>
              <a:rPr lang="en-US" altLang="en-US" dirty="0"/>
              <a:t>It is in 1NF and</a:t>
            </a:r>
          </a:p>
          <a:p>
            <a:pPr lvl="1"/>
            <a:r>
              <a:rPr lang="en-US" altLang="en-US" dirty="0"/>
              <a:t>no non-prime attribute is dependent on any proper subset of any candidate key of the table</a:t>
            </a:r>
          </a:p>
          <a:p>
            <a:r>
              <a:rPr lang="en-US" altLang="en-US" dirty="0"/>
              <a:t>A </a:t>
            </a:r>
            <a:r>
              <a:rPr lang="en-US" altLang="en-US" b="1" i="1" dirty="0"/>
              <a:t>non-prime attribute</a:t>
            </a:r>
            <a:r>
              <a:rPr lang="en-US" altLang="en-US" dirty="0"/>
              <a:t> of a table is an attribute that is not a part of any candidate key of the table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7130175-AFC3-E198-13D2-ECC880BAA36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60513" y="146921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Example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50CCD0F-45E9-A7A0-5709-06F4087306E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6388" y="974765"/>
            <a:ext cx="8229600" cy="3886200"/>
          </a:xfrm>
        </p:spPr>
        <p:txBody>
          <a:bodyPr/>
          <a:lstStyle/>
          <a:p>
            <a:r>
              <a:rPr lang="en-US" altLang="en-US" dirty="0"/>
              <a:t>Library allows borrowers to request books that are currently out</a:t>
            </a:r>
          </a:p>
        </p:txBody>
      </p:sp>
      <p:graphicFrame>
        <p:nvGraphicFramePr>
          <p:cNvPr id="151661" name="Group 109">
            <a:extLst>
              <a:ext uri="{FF2B5EF4-FFF2-40B4-BE49-F238E27FC236}">
                <a16:creationId xmlns:a16="http://schemas.microsoft.com/office/drawing/2014/main" id="{00AC5176-5FBA-3D42-AD9E-1C390058541F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4012914003"/>
              </p:ext>
            </p:extLst>
          </p:nvPr>
        </p:nvGraphicFramePr>
        <p:xfrm>
          <a:off x="1182688" y="2276872"/>
          <a:ext cx="6777037" cy="1904604"/>
        </p:xfrm>
        <a:graphic>
          <a:graphicData uri="http://schemas.openxmlformats.org/drawingml/2006/table">
            <a:tbl>
              <a:tblPr/>
              <a:tblGrid>
                <a:gridCol w="1731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99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51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300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PhoneNo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743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743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4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555-4321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711690-69EC-9761-1780-814810443F20}"/>
              </a:ext>
            </a:extLst>
          </p:cNvPr>
          <p:cNvSpPr txBox="1"/>
          <p:nvPr/>
        </p:nvSpPr>
        <p:spPr>
          <a:xfrm>
            <a:off x="772616" y="4369713"/>
            <a:ext cx="7222403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dirty="0"/>
              <a:t>Candidate key is {</a:t>
            </a:r>
            <a:r>
              <a:rPr lang="en-US" altLang="en-US" sz="2400" dirty="0" err="1"/>
              <a:t>BookNo</a:t>
            </a:r>
            <a:r>
              <a:rPr lang="en-US" altLang="en-US" sz="2400" dirty="0"/>
              <a:t>, Borrower}</a:t>
            </a:r>
          </a:p>
          <a:p>
            <a:r>
              <a:rPr lang="en-US" altLang="en-US" dirty="0"/>
              <a:t>But we have</a:t>
            </a:r>
          </a:p>
          <a:p>
            <a:pPr lvl="1"/>
            <a:r>
              <a:rPr lang="en-US" altLang="en-US" dirty="0"/>
              <a:t>Borrower → </a:t>
            </a:r>
            <a:r>
              <a:rPr lang="en-US" altLang="en-US" dirty="0" err="1"/>
              <a:t>PhoneNo</a:t>
            </a:r>
            <a:endParaRPr lang="en-US" altLang="en-US" dirty="0"/>
          </a:p>
          <a:p>
            <a:r>
              <a:rPr lang="en-US" altLang="en-US" dirty="0"/>
              <a:t>So, Table is not 2NF</a:t>
            </a:r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74CA9924-2F79-3A2D-871A-9C7D9E5404C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2NF Solution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2275CCC-E754-DA5A-E851-5C2C7D100A3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052736"/>
            <a:ext cx="8229600" cy="3917032"/>
          </a:xfrm>
        </p:spPr>
        <p:txBody>
          <a:bodyPr/>
          <a:lstStyle/>
          <a:p>
            <a:r>
              <a:rPr lang="en-US" altLang="en-US" dirty="0"/>
              <a:t>Put telephone number in separate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Borrower</a:t>
            </a:r>
            <a:r>
              <a:rPr lang="en-US" altLang="en-US" dirty="0"/>
              <a:t> table</a:t>
            </a:r>
          </a:p>
        </p:txBody>
      </p:sp>
      <p:graphicFrame>
        <p:nvGraphicFramePr>
          <p:cNvPr id="159802" name="Group 58">
            <a:extLst>
              <a:ext uri="{FF2B5EF4-FFF2-40B4-BE49-F238E27FC236}">
                <a16:creationId xmlns:a16="http://schemas.microsoft.com/office/drawing/2014/main" id="{20A82BBC-93AB-C27B-94A2-94CCD11A6050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18501952"/>
              </p:ext>
            </p:extLst>
          </p:nvPr>
        </p:nvGraphicFramePr>
        <p:xfrm>
          <a:off x="457200" y="2354837"/>
          <a:ext cx="4149724" cy="2614931"/>
        </p:xfrm>
        <a:graphic>
          <a:graphicData uri="http://schemas.openxmlformats.org/drawingml/2006/table">
            <a:tbl>
              <a:tblPr/>
              <a:tblGrid>
                <a:gridCol w="15840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5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Borrower_name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59803" name="Group 59">
            <a:extLst>
              <a:ext uri="{FF2B5EF4-FFF2-40B4-BE49-F238E27FC236}">
                <a16:creationId xmlns:a16="http://schemas.microsoft.com/office/drawing/2014/main" id="{115B3ACC-C02B-2325-5563-CB5B2827E353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986218324"/>
              </p:ext>
            </p:extLst>
          </p:nvPr>
        </p:nvGraphicFramePr>
        <p:xfrm>
          <a:off x="4681029" y="2354837"/>
          <a:ext cx="4149725" cy="2015157"/>
        </p:xfrm>
        <a:graphic>
          <a:graphicData uri="http://schemas.openxmlformats.org/drawingml/2006/table">
            <a:tbl>
              <a:tblPr/>
              <a:tblGrid>
                <a:gridCol w="21021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75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914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Borrowername</a:t>
                      </a: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PhoneNo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220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08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555-4321</a:t>
                      </a: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109E94E-7C76-CF55-3DCB-F3B36790B9D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Third Normal Form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123010FF-F139-1DFD-39BE-A66E6AB1E78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 dirty="0"/>
              <a:t>A table is in 3NF </a:t>
            </a:r>
            <a:r>
              <a:rPr lang="en-US" altLang="en-US" dirty="0" err="1"/>
              <a:t>iff</a:t>
            </a:r>
            <a:endParaRPr lang="en-US" altLang="en-US" dirty="0"/>
          </a:p>
          <a:p>
            <a:pPr lvl="1"/>
            <a:r>
              <a:rPr lang="en-US" altLang="en-US" dirty="0"/>
              <a:t>it is in 2NF and </a:t>
            </a:r>
          </a:p>
          <a:p>
            <a:pPr lvl="1"/>
            <a:r>
              <a:rPr lang="en-US" altLang="en-US" dirty="0"/>
              <a:t>all its attributes are determined only by its candidate keys and not by any non-prime attributes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625BD46-3DF0-0CC5-D675-ADD59CBEAA8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Example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5C041EB-C16C-3AAA-D554-735353C24246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59568" y="1008392"/>
            <a:ext cx="8424863" cy="3886200"/>
          </a:xfrm>
        </p:spPr>
        <p:txBody>
          <a:bodyPr/>
          <a:lstStyle/>
          <a:p>
            <a:r>
              <a:rPr lang="en-US" altLang="en-US" dirty="0"/>
              <a:t>Table </a:t>
            </a:r>
            <a:r>
              <a:rPr lang="en-US" altLang="en-US" dirty="0" err="1"/>
              <a:t>BorrowedBooks</a:t>
            </a:r>
            <a:endParaRPr lang="en-US" altLang="en-US" dirty="0"/>
          </a:p>
        </p:txBody>
      </p:sp>
      <p:graphicFrame>
        <p:nvGraphicFramePr>
          <p:cNvPr id="164891" name="Group 27">
            <a:extLst>
              <a:ext uri="{FF2B5EF4-FFF2-40B4-BE49-F238E27FC236}">
                <a16:creationId xmlns:a16="http://schemas.microsoft.com/office/drawing/2014/main" id="{3047DB2C-3ED4-DA5A-7F1A-AB11F8E17534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981886089"/>
              </p:ext>
            </p:extLst>
          </p:nvPr>
        </p:nvGraphicFramePr>
        <p:xfrm>
          <a:off x="543322" y="2060848"/>
          <a:ext cx="8424863" cy="2092643"/>
        </p:xfrm>
        <a:graphic>
          <a:graphicData uri="http://schemas.openxmlformats.org/drawingml/2006/table">
            <a:tbl>
              <a:tblPr/>
              <a:tblGrid>
                <a:gridCol w="1738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455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22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3578" name="Text Box 26">
            <a:extLst>
              <a:ext uri="{FF2B5EF4-FFF2-40B4-BE49-F238E27FC236}">
                <a16:creationId xmlns:a16="http://schemas.microsoft.com/office/drawing/2014/main" id="{50BCD1D3-B692-EAC8-8B3C-BA116EDAF9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581128"/>
            <a:ext cx="722788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dirty="0"/>
              <a:t>Candidate key is </a:t>
            </a:r>
            <a:r>
              <a:rPr lang="en-US" altLang="en-US" dirty="0" err="1"/>
              <a:t>BookNo</a:t>
            </a:r>
            <a:endParaRPr lang="en-US" altLang="en-US" dirty="0"/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dirty="0" err="1"/>
              <a:t>BorrowerID</a:t>
            </a:r>
            <a:r>
              <a:rPr lang="en-US" altLang="en-US" dirty="0"/>
              <a:t>  → Address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ED83139C-0AAA-7C68-A071-C7CCC79451F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3NF Solution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99FB4557-788B-375C-C947-E349698DC7A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US" altLang="en-US" sz="3200" dirty="0"/>
              <a:t>Put address in separate Borrower table</a:t>
            </a:r>
          </a:p>
        </p:txBody>
      </p:sp>
      <p:graphicFrame>
        <p:nvGraphicFramePr>
          <p:cNvPr id="24625" name="Group 49">
            <a:extLst>
              <a:ext uri="{FF2B5EF4-FFF2-40B4-BE49-F238E27FC236}">
                <a16:creationId xmlns:a16="http://schemas.microsoft.com/office/drawing/2014/main" id="{07DA75FB-3F93-15D1-D79A-0ACCB4033A83}"/>
              </a:ext>
            </a:extLst>
          </p:cNvPr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137946398"/>
              </p:ext>
            </p:extLst>
          </p:nvPr>
        </p:nvGraphicFramePr>
        <p:xfrm>
          <a:off x="877810" y="1916832"/>
          <a:ext cx="5126038" cy="1604681"/>
        </p:xfrm>
        <a:graphic>
          <a:graphicData uri="http://schemas.openxmlformats.org/drawingml/2006/table">
            <a:tbl>
              <a:tblPr/>
              <a:tblGrid>
                <a:gridCol w="1579563">
                  <a:extLst>
                    <a:ext uri="{9D8B030D-6E8A-4147-A177-3AD203B41FA5}">
                      <a16:colId xmlns:a16="http://schemas.microsoft.com/office/drawing/2014/main" val="2033172690"/>
                    </a:ext>
                  </a:extLst>
                </a:gridCol>
                <a:gridCol w="1903412">
                  <a:extLst>
                    <a:ext uri="{9D8B030D-6E8A-4147-A177-3AD203B41FA5}">
                      <a16:colId xmlns:a16="http://schemas.microsoft.com/office/drawing/2014/main" val="2554227472"/>
                    </a:ext>
                  </a:extLst>
                </a:gridCol>
                <a:gridCol w="1643063">
                  <a:extLst>
                    <a:ext uri="{9D8B030D-6E8A-4147-A177-3AD203B41FA5}">
                      <a16:colId xmlns:a16="http://schemas.microsoft.com/office/drawing/2014/main" val="3462575709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BookNo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Borrower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9182937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B1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J. Fisher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3/2/15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9449418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B2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 Perez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2/28/15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0899392"/>
                  </a:ext>
                </a:extLst>
              </a:tr>
            </a:tbl>
          </a:graphicData>
        </a:graphic>
      </p:graphicFrame>
      <p:graphicFrame>
        <p:nvGraphicFramePr>
          <p:cNvPr id="24623" name="Group 47">
            <a:extLst>
              <a:ext uri="{FF2B5EF4-FFF2-40B4-BE49-F238E27FC236}">
                <a16:creationId xmlns:a16="http://schemas.microsoft.com/office/drawing/2014/main" id="{73BCC337-F2E2-46EA-07E5-00ACC8EE443C}"/>
              </a:ext>
            </a:extLst>
          </p:cNvPr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402078888"/>
              </p:ext>
            </p:extLst>
          </p:nvPr>
        </p:nvGraphicFramePr>
        <p:xfrm>
          <a:off x="867868" y="3861048"/>
          <a:ext cx="6199188" cy="1586512"/>
        </p:xfrm>
        <a:graphic>
          <a:graphicData uri="http://schemas.openxmlformats.org/drawingml/2006/table">
            <a:tbl>
              <a:tblPr/>
              <a:tblGrid>
                <a:gridCol w="2413000">
                  <a:extLst>
                    <a:ext uri="{9D8B030D-6E8A-4147-A177-3AD203B41FA5}">
                      <a16:colId xmlns:a16="http://schemas.microsoft.com/office/drawing/2014/main" val="1966481901"/>
                    </a:ext>
                  </a:extLst>
                </a:gridCol>
                <a:gridCol w="3786188">
                  <a:extLst>
                    <a:ext uri="{9D8B030D-6E8A-4147-A177-3AD203B41FA5}">
                      <a16:colId xmlns:a16="http://schemas.microsoft.com/office/drawing/2014/main" val="1453199736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Borrower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4346437"/>
                  </a:ext>
                </a:extLst>
              </a:tr>
              <a:tr h="528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J. Fisher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101 Main Street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2067152"/>
                  </a:ext>
                </a:extLst>
              </a:tr>
              <a:tr h="539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 Perez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 Market Street 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692884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6" name="Rectangle 4">
            <a:extLst>
              <a:ext uri="{FF2B5EF4-FFF2-40B4-BE49-F238E27FC236}">
                <a16:creationId xmlns:a16="http://schemas.microsoft.com/office/drawing/2014/main" id="{F9358A9D-D151-4B9E-6C8F-22A1BC3C858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An Example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44CEBA7B-AFBE-1F62-346F-8A10DE75A7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en-US" dirty="0"/>
              <a:t>Normalisation Example</a:t>
            </a: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B2564EBD-918F-B718-42D7-A37F4E0D2E1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8686800" cy="2600036"/>
          </a:xfrm>
        </p:spPr>
        <p:txBody>
          <a:bodyPr/>
          <a:lstStyle/>
          <a:p>
            <a:r>
              <a:rPr lang="en-NZ" altLang="en-US" dirty="0"/>
              <a:t>We have a table representing orders in an online store</a:t>
            </a:r>
          </a:p>
          <a:p>
            <a:r>
              <a:rPr lang="en-NZ" altLang="en-US" dirty="0"/>
              <a:t>Each row represents an item on a particular order</a:t>
            </a:r>
          </a:p>
          <a:p>
            <a:r>
              <a:rPr lang="en-NZ" altLang="en-US" dirty="0"/>
              <a:t>Primary key is</a:t>
            </a:r>
            <a:br>
              <a:rPr lang="en-NZ" altLang="en-US" dirty="0"/>
            </a:br>
            <a:r>
              <a:rPr lang="en-NZ" altLang="en-US" dirty="0"/>
              <a:t>{Order, Product}</a:t>
            </a:r>
            <a:endParaRPr lang="en-GB" altLang="en-US" dirty="0"/>
          </a:p>
          <a:p>
            <a:endParaRPr lang="en-GB" altLang="en-US" dirty="0"/>
          </a:p>
        </p:txBody>
      </p:sp>
      <p:graphicFrame>
        <p:nvGraphicFramePr>
          <p:cNvPr id="2" name="Group 77">
            <a:extLst>
              <a:ext uri="{FF2B5EF4-FFF2-40B4-BE49-F238E27FC236}">
                <a16:creationId xmlns:a16="http://schemas.microsoft.com/office/drawing/2014/main" id="{A464B4E0-0E47-01B0-CCA2-FFB3829BE4F6}"/>
              </a:ext>
            </a:extLst>
          </p:cNvPr>
          <p:cNvGraphicFramePr>
            <a:graphicFrameLocks/>
          </p:cNvGraphicFramePr>
          <p:nvPr/>
        </p:nvGraphicFramePr>
        <p:xfrm>
          <a:off x="637018" y="4599708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678D7F64-C553-C852-599D-65B5C0C124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NZ" altLang="en-US" dirty="0"/>
              <a:t>Functional Dependencies</a:t>
            </a:r>
            <a:endParaRPr lang="en-GB" altLang="en-US" dirty="0"/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61036B49-91CE-CD06-6791-3B51C6A5FC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8802" y="1234281"/>
            <a:ext cx="8453438" cy="4389438"/>
          </a:xfrm>
        </p:spPr>
        <p:txBody>
          <a:bodyPr/>
          <a:lstStyle/>
          <a:p>
            <a:pPr>
              <a:tabLst>
                <a:tab pos="1431925" algn="l"/>
              </a:tabLst>
            </a:pPr>
            <a:r>
              <a:rPr lang="en-NZ" altLang="en-US" sz="2400" dirty="0"/>
              <a:t>Each order is for a single customer:</a:t>
            </a:r>
          </a:p>
          <a:p>
            <a:pPr lvl="1">
              <a:tabLst>
                <a:tab pos="1431925" algn="l"/>
              </a:tabLst>
            </a:pPr>
            <a:r>
              <a:rPr lang="en-NZ" altLang="en-US" sz="2400" dirty="0"/>
              <a:t>Order </a:t>
            </a:r>
            <a:r>
              <a:rPr lang="en-NZ" altLang="en-US" sz="2400" dirty="0">
                <a:sym typeface="Symbol" panose="05050102010706020507" pitchFamily="18" charset="2"/>
              </a:rPr>
              <a:t> Customer</a:t>
            </a:r>
            <a:endParaRPr lang="en-NZ" altLang="en-US" sz="2400" dirty="0"/>
          </a:p>
          <a:p>
            <a:pPr>
              <a:tabLst>
                <a:tab pos="1431925" algn="l"/>
              </a:tabLst>
            </a:pPr>
            <a:r>
              <a:rPr lang="en-NZ" altLang="en-US" sz="2400" dirty="0"/>
              <a:t>Each customer has a single address</a:t>
            </a:r>
          </a:p>
          <a:p>
            <a:pPr lvl="1">
              <a:tabLst>
                <a:tab pos="1431925" algn="l"/>
              </a:tabLst>
            </a:pPr>
            <a:r>
              <a:rPr lang="en-NZ" altLang="en-US" sz="2400" dirty="0">
                <a:sym typeface="Symbol" panose="05050102010706020507" pitchFamily="18" charset="2"/>
              </a:rPr>
              <a:t>Customer  Address</a:t>
            </a:r>
            <a:endParaRPr lang="en-NZ" altLang="en-US" sz="2400" dirty="0"/>
          </a:p>
          <a:p>
            <a:pPr>
              <a:tabLst>
                <a:tab pos="1431925" algn="l"/>
              </a:tabLst>
            </a:pPr>
            <a:r>
              <a:rPr lang="en-NZ" altLang="en-US" sz="2400" dirty="0"/>
              <a:t>Each product has a single price</a:t>
            </a:r>
          </a:p>
          <a:p>
            <a:pPr lvl="1">
              <a:tabLst>
                <a:tab pos="1431925" algn="l"/>
              </a:tabLst>
            </a:pPr>
            <a:r>
              <a:rPr lang="en-NZ" altLang="en-US" sz="2400" dirty="0">
                <a:sym typeface="Symbol" panose="05050102010706020507" pitchFamily="18" charset="2"/>
              </a:rPr>
              <a:t>Product  </a:t>
            </a:r>
            <a:r>
              <a:rPr lang="en-NZ" altLang="en-US" sz="2400" dirty="0" err="1">
                <a:sym typeface="Symbol" panose="05050102010706020507" pitchFamily="18" charset="2"/>
              </a:rPr>
              <a:t>UnitPrice</a:t>
            </a:r>
            <a:endParaRPr lang="en-NZ" altLang="en-US" sz="2400" dirty="0"/>
          </a:p>
          <a:p>
            <a:pPr>
              <a:tabLst>
                <a:tab pos="1431925" algn="l"/>
              </a:tabLst>
            </a:pPr>
            <a:r>
              <a:rPr lang="en-NZ" altLang="en-US" sz="2400" dirty="0"/>
              <a:t>As Order </a:t>
            </a:r>
            <a:r>
              <a:rPr lang="en-NZ" altLang="en-US" sz="2400" dirty="0">
                <a:sym typeface="Symbol" panose="05050102010706020507" pitchFamily="18" charset="2"/>
              </a:rPr>
              <a:t> Customer and Customer  Address</a:t>
            </a:r>
          </a:p>
          <a:p>
            <a:pPr lvl="1">
              <a:tabLst>
                <a:tab pos="1431925" algn="l"/>
              </a:tabLst>
            </a:pPr>
            <a:r>
              <a:rPr lang="en-NZ" altLang="en-US" sz="2400" dirty="0"/>
              <a:t>Order </a:t>
            </a:r>
            <a:r>
              <a:rPr lang="en-NZ" altLang="en-US" sz="2400" dirty="0">
                <a:sym typeface="Symbol" panose="05050102010706020507" pitchFamily="18" charset="2"/>
              </a:rPr>
              <a:t> Address</a:t>
            </a:r>
            <a:endParaRPr lang="en-GB" altLang="en-US" sz="2400" dirty="0"/>
          </a:p>
        </p:txBody>
      </p:sp>
      <p:graphicFrame>
        <p:nvGraphicFramePr>
          <p:cNvPr id="2" name="Group 77">
            <a:extLst>
              <a:ext uri="{FF2B5EF4-FFF2-40B4-BE49-F238E27FC236}">
                <a16:creationId xmlns:a16="http://schemas.microsoft.com/office/drawing/2014/main" id="{EF3ACFD9-F290-87B1-020A-AC8AF97F238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5229001"/>
              </p:ext>
            </p:extLst>
          </p:nvPr>
        </p:nvGraphicFramePr>
        <p:xfrm>
          <a:off x="832458" y="5013176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DD929-3659-DF8C-F90E-3EB3BAB7A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 action="ppaction://hlinksldjump"/>
              </a:rPr>
              <a:t>1NF Solution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6B0AE-C507-62A3-1394-6E4269FA5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Table is already in 1NF </a:t>
            </a:r>
          </a:p>
          <a:p>
            <a:endParaRPr lang="en-GB" dirty="0"/>
          </a:p>
        </p:txBody>
      </p:sp>
      <p:graphicFrame>
        <p:nvGraphicFramePr>
          <p:cNvPr id="4" name="Group 77">
            <a:extLst>
              <a:ext uri="{FF2B5EF4-FFF2-40B4-BE49-F238E27FC236}">
                <a16:creationId xmlns:a16="http://schemas.microsoft.com/office/drawing/2014/main" id="{5108702D-8329-FEDE-2B51-C0E703D2066B}"/>
              </a:ext>
            </a:extLst>
          </p:cNvPr>
          <p:cNvGraphicFramePr>
            <a:graphicFrameLocks/>
          </p:cNvGraphicFramePr>
          <p:nvPr/>
        </p:nvGraphicFramePr>
        <p:xfrm>
          <a:off x="740784" y="3054638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9086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3A8A780B-0DB2-4AFC-0132-1EE9BDF2B9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8229600" cy="1371600"/>
          </a:xfrm>
        </p:spPr>
        <p:txBody>
          <a:bodyPr/>
          <a:lstStyle/>
          <a:p>
            <a:r>
              <a:rPr lang="en-US" altLang="en-US" dirty="0"/>
              <a:t> </a:t>
            </a:r>
            <a:r>
              <a:rPr lang="en-US" altLang="en-US" dirty="0">
                <a:hlinkClick r:id="rId2" action="ppaction://hlinksldjump"/>
              </a:rPr>
              <a:t>2NF Solution (I)</a:t>
            </a:r>
            <a:endParaRPr lang="en-US" altLang="en-US" dirty="0"/>
          </a:p>
        </p:txBody>
      </p:sp>
      <p:graphicFrame>
        <p:nvGraphicFramePr>
          <p:cNvPr id="98381" name="Group 77">
            <a:extLst>
              <a:ext uri="{FF2B5EF4-FFF2-40B4-BE49-F238E27FC236}">
                <a16:creationId xmlns:a16="http://schemas.microsoft.com/office/drawing/2014/main" id="{2C52C52F-04A6-EEDE-A718-2AE19AB76B0A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68984" y="3278944"/>
          <a:ext cx="4927888" cy="396240"/>
        </p:xfrm>
        <a:graphic>
          <a:graphicData uri="http://schemas.openxmlformats.org/drawingml/2006/table">
            <a:tbl>
              <a:tblPr/>
              <a:tblGrid>
                <a:gridCol w="1026876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25848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38948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0358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</a:tblGrid>
              <a:tr h="3198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graphicFrame>
        <p:nvGraphicFramePr>
          <p:cNvPr id="98378" name="Group 74">
            <a:extLst>
              <a:ext uri="{FF2B5EF4-FFF2-40B4-BE49-F238E27FC236}">
                <a16:creationId xmlns:a16="http://schemas.microsoft.com/office/drawing/2014/main" id="{CA7FB1D2-F4C3-3F36-9177-638CC0939B23}"/>
              </a:ext>
            </a:extLst>
          </p:cNvPr>
          <p:cNvGraphicFramePr>
            <a:graphicFrameLocks noGrp="1"/>
          </p:cNvGraphicFramePr>
          <p:nvPr/>
        </p:nvGraphicFramePr>
        <p:xfrm>
          <a:off x="4373129" y="4017022"/>
          <a:ext cx="3662507" cy="405099"/>
        </p:xfrm>
        <a:graphic>
          <a:graphicData uri="http://schemas.openxmlformats.org/drawingml/2006/table">
            <a:tbl>
              <a:tblPr/>
              <a:tblGrid>
                <a:gridCol w="997265">
                  <a:extLst>
                    <a:ext uri="{9D8B030D-6E8A-4147-A177-3AD203B41FA5}">
                      <a16:colId xmlns:a16="http://schemas.microsoft.com/office/drawing/2014/main" val="1771573942"/>
                    </a:ext>
                  </a:extLst>
                </a:gridCol>
                <a:gridCol w="1302134">
                  <a:extLst>
                    <a:ext uri="{9D8B030D-6E8A-4147-A177-3AD203B41FA5}">
                      <a16:colId xmlns:a16="http://schemas.microsoft.com/office/drawing/2014/main" val="1600773432"/>
                    </a:ext>
                  </a:extLst>
                </a:gridCol>
                <a:gridCol w="1363108">
                  <a:extLst>
                    <a:ext uri="{9D8B030D-6E8A-4147-A177-3AD203B41FA5}">
                      <a16:colId xmlns:a16="http://schemas.microsoft.com/office/drawing/2014/main" val="1626948402"/>
                    </a:ext>
                  </a:extLst>
                </a:gridCol>
              </a:tblGrid>
              <a:tr h="4050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004729"/>
                  </a:ext>
                </a:extLst>
              </a:tr>
            </a:tbl>
          </a:graphicData>
        </a:graphic>
      </p:graphicFrame>
      <p:graphicFrame>
        <p:nvGraphicFramePr>
          <p:cNvPr id="2" name="Group 77">
            <a:extLst>
              <a:ext uri="{FF2B5EF4-FFF2-40B4-BE49-F238E27FC236}">
                <a16:creationId xmlns:a16="http://schemas.microsoft.com/office/drawing/2014/main" id="{C1DB6ED1-DF63-CF35-4743-1FADE6507B1B}"/>
              </a:ext>
            </a:extLst>
          </p:cNvPr>
          <p:cNvGraphicFramePr>
            <a:graphicFrameLocks/>
          </p:cNvGraphicFramePr>
          <p:nvPr/>
        </p:nvGraphicFramePr>
        <p:xfrm>
          <a:off x="699220" y="1845614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788557-F8F2-5D99-3AAB-B1AFCD98E973}"/>
              </a:ext>
            </a:extLst>
          </p:cNvPr>
          <p:cNvCxnSpPr/>
          <p:nvPr/>
        </p:nvCxnSpPr>
        <p:spPr>
          <a:xfrm flipH="1">
            <a:off x="2696730" y="2387444"/>
            <a:ext cx="1976581" cy="8529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B7EFBF7-A0F6-619C-B149-1C40CA97B528}"/>
              </a:ext>
            </a:extLst>
          </p:cNvPr>
          <p:cNvCxnSpPr>
            <a:cxnSpLocks/>
          </p:cNvCxnSpPr>
          <p:nvPr/>
        </p:nvCxnSpPr>
        <p:spPr>
          <a:xfrm>
            <a:off x="4673311" y="2393253"/>
            <a:ext cx="1228725" cy="15968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A98A6-2956-4192-414C-16CEF568F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EB888DC7-5FFC-B929-5D66-06036C49CD9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8229600" cy="604982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hlinkClick r:id="rId2" action="ppaction://hlinksldjump"/>
              </a:rPr>
              <a:t> 2NF Solution (II)</a:t>
            </a:r>
            <a:endParaRPr lang="en-US" altLang="en-US" dirty="0"/>
          </a:p>
        </p:txBody>
      </p:sp>
      <p:graphicFrame>
        <p:nvGraphicFramePr>
          <p:cNvPr id="98381" name="Group 77">
            <a:extLst>
              <a:ext uri="{FF2B5EF4-FFF2-40B4-BE49-F238E27FC236}">
                <a16:creationId xmlns:a16="http://schemas.microsoft.com/office/drawing/2014/main" id="{78903262-DCCE-CCF2-7E1F-917FCD9B2D3F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971983" y="2851957"/>
          <a:ext cx="4927888" cy="396240"/>
        </p:xfrm>
        <a:graphic>
          <a:graphicData uri="http://schemas.openxmlformats.org/drawingml/2006/table">
            <a:tbl>
              <a:tblPr/>
              <a:tblGrid>
                <a:gridCol w="1026876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25848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38948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0358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</a:tblGrid>
              <a:tr h="3198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graphicFrame>
        <p:nvGraphicFramePr>
          <p:cNvPr id="98378" name="Group 74">
            <a:extLst>
              <a:ext uri="{FF2B5EF4-FFF2-40B4-BE49-F238E27FC236}">
                <a16:creationId xmlns:a16="http://schemas.microsoft.com/office/drawing/2014/main" id="{080EF71E-4FCB-A0E4-DA6C-9DC520315BF1}"/>
              </a:ext>
            </a:extLst>
          </p:cNvPr>
          <p:cNvGraphicFramePr>
            <a:graphicFrameLocks noGrp="1"/>
          </p:cNvGraphicFramePr>
          <p:nvPr/>
        </p:nvGraphicFramePr>
        <p:xfrm>
          <a:off x="4724111" y="2292760"/>
          <a:ext cx="3662507" cy="405099"/>
        </p:xfrm>
        <a:graphic>
          <a:graphicData uri="http://schemas.openxmlformats.org/drawingml/2006/table">
            <a:tbl>
              <a:tblPr/>
              <a:tblGrid>
                <a:gridCol w="997265">
                  <a:extLst>
                    <a:ext uri="{9D8B030D-6E8A-4147-A177-3AD203B41FA5}">
                      <a16:colId xmlns:a16="http://schemas.microsoft.com/office/drawing/2014/main" val="1771573942"/>
                    </a:ext>
                  </a:extLst>
                </a:gridCol>
                <a:gridCol w="1302134">
                  <a:extLst>
                    <a:ext uri="{9D8B030D-6E8A-4147-A177-3AD203B41FA5}">
                      <a16:colId xmlns:a16="http://schemas.microsoft.com/office/drawing/2014/main" val="1600773432"/>
                    </a:ext>
                  </a:extLst>
                </a:gridCol>
                <a:gridCol w="1363108">
                  <a:extLst>
                    <a:ext uri="{9D8B030D-6E8A-4147-A177-3AD203B41FA5}">
                      <a16:colId xmlns:a16="http://schemas.microsoft.com/office/drawing/2014/main" val="1626948402"/>
                    </a:ext>
                  </a:extLst>
                </a:gridCol>
              </a:tblGrid>
              <a:tr h="4050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004729"/>
                  </a:ext>
                </a:extLst>
              </a:tr>
            </a:tbl>
          </a:graphicData>
        </a:graphic>
      </p:graphicFrame>
      <p:graphicFrame>
        <p:nvGraphicFramePr>
          <p:cNvPr id="2" name="Group 77">
            <a:extLst>
              <a:ext uri="{FF2B5EF4-FFF2-40B4-BE49-F238E27FC236}">
                <a16:creationId xmlns:a16="http://schemas.microsoft.com/office/drawing/2014/main" id="{36FB97FC-6DEA-CB23-0241-1E229AE2EF80}"/>
              </a:ext>
            </a:extLst>
          </p:cNvPr>
          <p:cNvGraphicFramePr>
            <a:graphicFrameLocks/>
          </p:cNvGraphicFramePr>
          <p:nvPr/>
        </p:nvGraphicFramePr>
        <p:xfrm>
          <a:off x="699220" y="1399965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0DA0FE3-7915-D780-9C44-1159CD6BECE5}"/>
              </a:ext>
            </a:extLst>
          </p:cNvPr>
          <p:cNvCxnSpPr>
            <a:cxnSpLocks/>
          </p:cNvCxnSpPr>
          <p:nvPr/>
        </p:nvCxnSpPr>
        <p:spPr>
          <a:xfrm flipH="1">
            <a:off x="3435927" y="1917490"/>
            <a:ext cx="1136073" cy="8981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E0CB312-3D28-F36C-77F3-A132A989D359}"/>
              </a:ext>
            </a:extLst>
          </p:cNvPr>
          <p:cNvCxnSpPr>
            <a:cxnSpLocks/>
          </p:cNvCxnSpPr>
          <p:nvPr/>
        </p:nvCxnSpPr>
        <p:spPr>
          <a:xfrm>
            <a:off x="4572000" y="1925543"/>
            <a:ext cx="1006764" cy="3550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FC0244C-F8F5-9742-D806-FB2285159DE2}"/>
              </a:ext>
            </a:extLst>
          </p:cNvPr>
          <p:cNvCxnSpPr/>
          <p:nvPr/>
        </p:nvCxnSpPr>
        <p:spPr>
          <a:xfrm flipH="1">
            <a:off x="1350674" y="3248197"/>
            <a:ext cx="1976581" cy="8529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14565CC-6E17-6DE2-33C4-713996A54DF1}"/>
              </a:ext>
            </a:extLst>
          </p:cNvPr>
          <p:cNvCxnSpPr>
            <a:cxnSpLocks/>
            <a:endCxn id="24" idx="0"/>
          </p:cNvCxnSpPr>
          <p:nvPr/>
        </p:nvCxnSpPr>
        <p:spPr>
          <a:xfrm>
            <a:off x="3251200" y="3284561"/>
            <a:ext cx="3501953" cy="10466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19" name="Group 45">
            <a:extLst>
              <a:ext uri="{FF2B5EF4-FFF2-40B4-BE49-F238E27FC236}">
                <a16:creationId xmlns:a16="http://schemas.microsoft.com/office/drawing/2014/main" id="{BFA179F6-8A2D-CCC7-AF2C-8A250037DAE8}"/>
              </a:ext>
            </a:extLst>
          </p:cNvPr>
          <p:cNvGraphicFramePr>
            <a:graphicFrameLocks/>
          </p:cNvGraphicFramePr>
          <p:nvPr/>
        </p:nvGraphicFramePr>
        <p:xfrm>
          <a:off x="240288" y="4128025"/>
          <a:ext cx="3222019" cy="487363"/>
        </p:xfrm>
        <a:graphic>
          <a:graphicData uri="http://schemas.openxmlformats.org/drawingml/2006/table">
            <a:tbl>
              <a:tblPr/>
              <a:tblGrid>
                <a:gridCol w="838136">
                  <a:extLst>
                    <a:ext uri="{9D8B030D-6E8A-4147-A177-3AD203B41FA5}">
                      <a16:colId xmlns:a16="http://schemas.microsoft.com/office/drawing/2014/main" val="359821272"/>
                    </a:ext>
                  </a:extLst>
                </a:gridCol>
                <a:gridCol w="1127443">
                  <a:extLst>
                    <a:ext uri="{9D8B030D-6E8A-4147-A177-3AD203B41FA5}">
                      <a16:colId xmlns:a16="http://schemas.microsoft.com/office/drawing/2014/main" val="439497961"/>
                    </a:ext>
                  </a:extLst>
                </a:gridCol>
                <a:gridCol w="1256440">
                  <a:extLst>
                    <a:ext uri="{9D8B030D-6E8A-4147-A177-3AD203B41FA5}">
                      <a16:colId xmlns:a16="http://schemas.microsoft.com/office/drawing/2014/main" val="3195899414"/>
                    </a:ext>
                  </a:extLst>
                </a:gridCol>
              </a:tblGrid>
              <a:tr h="487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9665843"/>
                  </a:ext>
                </a:extLst>
              </a:tr>
            </a:tbl>
          </a:graphicData>
        </a:graphic>
      </p:graphicFrame>
      <p:graphicFrame>
        <p:nvGraphicFramePr>
          <p:cNvPr id="24" name="Group 49">
            <a:extLst>
              <a:ext uri="{FF2B5EF4-FFF2-40B4-BE49-F238E27FC236}">
                <a16:creationId xmlns:a16="http://schemas.microsoft.com/office/drawing/2014/main" id="{8AB421C2-8177-6FB7-F8DD-8C9AEACA0D4B}"/>
              </a:ext>
            </a:extLst>
          </p:cNvPr>
          <p:cNvGraphicFramePr>
            <a:graphicFrameLocks noGrp="1"/>
          </p:cNvGraphicFramePr>
          <p:nvPr/>
        </p:nvGraphicFramePr>
        <p:xfrm>
          <a:off x="5544561" y="4331214"/>
          <a:ext cx="2417184" cy="528638"/>
        </p:xfrm>
        <a:graphic>
          <a:graphicData uri="http://schemas.openxmlformats.org/drawingml/2006/table">
            <a:tbl>
              <a:tblPr/>
              <a:tblGrid>
                <a:gridCol w="1176574">
                  <a:extLst>
                    <a:ext uri="{9D8B030D-6E8A-4147-A177-3AD203B41FA5}">
                      <a16:colId xmlns:a16="http://schemas.microsoft.com/office/drawing/2014/main" val="746123332"/>
                    </a:ext>
                  </a:extLst>
                </a:gridCol>
                <a:gridCol w="1240610">
                  <a:extLst>
                    <a:ext uri="{9D8B030D-6E8A-4147-A177-3AD203B41FA5}">
                      <a16:colId xmlns:a16="http://schemas.microsoft.com/office/drawing/2014/main" val="1142939173"/>
                    </a:ext>
                  </a:extLst>
                </a:gridCol>
              </a:tblGrid>
              <a:tr h="528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54124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67306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241C2BB5-3EF8-5135-ED02-4FCF9F2E6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hlinkClick r:id="rId2" action="ppaction://hlinksldjump"/>
              </a:rPr>
              <a:t>3NF</a:t>
            </a:r>
            <a:endParaRPr lang="en-US" altLang="en-US" dirty="0"/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8C6BB38A-1819-CB44-5EF4-2B3BC4567E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200000"/>
              </a:spcBef>
            </a:pPr>
            <a:r>
              <a:rPr lang="en-US" altLang="en-US"/>
              <a:t>In second table</a:t>
            </a:r>
          </a:p>
          <a:p>
            <a:pPr lvl="1">
              <a:spcBef>
                <a:spcPct val="250000"/>
              </a:spcBef>
            </a:pPr>
            <a:r>
              <a:rPr lang="en-NZ" altLang="en-US">
                <a:sym typeface="Symbol" panose="05050102010706020507" pitchFamily="18" charset="2"/>
              </a:rPr>
              <a:t>Customer  Address</a:t>
            </a:r>
          </a:p>
          <a:p>
            <a:r>
              <a:rPr lang="en-US" altLang="en-US">
                <a:sym typeface="Symbol" panose="05050102010706020507" pitchFamily="18" charset="2"/>
              </a:rPr>
              <a:t>Split second table into</a:t>
            </a:r>
          </a:p>
        </p:txBody>
      </p:sp>
      <p:graphicFrame>
        <p:nvGraphicFramePr>
          <p:cNvPr id="106574" name="Group 78">
            <a:extLst>
              <a:ext uri="{FF2B5EF4-FFF2-40B4-BE49-F238E27FC236}">
                <a16:creationId xmlns:a16="http://schemas.microsoft.com/office/drawing/2014/main" id="{DBA4B597-66B2-2DEF-5C17-5241C81A0A9D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430356626"/>
              </p:ext>
            </p:extLst>
          </p:nvPr>
        </p:nvGraphicFramePr>
        <p:xfrm>
          <a:off x="971600" y="2351088"/>
          <a:ext cx="5121275" cy="577850"/>
        </p:xfrm>
        <a:graphic>
          <a:graphicData uri="http://schemas.openxmlformats.org/drawingml/2006/table">
            <a:tbl>
              <a:tblPr/>
              <a:tblGrid>
                <a:gridCol w="1227138">
                  <a:extLst>
                    <a:ext uri="{9D8B030D-6E8A-4147-A177-3AD203B41FA5}">
                      <a16:colId xmlns:a16="http://schemas.microsoft.com/office/drawing/2014/main" val="3163347764"/>
                    </a:ext>
                  </a:extLst>
                </a:gridCol>
                <a:gridCol w="1814512">
                  <a:extLst>
                    <a:ext uri="{9D8B030D-6E8A-4147-A177-3AD203B41FA5}">
                      <a16:colId xmlns:a16="http://schemas.microsoft.com/office/drawing/2014/main" val="4056196110"/>
                    </a:ext>
                  </a:extLst>
                </a:gridCol>
                <a:gridCol w="2079625">
                  <a:extLst>
                    <a:ext uri="{9D8B030D-6E8A-4147-A177-3AD203B41FA5}">
                      <a16:colId xmlns:a16="http://schemas.microsoft.com/office/drawing/2014/main" val="2578013466"/>
                    </a:ext>
                  </a:extLst>
                </a:gridCol>
              </a:tblGrid>
              <a:tr h="5778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7879121"/>
                  </a:ext>
                </a:extLst>
              </a:tr>
            </a:tbl>
          </a:graphicData>
        </a:graphic>
      </p:graphicFrame>
      <p:graphicFrame>
        <p:nvGraphicFramePr>
          <p:cNvPr id="106563" name="Group 67">
            <a:extLst>
              <a:ext uri="{FF2B5EF4-FFF2-40B4-BE49-F238E27FC236}">
                <a16:creationId xmlns:a16="http://schemas.microsoft.com/office/drawing/2014/main" id="{DCDF7F50-8591-B9C1-115C-264FBEAE223F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636896219"/>
              </p:ext>
            </p:extLst>
          </p:nvPr>
        </p:nvGraphicFramePr>
        <p:xfrm>
          <a:off x="1751842" y="4365104"/>
          <a:ext cx="3084513" cy="547688"/>
        </p:xfrm>
        <a:graphic>
          <a:graphicData uri="http://schemas.openxmlformats.org/drawingml/2006/table">
            <a:tbl>
              <a:tblPr/>
              <a:tblGrid>
                <a:gridCol w="1190625">
                  <a:extLst>
                    <a:ext uri="{9D8B030D-6E8A-4147-A177-3AD203B41FA5}">
                      <a16:colId xmlns:a16="http://schemas.microsoft.com/office/drawing/2014/main" val="3382322809"/>
                    </a:ext>
                  </a:extLst>
                </a:gridCol>
                <a:gridCol w="1893888">
                  <a:extLst>
                    <a:ext uri="{9D8B030D-6E8A-4147-A177-3AD203B41FA5}">
                      <a16:colId xmlns:a16="http://schemas.microsoft.com/office/drawing/2014/main" val="2122696685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</a:t>
                      </a: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1693834"/>
                  </a:ext>
                </a:extLst>
              </a:tr>
            </a:tbl>
          </a:graphicData>
        </a:graphic>
      </p:graphicFrame>
      <p:graphicFrame>
        <p:nvGraphicFramePr>
          <p:cNvPr id="106589" name="Group 93">
            <a:extLst>
              <a:ext uri="{FF2B5EF4-FFF2-40B4-BE49-F238E27FC236}">
                <a16:creationId xmlns:a16="http://schemas.microsoft.com/office/drawing/2014/main" id="{8C541235-762C-5F78-2178-2B6B042A1A55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122200260"/>
              </p:ext>
            </p:extLst>
          </p:nvPr>
        </p:nvGraphicFramePr>
        <p:xfrm>
          <a:off x="1751842" y="5030960"/>
          <a:ext cx="3708400" cy="547688"/>
        </p:xfrm>
        <a:graphic>
          <a:graphicData uri="http://schemas.openxmlformats.org/drawingml/2006/table">
            <a:tbl>
              <a:tblPr/>
              <a:tblGrid>
                <a:gridCol w="1806575">
                  <a:extLst>
                    <a:ext uri="{9D8B030D-6E8A-4147-A177-3AD203B41FA5}">
                      <a16:colId xmlns:a16="http://schemas.microsoft.com/office/drawing/2014/main" val="3921280407"/>
                    </a:ext>
                  </a:extLst>
                </a:gridCol>
                <a:gridCol w="1901825">
                  <a:extLst>
                    <a:ext uri="{9D8B030D-6E8A-4147-A177-3AD203B41FA5}">
                      <a16:colId xmlns:a16="http://schemas.microsoft.com/office/drawing/2014/main" val="2626651445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52886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1849D-B059-4D59-F363-18F72731C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45E3D36B-32EC-F42C-DF78-33AD82B5BCC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7200"/>
            <a:ext cx="8229600" cy="604982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 </a:t>
            </a:r>
            <a:r>
              <a:rPr lang="en-US" altLang="en-US" dirty="0">
                <a:hlinkClick r:id="rId2" action="ppaction://hlinksldjump"/>
              </a:rPr>
              <a:t>3NF Solution</a:t>
            </a:r>
            <a:endParaRPr lang="en-US" altLang="en-US" dirty="0"/>
          </a:p>
        </p:txBody>
      </p:sp>
      <p:graphicFrame>
        <p:nvGraphicFramePr>
          <p:cNvPr id="98381" name="Group 77">
            <a:extLst>
              <a:ext uri="{FF2B5EF4-FFF2-40B4-BE49-F238E27FC236}">
                <a16:creationId xmlns:a16="http://schemas.microsoft.com/office/drawing/2014/main" id="{7FEF2988-9797-0054-197E-48C6EC543977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971983" y="2851957"/>
          <a:ext cx="4927888" cy="396240"/>
        </p:xfrm>
        <a:graphic>
          <a:graphicData uri="http://schemas.openxmlformats.org/drawingml/2006/table">
            <a:tbl>
              <a:tblPr/>
              <a:tblGrid>
                <a:gridCol w="1026876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25848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38948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0358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</a:tblGrid>
              <a:tr h="3198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graphicFrame>
        <p:nvGraphicFramePr>
          <p:cNvPr id="98378" name="Group 74">
            <a:extLst>
              <a:ext uri="{FF2B5EF4-FFF2-40B4-BE49-F238E27FC236}">
                <a16:creationId xmlns:a16="http://schemas.microsoft.com/office/drawing/2014/main" id="{246E9B95-FAE4-9D44-AA6D-F3EB51F3B5D0}"/>
              </a:ext>
            </a:extLst>
          </p:cNvPr>
          <p:cNvGraphicFramePr>
            <a:graphicFrameLocks noGrp="1"/>
          </p:cNvGraphicFramePr>
          <p:nvPr/>
        </p:nvGraphicFramePr>
        <p:xfrm>
          <a:off x="4724111" y="2292760"/>
          <a:ext cx="3662507" cy="405099"/>
        </p:xfrm>
        <a:graphic>
          <a:graphicData uri="http://schemas.openxmlformats.org/drawingml/2006/table">
            <a:tbl>
              <a:tblPr/>
              <a:tblGrid>
                <a:gridCol w="997265">
                  <a:extLst>
                    <a:ext uri="{9D8B030D-6E8A-4147-A177-3AD203B41FA5}">
                      <a16:colId xmlns:a16="http://schemas.microsoft.com/office/drawing/2014/main" val="1771573942"/>
                    </a:ext>
                  </a:extLst>
                </a:gridCol>
                <a:gridCol w="1302134">
                  <a:extLst>
                    <a:ext uri="{9D8B030D-6E8A-4147-A177-3AD203B41FA5}">
                      <a16:colId xmlns:a16="http://schemas.microsoft.com/office/drawing/2014/main" val="1600773432"/>
                    </a:ext>
                  </a:extLst>
                </a:gridCol>
                <a:gridCol w="1363108">
                  <a:extLst>
                    <a:ext uri="{9D8B030D-6E8A-4147-A177-3AD203B41FA5}">
                      <a16:colId xmlns:a16="http://schemas.microsoft.com/office/drawing/2014/main" val="1626948402"/>
                    </a:ext>
                  </a:extLst>
                </a:gridCol>
              </a:tblGrid>
              <a:tr h="4050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6004729"/>
                  </a:ext>
                </a:extLst>
              </a:tr>
            </a:tbl>
          </a:graphicData>
        </a:graphic>
      </p:graphicFrame>
      <p:graphicFrame>
        <p:nvGraphicFramePr>
          <p:cNvPr id="2" name="Group 77">
            <a:extLst>
              <a:ext uri="{FF2B5EF4-FFF2-40B4-BE49-F238E27FC236}">
                <a16:creationId xmlns:a16="http://schemas.microsoft.com/office/drawing/2014/main" id="{1C62CFEC-F7F4-C00B-F358-225FC098BA3E}"/>
              </a:ext>
            </a:extLst>
          </p:cNvPr>
          <p:cNvGraphicFramePr>
            <a:graphicFrameLocks/>
          </p:cNvGraphicFramePr>
          <p:nvPr/>
        </p:nvGraphicFramePr>
        <p:xfrm>
          <a:off x="699220" y="1399965"/>
          <a:ext cx="8049782" cy="517525"/>
        </p:xfrm>
        <a:graphic>
          <a:graphicData uri="http://schemas.openxmlformats.org/drawingml/2006/table">
            <a:tbl>
              <a:tblPr/>
              <a:tblGrid>
                <a:gridCol w="956253">
                  <a:extLst>
                    <a:ext uri="{9D8B030D-6E8A-4147-A177-3AD203B41FA5}">
                      <a16:colId xmlns:a16="http://schemas.microsoft.com/office/drawing/2014/main" val="1561723671"/>
                    </a:ext>
                  </a:extLst>
                </a:gridCol>
                <a:gridCol w="1422091">
                  <a:extLst>
                    <a:ext uri="{9D8B030D-6E8A-4147-A177-3AD203B41FA5}">
                      <a16:colId xmlns:a16="http://schemas.microsoft.com/office/drawing/2014/main" val="1630773869"/>
                    </a:ext>
                  </a:extLst>
                </a:gridCol>
                <a:gridCol w="1289359">
                  <a:extLst>
                    <a:ext uri="{9D8B030D-6E8A-4147-A177-3AD203B41FA5}">
                      <a16:colId xmlns:a16="http://schemas.microsoft.com/office/drawing/2014/main" val="1637039274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1359344363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3214608325"/>
                    </a:ext>
                  </a:extLst>
                </a:gridCol>
                <a:gridCol w="1460693">
                  <a:extLst>
                    <a:ext uri="{9D8B030D-6E8A-4147-A177-3AD203B41FA5}">
                      <a16:colId xmlns:a16="http://schemas.microsoft.com/office/drawing/2014/main" val="2624788988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447179"/>
                  </a:ext>
                </a:extLst>
              </a:tr>
            </a:tbl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094B974-DD78-AA6B-EBD7-0262C943E1AF}"/>
              </a:ext>
            </a:extLst>
          </p:cNvPr>
          <p:cNvCxnSpPr>
            <a:cxnSpLocks/>
          </p:cNvCxnSpPr>
          <p:nvPr/>
        </p:nvCxnSpPr>
        <p:spPr>
          <a:xfrm flipH="1">
            <a:off x="3435927" y="1917490"/>
            <a:ext cx="1136073" cy="8981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B75DFAE-3D6B-3626-1922-E5E39F3E437F}"/>
              </a:ext>
            </a:extLst>
          </p:cNvPr>
          <p:cNvCxnSpPr>
            <a:cxnSpLocks/>
          </p:cNvCxnSpPr>
          <p:nvPr/>
        </p:nvCxnSpPr>
        <p:spPr>
          <a:xfrm>
            <a:off x="4572000" y="1925543"/>
            <a:ext cx="1006764" cy="35502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2F3E4B8-8EB8-9739-8B18-377BF4793AEF}"/>
              </a:ext>
            </a:extLst>
          </p:cNvPr>
          <p:cNvCxnSpPr/>
          <p:nvPr/>
        </p:nvCxnSpPr>
        <p:spPr>
          <a:xfrm flipH="1">
            <a:off x="1350674" y="3248197"/>
            <a:ext cx="1976581" cy="85298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52D8DA9-94D2-2EB8-E863-C2B79658E899}"/>
              </a:ext>
            </a:extLst>
          </p:cNvPr>
          <p:cNvCxnSpPr>
            <a:cxnSpLocks/>
            <a:endCxn id="24" idx="0"/>
          </p:cNvCxnSpPr>
          <p:nvPr/>
        </p:nvCxnSpPr>
        <p:spPr>
          <a:xfrm>
            <a:off x="3251200" y="3250136"/>
            <a:ext cx="1356955" cy="29765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19" name="Group 45">
            <a:extLst>
              <a:ext uri="{FF2B5EF4-FFF2-40B4-BE49-F238E27FC236}">
                <a16:creationId xmlns:a16="http://schemas.microsoft.com/office/drawing/2014/main" id="{C65B04D0-00C3-3B2C-D1FD-41F29463440C}"/>
              </a:ext>
            </a:extLst>
          </p:cNvPr>
          <p:cNvGraphicFramePr>
            <a:graphicFrameLocks/>
          </p:cNvGraphicFramePr>
          <p:nvPr/>
        </p:nvGraphicFramePr>
        <p:xfrm>
          <a:off x="240288" y="4128025"/>
          <a:ext cx="3222019" cy="487363"/>
        </p:xfrm>
        <a:graphic>
          <a:graphicData uri="http://schemas.openxmlformats.org/drawingml/2006/table">
            <a:tbl>
              <a:tblPr/>
              <a:tblGrid>
                <a:gridCol w="838136">
                  <a:extLst>
                    <a:ext uri="{9D8B030D-6E8A-4147-A177-3AD203B41FA5}">
                      <a16:colId xmlns:a16="http://schemas.microsoft.com/office/drawing/2014/main" val="359821272"/>
                    </a:ext>
                  </a:extLst>
                </a:gridCol>
                <a:gridCol w="1127443">
                  <a:extLst>
                    <a:ext uri="{9D8B030D-6E8A-4147-A177-3AD203B41FA5}">
                      <a16:colId xmlns:a16="http://schemas.microsoft.com/office/drawing/2014/main" val="439497961"/>
                    </a:ext>
                  </a:extLst>
                </a:gridCol>
                <a:gridCol w="1256440">
                  <a:extLst>
                    <a:ext uri="{9D8B030D-6E8A-4147-A177-3AD203B41FA5}">
                      <a16:colId xmlns:a16="http://schemas.microsoft.com/office/drawing/2014/main" val="3195899414"/>
                    </a:ext>
                  </a:extLst>
                </a:gridCol>
              </a:tblGrid>
              <a:tr h="487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9665843"/>
                  </a:ext>
                </a:extLst>
              </a:tr>
            </a:tbl>
          </a:graphicData>
        </a:graphic>
      </p:graphicFrame>
      <p:graphicFrame>
        <p:nvGraphicFramePr>
          <p:cNvPr id="24" name="Group 49">
            <a:extLst>
              <a:ext uri="{FF2B5EF4-FFF2-40B4-BE49-F238E27FC236}">
                <a16:creationId xmlns:a16="http://schemas.microsoft.com/office/drawing/2014/main" id="{2E5AF88A-EEDD-36E2-8C72-9E999B76F10F}"/>
              </a:ext>
            </a:extLst>
          </p:cNvPr>
          <p:cNvGraphicFramePr>
            <a:graphicFrameLocks noGrp="1"/>
          </p:cNvGraphicFramePr>
          <p:nvPr/>
        </p:nvGraphicFramePr>
        <p:xfrm>
          <a:off x="3399563" y="3547795"/>
          <a:ext cx="2417184" cy="487363"/>
        </p:xfrm>
        <a:graphic>
          <a:graphicData uri="http://schemas.openxmlformats.org/drawingml/2006/table">
            <a:tbl>
              <a:tblPr/>
              <a:tblGrid>
                <a:gridCol w="1176574">
                  <a:extLst>
                    <a:ext uri="{9D8B030D-6E8A-4147-A177-3AD203B41FA5}">
                      <a16:colId xmlns:a16="http://schemas.microsoft.com/office/drawing/2014/main" val="746123332"/>
                    </a:ext>
                  </a:extLst>
                </a:gridCol>
                <a:gridCol w="1240610">
                  <a:extLst>
                    <a:ext uri="{9D8B030D-6E8A-4147-A177-3AD203B41FA5}">
                      <a16:colId xmlns:a16="http://schemas.microsoft.com/office/drawing/2014/main" val="1142939173"/>
                    </a:ext>
                  </a:extLst>
                </a:gridCol>
              </a:tblGrid>
              <a:tr h="487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5412408"/>
                  </a:ext>
                </a:extLst>
              </a:tr>
            </a:tbl>
          </a:graphicData>
        </a:graphic>
      </p:graphicFrame>
      <p:graphicFrame>
        <p:nvGraphicFramePr>
          <p:cNvPr id="7" name="Group 67">
            <a:extLst>
              <a:ext uri="{FF2B5EF4-FFF2-40B4-BE49-F238E27FC236}">
                <a16:creationId xmlns:a16="http://schemas.microsoft.com/office/drawing/2014/main" id="{53FC71DC-7398-5B30-891C-A38AA23320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9927056"/>
              </p:ext>
            </p:extLst>
          </p:nvPr>
        </p:nvGraphicFramePr>
        <p:xfrm>
          <a:off x="3727693" y="4877735"/>
          <a:ext cx="2418989" cy="547688"/>
        </p:xfrm>
        <a:graphic>
          <a:graphicData uri="http://schemas.openxmlformats.org/drawingml/2006/table">
            <a:tbl>
              <a:tblPr/>
              <a:tblGrid>
                <a:gridCol w="1047820">
                  <a:extLst>
                    <a:ext uri="{9D8B030D-6E8A-4147-A177-3AD203B41FA5}">
                      <a16:colId xmlns:a16="http://schemas.microsoft.com/office/drawing/2014/main" val="3382322809"/>
                    </a:ext>
                  </a:extLst>
                </a:gridCol>
                <a:gridCol w="1371169">
                  <a:extLst>
                    <a:ext uri="{9D8B030D-6E8A-4147-A177-3AD203B41FA5}">
                      <a16:colId xmlns:a16="http://schemas.microsoft.com/office/drawing/2014/main" val="2122696685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</a:t>
                      </a: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1693834"/>
                  </a:ext>
                </a:extLst>
              </a:tr>
            </a:tbl>
          </a:graphicData>
        </a:graphic>
      </p:graphicFrame>
      <p:graphicFrame>
        <p:nvGraphicFramePr>
          <p:cNvPr id="8" name="Group 93">
            <a:extLst>
              <a:ext uri="{FF2B5EF4-FFF2-40B4-BE49-F238E27FC236}">
                <a16:creationId xmlns:a16="http://schemas.microsoft.com/office/drawing/2014/main" id="{BFA187C2-382E-1F68-D76C-81F910B646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2905243"/>
              </p:ext>
            </p:extLst>
          </p:nvPr>
        </p:nvGraphicFramePr>
        <p:xfrm>
          <a:off x="6372200" y="4882427"/>
          <a:ext cx="2555079" cy="547688"/>
        </p:xfrm>
        <a:graphic>
          <a:graphicData uri="http://schemas.openxmlformats.org/drawingml/2006/table">
            <a:tbl>
              <a:tblPr/>
              <a:tblGrid>
                <a:gridCol w="1430104">
                  <a:extLst>
                    <a:ext uri="{9D8B030D-6E8A-4147-A177-3AD203B41FA5}">
                      <a16:colId xmlns:a16="http://schemas.microsoft.com/office/drawing/2014/main" val="3921280407"/>
                    </a:ext>
                  </a:extLst>
                </a:gridCol>
                <a:gridCol w="1124975">
                  <a:extLst>
                    <a:ext uri="{9D8B030D-6E8A-4147-A177-3AD203B41FA5}">
                      <a16:colId xmlns:a16="http://schemas.microsoft.com/office/drawing/2014/main" val="2626651445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5288607"/>
                  </a:ext>
                </a:extLst>
              </a:tr>
            </a:tbl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C1D9D1-4C41-9285-A395-229BA8065CBD}"/>
              </a:ext>
            </a:extLst>
          </p:cNvPr>
          <p:cNvCxnSpPr>
            <a:cxnSpLocks/>
          </p:cNvCxnSpPr>
          <p:nvPr/>
        </p:nvCxnSpPr>
        <p:spPr>
          <a:xfrm flipH="1">
            <a:off x="5292080" y="2692653"/>
            <a:ext cx="1642267" cy="217650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B390E12-D4BF-E2F1-CF1A-31DF73C9D415}"/>
              </a:ext>
            </a:extLst>
          </p:cNvPr>
          <p:cNvCxnSpPr>
            <a:cxnSpLocks/>
          </p:cNvCxnSpPr>
          <p:nvPr/>
        </p:nvCxnSpPr>
        <p:spPr>
          <a:xfrm>
            <a:off x="6934347" y="2699866"/>
            <a:ext cx="1022029" cy="216929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9870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5457F087-EBD3-19F8-8E3B-0B78635018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Normalisation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6FDA35B5-7A44-BB88-0269-95DBC43870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5570" y="1417638"/>
            <a:ext cx="8077200" cy="4191000"/>
          </a:xfrm>
        </p:spPr>
        <p:txBody>
          <a:bodyPr/>
          <a:lstStyle/>
          <a:p>
            <a:r>
              <a:rPr lang="en-GB" altLang="en-US" sz="2400" dirty="0"/>
              <a:t>1NF: 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Customer, Address, Quantity, </a:t>
            </a:r>
            <a:r>
              <a:rPr lang="en-GB" altLang="en-US" sz="2400" dirty="0" err="1"/>
              <a:t>UnitPrice</a:t>
            </a:r>
            <a:r>
              <a:rPr lang="en-GB" altLang="en-US" sz="2400" dirty="0"/>
              <a:t>}</a:t>
            </a:r>
            <a:endParaRPr lang="en-GB" altLang="en-US" dirty="0"/>
          </a:p>
          <a:p>
            <a:r>
              <a:rPr lang="en-GB" altLang="en-US" sz="2400" dirty="0"/>
              <a:t>2NF: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Order</a:t>
            </a:r>
            <a:r>
              <a:rPr lang="en-GB" altLang="en-US" sz="2400" dirty="0"/>
              <a:t>, Customer, Address}, {</a:t>
            </a:r>
            <a:r>
              <a:rPr lang="en-GB" altLang="en-US" sz="2400" u="sng" dirty="0"/>
              <a:t>Product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UnitPrice</a:t>
            </a:r>
            <a:r>
              <a:rPr lang="en-GB" altLang="en-US" sz="2400" dirty="0"/>
              <a:t>}, and 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Quantity}</a:t>
            </a:r>
          </a:p>
          <a:p>
            <a:r>
              <a:rPr lang="en-GB" altLang="en-US" sz="2400" dirty="0"/>
              <a:t>3NF: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Product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UnitPrice</a:t>
            </a:r>
            <a:r>
              <a:rPr lang="en-GB" altLang="en-US" sz="2400" dirty="0"/>
              <a:t>}, 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Quantity}, 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 dirty="0"/>
              <a:t>	{</a:t>
            </a:r>
            <a:r>
              <a:rPr lang="en-GB" altLang="en-US" sz="2400" u="sng" dirty="0"/>
              <a:t>Order</a:t>
            </a:r>
            <a:r>
              <a:rPr lang="en-GB" altLang="en-US" sz="2400" dirty="0"/>
              <a:t>, Customer}, and {</a:t>
            </a:r>
            <a:r>
              <a:rPr lang="en-GB" altLang="en-US" sz="2400" u="sng" dirty="0"/>
              <a:t>Customer</a:t>
            </a:r>
            <a:r>
              <a:rPr lang="en-GB" altLang="en-US" sz="2400" dirty="0"/>
              <a:t>, Address}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77</TotalTime>
  <Words>1446</Words>
  <Application>Microsoft Office PowerPoint</Application>
  <PresentationFormat>On-screen Show (4:3)</PresentationFormat>
  <Paragraphs>357</Paragraphs>
  <Slides>34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8" baseType="lpstr">
      <vt:lpstr>Cormorant Garamond</vt:lpstr>
      <vt:lpstr>Monotype Sorts</vt:lpstr>
      <vt:lpstr>ＭＳ Ｐゴシック</vt:lpstr>
      <vt:lpstr>Myriad Pro</vt:lpstr>
      <vt:lpstr>Aptos</vt:lpstr>
      <vt:lpstr>Arial</vt:lpstr>
      <vt:lpstr>Calibri</vt:lpstr>
      <vt:lpstr>Helvetica</vt:lpstr>
      <vt:lpstr>Lato</vt:lpstr>
      <vt:lpstr>Open Sans</vt:lpstr>
      <vt:lpstr>Symbol</vt:lpstr>
      <vt:lpstr>Times New Roman</vt:lpstr>
      <vt:lpstr>Wingdings</vt:lpstr>
      <vt:lpstr>20140311PresentationUWTSDTemplate</vt:lpstr>
      <vt:lpstr>CertHE - Computing Skills for the Workplace</vt:lpstr>
      <vt:lpstr>So far</vt:lpstr>
      <vt:lpstr>Week and Strong Entities</vt:lpstr>
      <vt:lpstr>Representing Entity Sets</vt:lpstr>
      <vt:lpstr>Representation of Entity Sets with Composite Attributes</vt:lpstr>
      <vt:lpstr>Representation of Entity Sets with Multivalued Attributes</vt:lpstr>
      <vt:lpstr>Representing Relationship Sets</vt:lpstr>
      <vt:lpstr>Many – to- one Relationships</vt:lpstr>
      <vt:lpstr>Redundancy of Schemas (Cont.)</vt:lpstr>
      <vt:lpstr>Class Activity - 1</vt:lpstr>
      <vt:lpstr>Schema Diagram for University Database</vt:lpstr>
      <vt:lpstr>NORMALIZATION</vt:lpstr>
      <vt:lpstr>Objectives</vt:lpstr>
      <vt:lpstr>Objective</vt:lpstr>
      <vt:lpstr>First Normal From</vt:lpstr>
      <vt:lpstr>Example</vt:lpstr>
      <vt:lpstr>Example</vt:lpstr>
      <vt:lpstr>1-NF Solution</vt:lpstr>
      <vt:lpstr>Implication for the ER model</vt:lpstr>
      <vt:lpstr>Second Normal Form</vt:lpstr>
      <vt:lpstr>Example</vt:lpstr>
      <vt:lpstr>2NF Solution</vt:lpstr>
      <vt:lpstr>Third Normal Form</vt:lpstr>
      <vt:lpstr>Example</vt:lpstr>
      <vt:lpstr>3NF Solution</vt:lpstr>
      <vt:lpstr>An Example</vt:lpstr>
      <vt:lpstr>Normalisation Example</vt:lpstr>
      <vt:lpstr>Functional Dependencies</vt:lpstr>
      <vt:lpstr>1NF Solution</vt:lpstr>
      <vt:lpstr> 2NF Solution (I)</vt:lpstr>
      <vt:lpstr> 2NF Solution (II)</vt:lpstr>
      <vt:lpstr>3NF</vt:lpstr>
      <vt:lpstr> 3NF Solution</vt:lpstr>
      <vt:lpstr>Normalisation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Sadhana Jha</cp:lastModifiedBy>
  <cp:revision>52</cp:revision>
  <dcterms:created xsi:type="dcterms:W3CDTF">2015-04-14T15:21:28Z</dcterms:created>
  <dcterms:modified xsi:type="dcterms:W3CDTF">2025-01-29T11:56:18Z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