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6" r:id="rId6"/>
    <p:sldId id="267" r:id="rId7"/>
    <p:sldId id="268" r:id="rId8"/>
    <p:sldId id="264" r:id="rId9"/>
    <p:sldId id="263" r:id="rId10"/>
    <p:sldId id="265" r:id="rId11"/>
  </p:sldIdLst>
  <p:sldSz cx="18288000" cy="10287000"/>
  <p:notesSz cx="6858000" cy="9144000"/>
  <p:embeddedFontLst>
    <p:embeddedFont>
      <p:font typeface="Barlow" panose="00000500000000000000" pitchFamily="2" charset="0"/>
      <p:regular r:id="rId13"/>
    </p:embeddedFont>
    <p:embeddedFont>
      <p:font typeface="Calibri" panose="020F0502020204030204" pitchFamily="34"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7C6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2258" autoAdjust="0"/>
  </p:normalViewPr>
  <p:slideViewPr>
    <p:cSldViewPr>
      <p:cViewPr varScale="1">
        <p:scale>
          <a:sx n="40" d="100"/>
          <a:sy n="40" d="100"/>
        </p:scale>
        <p:origin x="111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font" Target="fonts/font5.fntdata"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7FE7C0-5244-4EA6-A13A-D0F3109F53C9}" type="datetimeFigureOut">
              <a:rPr lang="en-US" smtClean="0"/>
              <a:t>3/24/2026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7BB34E-51F3-4046-A88B-2D1C806DA930}" type="slidenum">
              <a:rPr lang="en-US" smtClean="0"/>
              <a:t>‹#›</a:t>
            </a:fld>
            <a:endParaRPr lang="en-US"/>
          </a:p>
        </p:txBody>
      </p:sp>
    </p:spTree>
    <p:extLst>
      <p:ext uri="{BB962C8B-B14F-4D97-AF65-F5344CB8AC3E}">
        <p14:creationId xmlns:p14="http://schemas.microsoft.com/office/powerpoint/2010/main" val="888308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Scarlet Hotel has its headquarters in Cornwall. It offers dining, accommodation and other hospitality services and obtained 8.13 million annually (Rocket Reach, 2026). </a:t>
            </a:r>
          </a:p>
          <a:p>
            <a:endParaRPr lang="en-US" dirty="0"/>
          </a:p>
        </p:txBody>
      </p:sp>
      <p:sp>
        <p:nvSpPr>
          <p:cNvPr id="4" name="Slide Number Placeholder 3"/>
          <p:cNvSpPr>
            <a:spLocks noGrp="1"/>
          </p:cNvSpPr>
          <p:nvPr>
            <p:ph type="sldNum" sz="quarter" idx="10"/>
          </p:nvPr>
        </p:nvSpPr>
        <p:spPr/>
        <p:txBody>
          <a:bodyPr/>
          <a:lstStyle/>
          <a:p>
            <a:fld id="{B37BB34E-51F3-4046-A88B-2D1C806DA930}" type="slidenum">
              <a:rPr lang="en-US" smtClean="0"/>
              <a:t>2</a:t>
            </a:fld>
            <a:endParaRPr lang="en-US"/>
          </a:p>
        </p:txBody>
      </p:sp>
    </p:spTree>
    <p:extLst>
      <p:ext uri="{BB962C8B-B14F-4D97-AF65-F5344CB8AC3E}">
        <p14:creationId xmlns:p14="http://schemas.microsoft.com/office/powerpoint/2010/main" val="3744883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organisational structure is significantly important within an organisation as it defines the roles and responsibilities of the individuals involved with the organisation </a:t>
            </a:r>
            <a:r>
              <a:rPr lang="en-US" sz="1200" i="1" kern="1200" dirty="0">
                <a:solidFill>
                  <a:schemeClr val="tx1"/>
                </a:solidFill>
                <a:latin typeface="+mn-lt"/>
                <a:ea typeface="+mn-ea"/>
                <a:cs typeface="+mn-cs"/>
              </a:rPr>
              <a:t>[Refer to week 2]</a:t>
            </a:r>
            <a:r>
              <a:rPr lang="en-US" sz="1200" kern="1200" dirty="0">
                <a:solidFill>
                  <a:schemeClr val="tx1"/>
                </a:solidFill>
                <a:latin typeface="+mn-lt"/>
                <a:ea typeface="+mn-ea"/>
                <a:cs typeface="+mn-cs"/>
              </a:rPr>
              <a:t>. Drawing upon the </a:t>
            </a:r>
            <a:r>
              <a:rPr lang="en-US" sz="1200" i="1" kern="1200" dirty="0">
                <a:solidFill>
                  <a:schemeClr val="tx1"/>
                </a:solidFill>
                <a:latin typeface="+mn-lt"/>
                <a:ea typeface="+mn-ea"/>
                <a:cs typeface="+mn-cs"/>
              </a:rPr>
              <a:t>Rational Decision-Making theory, </a:t>
            </a:r>
            <a:r>
              <a:rPr lang="en-US" sz="1200" kern="1200" dirty="0">
                <a:solidFill>
                  <a:schemeClr val="tx1"/>
                </a:solidFill>
                <a:latin typeface="+mn-lt"/>
                <a:ea typeface="+mn-ea"/>
                <a:cs typeface="+mn-cs"/>
              </a:rPr>
              <a:t>the organisational chart helps in the adequate flow of information that allows for effective decision-making (</a:t>
            </a:r>
            <a:r>
              <a:rPr lang="en-US" sz="1200" kern="1200" dirty="0" err="1">
                <a:solidFill>
                  <a:schemeClr val="tx1"/>
                </a:solidFill>
                <a:latin typeface="+mn-lt"/>
                <a:ea typeface="+mn-ea"/>
                <a:cs typeface="+mn-cs"/>
              </a:rPr>
              <a:t>Morelli</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2022). </a:t>
            </a:r>
          </a:p>
          <a:p>
            <a:endParaRPr lang="en-US" dirty="0"/>
          </a:p>
        </p:txBody>
      </p:sp>
      <p:sp>
        <p:nvSpPr>
          <p:cNvPr id="4" name="Slide Number Placeholder 3"/>
          <p:cNvSpPr>
            <a:spLocks noGrp="1"/>
          </p:cNvSpPr>
          <p:nvPr>
            <p:ph type="sldNum" sz="quarter" idx="10"/>
          </p:nvPr>
        </p:nvSpPr>
        <p:spPr/>
        <p:txBody>
          <a:bodyPr/>
          <a:lstStyle/>
          <a:p>
            <a:fld id="{B37BB34E-51F3-4046-A88B-2D1C806DA930}" type="slidenum">
              <a:rPr lang="en-US" smtClean="0"/>
              <a:t>3</a:t>
            </a:fld>
            <a:endParaRPr lang="en-US"/>
          </a:p>
        </p:txBody>
      </p:sp>
    </p:spTree>
    <p:extLst>
      <p:ext uri="{BB962C8B-B14F-4D97-AF65-F5344CB8AC3E}">
        <p14:creationId xmlns:p14="http://schemas.microsoft.com/office/powerpoint/2010/main" val="1225501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traditional organisational structure helps in assigning the employees to different functional areas, such as marketing, finance and similar areas </a:t>
            </a:r>
            <a:r>
              <a:rPr lang="en-US" sz="1200" i="1" kern="1200" dirty="0">
                <a:solidFill>
                  <a:schemeClr val="tx1"/>
                </a:solidFill>
                <a:latin typeface="+mn-lt"/>
                <a:ea typeface="+mn-ea"/>
                <a:cs typeface="+mn-cs"/>
              </a:rPr>
              <a:t>[Refer to week 2]</a:t>
            </a:r>
            <a:r>
              <a:rPr lang="en-US" sz="1200" kern="1200" dirty="0">
                <a:solidFill>
                  <a:schemeClr val="tx1"/>
                </a:solidFill>
                <a:latin typeface="+mn-lt"/>
                <a:ea typeface="+mn-ea"/>
                <a:cs typeface="+mn-cs"/>
              </a:rPr>
              <a:t>. The organisation chart in this structure follows a top-down approach with a CEP at the apex, followed by the positions of directors of specific departments. </a:t>
            </a:r>
          </a:p>
          <a:p>
            <a:endParaRPr lang="en-US" dirty="0"/>
          </a:p>
        </p:txBody>
      </p:sp>
      <p:sp>
        <p:nvSpPr>
          <p:cNvPr id="4" name="Slide Number Placeholder 3"/>
          <p:cNvSpPr>
            <a:spLocks noGrp="1"/>
          </p:cNvSpPr>
          <p:nvPr>
            <p:ph type="sldNum" sz="quarter" idx="10"/>
          </p:nvPr>
        </p:nvSpPr>
        <p:spPr/>
        <p:txBody>
          <a:bodyPr/>
          <a:lstStyle/>
          <a:p>
            <a:fld id="{B37BB34E-51F3-4046-A88B-2D1C806DA930}" type="slidenum">
              <a:rPr lang="en-US" smtClean="0"/>
              <a:t>4</a:t>
            </a:fld>
            <a:endParaRPr lang="en-US"/>
          </a:p>
        </p:txBody>
      </p:sp>
    </p:spTree>
    <p:extLst>
      <p:ext uri="{BB962C8B-B14F-4D97-AF65-F5344CB8AC3E}">
        <p14:creationId xmlns:p14="http://schemas.microsoft.com/office/powerpoint/2010/main" val="4011688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divisional organisational structure allows for dividing the organisation into different segments based on products, projects or geographic locations. In the organisational chart, each division has its own internal reporting hierarchy. The Hilton Hotel uses this structure to divide the organisational activities based on its wide range of functions and geographic locations (</a:t>
            </a:r>
            <a:r>
              <a:rPr lang="en-US" sz="1200" kern="1200" dirty="0" err="1">
                <a:solidFill>
                  <a:schemeClr val="tx1"/>
                </a:solidFill>
                <a:latin typeface="+mn-lt"/>
                <a:ea typeface="+mn-ea"/>
                <a:cs typeface="+mn-cs"/>
              </a:rPr>
              <a:t>Organimi</a:t>
            </a:r>
            <a:r>
              <a:rPr lang="en-US" sz="1200" kern="1200" dirty="0">
                <a:solidFill>
                  <a:schemeClr val="tx1"/>
                </a:solidFill>
                <a:latin typeface="+mn-lt"/>
                <a:ea typeface="+mn-ea"/>
                <a:cs typeface="+mn-cs"/>
              </a:rPr>
              <a:t>, 2026). </a:t>
            </a:r>
          </a:p>
        </p:txBody>
      </p:sp>
      <p:sp>
        <p:nvSpPr>
          <p:cNvPr id="4" name="Slide Number Placeholder 3"/>
          <p:cNvSpPr>
            <a:spLocks noGrp="1"/>
          </p:cNvSpPr>
          <p:nvPr>
            <p:ph type="sldNum" sz="quarter" idx="10"/>
          </p:nvPr>
        </p:nvSpPr>
        <p:spPr/>
        <p:txBody>
          <a:bodyPr/>
          <a:lstStyle/>
          <a:p>
            <a:fld id="{B37BB34E-51F3-4046-A88B-2D1C806DA930}" type="slidenum">
              <a:rPr lang="en-US" smtClean="0"/>
              <a:t>5</a:t>
            </a:fld>
            <a:endParaRPr lang="en-US"/>
          </a:p>
        </p:txBody>
      </p:sp>
    </p:spTree>
    <p:extLst>
      <p:ext uri="{BB962C8B-B14F-4D97-AF65-F5344CB8AC3E}">
        <p14:creationId xmlns:p14="http://schemas.microsoft.com/office/powerpoint/2010/main" val="1435359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In the matrix structure, the employees are required to report to two managers, including a functional manager and a project or product manager. In the organisational chart of this structure, the employees are at the intersections within the grid-like approach, showing reporting lines. For instance, Marriott International implements a hybrid structure that combines regional management with brand-based divisions (</a:t>
            </a:r>
            <a:r>
              <a:rPr lang="en-US" sz="1200" kern="1200" dirty="0" err="1">
                <a:solidFill>
                  <a:schemeClr val="tx1"/>
                </a:solidFill>
                <a:latin typeface="+mn-lt"/>
                <a:ea typeface="+mn-ea"/>
                <a:cs typeface="+mn-cs"/>
              </a:rPr>
              <a:t>Dudovskiy</a:t>
            </a:r>
            <a:r>
              <a:rPr lang="en-US" sz="1200" kern="1200" dirty="0">
                <a:solidFill>
                  <a:schemeClr val="tx1"/>
                </a:solidFill>
                <a:latin typeface="+mn-lt"/>
                <a:ea typeface="+mn-ea"/>
                <a:cs typeface="+mn-cs"/>
              </a:rPr>
              <a:t>, 2023). </a:t>
            </a:r>
          </a:p>
        </p:txBody>
      </p:sp>
      <p:sp>
        <p:nvSpPr>
          <p:cNvPr id="4" name="Slide Number Placeholder 3"/>
          <p:cNvSpPr>
            <a:spLocks noGrp="1"/>
          </p:cNvSpPr>
          <p:nvPr>
            <p:ph type="sldNum" sz="quarter" idx="10"/>
          </p:nvPr>
        </p:nvSpPr>
        <p:spPr/>
        <p:txBody>
          <a:bodyPr/>
          <a:lstStyle/>
          <a:p>
            <a:fld id="{B37BB34E-51F3-4046-A88B-2D1C806DA930}" type="slidenum">
              <a:rPr lang="en-US" smtClean="0"/>
              <a:t>6</a:t>
            </a:fld>
            <a:endParaRPr lang="en-US"/>
          </a:p>
        </p:txBody>
      </p:sp>
    </p:spTree>
    <p:extLst>
      <p:ext uri="{BB962C8B-B14F-4D97-AF65-F5344CB8AC3E}">
        <p14:creationId xmlns:p14="http://schemas.microsoft.com/office/powerpoint/2010/main" val="339166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importance of the organisational structure and chart has been mentioned in this presentation. It has been identified that the Hilton Hotel follows a divisional structure, whereas Marriott International implements a hybrid structure. </a:t>
            </a:r>
            <a:br>
              <a:rPr lang="en-US" sz="1200" kern="1200" dirty="0">
                <a:solidFill>
                  <a:schemeClr val="tx1"/>
                </a:solidFill>
                <a:latin typeface="+mn-lt"/>
                <a:ea typeface="+mn-ea"/>
                <a:cs typeface="+mn-cs"/>
              </a:rPr>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37BB34E-51F3-4046-A88B-2D1C806DA930}" type="slidenum">
              <a:rPr lang="en-US" smtClean="0"/>
              <a:t>7</a:t>
            </a:fld>
            <a:endParaRPr lang="en-US"/>
          </a:p>
        </p:txBody>
      </p:sp>
    </p:spTree>
    <p:extLst>
      <p:ext uri="{BB962C8B-B14F-4D97-AF65-F5344CB8AC3E}">
        <p14:creationId xmlns:p14="http://schemas.microsoft.com/office/powerpoint/2010/main" val="988092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svg" /><Relationship Id="rId1" Type="http://schemas.openxmlformats.org/officeDocument/2006/relationships/slideLayout" Target="../slideLayouts/slideLayout1.xml"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975519" y="959965"/>
            <a:ext cx="283781" cy="189069"/>
          </a:xfrm>
          <a:custGeom>
            <a:avLst/>
            <a:gdLst/>
            <a:ahLst/>
            <a:cxnLst/>
            <a:rect l="l" t="t" r="r" b="b"/>
            <a:pathLst>
              <a:path w="283781" h="189069">
                <a:moveTo>
                  <a:pt x="0" y="0"/>
                </a:moveTo>
                <a:lnTo>
                  <a:pt x="283781" y="0"/>
                </a:lnTo>
                <a:lnTo>
                  <a:pt x="283781" y="189070"/>
                </a:lnTo>
                <a:lnTo>
                  <a:pt x="0" y="189070"/>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sp>
      <p:sp>
        <p:nvSpPr>
          <p:cNvPr id="5" name="Freeform 5"/>
          <p:cNvSpPr/>
          <p:nvPr/>
        </p:nvSpPr>
        <p:spPr>
          <a:xfrm>
            <a:off x="8858248" y="-27989"/>
            <a:ext cx="9394975" cy="10314989"/>
          </a:xfrm>
          <a:custGeom>
            <a:avLst/>
            <a:gdLst/>
            <a:ahLst/>
            <a:cxnLst/>
            <a:rect l="l" t="t" r="r" b="b"/>
            <a:pathLst>
              <a:path w="15017095" h="13716000">
                <a:moveTo>
                  <a:pt x="0" y="0"/>
                </a:moveTo>
                <a:lnTo>
                  <a:pt x="15017096" y="0"/>
                </a:lnTo>
                <a:lnTo>
                  <a:pt x="15017096" y="13716000"/>
                </a:lnTo>
                <a:lnTo>
                  <a:pt x="0" y="13716000"/>
                </a:lnTo>
                <a:lnTo>
                  <a:pt x="0" y="0"/>
                </a:lnTo>
                <a:close/>
              </a:path>
            </a:pathLst>
          </a:custGeom>
          <a:blipFill>
            <a:blip r:embed="rId3"/>
            <a:stretch>
              <a:fillRect l="-9603" r="-12178"/>
            </a:stretch>
          </a:blipFill>
        </p:spPr>
      </p:sp>
      <p:sp>
        <p:nvSpPr>
          <p:cNvPr id="7" name="Freeform 7"/>
          <p:cNvSpPr/>
          <p:nvPr/>
        </p:nvSpPr>
        <p:spPr>
          <a:xfrm rot="5400000">
            <a:off x="8986933" y="1039711"/>
            <a:ext cx="10340777" cy="8261355"/>
          </a:xfrm>
          <a:custGeom>
            <a:avLst/>
            <a:gdLst/>
            <a:ahLst/>
            <a:cxnLst/>
            <a:rect l="l" t="t" r="r" b="b"/>
            <a:pathLst>
              <a:path w="11116695" h="8189981">
                <a:moveTo>
                  <a:pt x="0" y="0"/>
                </a:moveTo>
                <a:lnTo>
                  <a:pt x="11116695" y="0"/>
                </a:lnTo>
                <a:lnTo>
                  <a:pt x="11116695" y="8189981"/>
                </a:lnTo>
                <a:lnTo>
                  <a:pt x="0" y="818998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241" name="Rectangle 1"/>
          <p:cNvSpPr>
            <a:spLocks noChangeArrowheads="1"/>
          </p:cNvSpPr>
          <p:nvPr/>
        </p:nvSpPr>
        <p:spPr bwMode="auto">
          <a:xfrm>
            <a:off x="431032" y="2119164"/>
            <a:ext cx="8072430" cy="6924973"/>
          </a:xfrm>
          <a:prstGeom prst="rect">
            <a:avLst/>
          </a:prstGeom>
          <a:solidFill>
            <a:srgbClr val="77C6FB"/>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50000"/>
              </a:lnSpc>
              <a:spcBef>
                <a:spcPct val="0"/>
              </a:spcBef>
              <a:spcAft>
                <a:spcPct val="0"/>
              </a:spcAft>
              <a:buClrTx/>
              <a:buSzTx/>
              <a:buFontTx/>
              <a:buNone/>
              <a:tabLst/>
            </a:pPr>
            <a:r>
              <a:rPr kumimoji="0" lang="en-US" sz="3200" b="1" i="0" u="none" strike="noStrike" cap="none" normalizeH="0" baseline="0" dirty="0">
                <a:ln>
                  <a:noFill/>
                </a:ln>
                <a:solidFill>
                  <a:schemeClr val="tx1"/>
                </a:solidFill>
                <a:effectLst/>
                <a:latin typeface="Arial" pitchFamily="34" charset="0"/>
                <a:ea typeface="Times New Roman" pitchFamily="18" charset="0"/>
                <a:cs typeface="Arial" pitchFamily="34" charset="0"/>
              </a:rPr>
              <a:t>Understanding Organisational Structure and Culture (LCBB4009)</a:t>
            </a:r>
          </a:p>
          <a:p>
            <a:pPr marL="0" marR="0" lvl="0" indent="0" algn="ctr" defTabSz="914400" rtl="0" eaLnBrk="1" fontAlgn="base" latinLnBrk="0" hangingPunct="1">
              <a:lnSpc>
                <a:spcPct val="150000"/>
              </a:lnSpc>
              <a:spcBef>
                <a:spcPct val="0"/>
              </a:spcBef>
              <a:spcAft>
                <a:spcPct val="0"/>
              </a:spcAft>
              <a:buClrTx/>
              <a:buSzTx/>
              <a:buFontTx/>
              <a:buNone/>
              <a:tabLst/>
            </a:pPr>
            <a:endParaRPr lang="en-US" sz="3200" b="1" dirty="0">
              <a:latin typeface="Arial" pitchFamily="34" charset="0"/>
              <a:cs typeface="Arial" pitchFamily="34" charset="0"/>
            </a:endParaRPr>
          </a:p>
          <a:p>
            <a:pPr marL="0" marR="0" lvl="0" indent="0" algn="ctr" defTabSz="914400" rtl="0" eaLnBrk="1" fontAlgn="base" latinLnBrk="0" hangingPunct="1">
              <a:lnSpc>
                <a:spcPct val="150000"/>
              </a:lnSpc>
              <a:spcBef>
                <a:spcPct val="0"/>
              </a:spcBef>
              <a:spcAft>
                <a:spcPct val="0"/>
              </a:spcAft>
              <a:buClrTx/>
              <a:buSzTx/>
              <a:buFontTx/>
              <a:buNone/>
              <a:tabLst/>
            </a:pPr>
            <a:endParaRPr kumimoji="0" lang="en-US" sz="32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sz="2800" b="1" i="0" u="none" strike="noStrike" cap="none" normalizeH="0" baseline="0" dirty="0">
                <a:ln>
                  <a:noFill/>
                </a:ln>
                <a:solidFill>
                  <a:schemeClr val="tx1"/>
                </a:solidFill>
                <a:effectLst/>
                <a:latin typeface="Arial" pitchFamily="34" charset="0"/>
                <a:ea typeface="Times New Roman" pitchFamily="18" charset="0"/>
                <a:cs typeface="Arial" pitchFamily="34" charset="0"/>
              </a:rPr>
              <a:t>Component 1: Practical: Individual presentation</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sz="32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sz="32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pitchFamily="34" charset="0"/>
                <a:ea typeface="Times New Roman" pitchFamily="18" charset="0"/>
                <a:cs typeface="Arial" pitchFamily="34" charset="0"/>
              </a:rPr>
              <a:t>Student Name:</a:t>
            </a:r>
            <a:r>
              <a:rPr kumimoji="0" lang="ro-RO" sz="2400" b="1" i="0" u="none" strike="noStrike" cap="none" normalizeH="0" baseline="0" dirty="0">
                <a:ln>
                  <a:noFill/>
                </a:ln>
                <a:solidFill>
                  <a:schemeClr val="tx1"/>
                </a:solidFill>
                <a:effectLst/>
                <a:latin typeface="Arial" pitchFamily="34" charset="0"/>
                <a:ea typeface="Times New Roman" pitchFamily="18" charset="0"/>
                <a:cs typeface="Arial" pitchFamily="34" charset="0"/>
              </a:rPr>
              <a:t>Florentina Dinu </a:t>
            </a:r>
            <a:endParaRPr kumimoji="0" lang="en-US" sz="32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pitchFamily="34" charset="0"/>
                <a:ea typeface="Times New Roman" pitchFamily="18" charset="0"/>
                <a:cs typeface="Arial" pitchFamily="34" charset="0"/>
              </a:rPr>
              <a:t>Student ID: </a:t>
            </a:r>
            <a:r>
              <a:rPr kumimoji="0" lang="ro-RO" sz="2400" b="1" i="0" u="none" strike="noStrike" cap="none" normalizeH="0" baseline="0" dirty="0">
                <a:ln>
                  <a:noFill/>
                </a:ln>
                <a:solidFill>
                  <a:schemeClr val="tx1"/>
                </a:solidFill>
                <a:effectLst/>
                <a:latin typeface="Arial" pitchFamily="34" charset="0"/>
                <a:ea typeface="Times New Roman" pitchFamily="18" charset="0"/>
                <a:cs typeface="Arial" pitchFamily="34" charset="0"/>
              </a:rPr>
              <a:t>2512902</a:t>
            </a:r>
            <a:endParaRPr kumimoji="0" lang="en-US" sz="3600" b="0" i="0" u="none" strike="noStrike" cap="none" normalizeH="0" baseline="0" dirty="0">
              <a:ln>
                <a:noFill/>
              </a:ln>
              <a:solidFill>
                <a:schemeClr val="tx1"/>
              </a:solidFill>
              <a:effectLst/>
              <a:latin typeface="Arial" pitchFamily="34" charset="0"/>
              <a:cs typeface="Arial" pitchFamily="34" charset="0"/>
            </a:endParaRPr>
          </a:p>
        </p:txBody>
      </p:sp>
      <p:sp>
        <p:nvSpPr>
          <p:cNvPr id="3" name="Titlu 2">
            <a:extLst>
              <a:ext uri="{FF2B5EF4-FFF2-40B4-BE49-F238E27FC236}">
                <a16:creationId xmlns:a16="http://schemas.microsoft.com/office/drawing/2014/main" id="{C084D20A-98B8-BF47-C808-FF777681A7F3}"/>
              </a:ext>
            </a:extLst>
          </p:cNvPr>
          <p:cNvSpPr>
            <a:spLocks noGrp="1"/>
          </p:cNvSpPr>
          <p:nvPr>
            <p:ph type="ctrTitle"/>
          </p:nvPr>
        </p:nvSpPr>
        <p:spPr/>
        <p:txBody>
          <a:bodyPr/>
          <a:lstStyle/>
          <a:p>
            <a:endParaRPr lang="ro-RO"/>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1643010" y="3714740"/>
            <a:ext cx="8715436" cy="5286412"/>
          </a:xfrm>
          <a:prstGeom prst="rect">
            <a:avLst/>
          </a:prstGeom>
          <a:solidFill>
            <a:srgbClr val="77C6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1428696" y="928658"/>
            <a:ext cx="15001980" cy="150019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6000728" y="1198879"/>
            <a:ext cx="4669868" cy="1015663"/>
          </a:xfrm>
          <a:prstGeom prst="rect">
            <a:avLst/>
          </a:prstGeom>
        </p:spPr>
        <p:txBody>
          <a:bodyPr wrap="none">
            <a:spAutoFit/>
          </a:bodyPr>
          <a:lstStyle/>
          <a:p>
            <a:r>
              <a:rPr lang="en-US" sz="6000" b="1" dirty="0">
                <a:solidFill>
                  <a:schemeClr val="bg1"/>
                </a:solidFill>
                <a:latin typeface="Arial" pitchFamily="34" charset="0"/>
                <a:cs typeface="Arial" pitchFamily="34" charset="0"/>
              </a:rPr>
              <a:t>Introduction</a:t>
            </a:r>
          </a:p>
        </p:txBody>
      </p:sp>
      <p:sp>
        <p:nvSpPr>
          <p:cNvPr id="9217" name="Rectangle 1"/>
          <p:cNvSpPr>
            <a:spLocks noChangeArrowheads="1"/>
          </p:cNvSpPr>
          <p:nvPr/>
        </p:nvSpPr>
        <p:spPr bwMode="auto">
          <a:xfrm>
            <a:off x="2071638" y="4571996"/>
            <a:ext cx="7786678"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pPr>
            <a:r>
              <a:rPr kumimoji="0" lang="en-US" sz="2400" b="0" i="0" u="none" strike="noStrike" cap="none" normalizeH="0" baseline="0" dirty="0">
                <a:ln>
                  <a:noFill/>
                </a:ln>
                <a:effectLst/>
                <a:latin typeface="Arial" pitchFamily="34" charset="0"/>
                <a:ea typeface="Times New Roman" pitchFamily="18" charset="0"/>
                <a:cs typeface="Arial" pitchFamily="34" charset="0"/>
              </a:rPr>
              <a:t> Organisational structure refers to the approach of determining the way activities should be executed to achieve the organisational goals (Ford, 2024).</a:t>
            </a:r>
          </a:p>
          <a:p>
            <a:pPr marL="0" marR="0" lvl="0" indent="0" algn="just" defTabSz="914400" rtl="0" eaLnBrk="1" fontAlgn="base" latinLnBrk="0" hangingPunct="1">
              <a:lnSpc>
                <a:spcPct val="100000"/>
              </a:lnSpc>
              <a:spcBef>
                <a:spcPct val="0"/>
              </a:spcBef>
              <a:spcAft>
                <a:spcPct val="0"/>
              </a:spcAft>
              <a:buClrTx/>
              <a:buSzTx/>
              <a:buFontTx/>
              <a:buChar char="•"/>
              <a:tabLst/>
            </a:pPr>
            <a:endParaRPr kumimoji="0" lang="en-US" sz="2400" b="0" i="0" u="none" strike="noStrike" cap="none" normalizeH="0" baseline="0" dirty="0">
              <a:ln>
                <a:noFill/>
              </a:ln>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a:ln>
                  <a:noFill/>
                </a:ln>
                <a:effectLst/>
                <a:latin typeface="Arial" pitchFamily="34" charset="0"/>
                <a:ea typeface="Times New Roman" pitchFamily="18" charset="0"/>
                <a:cs typeface="Arial" pitchFamily="34" charset="0"/>
              </a:rPr>
              <a:t> This presentation will evaluate different organisational structures and charts. </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a:ln>
                <a:noFill/>
              </a:ln>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a:ln>
                  <a:noFill/>
                </a:ln>
                <a:effectLst/>
                <a:latin typeface="Arial" pitchFamily="34" charset="0"/>
                <a:ea typeface="Times New Roman" pitchFamily="18" charset="0"/>
                <a:cs typeface="Arial" pitchFamily="34" charset="0"/>
              </a:rPr>
              <a:t> The Scarlet Hotel is an iconic luxury eco-hotel that was founded in 2003 (Scarlet Hotel, 2026).</a:t>
            </a:r>
            <a:endParaRPr kumimoji="0" lang="en-US" sz="2400" b="0" i="0" u="none" strike="noStrike" cap="none" normalizeH="0" baseline="0" dirty="0">
              <a:ln>
                <a:noFill/>
              </a:ln>
              <a:effectLst/>
              <a:latin typeface="Arial" pitchFamily="34" charset="0"/>
              <a:cs typeface="Arial" pitchFamily="34" charset="0"/>
            </a:endParaRPr>
          </a:p>
        </p:txBody>
      </p:sp>
      <p:pic>
        <p:nvPicPr>
          <p:cNvPr id="19" name="image2.png"/>
          <p:cNvPicPr/>
          <p:nvPr/>
        </p:nvPicPr>
        <p:blipFill>
          <a:blip r:embed="rId3"/>
          <a:srcRect/>
          <a:stretch>
            <a:fillRect/>
          </a:stretch>
        </p:blipFill>
        <p:spPr>
          <a:xfrm>
            <a:off x="10858512" y="3643302"/>
            <a:ext cx="5643602" cy="5286412"/>
          </a:xfrm>
          <a:prstGeom prst="rect">
            <a:avLst/>
          </a:prstGeom>
          <a:ln w="25400">
            <a:solidFill>
              <a:srgbClr val="000000"/>
            </a:solidFill>
            <a:prstDash val="soli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73B2"/>
        </a:solidFill>
        <a:effectLst/>
      </p:bgPr>
    </p:bg>
    <p:spTree>
      <p:nvGrpSpPr>
        <p:cNvPr id="1" name=""/>
        <p:cNvGrpSpPr/>
        <p:nvPr/>
      </p:nvGrpSpPr>
      <p:grpSpPr>
        <a:xfrm>
          <a:off x="0" y="0"/>
          <a:ext cx="0" cy="0"/>
          <a:chOff x="0" y="0"/>
          <a:chExt cx="0" cy="0"/>
        </a:xfrm>
      </p:grpSpPr>
      <p:sp>
        <p:nvSpPr>
          <p:cNvPr id="33" name="Rectangle 32"/>
          <p:cNvSpPr/>
          <p:nvPr/>
        </p:nvSpPr>
        <p:spPr>
          <a:xfrm>
            <a:off x="1428696" y="928658"/>
            <a:ext cx="15001980" cy="150019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2928894" y="962541"/>
            <a:ext cx="12001584" cy="1323439"/>
          </a:xfrm>
          <a:prstGeom prst="rect">
            <a:avLst/>
          </a:prstGeom>
        </p:spPr>
        <p:txBody>
          <a:bodyPr wrap="square">
            <a:spAutoFit/>
          </a:bodyPr>
          <a:lstStyle/>
          <a:p>
            <a:pPr algn="ctr"/>
            <a:r>
              <a:rPr lang="en-US" sz="4000" b="1" dirty="0">
                <a:latin typeface="Arial" pitchFamily="34" charset="0"/>
                <a:cs typeface="Arial" pitchFamily="34" charset="0"/>
              </a:rPr>
              <a:t>Concept of organisational structure and chart, and its importance</a:t>
            </a:r>
          </a:p>
        </p:txBody>
      </p:sp>
      <p:sp>
        <p:nvSpPr>
          <p:cNvPr id="34" name="Rectangle 33"/>
          <p:cNvSpPr/>
          <p:nvPr/>
        </p:nvSpPr>
        <p:spPr>
          <a:xfrm>
            <a:off x="8429620" y="3571864"/>
            <a:ext cx="8001056" cy="53578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3" name="Rectangle 1"/>
          <p:cNvSpPr>
            <a:spLocks noChangeArrowheads="1"/>
          </p:cNvSpPr>
          <p:nvPr/>
        </p:nvSpPr>
        <p:spPr bwMode="auto">
          <a:xfrm>
            <a:off x="9286876" y="4500558"/>
            <a:ext cx="6429420" cy="30469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pP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 Organisational structure is a formal approach that reflects the way activities are directed towards the accomplishment of the organisational goals (Ford, 2024).</a:t>
            </a:r>
          </a:p>
          <a:p>
            <a:pPr marL="0" marR="0" lvl="0" indent="0" algn="just" defTabSz="914400" rtl="0" eaLnBrk="1" fontAlgn="base" latinLnBrk="0" hangingPunct="1">
              <a:lnSpc>
                <a:spcPct val="100000"/>
              </a:lnSpc>
              <a:spcBef>
                <a:spcPct val="0"/>
              </a:spcBef>
              <a:spcAft>
                <a:spcPct val="0"/>
              </a:spcAft>
              <a:buClrTx/>
              <a:buSzTx/>
              <a:buFontTx/>
              <a:buChar char="•"/>
              <a:tabLst/>
            </a:pPr>
            <a:endParaRPr kumimoji="0" lang="en-US"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 An organisational chart is a visual diagram that represents the structure of an organisation. </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8196" name="AutoShape 4" descr="organizational structure for your busines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197" name="Picture 5"/>
          <p:cNvPicPr>
            <a:picLocks noChangeAspect="1" noChangeArrowheads="1"/>
          </p:cNvPicPr>
          <p:nvPr/>
        </p:nvPicPr>
        <p:blipFill>
          <a:blip r:embed="rId3"/>
          <a:srcRect/>
          <a:stretch>
            <a:fillRect/>
          </a:stretch>
        </p:blipFill>
        <p:spPr bwMode="auto">
          <a:xfrm>
            <a:off x="1500134" y="3643302"/>
            <a:ext cx="6286544" cy="5286412"/>
          </a:xfrm>
          <a:prstGeom prst="rect">
            <a:avLst/>
          </a:prstGeom>
          <a:noFill/>
          <a:ln w="76200">
            <a:solidFill>
              <a:schemeClr val="bg1"/>
            </a:solid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p:cNvSpPr/>
          <p:nvPr/>
        </p:nvSpPr>
        <p:spPr>
          <a:xfrm>
            <a:off x="571440" y="3000360"/>
            <a:ext cx="8143996" cy="5286412"/>
          </a:xfrm>
          <a:prstGeom prst="rect">
            <a:avLst/>
          </a:prstGeom>
          <a:solidFill>
            <a:srgbClr val="77C6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3"/>
          <p:cNvGrpSpPr/>
          <p:nvPr/>
        </p:nvGrpSpPr>
        <p:grpSpPr>
          <a:xfrm>
            <a:off x="9144000" y="0"/>
            <a:ext cx="9144000" cy="10287000"/>
            <a:chOff x="0" y="0"/>
            <a:chExt cx="2408296" cy="2709333"/>
          </a:xfrm>
        </p:grpSpPr>
        <p:sp>
          <p:nvSpPr>
            <p:cNvPr id="4" name="Freeform 4"/>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2973B2"/>
            </a:solidFill>
          </p:spPr>
        </p:sp>
        <p:sp>
          <p:nvSpPr>
            <p:cNvPr id="5" name="TextBox 5"/>
            <p:cNvSpPr txBox="1"/>
            <p:nvPr/>
          </p:nvSpPr>
          <p:spPr>
            <a:xfrm>
              <a:off x="0" y="-28575"/>
              <a:ext cx="2408296" cy="2737908"/>
            </a:xfrm>
            <a:prstGeom prst="rect">
              <a:avLst/>
            </a:prstGeom>
          </p:spPr>
          <p:txBody>
            <a:bodyPr lIns="50800" tIns="50800" rIns="50800" bIns="50800" rtlCol="0" anchor="ctr"/>
            <a:lstStyle/>
            <a:p>
              <a:pPr algn="ctr">
                <a:lnSpc>
                  <a:spcPts val="2259"/>
                </a:lnSpc>
              </a:pPr>
              <a:endParaRPr/>
            </a:p>
          </p:txBody>
        </p:sp>
      </p:grpSp>
      <p:sp>
        <p:nvSpPr>
          <p:cNvPr id="7169" name="Rectangle 1"/>
          <p:cNvSpPr>
            <a:spLocks noChangeArrowheads="1"/>
          </p:cNvSpPr>
          <p:nvPr/>
        </p:nvSpPr>
        <p:spPr bwMode="auto">
          <a:xfrm>
            <a:off x="1000068" y="3405267"/>
            <a:ext cx="7215238"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pP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The functional structure is the most traditional structure that is </a:t>
            </a:r>
            <a:r>
              <a:rPr kumimoji="0" lang="en-US" sz="24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centralised</a:t>
            </a: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 and hierarchical (Hansen </a:t>
            </a:r>
            <a:r>
              <a:rPr kumimoji="0" lang="en-US" sz="2400" b="0" i="1" u="none" strike="noStrike" cap="none" normalizeH="0" baseline="0" dirty="0">
                <a:ln>
                  <a:noFill/>
                </a:ln>
                <a:solidFill>
                  <a:schemeClr val="tx1"/>
                </a:solidFill>
                <a:effectLst/>
                <a:latin typeface="Arial" pitchFamily="34" charset="0"/>
                <a:ea typeface="Times New Roman" pitchFamily="18" charset="0"/>
                <a:cs typeface="Arial" pitchFamily="34" charset="0"/>
              </a:rPr>
              <a:t>et al. 2022</a:t>
            </a: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 </a:t>
            </a:r>
          </a:p>
          <a:p>
            <a:pPr marL="0" marR="0" lvl="0" indent="0" algn="just" defTabSz="914400" rtl="0" eaLnBrk="1" fontAlgn="base" latinLnBrk="0" hangingPunct="1">
              <a:lnSpc>
                <a:spcPct val="100000"/>
              </a:lnSpc>
              <a:spcBef>
                <a:spcPct val="0"/>
              </a:spcBef>
              <a:spcAft>
                <a:spcPct val="0"/>
              </a:spcAft>
              <a:buClrTx/>
              <a:buSzTx/>
              <a:buFontTx/>
              <a:buChar char="•"/>
              <a:tabLst/>
            </a:pPr>
            <a:endParaRPr kumimoji="0" lang="en-US"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Char char="•"/>
              <a:tabLst/>
            </a:pPr>
            <a:endParaRPr kumimoji="0" lang="en-US"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This structure allows grouping employees by their </a:t>
            </a:r>
            <a:r>
              <a:rPr kumimoji="0" lang="en-US" sz="24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specialised</a:t>
            </a: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 functions within the organisation. </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a:ln>
                  <a:noFill/>
                </a:ln>
                <a:solidFill>
                  <a:schemeClr val="tx1"/>
                </a:solidFill>
                <a:effectLst/>
                <a:latin typeface="Arial" pitchFamily="34" charset="0"/>
                <a:ea typeface="Times New Roman" pitchFamily="18" charset="0"/>
                <a:cs typeface="Arial" pitchFamily="34" charset="0"/>
              </a:rPr>
              <a:t>The Scarlet Hotel follows this structure with the CEO at the top, followed by other functional areas, such as HR and sales (Rocket Reach, 2026).</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pic>
        <p:nvPicPr>
          <p:cNvPr id="32" name="image1.png"/>
          <p:cNvPicPr/>
          <p:nvPr/>
        </p:nvPicPr>
        <p:blipFill>
          <a:blip r:embed="rId3"/>
          <a:srcRect/>
          <a:stretch>
            <a:fillRect/>
          </a:stretch>
        </p:blipFill>
        <p:spPr>
          <a:xfrm>
            <a:off x="9644066" y="2000228"/>
            <a:ext cx="8001056" cy="6786610"/>
          </a:xfrm>
          <a:prstGeom prst="rect">
            <a:avLst/>
          </a:prstGeom>
          <a:ln w="25400">
            <a:solidFill>
              <a:srgbClr val="000000"/>
            </a:solidFill>
            <a:prstDash val="solid"/>
          </a:ln>
        </p:spPr>
      </p:pic>
      <p:sp>
        <p:nvSpPr>
          <p:cNvPr id="33" name="Rectangle 32"/>
          <p:cNvSpPr/>
          <p:nvPr/>
        </p:nvSpPr>
        <p:spPr>
          <a:xfrm>
            <a:off x="1071506" y="928658"/>
            <a:ext cx="7518087" cy="1323439"/>
          </a:xfrm>
          <a:prstGeom prst="rect">
            <a:avLst/>
          </a:prstGeom>
        </p:spPr>
        <p:txBody>
          <a:bodyPr wrap="square">
            <a:spAutoFit/>
          </a:bodyPr>
          <a:lstStyle/>
          <a:p>
            <a:pPr algn="ctr"/>
            <a:r>
              <a:rPr lang="en-US" sz="4000" b="1" dirty="0">
                <a:latin typeface="Arial" pitchFamily="34" charset="0"/>
                <a:cs typeface="Arial" pitchFamily="34" charset="0"/>
              </a:rPr>
              <a:t>Ways of designing the structure of an organisation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1643010" y="3714740"/>
            <a:ext cx="8715436" cy="5286412"/>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1428696" y="928658"/>
            <a:ext cx="15001980" cy="150019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2357390" y="1071534"/>
            <a:ext cx="12715964" cy="1323439"/>
          </a:xfrm>
          <a:prstGeom prst="rect">
            <a:avLst/>
          </a:prstGeom>
        </p:spPr>
        <p:txBody>
          <a:bodyPr wrap="square">
            <a:spAutoFit/>
          </a:bodyPr>
          <a:lstStyle/>
          <a:p>
            <a:pPr algn="ctr"/>
            <a:r>
              <a:rPr lang="en-US" sz="4000" b="1" dirty="0">
                <a:solidFill>
                  <a:schemeClr val="bg1"/>
                </a:solidFill>
                <a:latin typeface="Arial"/>
                <a:ea typeface="Times New Roman"/>
              </a:rPr>
              <a:t>Ways of designing the structure of an organisation (</a:t>
            </a:r>
            <a:r>
              <a:rPr lang="en-US" sz="4000" b="1" dirty="0" err="1">
                <a:solidFill>
                  <a:schemeClr val="bg1"/>
                </a:solidFill>
                <a:latin typeface="Arial"/>
                <a:ea typeface="Times New Roman"/>
              </a:rPr>
              <a:t>Contd</a:t>
            </a:r>
            <a:r>
              <a:rPr lang="en-US" sz="4000" b="1" dirty="0">
                <a:solidFill>
                  <a:schemeClr val="bg1"/>
                </a:solidFill>
                <a:latin typeface="Arial"/>
                <a:ea typeface="Times New Roman"/>
              </a:rPr>
              <a:t>…)</a:t>
            </a:r>
            <a:endParaRPr lang="en-US" sz="4000" b="1" dirty="0">
              <a:solidFill>
                <a:schemeClr val="bg1"/>
              </a:solidFill>
              <a:latin typeface="Arial" pitchFamily="34" charset="0"/>
              <a:cs typeface="Arial" pitchFamily="34" charset="0"/>
            </a:endParaRPr>
          </a:p>
        </p:txBody>
      </p:sp>
      <p:sp>
        <p:nvSpPr>
          <p:cNvPr id="9217" name="Rectangle 1"/>
          <p:cNvSpPr>
            <a:spLocks noChangeArrowheads="1"/>
          </p:cNvSpPr>
          <p:nvPr/>
        </p:nvSpPr>
        <p:spPr bwMode="auto">
          <a:xfrm>
            <a:off x="2071638" y="4833606"/>
            <a:ext cx="7786678" cy="28931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a:buFont typeface="Arial" pitchFamily="34" charset="0"/>
              <a:buChar char="•"/>
            </a:pPr>
            <a:r>
              <a:rPr lang="en-US" sz="2600" dirty="0">
                <a:latin typeface="Arial" pitchFamily="34" charset="0"/>
                <a:cs typeface="Arial" pitchFamily="34" charset="0"/>
              </a:rPr>
              <a:t>The divisional structure divides the organisation into semi-autonomous units based on specific products or regions (Daft and Armstrong, 2021). </a:t>
            </a:r>
          </a:p>
          <a:p>
            <a:pPr lvl="0" algn="just">
              <a:buFont typeface="Arial" pitchFamily="34" charset="0"/>
              <a:buChar char="•"/>
            </a:pPr>
            <a:endParaRPr lang="en-US" sz="2600" dirty="0">
              <a:latin typeface="Arial" pitchFamily="34" charset="0"/>
              <a:cs typeface="Arial" pitchFamily="34" charset="0"/>
            </a:endParaRPr>
          </a:p>
          <a:p>
            <a:pPr lvl="0" algn="just">
              <a:buFont typeface="Arial" pitchFamily="34" charset="0"/>
              <a:buChar char="•"/>
            </a:pPr>
            <a:r>
              <a:rPr lang="en-US" sz="2600" dirty="0">
                <a:latin typeface="Arial" pitchFamily="34" charset="0"/>
                <a:cs typeface="Arial" pitchFamily="34" charset="0"/>
              </a:rPr>
              <a:t>The organisational chart involves the top leadership at the apex and then breaking down into separate divisions. </a:t>
            </a:r>
          </a:p>
        </p:txBody>
      </p:sp>
      <p:pic>
        <p:nvPicPr>
          <p:cNvPr id="7" name="image3.png"/>
          <p:cNvPicPr/>
          <p:nvPr/>
        </p:nvPicPr>
        <p:blipFill>
          <a:blip r:embed="rId3"/>
          <a:srcRect/>
          <a:stretch>
            <a:fillRect/>
          </a:stretch>
        </p:blipFill>
        <p:spPr>
          <a:xfrm>
            <a:off x="10715636" y="3643302"/>
            <a:ext cx="5857916" cy="5286412"/>
          </a:xfrm>
          <a:prstGeom prst="rect">
            <a:avLst/>
          </a:prstGeom>
          <a:ln w="25400">
            <a:solidFill>
              <a:srgbClr val="000000"/>
            </a:solidFill>
            <a:prstDash val="soli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p:cNvSpPr/>
          <p:nvPr/>
        </p:nvSpPr>
        <p:spPr>
          <a:xfrm>
            <a:off x="571440" y="3286112"/>
            <a:ext cx="8143996" cy="5286412"/>
          </a:xfrm>
          <a:prstGeom prst="rect">
            <a:avLst/>
          </a:prstGeom>
          <a:solidFill>
            <a:srgbClr val="77C6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3"/>
          <p:cNvGrpSpPr/>
          <p:nvPr/>
        </p:nvGrpSpPr>
        <p:grpSpPr>
          <a:xfrm>
            <a:off x="9144000" y="3143236"/>
            <a:ext cx="8501122" cy="5643602"/>
            <a:chOff x="0" y="0"/>
            <a:chExt cx="2408296" cy="2709333"/>
          </a:xfrm>
        </p:grpSpPr>
        <p:sp>
          <p:nvSpPr>
            <p:cNvPr id="4" name="Freeform 4"/>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2973B2"/>
            </a:solidFill>
          </p:spPr>
        </p:sp>
        <p:sp>
          <p:nvSpPr>
            <p:cNvPr id="5" name="TextBox 5"/>
            <p:cNvSpPr txBox="1"/>
            <p:nvPr/>
          </p:nvSpPr>
          <p:spPr>
            <a:xfrm>
              <a:off x="0" y="-28575"/>
              <a:ext cx="2408296" cy="2737908"/>
            </a:xfrm>
            <a:prstGeom prst="rect">
              <a:avLst/>
            </a:prstGeom>
          </p:spPr>
          <p:txBody>
            <a:bodyPr lIns="50800" tIns="50800" rIns="50800" bIns="50800" rtlCol="0" anchor="ctr"/>
            <a:lstStyle/>
            <a:p>
              <a:pPr algn="ctr">
                <a:lnSpc>
                  <a:spcPts val="2259"/>
                </a:lnSpc>
              </a:pPr>
              <a:endParaRPr/>
            </a:p>
          </p:txBody>
        </p:sp>
      </p:grpSp>
      <p:sp>
        <p:nvSpPr>
          <p:cNvPr id="7169" name="Rectangle 1"/>
          <p:cNvSpPr>
            <a:spLocks noChangeArrowheads="1"/>
          </p:cNvSpPr>
          <p:nvPr/>
        </p:nvSpPr>
        <p:spPr bwMode="auto">
          <a:xfrm>
            <a:off x="1000068" y="4217628"/>
            <a:ext cx="7215238" cy="329320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457200" lvl="0" indent="-457200" algn="just">
              <a:buFont typeface="Arial" pitchFamily="34" charset="0"/>
              <a:buChar char="•"/>
            </a:pPr>
            <a:r>
              <a:rPr lang="en-US" sz="2600" dirty="0">
                <a:latin typeface="Arial" pitchFamily="34" charset="0"/>
                <a:cs typeface="Arial" pitchFamily="34" charset="0"/>
              </a:rPr>
              <a:t>The matrix structure can be defined as a hybrid approach that combines functional and divisional structures </a:t>
            </a:r>
            <a:r>
              <a:rPr lang="en-US" sz="2600" i="1" dirty="0">
                <a:latin typeface="Arial" pitchFamily="34" charset="0"/>
                <a:cs typeface="Arial" pitchFamily="34" charset="0"/>
              </a:rPr>
              <a:t>[Refer to week 2]</a:t>
            </a:r>
            <a:r>
              <a:rPr lang="en-US" sz="2600" dirty="0">
                <a:latin typeface="Arial" pitchFamily="34" charset="0"/>
                <a:cs typeface="Arial" pitchFamily="34" charset="0"/>
              </a:rPr>
              <a:t>.</a:t>
            </a:r>
          </a:p>
          <a:p>
            <a:pPr lvl="0" algn="just"/>
            <a:endParaRPr lang="en-US" sz="2600" dirty="0">
              <a:latin typeface="Arial" pitchFamily="34" charset="0"/>
              <a:cs typeface="Arial" pitchFamily="34" charset="0"/>
            </a:endParaRPr>
          </a:p>
          <a:p>
            <a:pPr marL="457200" lvl="0" indent="-457200" algn="just">
              <a:buFont typeface="Arial" pitchFamily="34" charset="0"/>
              <a:buChar char="•"/>
            </a:pPr>
            <a:endParaRPr lang="en-US" sz="2600" dirty="0">
              <a:latin typeface="Arial" pitchFamily="34" charset="0"/>
              <a:cs typeface="Arial" pitchFamily="34" charset="0"/>
            </a:endParaRPr>
          </a:p>
          <a:p>
            <a:pPr marL="457200" indent="-457200" algn="just">
              <a:buFont typeface="Arial" pitchFamily="34" charset="0"/>
              <a:buChar char="•"/>
            </a:pPr>
            <a:r>
              <a:rPr lang="en-US" sz="2600" dirty="0">
                <a:latin typeface="Arial" pitchFamily="34" charset="0"/>
                <a:cs typeface="Arial" pitchFamily="34" charset="0"/>
              </a:rPr>
              <a:t>In the organisational chart, functional managers are usually at the top, while product managers are on the opposite side</a:t>
            </a:r>
            <a:endParaRPr kumimoji="0" lang="en-US" sz="2600" b="0" i="0" u="none" strike="noStrike" cap="none" normalizeH="0" baseline="0" dirty="0">
              <a:ln>
                <a:noFill/>
              </a:ln>
              <a:solidFill>
                <a:schemeClr val="tx1"/>
              </a:solidFill>
              <a:effectLst/>
              <a:latin typeface="Arial" pitchFamily="34" charset="0"/>
              <a:cs typeface="Arial" pitchFamily="34" charset="0"/>
            </a:endParaRPr>
          </a:p>
        </p:txBody>
      </p:sp>
      <p:pic>
        <p:nvPicPr>
          <p:cNvPr id="9" name="image4.png"/>
          <p:cNvPicPr/>
          <p:nvPr/>
        </p:nvPicPr>
        <p:blipFill>
          <a:blip r:embed="rId3"/>
          <a:srcRect/>
          <a:stretch>
            <a:fillRect/>
          </a:stretch>
        </p:blipFill>
        <p:spPr>
          <a:xfrm>
            <a:off x="9858380" y="3643302"/>
            <a:ext cx="7000924" cy="4714908"/>
          </a:xfrm>
          <a:prstGeom prst="rect">
            <a:avLst/>
          </a:prstGeom>
          <a:ln w="25400">
            <a:solidFill>
              <a:srgbClr val="000000"/>
            </a:solidFill>
            <a:prstDash val="solid"/>
          </a:ln>
        </p:spPr>
      </p:pic>
      <p:sp>
        <p:nvSpPr>
          <p:cNvPr id="11" name="Rectangle 10"/>
          <p:cNvSpPr/>
          <p:nvPr/>
        </p:nvSpPr>
        <p:spPr>
          <a:xfrm>
            <a:off x="1428696" y="928658"/>
            <a:ext cx="15001980" cy="150019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2357390" y="1071534"/>
            <a:ext cx="12715964" cy="1323439"/>
          </a:xfrm>
          <a:prstGeom prst="rect">
            <a:avLst/>
          </a:prstGeom>
        </p:spPr>
        <p:txBody>
          <a:bodyPr wrap="square">
            <a:spAutoFit/>
          </a:bodyPr>
          <a:lstStyle/>
          <a:p>
            <a:pPr algn="ctr"/>
            <a:r>
              <a:rPr lang="en-US" sz="4000" b="1" dirty="0">
                <a:solidFill>
                  <a:schemeClr val="bg1"/>
                </a:solidFill>
                <a:latin typeface="Arial"/>
                <a:ea typeface="Times New Roman"/>
              </a:rPr>
              <a:t>Ways of designing the structure of an organisation (</a:t>
            </a:r>
            <a:r>
              <a:rPr lang="en-US" sz="4000" b="1" dirty="0" err="1">
                <a:solidFill>
                  <a:schemeClr val="bg1"/>
                </a:solidFill>
                <a:latin typeface="Arial"/>
                <a:ea typeface="Times New Roman"/>
              </a:rPr>
              <a:t>Contd</a:t>
            </a:r>
            <a:r>
              <a:rPr lang="en-US" sz="4000" b="1" dirty="0">
                <a:solidFill>
                  <a:schemeClr val="bg1"/>
                </a:solidFill>
                <a:latin typeface="Arial"/>
                <a:ea typeface="Times New Roman"/>
              </a:rPr>
              <a:t>…)</a:t>
            </a:r>
            <a:endParaRPr lang="en-US" sz="4000" b="1" dirty="0">
              <a:solidFill>
                <a:schemeClr val="bg1"/>
              </a:solidFill>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p:cNvSpPr/>
          <p:nvPr/>
        </p:nvSpPr>
        <p:spPr>
          <a:xfrm>
            <a:off x="9072562" y="2928922"/>
            <a:ext cx="8143996" cy="5286412"/>
          </a:xfrm>
          <a:prstGeom prst="rect">
            <a:avLst/>
          </a:prstGeom>
          <a:solidFill>
            <a:srgbClr val="77C6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49" name="Rectangle 1"/>
          <p:cNvSpPr>
            <a:spLocks noChangeArrowheads="1"/>
          </p:cNvSpPr>
          <p:nvPr/>
        </p:nvSpPr>
        <p:spPr bwMode="auto">
          <a:xfrm>
            <a:off x="9715504" y="4336787"/>
            <a:ext cx="7000924" cy="24929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pPr>
            <a:r>
              <a:rPr kumimoji="0" lang="en-US" sz="2600" b="0" i="0" u="none" strike="noStrike" cap="none" normalizeH="0" baseline="0" dirty="0">
                <a:ln>
                  <a:noFill/>
                </a:ln>
                <a:solidFill>
                  <a:schemeClr val="tx1"/>
                </a:solidFill>
                <a:effectLst/>
                <a:latin typeface="Arial" pitchFamily="34" charset="0"/>
                <a:ea typeface="Times New Roman" pitchFamily="18" charset="0"/>
                <a:cs typeface="Arial" pitchFamily="34" charset="0"/>
              </a:rPr>
              <a:t> This presentation has evaluated different organisational structures and charts.</a:t>
            </a:r>
          </a:p>
          <a:p>
            <a:pPr marL="0" marR="0" lvl="0" indent="0" algn="just" defTabSz="914400" rtl="0" eaLnBrk="1" fontAlgn="base" latinLnBrk="0" hangingPunct="1">
              <a:lnSpc>
                <a:spcPct val="100000"/>
              </a:lnSpc>
              <a:spcBef>
                <a:spcPct val="0"/>
              </a:spcBef>
              <a:spcAft>
                <a:spcPct val="0"/>
              </a:spcAft>
              <a:buClrTx/>
              <a:buSzTx/>
              <a:buFontTx/>
              <a:buChar char="•"/>
              <a:tabLst/>
            </a:pPr>
            <a:endParaRPr lang="en-US" sz="2600" dirty="0">
              <a:latin typeface="Arial"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Char char="•"/>
              <a:tabLst/>
            </a:pPr>
            <a:endParaRPr kumimoji="0" lang="en-US" sz="26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600" b="0" i="0" u="none" strike="noStrike" cap="none" normalizeH="0" baseline="0" dirty="0">
                <a:ln>
                  <a:noFill/>
                </a:ln>
                <a:solidFill>
                  <a:schemeClr val="tx1"/>
                </a:solidFill>
                <a:effectLst/>
                <a:latin typeface="Arial" pitchFamily="34" charset="0"/>
                <a:ea typeface="Times New Roman" pitchFamily="18" charset="0"/>
                <a:cs typeface="Arial" pitchFamily="34" charset="0"/>
              </a:rPr>
              <a:t> It has been identified that The Scarlet Hotel follows a functional organisational chart. </a:t>
            </a:r>
            <a:endParaRPr kumimoji="0" lang="en-US" sz="2600" b="0" i="0" u="none" strike="noStrike" cap="none" normalizeH="0" baseline="0" dirty="0">
              <a:ln>
                <a:noFill/>
              </a:ln>
              <a:solidFill>
                <a:schemeClr val="tx1"/>
              </a:solidFill>
              <a:effectLst/>
              <a:latin typeface="Arial" pitchFamily="34" charset="0"/>
              <a:cs typeface="Arial" pitchFamily="34" charset="0"/>
            </a:endParaRPr>
          </a:p>
        </p:txBody>
      </p:sp>
      <p:sp>
        <p:nvSpPr>
          <p:cNvPr id="10" name="Rectangle 9"/>
          <p:cNvSpPr/>
          <p:nvPr/>
        </p:nvSpPr>
        <p:spPr>
          <a:xfrm>
            <a:off x="1428696" y="928658"/>
            <a:ext cx="15001980" cy="150019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2000200" y="1285848"/>
            <a:ext cx="12715964" cy="707886"/>
          </a:xfrm>
          <a:prstGeom prst="rect">
            <a:avLst/>
          </a:prstGeom>
        </p:spPr>
        <p:txBody>
          <a:bodyPr wrap="square">
            <a:spAutoFit/>
          </a:bodyPr>
          <a:lstStyle/>
          <a:p>
            <a:pPr algn="ctr"/>
            <a:r>
              <a:rPr lang="en-US" sz="4000" b="1" dirty="0">
                <a:solidFill>
                  <a:schemeClr val="bg1"/>
                </a:solidFill>
                <a:latin typeface="Arial"/>
                <a:ea typeface="Times New Roman"/>
              </a:rPr>
              <a:t>Conclusion</a:t>
            </a:r>
            <a:endParaRPr lang="en-US" sz="4000" b="1" dirty="0">
              <a:solidFill>
                <a:schemeClr val="bg1"/>
              </a:solidFill>
              <a:latin typeface="Arial" pitchFamily="34" charset="0"/>
              <a:cs typeface="Arial" pitchFamily="34" charset="0"/>
            </a:endParaRPr>
          </a:p>
        </p:txBody>
      </p:sp>
      <p:pic>
        <p:nvPicPr>
          <p:cNvPr id="27650" name="Picture 2"/>
          <p:cNvPicPr>
            <a:picLocks noChangeAspect="1" noChangeArrowheads="1"/>
          </p:cNvPicPr>
          <p:nvPr/>
        </p:nvPicPr>
        <p:blipFill>
          <a:blip r:embed="rId3"/>
          <a:srcRect/>
          <a:stretch>
            <a:fillRect/>
          </a:stretch>
        </p:blipFill>
        <p:spPr bwMode="auto">
          <a:xfrm>
            <a:off x="1500134" y="3000360"/>
            <a:ext cx="7072362" cy="52864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a:xfrm>
            <a:off x="1428696" y="928658"/>
            <a:ext cx="15001980" cy="150019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p:cNvSpPr/>
          <p:nvPr/>
        </p:nvSpPr>
        <p:spPr>
          <a:xfrm>
            <a:off x="3857588" y="3357550"/>
            <a:ext cx="10644262" cy="4429156"/>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 name="Rectangle 1"/>
          <p:cNvSpPr>
            <a:spLocks noChangeArrowheads="1"/>
          </p:cNvSpPr>
          <p:nvPr/>
        </p:nvSpPr>
        <p:spPr bwMode="auto">
          <a:xfrm>
            <a:off x="4929158" y="4325633"/>
            <a:ext cx="8501122" cy="24929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sz="26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600" b="0" i="0" u="none" strike="noStrike" cap="none" normalizeH="0" baseline="0" dirty="0">
                <a:ln>
                  <a:noFill/>
                </a:ln>
                <a:solidFill>
                  <a:schemeClr val="tx1"/>
                </a:solidFill>
                <a:effectLst/>
                <a:latin typeface="Arial" pitchFamily="34" charset="0"/>
                <a:ea typeface="Times New Roman" pitchFamily="18" charset="0"/>
                <a:cs typeface="Arial" pitchFamily="34" charset="0"/>
              </a:rPr>
              <a:t>This presentation has been developed without the use of any artificial intelligence tools, such as </a:t>
            </a:r>
            <a:r>
              <a:rPr kumimoji="0" lang="en-US" sz="26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ChatGPT</a:t>
            </a:r>
            <a:r>
              <a:rPr kumimoji="0" lang="en-US" sz="2600" b="0" i="0" u="none" strike="noStrike" cap="none" normalizeH="0" baseline="0" dirty="0">
                <a:ln>
                  <a:noFill/>
                </a:ln>
                <a:solidFill>
                  <a:schemeClr val="tx1"/>
                </a:solidFill>
                <a:effectLst/>
                <a:latin typeface="Arial" pitchFamily="34" charset="0"/>
                <a:ea typeface="Times New Roman" pitchFamily="18" charset="0"/>
                <a:cs typeface="Arial" pitchFamily="34" charset="0"/>
              </a:rPr>
              <a:t>. Different secondary sources have been used during the development of this assignment. Therefore, appropriate in-text citations and a reference list have been provided. </a:t>
            </a:r>
            <a:endParaRPr kumimoji="0" lang="en-US" sz="2600" b="0" i="0" u="none" strike="noStrike" cap="none" normalizeH="0" baseline="0" dirty="0">
              <a:ln>
                <a:noFill/>
              </a:ln>
              <a:solidFill>
                <a:schemeClr val="tx1"/>
              </a:solidFill>
              <a:effectLst/>
              <a:latin typeface="Arial" pitchFamily="34" charset="0"/>
              <a:cs typeface="Arial" pitchFamily="34" charset="0"/>
            </a:endParaRPr>
          </a:p>
        </p:txBody>
      </p:sp>
      <p:sp>
        <p:nvSpPr>
          <p:cNvPr id="24" name="Rectangle 23"/>
          <p:cNvSpPr/>
          <p:nvPr/>
        </p:nvSpPr>
        <p:spPr>
          <a:xfrm>
            <a:off x="7022555" y="1292342"/>
            <a:ext cx="2978701" cy="707886"/>
          </a:xfrm>
          <a:prstGeom prst="rect">
            <a:avLst/>
          </a:prstGeom>
        </p:spPr>
        <p:txBody>
          <a:bodyPr wrap="none">
            <a:spAutoFit/>
          </a:bodyPr>
          <a:lstStyle/>
          <a:p>
            <a:r>
              <a:rPr lang="en-US" sz="4000" b="1" dirty="0">
                <a:solidFill>
                  <a:schemeClr val="bg1"/>
                </a:solidFill>
                <a:latin typeface="Arial" pitchFamily="34" charset="0"/>
                <a:ea typeface="Times New Roman" pitchFamily="18" charset="0"/>
                <a:cs typeface="Arial" pitchFamily="34" charset="0"/>
              </a:rPr>
              <a:t>Declaration</a:t>
            </a:r>
            <a:endParaRPr lang="en-US" sz="4000"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928630" y="285716"/>
            <a:ext cx="16573616" cy="1428760"/>
            <a:chOff x="0" y="0"/>
            <a:chExt cx="2094337" cy="2709333"/>
          </a:xfrm>
        </p:grpSpPr>
        <p:sp>
          <p:nvSpPr>
            <p:cNvPr id="4" name="Freeform 4"/>
            <p:cNvSpPr/>
            <p:nvPr/>
          </p:nvSpPr>
          <p:spPr>
            <a:xfrm>
              <a:off x="0" y="0"/>
              <a:ext cx="2094337" cy="2709333"/>
            </a:xfrm>
            <a:custGeom>
              <a:avLst/>
              <a:gdLst/>
              <a:ahLst/>
              <a:cxnLst/>
              <a:rect l="l" t="t" r="r" b="b"/>
              <a:pathLst>
                <a:path w="2094337" h="2709333">
                  <a:moveTo>
                    <a:pt x="0" y="0"/>
                  </a:moveTo>
                  <a:lnTo>
                    <a:pt x="2094337" y="0"/>
                  </a:lnTo>
                  <a:lnTo>
                    <a:pt x="2094337" y="2709333"/>
                  </a:lnTo>
                  <a:lnTo>
                    <a:pt x="0" y="2709333"/>
                  </a:lnTo>
                  <a:close/>
                </a:path>
              </a:pathLst>
            </a:custGeom>
            <a:solidFill>
              <a:srgbClr val="2973B2"/>
            </a:solidFill>
          </p:spPr>
        </p:sp>
        <p:sp>
          <p:nvSpPr>
            <p:cNvPr id="5" name="TextBox 5"/>
            <p:cNvSpPr txBox="1"/>
            <p:nvPr/>
          </p:nvSpPr>
          <p:spPr>
            <a:xfrm>
              <a:off x="0" y="-28575"/>
              <a:ext cx="2094337" cy="2737908"/>
            </a:xfrm>
            <a:prstGeom prst="rect">
              <a:avLst/>
            </a:prstGeom>
          </p:spPr>
          <p:txBody>
            <a:bodyPr lIns="50800" tIns="50800" rIns="50800" bIns="50800" rtlCol="0" anchor="ctr"/>
            <a:lstStyle/>
            <a:p>
              <a:pPr algn="ctr">
                <a:lnSpc>
                  <a:spcPts val="2259"/>
                </a:lnSpc>
              </a:pPr>
              <a:endParaRPr/>
            </a:p>
          </p:txBody>
        </p:sp>
      </p:grpSp>
      <p:sp>
        <p:nvSpPr>
          <p:cNvPr id="23" name="Rectangle 22"/>
          <p:cNvSpPr/>
          <p:nvPr/>
        </p:nvSpPr>
        <p:spPr>
          <a:xfrm>
            <a:off x="2143076" y="642906"/>
            <a:ext cx="12715964" cy="707886"/>
          </a:xfrm>
          <a:prstGeom prst="rect">
            <a:avLst/>
          </a:prstGeom>
        </p:spPr>
        <p:txBody>
          <a:bodyPr wrap="square">
            <a:spAutoFit/>
          </a:bodyPr>
          <a:lstStyle/>
          <a:p>
            <a:pPr algn="ctr"/>
            <a:r>
              <a:rPr lang="en-US" sz="4000" b="1" dirty="0">
                <a:solidFill>
                  <a:schemeClr val="bg1"/>
                </a:solidFill>
                <a:latin typeface="Arial"/>
                <a:ea typeface="Times New Roman"/>
              </a:rPr>
              <a:t>References</a:t>
            </a:r>
            <a:endParaRPr lang="en-US" sz="4000" b="1" dirty="0">
              <a:solidFill>
                <a:schemeClr val="bg1"/>
              </a:solidFill>
              <a:latin typeface="Arial" pitchFamily="34" charset="0"/>
              <a:cs typeface="Arial" pitchFamily="34" charset="0"/>
            </a:endParaRPr>
          </a:p>
        </p:txBody>
      </p:sp>
      <p:sp>
        <p:nvSpPr>
          <p:cNvPr id="3073" name="Rectangle 1"/>
          <p:cNvSpPr>
            <a:spLocks noChangeArrowheads="1"/>
          </p:cNvSpPr>
          <p:nvPr/>
        </p:nvSpPr>
        <p:spPr bwMode="auto">
          <a:xfrm>
            <a:off x="1000068" y="2291481"/>
            <a:ext cx="16359301" cy="720197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Daft, R.L. and Armstrong, A. (2021)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Organization theory and design</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Cengage</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Canada. Available at: https://books.google.com/books?hl=en&amp;lr=&amp;id=xEy-EAAAQBAJ&amp;oi=fnd&amp;pg=PR17&amp;dq=divisional+structure+organization&amp;ots=liG16CiAkJ&amp;sig=xMmJNL2W1FEObaTZcmYwhqJEQ2o </a:t>
            </a:r>
            <a:endParaRPr kumimoji="0" lang="en-US" sz="2200" b="0" i="0" u="none" strike="noStrike" cap="none" normalizeH="0" baseline="0" dirty="0">
              <a:ln>
                <a:noFill/>
              </a:ln>
              <a:solidFill>
                <a:schemeClr val="tx1"/>
              </a:solidFill>
              <a:effectLst/>
              <a:latin typeface="Arial" pitchFamily="34" charset="0"/>
              <a:cs typeface="Arial"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Dudovskiy</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J. (2023)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Marriott Organizational Structure Overview. </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Available at: https://research-methodology.net/marriott-organizational-structure-overview/ [Accessed on: 19 March, 2026]</a:t>
            </a:r>
            <a:endParaRPr kumimoji="0" lang="en-US" sz="2200" b="0" i="0" u="none" strike="noStrike" cap="none" normalizeH="0" baseline="0" dirty="0">
              <a:ln>
                <a:noFill/>
              </a:ln>
              <a:solidFill>
                <a:schemeClr val="tx1"/>
              </a:solidFill>
              <a:effectLst/>
              <a:latin typeface="Arial" pitchFamily="34" charset="0"/>
              <a:cs typeface="Arial"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Ford, H. (2024)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3 Organisational Structure and Leadership</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Business Model Innovation: A Blueprint for Strategic Change, pp. 51. Available at: https://books.google.com/books?hl=en&amp;lr=&amp;id=e10FEQAAQBAJ&amp;oi=fnd&amp;pg=PA51&amp;dq=what+i9s+Organisational+structure&amp;ots=EOFaVDJmso&amp;sig=LVH9DPPlE1QRWqlF798Vpo3ldi0 </a:t>
            </a:r>
            <a:endParaRPr kumimoji="0" lang="en-US" sz="2200" b="0" i="0" u="none" strike="noStrike" cap="none" normalizeH="0" baseline="0" dirty="0">
              <a:ln>
                <a:noFill/>
              </a:ln>
              <a:solidFill>
                <a:schemeClr val="tx1"/>
              </a:solidFill>
              <a:effectLst/>
              <a:latin typeface="Arial" pitchFamily="34" charset="0"/>
              <a:cs typeface="Arial"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Hansen, J.Y.,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Shafiei</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G.,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Markello</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R.D., Smart, K., Cox, S.M.,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Nørgaard</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M.,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Beliveau</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V., Wu, Y.,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Gallezot</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J.D.,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Aumont</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É. and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Servaes</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S. (2022) ‘Mapping neurotransmitter systems to the structural and functional organization of the human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neocortex</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Nature neuroscience</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25(11), pp. 1569-1581. Available at: https://www.nature.com/articles/s41593-022-01186-3.pdf  </a:t>
            </a:r>
            <a:endParaRPr kumimoji="0" lang="en-US" sz="2200" b="0" i="0" u="none" strike="noStrike" cap="none" normalizeH="0" baseline="0" dirty="0">
              <a:ln>
                <a:noFill/>
              </a:ln>
              <a:solidFill>
                <a:schemeClr val="tx1"/>
              </a:solidFill>
              <a:effectLst/>
              <a:latin typeface="Arial" pitchFamily="34" charset="0"/>
              <a:cs typeface="Arial"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Morelli</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M., </a:t>
            </a: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Casagrande</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M. and Forte, G. (2022) ‘Decision making: A theoretical review’,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Integrative Psychological and Behavioral Science</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56(3), pp. 609-629. Available at: https://link.springer.com/article/10.1007/s12124-021-09669-x </a:t>
            </a:r>
            <a:endParaRPr kumimoji="0" lang="en-US" sz="2200" b="0" i="0" u="none" strike="noStrike" cap="none" normalizeH="0" baseline="0" dirty="0">
              <a:ln>
                <a:noFill/>
              </a:ln>
              <a:solidFill>
                <a:schemeClr val="tx1"/>
              </a:solidFill>
              <a:effectLst/>
              <a:latin typeface="Arial" pitchFamily="34" charset="0"/>
              <a:cs typeface="Arial"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Organimi</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 (2026)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Hilton’s Organizational Structure. </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Available at: https://www.organimi.com/organizational-structures/hilton/ [Accessed on: 19 March, 2026]</a:t>
            </a:r>
            <a:endParaRPr kumimoji="0" lang="en-US" sz="2200" b="0" i="0" u="none" strike="noStrike" cap="none" normalizeH="0" baseline="0" dirty="0">
              <a:ln>
                <a:noFill/>
              </a:ln>
              <a:solidFill>
                <a:schemeClr val="tx1"/>
              </a:solidFill>
              <a:effectLst/>
              <a:latin typeface="Arial" pitchFamily="34" charset="0"/>
              <a:cs typeface="Arial"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PMI (2026)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The Matrix Organization. </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Available at: https://www.pmi.org/learning/library/matrix-organization-structure-reason-evolution-1837  [Accessed on: 19 March, 2026]</a:t>
            </a:r>
            <a:endParaRPr kumimoji="0" lang="en-US" sz="2200" b="0" i="0" u="none" strike="noStrike" cap="none" normalizeH="0" baseline="0" dirty="0">
              <a:ln>
                <a:noFill/>
              </a:ln>
              <a:solidFill>
                <a:schemeClr val="tx1"/>
              </a:solidFill>
              <a:effectLst/>
              <a:latin typeface="Arial" pitchFamily="34" charset="0"/>
              <a:cs typeface="Arial"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Rocket Reach (2026) </a:t>
            </a:r>
            <a:r>
              <a:rPr kumimoji="0" lang="en-US" sz="2200" b="0" i="1" u="none" strike="noStrike" cap="none" normalizeH="0" baseline="0" dirty="0">
                <a:ln>
                  <a:noFill/>
                </a:ln>
                <a:solidFill>
                  <a:schemeClr val="tx1"/>
                </a:solidFill>
                <a:effectLst/>
                <a:latin typeface="Arial" pitchFamily="34" charset="0"/>
                <a:ea typeface="Times New Roman" pitchFamily="18" charset="0"/>
                <a:cs typeface="Arial" pitchFamily="34" charset="0"/>
              </a:rPr>
              <a:t>Scarlet Hotel Management. </a:t>
            </a:r>
            <a:r>
              <a:rPr kumimoji="0" lang="en-US" sz="2200" b="0" i="0" u="none" strike="noStrike" cap="none" normalizeH="0" baseline="0" dirty="0">
                <a:ln>
                  <a:noFill/>
                </a:ln>
                <a:solidFill>
                  <a:schemeClr val="tx1"/>
                </a:solidFill>
                <a:effectLst/>
                <a:latin typeface="Arial" pitchFamily="34" charset="0"/>
                <a:ea typeface="Times New Roman" pitchFamily="18" charset="0"/>
                <a:cs typeface="Arial" pitchFamily="34" charset="0"/>
              </a:rPr>
              <a:t>Available at: https://rocketreach.co/scarlet-hotel-management_b5c03e89f42e0826 [Accessed on: 18 March, 2026]</a:t>
            </a:r>
            <a:endParaRPr kumimoji="0" lang="en-US" sz="22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973B2"/>
        </a:solidFill>
        <a:effectLst/>
      </p:bgPr>
    </p:bg>
    <p:spTree>
      <p:nvGrpSpPr>
        <p:cNvPr id="1" name=""/>
        <p:cNvGrpSpPr/>
        <p:nvPr/>
      </p:nvGrpSpPr>
      <p:grpSpPr>
        <a:xfrm>
          <a:off x="0" y="0"/>
          <a:ext cx="0" cy="0"/>
          <a:chOff x="0" y="0"/>
          <a:chExt cx="0" cy="0"/>
        </a:xfrm>
      </p:grpSpPr>
      <p:grpSp>
        <p:nvGrpSpPr>
          <p:cNvPr id="4" name="Group 4"/>
          <p:cNvGrpSpPr/>
          <p:nvPr/>
        </p:nvGrpSpPr>
        <p:grpSpPr>
          <a:xfrm>
            <a:off x="9717958" y="0"/>
            <a:ext cx="6154566" cy="10287000"/>
            <a:chOff x="0" y="0"/>
            <a:chExt cx="1620956" cy="2836096"/>
          </a:xfrm>
        </p:grpSpPr>
        <p:sp>
          <p:nvSpPr>
            <p:cNvPr id="5" name="Freeform 5"/>
            <p:cNvSpPr/>
            <p:nvPr/>
          </p:nvSpPr>
          <p:spPr>
            <a:xfrm>
              <a:off x="0" y="0"/>
              <a:ext cx="1620956" cy="2836096"/>
            </a:xfrm>
            <a:custGeom>
              <a:avLst/>
              <a:gdLst/>
              <a:ahLst/>
              <a:cxnLst/>
              <a:rect l="l" t="t" r="r" b="b"/>
              <a:pathLst>
                <a:path w="1620956" h="2836096">
                  <a:moveTo>
                    <a:pt x="0" y="0"/>
                  </a:moveTo>
                  <a:lnTo>
                    <a:pt x="1620956" y="0"/>
                  </a:lnTo>
                  <a:lnTo>
                    <a:pt x="1620956" y="2836096"/>
                  </a:lnTo>
                  <a:lnTo>
                    <a:pt x="0" y="2836096"/>
                  </a:lnTo>
                  <a:close/>
                </a:path>
              </a:pathLst>
            </a:custGeom>
            <a:solidFill>
              <a:srgbClr val="FFFFFF"/>
            </a:solidFill>
          </p:spPr>
        </p:sp>
        <p:sp>
          <p:nvSpPr>
            <p:cNvPr id="6" name="TextBox 6"/>
            <p:cNvSpPr txBox="1"/>
            <p:nvPr/>
          </p:nvSpPr>
          <p:spPr>
            <a:xfrm>
              <a:off x="0" y="-28575"/>
              <a:ext cx="1620956" cy="2864671"/>
            </a:xfrm>
            <a:prstGeom prst="rect">
              <a:avLst/>
            </a:prstGeom>
          </p:spPr>
          <p:txBody>
            <a:bodyPr lIns="50800" tIns="50800" rIns="50800" bIns="50800" rtlCol="0" anchor="ctr"/>
            <a:lstStyle/>
            <a:p>
              <a:pPr algn="ctr">
                <a:lnSpc>
                  <a:spcPts val="2259"/>
                </a:lnSpc>
              </a:pPr>
              <a:endParaRPr/>
            </a:p>
          </p:txBody>
        </p:sp>
      </p:grpSp>
      <p:sp>
        <p:nvSpPr>
          <p:cNvPr id="22" name="TextBox 22"/>
          <p:cNvSpPr txBox="1"/>
          <p:nvPr/>
        </p:nvSpPr>
        <p:spPr>
          <a:xfrm>
            <a:off x="1028700" y="4901602"/>
            <a:ext cx="7945897" cy="974724"/>
          </a:xfrm>
          <a:prstGeom prst="rect">
            <a:avLst/>
          </a:prstGeom>
        </p:spPr>
        <p:txBody>
          <a:bodyPr lIns="0" tIns="0" rIns="0" bIns="0" rtlCol="0" anchor="t">
            <a:spAutoFit/>
          </a:bodyPr>
          <a:lstStyle/>
          <a:p>
            <a:pPr algn="l">
              <a:lnSpc>
                <a:spcPts val="6799"/>
              </a:lnSpc>
            </a:pPr>
            <a:r>
              <a:rPr lang="en-US" sz="8499">
                <a:solidFill>
                  <a:srgbClr val="FFFFFF"/>
                </a:solidFill>
                <a:latin typeface="Barlow"/>
                <a:ea typeface="Barlow"/>
                <a:cs typeface="Barlow"/>
                <a:sym typeface="Barlow"/>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TotalTime>
  <Words>978</Words>
  <Application>Microsoft Office PowerPoint</Application>
  <PresentationFormat>Particularizare</PresentationFormat>
  <Paragraphs>65</Paragraphs>
  <Slides>10</Slides>
  <Notes>6</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Company Profile Presentation</dc:title>
  <cp:lastModifiedBy>Florentina Dinu</cp:lastModifiedBy>
  <cp:revision>16</cp:revision>
  <dcterms:created xsi:type="dcterms:W3CDTF">2006-08-16T00:00:00Z</dcterms:created>
  <dcterms:modified xsi:type="dcterms:W3CDTF">2026-03-24T18:03:14Z</dcterms:modified>
  <dc:identifier>DAHDdWdrcpE</dc:identifier>
</cp:coreProperties>
</file>