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 id="2147483756" r:id="rId2"/>
  </p:sldMasterIdLst>
  <p:sldIdLst>
    <p:sldId id="256" r:id="rId3"/>
    <p:sldId id="257" r:id="rId4"/>
    <p:sldId id="260" r:id="rId5"/>
    <p:sldId id="261" r:id="rId6"/>
    <p:sldId id="262"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0" autoAdjust="0"/>
    <p:restoredTop sz="94301" autoAdjust="0"/>
  </p:normalViewPr>
  <p:slideViewPr>
    <p:cSldViewPr snapToGrid="0">
      <p:cViewPr>
        <p:scale>
          <a:sx n="71" d="100"/>
          <a:sy n="71" d="100"/>
        </p:scale>
        <p:origin x="-906"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0A76FC4-6FD3-48E9-A3FE-5646831503BE}" type="datetimeFigureOut">
              <a:rPr lang="en-US" smtClean="0"/>
              <a:t>6/18/2021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42F1E-B665-4F03-BA13-250761E58A27}" type="slidenum">
              <a:rPr lang="en-US" smtClean="0"/>
              <a:t>‹#›</a:t>
            </a:fld>
            <a:endParaRPr lang="en-US"/>
          </a:p>
        </p:txBody>
      </p:sp>
    </p:spTree>
    <p:extLst>
      <p:ext uri="{BB962C8B-B14F-4D97-AF65-F5344CB8AC3E}">
        <p14:creationId xmlns:p14="http://schemas.microsoft.com/office/powerpoint/2010/main" val="792798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A76FC4-6FD3-48E9-A3FE-5646831503BE}" type="datetimeFigureOut">
              <a:rPr lang="en-US" smtClean="0"/>
              <a:t>6/18/2021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42F1E-B665-4F03-BA13-250761E58A27}" type="slidenum">
              <a:rPr lang="en-US" smtClean="0"/>
              <a:t>‹#›</a:t>
            </a:fld>
            <a:endParaRPr lang="en-US"/>
          </a:p>
        </p:txBody>
      </p:sp>
    </p:spTree>
    <p:extLst>
      <p:ext uri="{BB962C8B-B14F-4D97-AF65-F5344CB8AC3E}">
        <p14:creationId xmlns:p14="http://schemas.microsoft.com/office/powerpoint/2010/main" val="17478334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A76FC4-6FD3-48E9-A3FE-5646831503BE}" type="datetimeFigureOut">
              <a:rPr lang="en-US" smtClean="0"/>
              <a:t>6/18/2021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42F1E-B665-4F03-BA13-250761E58A27}" type="slidenum">
              <a:rPr lang="en-US" smtClean="0"/>
              <a:t>‹#›</a:t>
            </a:fld>
            <a:endParaRPr lang="en-US"/>
          </a:p>
        </p:txBody>
      </p:sp>
    </p:spTree>
    <p:extLst>
      <p:ext uri="{BB962C8B-B14F-4D97-AF65-F5344CB8AC3E}">
        <p14:creationId xmlns:p14="http://schemas.microsoft.com/office/powerpoint/2010/main" val="40004933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0A76FC4-6FD3-48E9-A3FE-5646831503BE}" type="datetimeFigureOut">
              <a:rPr lang="en-US" smtClean="0"/>
              <a:t>6/18/2021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742F1E-B665-4F03-BA13-250761E58A27}" type="slidenum">
              <a:rPr lang="en-US" smtClean="0"/>
              <a:t>‹#›</a:t>
            </a:fld>
            <a:endParaRPr lang="en-US"/>
          </a:p>
        </p:txBody>
      </p:sp>
    </p:spTree>
    <p:extLst>
      <p:ext uri="{BB962C8B-B14F-4D97-AF65-F5344CB8AC3E}">
        <p14:creationId xmlns:p14="http://schemas.microsoft.com/office/powerpoint/2010/main" val="1332156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0A76FC4-6FD3-48E9-A3FE-5646831503BE}" type="datetimeFigureOut">
              <a:rPr lang="en-US" smtClean="0"/>
              <a:t>6/18/2021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8742F1E-B665-4F03-BA13-250761E58A27}" type="slidenum">
              <a:rPr lang="en-US" smtClean="0"/>
              <a:t>‹#›</a:t>
            </a:fld>
            <a:endParaRPr lang="en-US"/>
          </a:p>
        </p:txBody>
      </p:sp>
    </p:spTree>
    <p:extLst>
      <p:ext uri="{BB962C8B-B14F-4D97-AF65-F5344CB8AC3E}">
        <p14:creationId xmlns:p14="http://schemas.microsoft.com/office/powerpoint/2010/main" val="35611786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A76FC4-6FD3-48E9-A3FE-5646831503BE}" type="datetimeFigureOut">
              <a:rPr lang="en-US" smtClean="0"/>
              <a:t>6/18/2021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8742F1E-B665-4F03-BA13-250761E58A27}" type="slidenum">
              <a:rPr lang="en-US" smtClean="0"/>
              <a:t>‹#›</a:t>
            </a:fld>
            <a:endParaRPr lang="en-US"/>
          </a:p>
        </p:txBody>
      </p:sp>
    </p:spTree>
    <p:extLst>
      <p:ext uri="{BB962C8B-B14F-4D97-AF65-F5344CB8AC3E}">
        <p14:creationId xmlns:p14="http://schemas.microsoft.com/office/powerpoint/2010/main" val="38489724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A76FC4-6FD3-48E9-A3FE-5646831503BE}" type="datetimeFigureOut">
              <a:rPr lang="en-US" smtClean="0"/>
              <a:t>6/18/2021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8742F1E-B665-4F03-BA13-250761E58A27}" type="slidenum">
              <a:rPr lang="en-US" smtClean="0"/>
              <a:t>‹#›</a:t>
            </a:fld>
            <a:endParaRPr lang="en-US"/>
          </a:p>
        </p:txBody>
      </p:sp>
    </p:spTree>
    <p:extLst>
      <p:ext uri="{BB962C8B-B14F-4D97-AF65-F5344CB8AC3E}">
        <p14:creationId xmlns:p14="http://schemas.microsoft.com/office/powerpoint/2010/main" val="6391427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0A76FC4-6FD3-48E9-A3FE-5646831503BE}" type="datetimeFigureOut">
              <a:rPr lang="en-US" smtClean="0"/>
              <a:t>6/18/2021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742F1E-B665-4F03-BA13-250761E58A27}" type="slidenum">
              <a:rPr lang="en-US" smtClean="0"/>
              <a:t>‹#›</a:t>
            </a:fld>
            <a:endParaRPr lang="en-US"/>
          </a:p>
        </p:txBody>
      </p:sp>
    </p:spTree>
    <p:extLst>
      <p:ext uri="{BB962C8B-B14F-4D97-AF65-F5344CB8AC3E}">
        <p14:creationId xmlns:p14="http://schemas.microsoft.com/office/powerpoint/2010/main" val="2229320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0A76FC4-6FD3-48E9-A3FE-5646831503BE}" type="datetimeFigureOut">
              <a:rPr lang="en-US" smtClean="0"/>
              <a:t>6/18/2021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742F1E-B665-4F03-BA13-250761E58A27}" type="slidenum">
              <a:rPr lang="en-US" smtClean="0"/>
              <a:t>‹#›</a:t>
            </a:fld>
            <a:endParaRPr lang="en-US"/>
          </a:p>
        </p:txBody>
      </p:sp>
    </p:spTree>
    <p:extLst>
      <p:ext uri="{BB962C8B-B14F-4D97-AF65-F5344CB8AC3E}">
        <p14:creationId xmlns:p14="http://schemas.microsoft.com/office/powerpoint/2010/main" val="35355682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A76FC4-6FD3-48E9-A3FE-5646831503BE}" type="datetimeFigureOut">
              <a:rPr lang="en-US" smtClean="0"/>
              <a:t>6/18/2021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42F1E-B665-4F03-BA13-250761E58A27}" type="slidenum">
              <a:rPr lang="en-US" smtClean="0"/>
              <a:t>‹#›</a:t>
            </a:fld>
            <a:endParaRPr lang="en-US"/>
          </a:p>
        </p:txBody>
      </p:sp>
    </p:spTree>
    <p:extLst>
      <p:ext uri="{BB962C8B-B14F-4D97-AF65-F5344CB8AC3E}">
        <p14:creationId xmlns:p14="http://schemas.microsoft.com/office/powerpoint/2010/main" val="6766967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A76FC4-6FD3-48E9-A3FE-5646831503BE}" type="datetimeFigureOut">
              <a:rPr lang="en-US" smtClean="0"/>
              <a:t>6/18/2021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42F1E-B665-4F03-BA13-250761E58A27}" type="slidenum">
              <a:rPr lang="en-US" smtClean="0"/>
              <a:t>‹#›</a:t>
            </a:fld>
            <a:endParaRPr lang="en-US"/>
          </a:p>
        </p:txBody>
      </p:sp>
    </p:spTree>
    <p:extLst>
      <p:ext uri="{BB962C8B-B14F-4D97-AF65-F5344CB8AC3E}">
        <p14:creationId xmlns:p14="http://schemas.microsoft.com/office/powerpoint/2010/main" val="40941384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0A76FC4-6FD3-48E9-A3FE-5646831503BE}" type="datetimeFigureOut">
              <a:rPr lang="en-US" smtClean="0"/>
              <a:t>6/18/2021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42F1E-B665-4F03-BA13-250761E58A27}" type="slidenum">
              <a:rPr lang="en-US" smtClean="0"/>
              <a:t>‹#›</a:t>
            </a:fld>
            <a:endParaRPr lang="en-US"/>
          </a:p>
        </p:txBody>
      </p:sp>
    </p:spTree>
    <p:extLst>
      <p:ext uri="{BB962C8B-B14F-4D97-AF65-F5344CB8AC3E}">
        <p14:creationId xmlns:p14="http://schemas.microsoft.com/office/powerpoint/2010/main" val="38184448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A76FC4-6FD3-48E9-A3FE-5646831503BE}" type="datetimeFigureOut">
              <a:rPr lang="en-US" smtClean="0"/>
              <a:t>6/18/2021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42F1E-B665-4F03-BA13-250761E58A27}" type="slidenum">
              <a:rPr lang="en-US" smtClean="0"/>
              <a:t>‹#›</a:t>
            </a:fld>
            <a:endParaRPr lang="en-US"/>
          </a:p>
        </p:txBody>
      </p:sp>
    </p:spTree>
    <p:extLst>
      <p:ext uri="{BB962C8B-B14F-4D97-AF65-F5344CB8AC3E}">
        <p14:creationId xmlns:p14="http://schemas.microsoft.com/office/powerpoint/2010/main" val="19885247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A76FC4-6FD3-48E9-A3FE-5646831503BE}" type="datetimeFigureOut">
              <a:rPr lang="en-US" smtClean="0"/>
              <a:t>6/18/2021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42F1E-B665-4F03-BA13-250761E58A27}" type="slidenum">
              <a:rPr lang="en-US" smtClean="0"/>
              <a:t>‹#›</a:t>
            </a:fld>
            <a:endParaRPr lang="en-US"/>
          </a:p>
        </p:txBody>
      </p:sp>
    </p:spTree>
    <p:extLst>
      <p:ext uri="{BB962C8B-B14F-4D97-AF65-F5344CB8AC3E}">
        <p14:creationId xmlns:p14="http://schemas.microsoft.com/office/powerpoint/2010/main" val="14025455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0A76FC4-6FD3-48E9-A3FE-5646831503BE}" type="datetimeFigureOut">
              <a:rPr lang="en-US" smtClean="0"/>
              <a:t>6/18/2021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742F1E-B665-4F03-BA13-250761E58A27}" type="slidenum">
              <a:rPr lang="en-US" smtClean="0"/>
              <a:t>‹#›</a:t>
            </a:fld>
            <a:endParaRPr lang="en-US"/>
          </a:p>
        </p:txBody>
      </p:sp>
    </p:spTree>
    <p:extLst>
      <p:ext uri="{BB962C8B-B14F-4D97-AF65-F5344CB8AC3E}">
        <p14:creationId xmlns:p14="http://schemas.microsoft.com/office/powerpoint/2010/main" val="15833559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0A76FC4-6FD3-48E9-A3FE-5646831503BE}" type="datetimeFigureOut">
              <a:rPr lang="en-US" smtClean="0"/>
              <a:t>6/18/2021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8742F1E-B665-4F03-BA13-250761E58A27}" type="slidenum">
              <a:rPr lang="en-US" smtClean="0"/>
              <a:t>‹#›</a:t>
            </a:fld>
            <a:endParaRPr lang="en-US"/>
          </a:p>
        </p:txBody>
      </p:sp>
    </p:spTree>
    <p:extLst>
      <p:ext uri="{BB962C8B-B14F-4D97-AF65-F5344CB8AC3E}">
        <p14:creationId xmlns:p14="http://schemas.microsoft.com/office/powerpoint/2010/main" val="15917827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A76FC4-6FD3-48E9-A3FE-5646831503BE}" type="datetimeFigureOut">
              <a:rPr lang="en-US" smtClean="0"/>
              <a:t>6/18/2021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8742F1E-B665-4F03-BA13-250761E58A27}" type="slidenum">
              <a:rPr lang="en-US" smtClean="0"/>
              <a:t>‹#›</a:t>
            </a:fld>
            <a:endParaRPr lang="en-US"/>
          </a:p>
        </p:txBody>
      </p:sp>
    </p:spTree>
    <p:extLst>
      <p:ext uri="{BB962C8B-B14F-4D97-AF65-F5344CB8AC3E}">
        <p14:creationId xmlns:p14="http://schemas.microsoft.com/office/powerpoint/2010/main" val="25885609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A76FC4-6FD3-48E9-A3FE-5646831503BE}" type="datetimeFigureOut">
              <a:rPr lang="en-US" smtClean="0"/>
              <a:t>6/18/2021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8742F1E-B665-4F03-BA13-250761E58A27}" type="slidenum">
              <a:rPr lang="en-US" smtClean="0"/>
              <a:t>‹#›</a:t>
            </a:fld>
            <a:endParaRPr lang="en-US"/>
          </a:p>
        </p:txBody>
      </p:sp>
    </p:spTree>
    <p:extLst>
      <p:ext uri="{BB962C8B-B14F-4D97-AF65-F5344CB8AC3E}">
        <p14:creationId xmlns:p14="http://schemas.microsoft.com/office/powerpoint/2010/main" val="30804380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0A76FC4-6FD3-48E9-A3FE-5646831503BE}" type="datetimeFigureOut">
              <a:rPr lang="en-US" smtClean="0"/>
              <a:t>6/18/2021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742F1E-B665-4F03-BA13-250761E58A27}" type="slidenum">
              <a:rPr lang="en-US" smtClean="0"/>
              <a:t>‹#›</a:t>
            </a:fld>
            <a:endParaRPr lang="en-US"/>
          </a:p>
        </p:txBody>
      </p:sp>
    </p:spTree>
    <p:extLst>
      <p:ext uri="{BB962C8B-B14F-4D97-AF65-F5344CB8AC3E}">
        <p14:creationId xmlns:p14="http://schemas.microsoft.com/office/powerpoint/2010/main" val="216602642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0A76FC4-6FD3-48E9-A3FE-5646831503BE}" type="datetimeFigureOut">
              <a:rPr lang="en-US" smtClean="0"/>
              <a:t>6/18/2021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742F1E-B665-4F03-BA13-250761E58A27}" type="slidenum">
              <a:rPr lang="en-US" smtClean="0"/>
              <a:t>‹#›</a:t>
            </a:fld>
            <a:endParaRPr lang="en-US"/>
          </a:p>
        </p:txBody>
      </p:sp>
    </p:spTree>
    <p:extLst>
      <p:ext uri="{BB962C8B-B14F-4D97-AF65-F5344CB8AC3E}">
        <p14:creationId xmlns:p14="http://schemas.microsoft.com/office/powerpoint/2010/main" val="33157766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A76FC4-6FD3-48E9-A3FE-5646831503BE}" type="datetimeFigureOut">
              <a:rPr lang="en-US" smtClean="0"/>
              <a:t>6/18/2021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42F1E-B665-4F03-BA13-250761E58A27}" type="slidenum">
              <a:rPr lang="en-US" smtClean="0"/>
              <a:t>‹#›</a:t>
            </a:fld>
            <a:endParaRPr lang="en-US"/>
          </a:p>
        </p:txBody>
      </p:sp>
    </p:spTree>
    <p:extLst>
      <p:ext uri="{BB962C8B-B14F-4D97-AF65-F5344CB8AC3E}">
        <p14:creationId xmlns:p14="http://schemas.microsoft.com/office/powerpoint/2010/main" val="16359428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A76FC4-6FD3-48E9-A3FE-5646831503BE}" type="datetimeFigureOut">
              <a:rPr lang="en-US" smtClean="0"/>
              <a:t>6/18/2021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42F1E-B665-4F03-BA13-250761E58A27}" type="slidenum">
              <a:rPr lang="en-US" smtClean="0"/>
              <a:t>‹#›</a:t>
            </a:fld>
            <a:endParaRPr lang="en-US"/>
          </a:p>
        </p:txBody>
      </p:sp>
    </p:spTree>
    <p:extLst>
      <p:ext uri="{BB962C8B-B14F-4D97-AF65-F5344CB8AC3E}">
        <p14:creationId xmlns:p14="http://schemas.microsoft.com/office/powerpoint/2010/main" val="494004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A76FC4-6FD3-48E9-A3FE-5646831503BE}" type="datetimeFigureOut">
              <a:rPr lang="en-US" smtClean="0"/>
              <a:t>6/18/2021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742F1E-B665-4F03-BA13-250761E58A27}" type="slidenum">
              <a:rPr lang="en-US" smtClean="0"/>
              <a:t>‹#›</a:t>
            </a:fld>
            <a:endParaRPr lang="en-US"/>
          </a:p>
        </p:txBody>
      </p:sp>
    </p:spTree>
    <p:extLst>
      <p:ext uri="{BB962C8B-B14F-4D97-AF65-F5344CB8AC3E}">
        <p14:creationId xmlns:p14="http://schemas.microsoft.com/office/powerpoint/2010/main" val="238406757"/>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A76FC4-6FD3-48E9-A3FE-5646831503BE}" type="datetimeFigureOut">
              <a:rPr lang="en-US" smtClean="0"/>
              <a:t>6/18/2021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742F1E-B665-4F03-BA13-250761E58A27}" type="slidenum">
              <a:rPr lang="en-US" smtClean="0"/>
              <a:t>‹#›</a:t>
            </a:fld>
            <a:endParaRPr lang="en-US"/>
          </a:p>
        </p:txBody>
      </p:sp>
    </p:spTree>
    <p:extLst>
      <p:ext uri="{BB962C8B-B14F-4D97-AF65-F5344CB8AC3E}">
        <p14:creationId xmlns:p14="http://schemas.microsoft.com/office/powerpoint/2010/main" val="2872029052"/>
      </p:ext>
    </p:extLst>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xmlns="" id="{CDA1A2E9-63FE-408D-A803-8E306ECAB4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2058" y="450221"/>
            <a:ext cx="8997696"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404040"/>
              </a:solidFill>
              <a:effectLst/>
              <a:uLnTx/>
              <a:uFillTx/>
              <a:latin typeface="Calibri" panose="020F0502020204030204"/>
              <a:ea typeface="+mn-ea"/>
              <a:cs typeface="+mn-cs"/>
            </a:endParaRPr>
          </a:p>
        </p:txBody>
      </p:sp>
      <p:sp>
        <p:nvSpPr>
          <p:cNvPr id="2" name="Title 1"/>
          <p:cNvSpPr>
            <a:spLocks noGrp="1"/>
          </p:cNvSpPr>
          <p:nvPr>
            <p:ph type="ctrTitle"/>
          </p:nvPr>
        </p:nvSpPr>
        <p:spPr>
          <a:xfrm>
            <a:off x="701627" y="640080"/>
            <a:ext cx="8638316" cy="2281101"/>
          </a:xfrm>
        </p:spPr>
        <p:txBody>
          <a:bodyPr anchor="ctr">
            <a:normAutofit/>
          </a:bodyPr>
          <a:lstStyle/>
          <a:p>
            <a:pPr algn="l"/>
            <a:r>
              <a:rPr lang="en-US" sz="4400" b="1" dirty="0"/>
              <a:t>Understanding psychological development across the lifespan</a:t>
            </a:r>
          </a:p>
        </p:txBody>
      </p:sp>
      <p:sp>
        <p:nvSpPr>
          <p:cNvPr id="11" name="Rectangle 10">
            <a:extLst>
              <a:ext uri="{FF2B5EF4-FFF2-40B4-BE49-F238E27FC236}">
                <a16:creationId xmlns:a16="http://schemas.microsoft.com/office/drawing/2014/main" xmlns="" id="{FBE9F90C-C163-435B-9A68-D15C92D1CF2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7200" y="4521269"/>
            <a:ext cx="11277600" cy="1877811"/>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xmlns="" id="{1A882A9F-F4E9-4E23-8F0B-20B5DF42EA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619345" y="450221"/>
            <a:ext cx="2115455" cy="1890204"/>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 name="Graphic 5" descr="Brain in head">
            <a:extLst>
              <a:ext uri="{FF2B5EF4-FFF2-40B4-BE49-F238E27FC236}">
                <a16:creationId xmlns:a16="http://schemas.microsoft.com/office/drawing/2014/main" xmlns="" id="{AF42DC7C-320C-4B15-BA64-31D9AE91414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9857725" y="2612676"/>
            <a:ext cx="1632648" cy="1632648"/>
          </a:xfrm>
          <a:prstGeom prst="rect">
            <a:avLst/>
          </a:prstGeom>
        </p:spPr>
      </p:pic>
      <p:sp>
        <p:nvSpPr>
          <p:cNvPr id="8" name="TextBox 7">
            <a:extLst>
              <a:ext uri="{FF2B5EF4-FFF2-40B4-BE49-F238E27FC236}">
                <a16:creationId xmlns:a16="http://schemas.microsoft.com/office/drawing/2014/main" xmlns="" id="{A5D6FBAF-BFFF-42B8-A23C-0ABE241C7FF0}"/>
              </a:ext>
            </a:extLst>
          </p:cNvPr>
          <p:cNvSpPr txBox="1"/>
          <p:nvPr/>
        </p:nvSpPr>
        <p:spPr>
          <a:xfrm>
            <a:off x="457200" y="4592019"/>
            <a:ext cx="6093822" cy="1736309"/>
          </a:xfrm>
          <a:prstGeom prst="rect">
            <a:avLst/>
          </a:prstGeom>
          <a:noFill/>
        </p:spPr>
        <p:txBody>
          <a:bodyPr wrap="square">
            <a:spAutoFit/>
          </a:bodyPr>
          <a:lstStyle/>
          <a:p>
            <a:pPr algn="l"/>
            <a:r>
              <a:rPr lang="en-US" sz="1400" b="1" dirty="0">
                <a:solidFill>
                  <a:schemeClr val="bg2">
                    <a:lumMod val="50000"/>
                  </a:schemeClr>
                </a:solidFill>
                <a:effectLst/>
                <a:latin typeface="Arial" panose="020B0604020202020204" pitchFamily="34" charset="0"/>
                <a:ea typeface="Times New Roman" panose="02020603050405020304" pitchFamily="18" charset="0"/>
                <a:cs typeface="Arial" panose="020B0604020202020204" pitchFamily="34" charset="0"/>
              </a:rPr>
              <a:t>Course Title: </a:t>
            </a:r>
            <a:r>
              <a:rPr lang="en-GB" sz="1400" b="1" i="0" u="none" strike="noStrike" baseline="0" dirty="0">
                <a:solidFill>
                  <a:schemeClr val="bg2">
                    <a:lumMod val="50000"/>
                  </a:schemeClr>
                </a:solidFill>
                <a:latin typeface="Arial" panose="020B0604020202020204" pitchFamily="34" charset="0"/>
                <a:cs typeface="Arial" panose="020B0604020202020204" pitchFamily="34" charset="0"/>
              </a:rPr>
              <a:t>Psychology in Health and Social Care </a:t>
            </a:r>
            <a:endParaRPr lang="en-GB" sz="1400" b="1" dirty="0">
              <a:solidFill>
                <a:schemeClr val="bg2">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algn="l"/>
            <a:r>
              <a:rPr lang="en-US" sz="1400" b="1" dirty="0">
                <a:solidFill>
                  <a:schemeClr val="bg2">
                    <a:lumMod val="50000"/>
                  </a:schemeClr>
                </a:solidFill>
                <a:effectLst/>
                <a:latin typeface="Arial" panose="020B0604020202020204" pitchFamily="34" charset="0"/>
                <a:ea typeface="Times New Roman" panose="02020603050405020304" pitchFamily="18" charset="0"/>
                <a:cs typeface="Arial" panose="020B0604020202020204" pitchFamily="34" charset="0"/>
              </a:rPr>
              <a:t>Course Code: </a:t>
            </a:r>
            <a:r>
              <a:rPr lang="en-GB" sz="1400" b="1" i="0" u="none" strike="noStrike" baseline="0" dirty="0">
                <a:solidFill>
                  <a:schemeClr val="bg2">
                    <a:lumMod val="50000"/>
                  </a:schemeClr>
                </a:solidFill>
                <a:latin typeface="Arial" panose="020B0604020202020204" pitchFamily="34" charset="0"/>
                <a:cs typeface="Arial" panose="020B0604020202020204" pitchFamily="34" charset="0"/>
              </a:rPr>
              <a:t>BMHP4003_BIRM </a:t>
            </a:r>
            <a:endParaRPr lang="en-GB" sz="1400" b="1" dirty="0">
              <a:solidFill>
                <a:schemeClr val="bg2">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1400" b="1" dirty="0">
                <a:solidFill>
                  <a:schemeClr val="bg2">
                    <a:lumMod val="50000"/>
                  </a:schemeClr>
                </a:solidFill>
                <a:effectLst/>
                <a:latin typeface="Arial" panose="020B0604020202020204" pitchFamily="34" charset="0"/>
                <a:ea typeface="Times New Roman" panose="02020603050405020304" pitchFamily="18" charset="0"/>
                <a:cs typeface="Arial" panose="020B0604020202020204" pitchFamily="34" charset="0"/>
              </a:rPr>
              <a:t>Assignment title: </a:t>
            </a:r>
            <a:r>
              <a:rPr lang="en-GB" sz="1400" b="1" dirty="0">
                <a:solidFill>
                  <a:schemeClr val="bg2">
                    <a:lumMod val="50000"/>
                  </a:schemeClr>
                </a:solidFill>
                <a:latin typeface="Arial" panose="020B0604020202020204" pitchFamily="34" charset="0"/>
                <a:cs typeface="Arial" panose="020B0604020202020204" pitchFamily="34" charset="0"/>
              </a:rPr>
              <a:t>Academic poster with annotated bibliography </a:t>
            </a:r>
            <a:endParaRPr lang="en-GB" sz="1400" b="1" dirty="0">
              <a:solidFill>
                <a:schemeClr val="bg2">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1400" b="1" dirty="0">
                <a:solidFill>
                  <a:schemeClr val="bg2">
                    <a:lumMod val="50000"/>
                  </a:schemeClr>
                </a:solidFill>
                <a:effectLst/>
                <a:latin typeface="Arial" panose="020B0604020202020204" pitchFamily="34" charset="0"/>
                <a:ea typeface="Times New Roman" panose="02020603050405020304" pitchFamily="18" charset="0"/>
                <a:cs typeface="Arial" panose="020B0604020202020204" pitchFamily="34" charset="0"/>
              </a:rPr>
              <a:t>Lecturer: </a:t>
            </a:r>
            <a:r>
              <a:rPr lang="en-GB" sz="1400" b="1" dirty="0">
                <a:solidFill>
                  <a:schemeClr val="bg2">
                    <a:lumMod val="50000"/>
                  </a:schemeClr>
                </a:solidFill>
                <a:latin typeface="Arial" panose="020B0604020202020204" pitchFamily="34" charset="0"/>
                <a:cs typeface="Arial" panose="020B0604020202020204" pitchFamily="34" charset="0"/>
              </a:rPr>
              <a:t>Rebecca Kavanagh</a:t>
            </a:r>
            <a:endParaRPr lang="en-GB" sz="1400" b="1" dirty="0">
              <a:solidFill>
                <a:schemeClr val="bg2">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1400" b="1" dirty="0">
                <a:solidFill>
                  <a:schemeClr val="bg2">
                    <a:lumMod val="50000"/>
                  </a:schemeClr>
                </a:solidFill>
                <a:effectLst/>
                <a:latin typeface="Arial" panose="020B0604020202020204" pitchFamily="34" charset="0"/>
                <a:ea typeface="Times New Roman" panose="02020603050405020304" pitchFamily="18" charset="0"/>
                <a:cs typeface="Arial" panose="020B0604020202020204" pitchFamily="34" charset="0"/>
              </a:rPr>
              <a:t>Student name: Zainab Omer Hassan</a:t>
            </a:r>
            <a:endParaRPr lang="en-GB" sz="1400" b="1" dirty="0">
              <a:solidFill>
                <a:schemeClr val="bg2">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1400" b="1" dirty="0">
                <a:solidFill>
                  <a:schemeClr val="bg2">
                    <a:lumMod val="50000"/>
                  </a:schemeClr>
                </a:solidFill>
                <a:effectLst/>
                <a:latin typeface="Arial" panose="020B0604020202020204" pitchFamily="34" charset="0"/>
                <a:ea typeface="Times New Roman" panose="02020603050405020304" pitchFamily="18" charset="0"/>
                <a:cs typeface="Arial" panose="020B0604020202020204" pitchFamily="34" charset="0"/>
              </a:rPr>
              <a:t>Student ID Nr.: 1921653</a:t>
            </a:r>
            <a:endParaRPr lang="en-GB" sz="1400" b="1" dirty="0">
              <a:solidFill>
                <a:schemeClr val="bg2">
                  <a:lumMod val="50000"/>
                </a:schemeClr>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6969788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126891" y="548375"/>
            <a:ext cx="1379887" cy="3446823"/>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a:p>
            <a:endParaRPr lang="en-US" dirty="0"/>
          </a:p>
          <a:p>
            <a:endParaRPr lang="en-US" dirty="0"/>
          </a:p>
          <a:p>
            <a:endParaRPr lang="en-US" dirty="0"/>
          </a:p>
          <a:p>
            <a:pPr marL="285750" indent="-285750">
              <a:buFont typeface="Arial" panose="020B0604020202020204" pitchFamily="34" charset="0"/>
              <a:buChar char="•"/>
            </a:pPr>
            <a:endParaRPr lang="en-US" sz="1400" dirty="0"/>
          </a:p>
          <a:p>
            <a:pPr marL="171450" indent="-171450">
              <a:buFont typeface="Arial" panose="020B0604020202020204" pitchFamily="34" charset="0"/>
              <a:buChar char="•"/>
            </a:pPr>
            <a:r>
              <a:rPr lang="en-US" sz="600" dirty="0">
                <a:solidFill>
                  <a:schemeClr val="bg2"/>
                </a:solidFill>
              </a:rPr>
              <a:t>Psychological development is the development related to the human being, cognitive development, emotional development, intellectual development along with some social capabilities, and functioning over their course of life span starting from their birth stage to old age (Reeves, 1999) . Basically, it is subject mater which is known to be psychological development. This poster is related to the psychological development, further it will include the theories of psychology and comparison of them  such as Piaget’s theory of cognitive development vs. the Erikson theory of emotional development, both theories have some similarities as well as he differences as they both consists the stages of life of person and believe that the thinking changes with the passage of time. Furthermore, the poster will also include the practical ideas and activities that a hospital staff can perform in order to provide the support to these elder population aging above 65.</a:t>
            </a:r>
          </a:p>
          <a:p>
            <a:r>
              <a:rPr lang="en-US" sz="600" dirty="0">
                <a:solidFill>
                  <a:schemeClr val="bg2"/>
                </a:solidFill>
              </a:rPr>
              <a:t>topic.</a:t>
            </a:r>
          </a:p>
          <a:p>
            <a:endParaRPr lang="en-US" dirty="0"/>
          </a:p>
          <a:p>
            <a:endParaRPr lang="en-US" dirty="0"/>
          </a:p>
          <a:p>
            <a:endParaRPr lang="en-US" dirty="0"/>
          </a:p>
          <a:p>
            <a:endParaRPr lang="en-US" dirty="0"/>
          </a:p>
        </p:txBody>
      </p:sp>
      <p:sp>
        <p:nvSpPr>
          <p:cNvPr id="7" name="Rectangle 6"/>
          <p:cNvSpPr/>
          <p:nvPr/>
        </p:nvSpPr>
        <p:spPr>
          <a:xfrm>
            <a:off x="23022" y="436464"/>
            <a:ext cx="1928042" cy="4246116"/>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a:p>
            <a:endParaRPr lang="en-US" dirty="0"/>
          </a:p>
          <a:p>
            <a:endParaRPr lang="en-US" dirty="0"/>
          </a:p>
          <a:p>
            <a:endParaRPr lang="en-US" dirty="0"/>
          </a:p>
          <a:p>
            <a:endParaRPr lang="en-US" dirty="0"/>
          </a:p>
          <a:p>
            <a:endParaRPr lang="en-US" dirty="0"/>
          </a:p>
          <a:p>
            <a:endParaRPr lang="en-US" sz="1200" b="1" u="sng" dirty="0"/>
          </a:p>
          <a:p>
            <a:r>
              <a:rPr lang="en-US" sz="600" b="1" u="sng" dirty="0">
                <a:solidFill>
                  <a:schemeClr val="bg2"/>
                </a:solidFill>
              </a:rPr>
              <a:t>Piaget and Erikson</a:t>
            </a:r>
          </a:p>
          <a:p>
            <a:r>
              <a:rPr lang="en-US" sz="600" dirty="0">
                <a:solidFill>
                  <a:schemeClr val="bg2"/>
                </a:solidFill>
              </a:rPr>
              <a:t>The key differences that occurs among the Piaget and Erikson are based on the believed by the  Erikson which has created understanding regarding the development through out the whole life whereas the Piaget has the focus towards the infancy till the late teenage years (Kohlberg, 1973 ) . According to Erikson believe each event of the life has impact on the next event and he also believed that the success related to the life progress depends upon the prior challenge  (Taylor, 1983) . Alternatively,  Piaget has examined that the child’s thought of process and their brain procedure and their Reponses towards the environmental factors surrounded by them rather than just focusing on the crises. Piaget focuses on the cognitive development whereas the  Erikson’s thoughts has more focus towards the emotional development. They also have the different view regarding the fundamental stages of the life. Piaget has the believe that the experiences helps to determine the  stages related to the development </a:t>
            </a:r>
            <a:r>
              <a:rPr lang="en-US" sz="600" dirty="0" err="1">
                <a:solidFill>
                  <a:schemeClr val="bg2"/>
                </a:solidFill>
              </a:rPr>
              <a:t>Huitt</a:t>
            </a:r>
            <a:r>
              <a:rPr lang="en-US" sz="600" dirty="0">
                <a:solidFill>
                  <a:schemeClr val="bg2"/>
                </a:solidFill>
              </a:rPr>
              <a:t> &amp; Hummel, (2003)   whereas Erikson uses all of the stages up to the elderly years and considering them essential in explaining the stages of the development. Piaget and Erikson both have some similarities as well such as both of them have recognized the development of the children through different stages as well as through milestone. There are also the challenges that each of the stage has been waiting for the children. But the way these challenges being impacting them make differences. There is another similarity both of them believed that the personality develop over the span of life. Both theories determines the nurture that is involved in the development of the personality instead of nature. This is because of their similar believe regarding the personality that is  shaped by the environmental. Social and the familial circumstances. Both of the theories promote the idea related to the children getting inspired by the surrounding during their stage of learning.</a:t>
            </a:r>
            <a:endParaRPr lang="en-US" sz="600" b="1" dirty="0">
              <a:solidFill>
                <a:schemeClr val="bg2"/>
              </a:solidFill>
            </a:endParaRPr>
          </a:p>
          <a:p>
            <a:endParaRPr lang="en-US" sz="1200" b="1" dirty="0"/>
          </a:p>
          <a:p>
            <a:endParaRPr lang="en-US" b="1" dirty="0"/>
          </a:p>
          <a:p>
            <a:endParaRPr lang="en-US" b="1" dirty="0"/>
          </a:p>
          <a:p>
            <a:endParaRPr lang="en-US" b="1" dirty="0"/>
          </a:p>
          <a:p>
            <a:endParaRPr lang="en-US" b="1" dirty="0"/>
          </a:p>
          <a:p>
            <a:endParaRPr lang="en-US" b="1" dirty="0"/>
          </a:p>
          <a:p>
            <a:endParaRPr lang="en-US" b="1" dirty="0"/>
          </a:p>
        </p:txBody>
      </p:sp>
      <p:sp>
        <p:nvSpPr>
          <p:cNvPr id="9" name="Rectangle 8"/>
          <p:cNvSpPr/>
          <p:nvPr/>
        </p:nvSpPr>
        <p:spPr>
          <a:xfrm>
            <a:off x="5324538" y="127636"/>
            <a:ext cx="1149927" cy="420740"/>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a:t>
            </a:r>
            <a:r>
              <a:rPr lang="en-US" sz="1000" dirty="0"/>
              <a:t>ntroduction</a:t>
            </a:r>
            <a:endParaRPr lang="en-US" dirty="0"/>
          </a:p>
        </p:txBody>
      </p:sp>
      <p:sp>
        <p:nvSpPr>
          <p:cNvPr id="11" name="Rectangle 10"/>
          <p:cNvSpPr/>
          <p:nvPr/>
        </p:nvSpPr>
        <p:spPr>
          <a:xfrm>
            <a:off x="19451" y="-65734"/>
            <a:ext cx="1593273" cy="502198"/>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dirty="0"/>
              <a:t>Psychological theories:</a:t>
            </a:r>
          </a:p>
        </p:txBody>
      </p:sp>
      <p:pic>
        <p:nvPicPr>
          <p:cNvPr id="14" name="Picture 13"/>
          <p:cNvPicPr>
            <a:picLocks noChangeAspect="1"/>
          </p:cNvPicPr>
          <p:nvPr/>
        </p:nvPicPr>
        <p:blipFill>
          <a:blip r:embed="rId2"/>
          <a:stretch>
            <a:fillRect/>
          </a:stretch>
        </p:blipFill>
        <p:spPr>
          <a:xfrm>
            <a:off x="10241452" y="4082000"/>
            <a:ext cx="2109357" cy="2776000"/>
          </a:xfrm>
          <a:prstGeom prst="rect">
            <a:avLst/>
          </a:prstGeom>
        </p:spPr>
      </p:pic>
      <p:sp>
        <p:nvSpPr>
          <p:cNvPr id="16" name="Rectangle 15"/>
          <p:cNvSpPr/>
          <p:nvPr/>
        </p:nvSpPr>
        <p:spPr>
          <a:xfrm>
            <a:off x="10625169" y="436464"/>
            <a:ext cx="1521008" cy="364553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600" dirty="0"/>
              <a:t>The population of the people above 65 is increasing and more than the 5 million older adults  Knott, et al., (2013) are below the level of poverty and are also facing different psychological issues as well. According to the 8</a:t>
            </a:r>
            <a:r>
              <a:rPr lang="en-US" sz="600" baseline="30000" dirty="0"/>
              <a:t>th</a:t>
            </a:r>
            <a:r>
              <a:rPr lang="en-US" sz="600" dirty="0"/>
              <a:t> stage of Erikson theory of development Hearn, et al., (2012)  which is based on reflection at this stage of life people’s pace of life gets slow down and they start to look back at what they have achieved. Some of the people get satisfied with what they have achieved and some of them gets disappointed as well. There are different ways the hospital staff can use to help these adults in overcoming their depression related to what they achieved or not (Hung, et al., 2019) . The role of nurses includes accessing the mental health status of the along with the cognitive thinking skills of the patients above 65, understanding the condition of the patient related to the chronic health issues. They must discuss the common health issues which includes the falls incontinence, changes in the sleeping pattern or routine. These nurses can also help these elders people to deal with the psychological issues by educating them regarding their personal safety as well as the prevention from the health. The staff can organize them the medication which can also become helpful for them. the health care staff members g=having the background of being psychologist can help these people to improve their living standards and motivate them to increase their level of satisfaction through their counseling sessions. These can be helpful in bringing back those people towards the life. </a:t>
            </a:r>
          </a:p>
        </p:txBody>
      </p:sp>
      <p:sp>
        <p:nvSpPr>
          <p:cNvPr id="17" name="Rectangle 16"/>
          <p:cNvSpPr/>
          <p:nvPr/>
        </p:nvSpPr>
        <p:spPr>
          <a:xfrm>
            <a:off x="10625169" y="37903"/>
            <a:ext cx="1521008" cy="368773"/>
          </a:xfrm>
          <a:prstGeom prst="rect">
            <a:avLst/>
          </a:prstGeom>
          <a:solidFill>
            <a:schemeClr val="accent1">
              <a:lumMod val="75000"/>
            </a:schemeClr>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dirty="0"/>
              <a:t>Practical Activity</a:t>
            </a:r>
            <a:r>
              <a:rPr lang="en-US" dirty="0"/>
              <a:t> </a:t>
            </a:r>
          </a:p>
        </p:txBody>
      </p:sp>
      <p:pic>
        <p:nvPicPr>
          <p:cNvPr id="3" name="Picture 2"/>
          <p:cNvPicPr>
            <a:picLocks noChangeAspect="1"/>
          </p:cNvPicPr>
          <p:nvPr/>
        </p:nvPicPr>
        <p:blipFill>
          <a:blip r:embed="rId3"/>
          <a:stretch>
            <a:fillRect/>
          </a:stretch>
        </p:blipFill>
        <p:spPr>
          <a:xfrm>
            <a:off x="6318941" y="4065077"/>
            <a:ext cx="3947278" cy="2792923"/>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40903" y="4030138"/>
            <a:ext cx="4378037" cy="2792923"/>
          </a:xfrm>
          <a:prstGeom prst="rect">
            <a:avLst/>
          </a:prstGeom>
        </p:spPr>
      </p:pic>
      <p:pic>
        <p:nvPicPr>
          <p:cNvPr id="8" name="Picture 7"/>
          <p:cNvPicPr>
            <a:picLocks noChangeAspect="1"/>
          </p:cNvPicPr>
          <p:nvPr/>
        </p:nvPicPr>
        <p:blipFill>
          <a:blip r:embed="rId5"/>
          <a:stretch>
            <a:fillRect/>
          </a:stretch>
        </p:blipFill>
        <p:spPr>
          <a:xfrm>
            <a:off x="6795610" y="1890973"/>
            <a:ext cx="3829559" cy="2139165"/>
          </a:xfrm>
          <a:prstGeom prst="rect">
            <a:avLst/>
          </a:prstGeom>
        </p:spPr>
      </p:pic>
      <p:sp>
        <p:nvSpPr>
          <p:cNvPr id="10" name="Rectangle 9"/>
          <p:cNvSpPr/>
          <p:nvPr/>
        </p:nvSpPr>
        <p:spPr>
          <a:xfrm>
            <a:off x="6469797" y="338006"/>
            <a:ext cx="4053056" cy="1200329"/>
          </a:xfrm>
          <a:prstGeom prst="rect">
            <a:avLst/>
          </a:prstGeom>
        </p:spPr>
        <p:txBody>
          <a:bodyPr wrap="square">
            <a:spAutoFit/>
          </a:bodyPr>
          <a:lstStyle/>
          <a:p>
            <a:r>
              <a:rPr lang="en-US" sz="2400" b="1" dirty="0"/>
              <a:t>Understanding psychological development across</a:t>
            </a:r>
          </a:p>
          <a:p>
            <a:r>
              <a:rPr lang="en-US" sz="2400" b="1" dirty="0"/>
              <a:t>the lifespan</a:t>
            </a:r>
          </a:p>
        </p:txBody>
      </p:sp>
      <p:pic>
        <p:nvPicPr>
          <p:cNvPr id="12" name="Picture 11"/>
          <p:cNvPicPr>
            <a:picLocks noChangeAspect="1"/>
          </p:cNvPicPr>
          <p:nvPr/>
        </p:nvPicPr>
        <p:blipFill>
          <a:blip r:embed="rId6"/>
          <a:stretch>
            <a:fillRect/>
          </a:stretch>
        </p:blipFill>
        <p:spPr>
          <a:xfrm>
            <a:off x="1981720" y="938170"/>
            <a:ext cx="2957946" cy="2967857"/>
          </a:xfrm>
          <a:prstGeom prst="rect">
            <a:avLst/>
          </a:prstGeom>
        </p:spPr>
      </p:pic>
      <p:sp>
        <p:nvSpPr>
          <p:cNvPr id="15" name="TextBox 14">
            <a:extLst>
              <a:ext uri="{FF2B5EF4-FFF2-40B4-BE49-F238E27FC236}">
                <a16:creationId xmlns:a16="http://schemas.microsoft.com/office/drawing/2014/main" xmlns="" id="{872FF362-4B9A-416B-B0B9-83DE721B2E2E}"/>
              </a:ext>
            </a:extLst>
          </p:cNvPr>
          <p:cNvSpPr txBox="1"/>
          <p:nvPr/>
        </p:nvSpPr>
        <p:spPr>
          <a:xfrm>
            <a:off x="2019206" y="252077"/>
            <a:ext cx="2898850" cy="523220"/>
          </a:xfrm>
          <a:prstGeom prst="rect">
            <a:avLst/>
          </a:prstGeom>
          <a:noFill/>
        </p:spPr>
        <p:txBody>
          <a:bodyPr wrap="square">
            <a:spAutoFit/>
          </a:bodyPr>
          <a:lstStyle/>
          <a:p>
            <a:pPr algn="l"/>
            <a:r>
              <a:rPr lang="en-US" sz="1400" b="1" dirty="0"/>
              <a:t>Submitted By: Zainab Omer Hassan</a:t>
            </a:r>
          </a:p>
          <a:p>
            <a:pPr algn="l"/>
            <a:r>
              <a:rPr lang="en-US" sz="1400" b="1" dirty="0"/>
              <a:t>Student ID: 1921653</a:t>
            </a:r>
          </a:p>
        </p:txBody>
      </p:sp>
      <p:sp>
        <p:nvSpPr>
          <p:cNvPr id="18" name="TextBox 17">
            <a:extLst>
              <a:ext uri="{FF2B5EF4-FFF2-40B4-BE49-F238E27FC236}">
                <a16:creationId xmlns:a16="http://schemas.microsoft.com/office/drawing/2014/main" xmlns="" id="{8481E932-DC42-402E-90DA-CE7AAFEDF532}"/>
              </a:ext>
            </a:extLst>
          </p:cNvPr>
          <p:cNvSpPr txBox="1"/>
          <p:nvPr/>
        </p:nvSpPr>
        <p:spPr>
          <a:xfrm>
            <a:off x="-38632" y="4682580"/>
            <a:ext cx="1994581" cy="2031325"/>
          </a:xfrm>
          <a:prstGeom prst="rect">
            <a:avLst/>
          </a:prstGeom>
          <a:noFill/>
        </p:spPr>
        <p:txBody>
          <a:bodyPr wrap="square">
            <a:spAutoFit/>
          </a:bodyPr>
          <a:lstStyle/>
          <a:p>
            <a:r>
              <a:rPr lang="en-GB" sz="1050" b="1" dirty="0">
                <a:solidFill>
                  <a:schemeClr val="bg2"/>
                </a:solidFill>
              </a:rPr>
              <a:t>Conclusion: </a:t>
            </a:r>
            <a:r>
              <a:rPr lang="en-GB" sz="1050" dirty="0"/>
              <a:t>The difference between an immature and a mature being is only the quantity or complexity of actions.</a:t>
            </a:r>
          </a:p>
          <a:p>
            <a:r>
              <a:rPr lang="en-GB" sz="1050" dirty="0"/>
              <a:t>Development takes place in phases or stages through which qualitative changes in thinking, feeling, and behaviour result, which are characteristic of the phase in question. Each stage is followed by a more mature stage.</a:t>
            </a:r>
          </a:p>
        </p:txBody>
      </p:sp>
    </p:spTree>
    <p:extLst>
      <p:ext uri="{BB962C8B-B14F-4D97-AF65-F5344CB8AC3E}">
        <p14:creationId xmlns:p14="http://schemas.microsoft.com/office/powerpoint/2010/main" val="27583098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6527" y="0"/>
            <a:ext cx="10515600" cy="1325563"/>
          </a:xfrm>
        </p:spPr>
        <p:txBody>
          <a:bodyPr/>
          <a:lstStyle/>
          <a:p>
            <a:pPr algn="ctr"/>
            <a:r>
              <a:rPr lang="en-US" b="1" dirty="0"/>
              <a:t>Task 2</a:t>
            </a:r>
          </a:p>
        </p:txBody>
      </p:sp>
      <p:sp>
        <p:nvSpPr>
          <p:cNvPr id="3" name="Content Placeholder 2"/>
          <p:cNvSpPr>
            <a:spLocks noGrp="1"/>
          </p:cNvSpPr>
          <p:nvPr>
            <p:ph idx="1"/>
          </p:nvPr>
        </p:nvSpPr>
        <p:spPr>
          <a:xfrm>
            <a:off x="0" y="1160607"/>
            <a:ext cx="12053455" cy="5558848"/>
          </a:xfrm>
        </p:spPr>
        <p:txBody>
          <a:bodyPr>
            <a:normAutofit lnSpcReduction="10000"/>
          </a:bodyPr>
          <a:lstStyle/>
          <a:p>
            <a:pPr marL="0" indent="0">
              <a:buNone/>
            </a:pPr>
            <a:r>
              <a:rPr lang="en-US" sz="2400" b="1" u="sng" dirty="0"/>
              <a:t>Source 1</a:t>
            </a:r>
          </a:p>
          <a:p>
            <a:pPr marL="0" indent="0">
              <a:buNone/>
            </a:pPr>
            <a:r>
              <a:rPr lang="en-US" sz="1800" dirty="0"/>
              <a:t>Hearn, S. et al., 2019. Between integrity and despair: Toward construct validation of Erikson’s eighth stage.. Journal of Adult Development,, 19(1), pp. 1-20.</a:t>
            </a:r>
          </a:p>
          <a:p>
            <a:pPr marL="0" indent="0">
              <a:buNone/>
            </a:pPr>
            <a:r>
              <a:rPr lang="en-US" sz="1800" b="1" u="sng" dirty="0"/>
              <a:t>About the Source</a:t>
            </a:r>
          </a:p>
          <a:p>
            <a:pPr marL="0" indent="0">
              <a:buNone/>
            </a:pPr>
            <a:r>
              <a:rPr lang="en-US" sz="1800" dirty="0"/>
              <a:t>The source was based on the measurement of the Erikson’s final stage of the psychology, integrity and versus the despair which is presented and validated across the two studies. The article conducted the research from the participants which the first 97 adults which includes 68 women’s along with 31 men’s who were aging between 65 years old they responded to these measurements related to their self-examination interviews. Responses to the categories related to the self-examination theory interviews were treated in a both way categorically and dimensionally with respect to the four stages of integrity which includes: stage of Integrated, Non-exploring stage, Pseudo-integrated and the stage od disappearing. The study also contains the One, categorical as well as one dimensional Integrity statuses that were being examined along with their relationship towards the five measures of convergent. The findings of the research showed that the negative integrated status was related negatively, and the Non-exploring was related positively. In order to tolerant the ambiguity. </a:t>
            </a:r>
          </a:p>
          <a:p>
            <a:pPr marL="0" indent="0">
              <a:buNone/>
            </a:pPr>
            <a:r>
              <a:rPr lang="en-US" sz="1800" b="1" u="sng" dirty="0"/>
              <a:t>Reason for using the source </a:t>
            </a:r>
          </a:p>
          <a:p>
            <a:pPr marL="0" indent="0">
              <a:buNone/>
            </a:pPr>
            <a:r>
              <a:rPr lang="en-US" sz="1800" dirty="0"/>
              <a:t>The sources is considered as creditable and reliable as it is from the published article and the researcher has used the valid and authentic information related to the topic. The researcher has done the primary research well which helps to increase the authenticity of the research. </a:t>
            </a:r>
          </a:p>
          <a:p>
            <a:pPr marL="0" indent="0">
              <a:buNone/>
            </a:pPr>
            <a:r>
              <a:rPr lang="en-US" sz="1800" b="1" u="sng" dirty="0"/>
              <a:t>Use of source in poster</a:t>
            </a:r>
          </a:p>
          <a:p>
            <a:pPr marL="0" indent="0">
              <a:buNone/>
            </a:pPr>
            <a:r>
              <a:rPr lang="en-US" sz="1800" dirty="0"/>
              <a:t>The source has helped me to understand the 8th stage of the Erikson’s emotional development stages which was used in the poster for the purpose to implement the practical activities. </a:t>
            </a:r>
          </a:p>
        </p:txBody>
      </p:sp>
    </p:spTree>
    <p:extLst>
      <p:ext uri="{BB962C8B-B14F-4D97-AF65-F5344CB8AC3E}">
        <p14:creationId xmlns:p14="http://schemas.microsoft.com/office/powerpoint/2010/main" val="16143685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Task 2 Continue… </a:t>
            </a:r>
          </a:p>
        </p:txBody>
      </p:sp>
      <p:sp>
        <p:nvSpPr>
          <p:cNvPr id="3" name="Content Placeholder 2"/>
          <p:cNvSpPr>
            <a:spLocks noGrp="1"/>
          </p:cNvSpPr>
          <p:nvPr>
            <p:ph idx="1"/>
          </p:nvPr>
        </p:nvSpPr>
        <p:spPr>
          <a:xfrm>
            <a:off x="96982" y="1357744"/>
            <a:ext cx="11984182" cy="5250873"/>
          </a:xfrm>
        </p:spPr>
        <p:txBody>
          <a:bodyPr>
            <a:normAutofit/>
          </a:bodyPr>
          <a:lstStyle/>
          <a:p>
            <a:pPr marL="0" indent="0">
              <a:buNone/>
            </a:pPr>
            <a:r>
              <a:rPr lang="en-US" sz="2400" b="1" u="sng" dirty="0"/>
              <a:t>Source 2</a:t>
            </a:r>
          </a:p>
          <a:p>
            <a:pPr marL="0" indent="0">
              <a:buNone/>
            </a:pPr>
            <a:r>
              <a:rPr lang="en-US" sz="1800" dirty="0" err="1"/>
              <a:t>Huitt</a:t>
            </a:r>
            <a:r>
              <a:rPr lang="en-US" sz="1800" dirty="0"/>
              <a:t>, W. &amp; Hummel, J., 2003. Piaget's theory of cognitive development. Educational psychology interactive, 3(2), pp. 1-5.</a:t>
            </a:r>
          </a:p>
          <a:p>
            <a:pPr marL="0" lvl="0" indent="0">
              <a:buNone/>
            </a:pPr>
            <a:r>
              <a:rPr lang="en-US" sz="1800" b="1" u="sng" dirty="0"/>
              <a:t>About the Source</a:t>
            </a:r>
            <a:endParaRPr lang="en-US" sz="1800" dirty="0"/>
          </a:p>
          <a:p>
            <a:pPr marL="0" indent="0">
              <a:buNone/>
            </a:pPr>
            <a:r>
              <a:rPr lang="en-US" sz="1800" dirty="0"/>
              <a:t>The source is related to the Piaget's theory of cognitive development. The research explained that the Piaget was known as the most of the influential researcher in the year 1896 to 1980 in the area related to the developmental psychology during the 20th of the century .Piaget was trained in the field of biology as well as philosophy and was considered as genetic epistemologist. His theory was based on his believe related to the differences among human beings and animals which was on the basis of doing abstract symbolic reasoning. The article also consisted the process of cognitive development which was related to the organisms adopting the environment which is controlled by the mental organization named as schemas which is used by the individuals in order to represent the world along with the designate action.</a:t>
            </a:r>
          </a:p>
          <a:p>
            <a:pPr marL="0" indent="0">
              <a:buNone/>
            </a:pPr>
            <a:r>
              <a:rPr lang="en-US" sz="1800" b="1" u="sng" dirty="0"/>
              <a:t>Reason for using the source </a:t>
            </a:r>
          </a:p>
          <a:p>
            <a:pPr marL="0" indent="0">
              <a:buNone/>
            </a:pPr>
            <a:r>
              <a:rPr lang="en-US" sz="1800" dirty="0"/>
              <a:t>The source was reliable as it was taken from the published article where the researcher has used all the relevant and authentic information taken from the reliable sides and primary researchers. </a:t>
            </a:r>
          </a:p>
          <a:p>
            <a:pPr marL="0" indent="0">
              <a:buNone/>
            </a:pPr>
            <a:r>
              <a:rPr lang="en-US" sz="1800" b="1" u="sng" dirty="0"/>
              <a:t>Use of source in poster</a:t>
            </a:r>
          </a:p>
          <a:p>
            <a:pPr marL="0" indent="0">
              <a:buNone/>
            </a:pPr>
            <a:r>
              <a:rPr lang="en-US" sz="1800" dirty="0"/>
              <a:t>The Piaget's theory was the part of the research used to compare with the Erikson theory in order to provide the information related to the Erikson theory.</a:t>
            </a:r>
          </a:p>
        </p:txBody>
      </p:sp>
    </p:spTree>
    <p:extLst>
      <p:ext uri="{BB962C8B-B14F-4D97-AF65-F5344CB8AC3E}">
        <p14:creationId xmlns:p14="http://schemas.microsoft.com/office/powerpoint/2010/main" val="30253303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Task 2 Continue… </a:t>
            </a:r>
            <a:endParaRPr lang="en-US" dirty="0"/>
          </a:p>
        </p:txBody>
      </p:sp>
      <p:sp>
        <p:nvSpPr>
          <p:cNvPr id="3" name="Content Placeholder 2"/>
          <p:cNvSpPr>
            <a:spLocks noGrp="1"/>
          </p:cNvSpPr>
          <p:nvPr>
            <p:ph idx="1"/>
          </p:nvPr>
        </p:nvSpPr>
        <p:spPr>
          <a:xfrm>
            <a:off x="0" y="1825625"/>
            <a:ext cx="12192000" cy="4893830"/>
          </a:xfrm>
        </p:spPr>
        <p:txBody>
          <a:bodyPr>
            <a:normAutofit/>
          </a:bodyPr>
          <a:lstStyle/>
          <a:p>
            <a:pPr marL="0" indent="0">
              <a:buNone/>
            </a:pPr>
            <a:r>
              <a:rPr lang="en-US" sz="2400" b="1" u="sng" dirty="0"/>
              <a:t>Source 3</a:t>
            </a:r>
          </a:p>
          <a:p>
            <a:pPr marL="0" indent="0">
              <a:buNone/>
            </a:pPr>
            <a:r>
              <a:rPr lang="en-US" sz="1800" dirty="0"/>
              <a:t>Clayton, V., 1975. Erikson’s theory of human development as it applies to the aged: Wisdom as contradictive cognition.. Human development,, 18(1), pp. 119-128.</a:t>
            </a:r>
          </a:p>
          <a:p>
            <a:pPr marL="0" indent="0">
              <a:buNone/>
            </a:pPr>
            <a:r>
              <a:rPr lang="en-US" sz="1800" b="1" u="sng" dirty="0"/>
              <a:t>About the Source</a:t>
            </a:r>
          </a:p>
          <a:p>
            <a:pPr marL="0" indent="0">
              <a:buNone/>
            </a:pPr>
            <a:r>
              <a:rPr lang="en-US" sz="1800" dirty="0"/>
              <a:t>The source was related to the Erikson theory of the human development that is discussed under a particular emphasis on the basis of the feasibility related to attain the 8th stage. The article focuses towards whether most of the individual’s belonging form the older age works to resolve the crises which involve the integrity along with the despair and emerging with concomitant that is the virtue of wisdom. After examining some of the basic tenets related to the Erikson’s model which relates into other theories of the development. The article concluded that most of the individuals are either interested into foreclosure or they may enter prolonged moratoriums after their adolescence and also never been able to reach at the last stage of the life cycle.</a:t>
            </a:r>
          </a:p>
          <a:p>
            <a:pPr marL="0" indent="0">
              <a:buNone/>
            </a:pPr>
            <a:r>
              <a:rPr lang="en-US" sz="1800" b="1" u="sng" dirty="0"/>
              <a:t>Reason for using the source </a:t>
            </a:r>
          </a:p>
          <a:p>
            <a:pPr marL="0" indent="0">
              <a:buNone/>
            </a:pPr>
            <a:r>
              <a:rPr lang="en-US" sz="1800" dirty="0"/>
              <a:t>The source is used because it is based on the article that is published and the researcher has used the authentic data related to the topic of the content required. </a:t>
            </a:r>
          </a:p>
          <a:p>
            <a:pPr marL="0" indent="0">
              <a:buNone/>
            </a:pPr>
            <a:r>
              <a:rPr lang="en-US" sz="1800" b="1" u="sng" dirty="0"/>
              <a:t>Use of source in poster</a:t>
            </a:r>
          </a:p>
          <a:p>
            <a:pPr marL="0" indent="0">
              <a:buNone/>
            </a:pPr>
            <a:r>
              <a:rPr lang="en-US" sz="1800" dirty="0"/>
              <a:t>the content has been used in the poster to describe the Erikson’s work related to the emotional development theory. </a:t>
            </a:r>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1210760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Task 2 Continue… </a:t>
            </a:r>
            <a:endParaRPr lang="en-US" dirty="0"/>
          </a:p>
        </p:txBody>
      </p:sp>
      <p:sp>
        <p:nvSpPr>
          <p:cNvPr id="3" name="Content Placeholder 2"/>
          <p:cNvSpPr>
            <a:spLocks noGrp="1"/>
          </p:cNvSpPr>
          <p:nvPr>
            <p:ph idx="1"/>
          </p:nvPr>
        </p:nvSpPr>
        <p:spPr>
          <a:xfrm>
            <a:off x="124691" y="1825625"/>
            <a:ext cx="11229109" cy="4866120"/>
          </a:xfrm>
        </p:spPr>
        <p:txBody>
          <a:bodyPr>
            <a:normAutofit/>
          </a:bodyPr>
          <a:lstStyle/>
          <a:p>
            <a:pPr marL="0" indent="0">
              <a:buNone/>
            </a:pPr>
            <a:r>
              <a:rPr lang="en-US" sz="2400" b="1" u="sng" dirty="0"/>
              <a:t>Source 4</a:t>
            </a:r>
          </a:p>
          <a:p>
            <a:pPr marL="0" indent="0">
              <a:buNone/>
            </a:pPr>
            <a:r>
              <a:rPr lang="en-US" sz="1800" dirty="0"/>
              <a:t>Hung, L., Son, C. &amp; Hung, R., 2019. The experience of hospital staff in applying the gentle persuasive approaches to dementia care. Journal of psychiatric and mental health nursing, , 26(1), pp. 19-28.</a:t>
            </a:r>
          </a:p>
          <a:p>
            <a:pPr marL="0" indent="0">
              <a:buNone/>
            </a:pPr>
            <a:r>
              <a:rPr lang="en-US" sz="1800" b="1" u="sng" dirty="0"/>
              <a:t>About the source </a:t>
            </a:r>
          </a:p>
          <a:p>
            <a:pPr marL="0" indent="0">
              <a:buNone/>
            </a:pPr>
            <a:r>
              <a:rPr lang="en-US" sz="1800" dirty="0"/>
              <a:t>The source is related to the role of hospital staff in taking care of the patient above 65 having diseases such as dementia. The article suggested that there is need for the understanding how the staff can improve the dementia care by understanding the theory related to the person-centered care of Erikson last stage model which includes the person being depressed or satisfied with their past achievement.</a:t>
            </a:r>
          </a:p>
          <a:p>
            <a:pPr marL="0" indent="0">
              <a:buNone/>
            </a:pPr>
            <a:r>
              <a:rPr lang="en-US" sz="1800" b="1" u="sng" dirty="0"/>
              <a:t>Reason for using the source </a:t>
            </a:r>
          </a:p>
          <a:p>
            <a:pPr marL="0" indent="0">
              <a:buNone/>
            </a:pPr>
            <a:r>
              <a:rPr lang="en-US" sz="1800" dirty="0"/>
              <a:t>This source has been used in this poster is from the general article which has the authentic data and information, and the writer has performed the primary research as well. </a:t>
            </a:r>
          </a:p>
          <a:p>
            <a:pPr marL="0" indent="0">
              <a:buNone/>
            </a:pPr>
            <a:r>
              <a:rPr lang="en-US" sz="1800" b="1" u="sng" dirty="0"/>
              <a:t>Use of source in poster</a:t>
            </a:r>
          </a:p>
          <a:p>
            <a:pPr marL="0" indent="0">
              <a:buNone/>
            </a:pPr>
            <a:r>
              <a:rPr lang="en-US" sz="1800" dirty="0"/>
              <a:t>The source has been used in the poster regarding the practical example and role of the hospital staff focusing on the Eriksson's 8</a:t>
            </a:r>
            <a:r>
              <a:rPr lang="en-US" sz="1800" baseline="30000" dirty="0"/>
              <a:t>th</a:t>
            </a:r>
            <a:r>
              <a:rPr lang="en-US" sz="1800" dirty="0"/>
              <a:t> stage which includes the 65 years old people being satisfied or unsatisfied with their past achievements</a:t>
            </a:r>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23703827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Task 2 Continue…</a:t>
            </a:r>
          </a:p>
        </p:txBody>
      </p:sp>
      <p:sp>
        <p:nvSpPr>
          <p:cNvPr id="3" name="Content Placeholder 2"/>
          <p:cNvSpPr>
            <a:spLocks noGrp="1"/>
          </p:cNvSpPr>
          <p:nvPr>
            <p:ph idx="1"/>
          </p:nvPr>
        </p:nvSpPr>
        <p:spPr/>
        <p:txBody>
          <a:bodyPr>
            <a:normAutofit lnSpcReduction="10000"/>
          </a:bodyPr>
          <a:lstStyle/>
          <a:p>
            <a:pPr marL="0" indent="0">
              <a:buNone/>
            </a:pPr>
            <a:r>
              <a:rPr lang="en-US" sz="2400" b="1" u="sng" dirty="0"/>
              <a:t>Source 5</a:t>
            </a:r>
          </a:p>
          <a:p>
            <a:pPr marL="0" indent="0">
              <a:buNone/>
            </a:pPr>
            <a:r>
              <a:rPr lang="en-US" sz="1800" dirty="0"/>
              <a:t>Reeves, P., 1999. Psychological development: Becoming a person.. New Directions for Adult and Continuing Education, 1999(84), pp. 103-144.</a:t>
            </a:r>
          </a:p>
          <a:p>
            <a:pPr marL="0" indent="0">
              <a:buNone/>
            </a:pPr>
            <a:r>
              <a:rPr lang="en-US" sz="1800" b="1" u="sng" dirty="0"/>
              <a:t>About the source </a:t>
            </a:r>
          </a:p>
          <a:p>
            <a:pPr marL="0" indent="0">
              <a:buNone/>
            </a:pPr>
            <a:r>
              <a:rPr lang="en-US" sz="1800" dirty="0"/>
              <a:t>The source is taken from the book named An Update on Adult Development Theory: New Ways of Thinking About the Life Course. It has the purpose to examine the complex process related to the human development of biology which includes the aging and other related perspectives.  It also includes the theories describing the explanation of the human aging along with the psychological influences and their state of mind along with their physical well-being. </a:t>
            </a:r>
          </a:p>
          <a:p>
            <a:pPr marL="0" indent="0">
              <a:buNone/>
            </a:pPr>
            <a:r>
              <a:rPr lang="en-US" sz="1800" b="1" u="sng" dirty="0"/>
              <a:t>Reason for using the source </a:t>
            </a:r>
          </a:p>
          <a:p>
            <a:pPr marL="0" indent="0">
              <a:buNone/>
            </a:pPr>
            <a:r>
              <a:rPr lang="en-US" sz="1800" dirty="0"/>
              <a:t>The source is taken from the chapter of the book that is published and the data used is authentic and reliable.</a:t>
            </a:r>
          </a:p>
          <a:p>
            <a:pPr marL="0" indent="0">
              <a:buNone/>
            </a:pPr>
            <a:r>
              <a:rPr lang="en-US" sz="1800" b="1" u="sng" dirty="0"/>
              <a:t>Use of source in poster</a:t>
            </a:r>
            <a:endParaRPr lang="en-US" sz="1800" dirty="0"/>
          </a:p>
          <a:p>
            <a:pPr marL="0" indent="0">
              <a:buNone/>
            </a:pPr>
            <a:r>
              <a:rPr lang="en-US" sz="1800" dirty="0"/>
              <a:t>The source is used in the part of introduction in order to describe the psychological development and its importance along with the theories used to describe its importance and usage.</a:t>
            </a:r>
          </a:p>
          <a:p>
            <a:pPr marL="0" indent="0">
              <a:buNone/>
            </a:pPr>
            <a:endParaRPr lang="en-US" sz="1800" dirty="0"/>
          </a:p>
          <a:p>
            <a:pPr marL="0" indent="0">
              <a:buNone/>
            </a:pPr>
            <a:endParaRPr lang="en-US" sz="1800" dirty="0"/>
          </a:p>
          <a:p>
            <a:pPr marL="0" indent="0">
              <a:buNone/>
            </a:pPr>
            <a:endParaRPr lang="en-US" sz="1800" dirty="0"/>
          </a:p>
          <a:p>
            <a:pPr marL="0" indent="0">
              <a:buNone/>
            </a:pPr>
            <a:endParaRPr lang="en-US" sz="2400" dirty="0"/>
          </a:p>
          <a:p>
            <a:pPr marL="0" indent="0">
              <a:buNone/>
            </a:pPr>
            <a:endParaRPr lang="en-US" sz="2400" dirty="0"/>
          </a:p>
        </p:txBody>
      </p:sp>
    </p:spTree>
    <p:extLst>
      <p:ext uri="{BB962C8B-B14F-4D97-AF65-F5344CB8AC3E}">
        <p14:creationId xmlns:p14="http://schemas.microsoft.com/office/powerpoint/2010/main" val="3211925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Task 2 Continue</a:t>
            </a:r>
            <a:r>
              <a:rPr lang="en-US" dirty="0"/>
              <a:t>…</a:t>
            </a:r>
          </a:p>
        </p:txBody>
      </p:sp>
      <p:sp>
        <p:nvSpPr>
          <p:cNvPr id="3" name="Content Placeholder 2"/>
          <p:cNvSpPr>
            <a:spLocks noGrp="1"/>
          </p:cNvSpPr>
          <p:nvPr>
            <p:ph idx="1"/>
          </p:nvPr>
        </p:nvSpPr>
        <p:spPr>
          <a:xfrm>
            <a:off x="838200" y="1825624"/>
            <a:ext cx="10515600" cy="4921539"/>
          </a:xfrm>
        </p:spPr>
        <p:txBody>
          <a:bodyPr>
            <a:normAutofit lnSpcReduction="10000"/>
          </a:bodyPr>
          <a:lstStyle/>
          <a:p>
            <a:pPr marL="0" indent="0">
              <a:buNone/>
            </a:pPr>
            <a:r>
              <a:rPr lang="en-US" b="1" u="sng" dirty="0"/>
              <a:t>Source 6</a:t>
            </a:r>
          </a:p>
          <a:p>
            <a:pPr marL="0" indent="0">
              <a:buNone/>
            </a:pPr>
            <a:r>
              <a:rPr lang="en-US" sz="1800" dirty="0"/>
              <a:t>Knott, C., Scholes, S. &amp; Shelton, N., 2013. Could more than three million older people in England be at risk of alcohol-related harm? A cross-sectional analysis of proposed age-specific drinking limits. Age and ageing,, 42(5), pp. 598-603.</a:t>
            </a:r>
          </a:p>
          <a:p>
            <a:pPr marL="0" indent="0">
              <a:buNone/>
            </a:pPr>
            <a:r>
              <a:rPr lang="en-US" sz="1800" b="1" u="sng" dirty="0"/>
              <a:t>About the source </a:t>
            </a:r>
          </a:p>
          <a:p>
            <a:pPr marL="0" indent="0">
              <a:buNone/>
            </a:pPr>
            <a:r>
              <a:rPr lang="en-US" sz="1800" dirty="0"/>
              <a:t>The source is related to the aging factor which results in the increase of alcohol consumption in individuals. The research has the objective of determining the impact of recently proposed the age-related alcohol consumption increasing the risk of harm in the people. the findings of this research showed that the consumption of alcohol in the individuals aging from 65 was exceeding from their regular consumption limit. The psychologist suggested that this increase in the consumption of alcohol in the adults can increase the chances of youngsters to also increase their alcohol consumption aging from 16-24. </a:t>
            </a:r>
          </a:p>
          <a:p>
            <a:pPr marL="0" indent="0">
              <a:buNone/>
            </a:pPr>
            <a:r>
              <a:rPr lang="en-US" sz="1800" dirty="0"/>
              <a:t> </a:t>
            </a:r>
            <a:r>
              <a:rPr lang="en-US" sz="1800" b="1" u="sng" dirty="0"/>
              <a:t>Reason for using the source </a:t>
            </a:r>
          </a:p>
          <a:p>
            <a:pPr marL="0" indent="0">
              <a:buNone/>
            </a:pPr>
            <a:r>
              <a:rPr lang="en-US" sz="1800" dirty="0"/>
              <a:t>The source is taken from the published articles which is based on the primary source that indicates the authentication of the content used or the poster. </a:t>
            </a:r>
          </a:p>
          <a:p>
            <a:pPr marL="0" indent="0">
              <a:buNone/>
            </a:pPr>
            <a:r>
              <a:rPr lang="en-US" sz="1800" b="1" u="sng" dirty="0"/>
              <a:t>Use of source in poster</a:t>
            </a:r>
          </a:p>
          <a:p>
            <a:pPr marL="0" indent="0">
              <a:buNone/>
            </a:pPr>
            <a:r>
              <a:rPr lang="en-US" sz="1800" dirty="0"/>
              <a:t>The source has been used in this poster to describe the impact of age and the behavior of the surrounding affecting the children and their learning.</a:t>
            </a:r>
          </a:p>
          <a:p>
            <a:pPr marL="0" indent="0">
              <a:buNone/>
            </a:pPr>
            <a:endParaRPr lang="en-US" sz="1800" dirty="0"/>
          </a:p>
        </p:txBody>
      </p:sp>
    </p:spTree>
    <p:extLst>
      <p:ext uri="{BB962C8B-B14F-4D97-AF65-F5344CB8AC3E}">
        <p14:creationId xmlns:p14="http://schemas.microsoft.com/office/powerpoint/2010/main" val="5298017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399308"/>
            <a:ext cx="10515600" cy="5458692"/>
          </a:xfrm>
        </p:spPr>
        <p:txBody>
          <a:bodyPr>
            <a:normAutofit/>
          </a:bodyPr>
          <a:lstStyle/>
          <a:p>
            <a:r>
              <a:rPr lang="en-US" b="1" u="sng" dirty="0"/>
              <a:t>Source 7</a:t>
            </a:r>
          </a:p>
          <a:p>
            <a:pPr marL="0" indent="0">
              <a:buNone/>
            </a:pPr>
            <a:r>
              <a:rPr lang="en-US" sz="1800" dirty="0"/>
              <a:t>Kohlberg, L., 1973 . Continuities in childhood and adult moral development </a:t>
            </a:r>
            <a:r>
              <a:rPr lang="en-US" sz="1800" dirty="0" smtClean="0"/>
              <a:t>revisited. In </a:t>
            </a:r>
            <a:r>
              <a:rPr lang="en-US" sz="1800" dirty="0"/>
              <a:t>Life-span developmental psychology, 1(1), pp. 179-204). </a:t>
            </a:r>
            <a:endParaRPr lang="en-US" dirty="0"/>
          </a:p>
          <a:p>
            <a:pPr marL="0" indent="0">
              <a:buNone/>
            </a:pPr>
            <a:r>
              <a:rPr lang="en-US" sz="1800" b="1" u="sng" dirty="0"/>
              <a:t>About the source </a:t>
            </a:r>
          </a:p>
          <a:p>
            <a:pPr marL="0" indent="0">
              <a:buNone/>
            </a:pPr>
            <a:r>
              <a:rPr lang="en-US" sz="1800" dirty="0"/>
              <a:t>The research is based on the finding solution regarding existence of the stages of adulthood along with the changing stage in moral development. The stages changes is described in psychology as a sequential or qualitative psychological related structure. The article focuses towards that theoretically it is believed that changes in the stages takes place because of the environment instead of linking them with the biological changes. The adulthood moral stage view has the link towards the personal choices or the suggestion regarding the reproaches between the Eriksson theories of stage theory about the development of adulthood and also the more cognitive stage of the theory. </a:t>
            </a:r>
          </a:p>
          <a:p>
            <a:pPr marL="0" indent="0">
              <a:buNone/>
            </a:pPr>
            <a:r>
              <a:rPr lang="en-US" sz="1800" b="1" u="sng" dirty="0"/>
              <a:t>Reason for using the source </a:t>
            </a:r>
          </a:p>
          <a:p>
            <a:pPr marL="0" indent="0">
              <a:buNone/>
            </a:pPr>
            <a:r>
              <a:rPr lang="en-US" sz="1800" dirty="0"/>
              <a:t>The source is used in this research because of its reliability and authenticity as it is taken from the published article and research has used the primary research to complete this article. </a:t>
            </a:r>
          </a:p>
          <a:p>
            <a:pPr marL="0" indent="0">
              <a:buNone/>
            </a:pPr>
            <a:r>
              <a:rPr lang="en-US" sz="1800" b="1" u="sng" dirty="0"/>
              <a:t>Use of source in poster</a:t>
            </a:r>
          </a:p>
          <a:p>
            <a:pPr marL="0" indent="0">
              <a:buNone/>
            </a:pPr>
            <a:r>
              <a:rPr lang="en-US" sz="1800" dirty="0"/>
              <a:t>The source was used in this poster to describe the importance of the psychological stages in the life of a person and how the Erikson has used those stages in his theory to describe the psychological development as well. </a:t>
            </a:r>
          </a:p>
          <a:p>
            <a:pPr marL="0" indent="0">
              <a:buNone/>
            </a:pPr>
            <a:endParaRPr lang="en-US" sz="1800" dirty="0"/>
          </a:p>
        </p:txBody>
      </p:sp>
      <p:sp>
        <p:nvSpPr>
          <p:cNvPr id="4" name="Rectangle 3"/>
          <p:cNvSpPr/>
          <p:nvPr/>
        </p:nvSpPr>
        <p:spPr>
          <a:xfrm>
            <a:off x="3357784" y="750516"/>
            <a:ext cx="4179670" cy="769441"/>
          </a:xfrm>
          <a:prstGeom prst="rect">
            <a:avLst/>
          </a:prstGeom>
        </p:spPr>
        <p:txBody>
          <a:bodyPr wrap="none">
            <a:spAutoFit/>
          </a:bodyPr>
          <a:lstStyle/>
          <a:p>
            <a:pPr algn="ctr"/>
            <a:r>
              <a:rPr lang="en-US" sz="4400" dirty="0"/>
              <a:t>Task 2 Continue…</a:t>
            </a:r>
          </a:p>
        </p:txBody>
      </p:sp>
    </p:spTree>
    <p:extLst>
      <p:ext uri="{BB962C8B-B14F-4D97-AF65-F5344CB8AC3E}">
        <p14:creationId xmlns:p14="http://schemas.microsoft.com/office/powerpoint/2010/main" val="15183715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Task 2 Continue…</a:t>
            </a:r>
          </a:p>
        </p:txBody>
      </p:sp>
      <p:sp>
        <p:nvSpPr>
          <p:cNvPr id="3" name="Content Placeholder 2"/>
          <p:cNvSpPr>
            <a:spLocks noGrp="1"/>
          </p:cNvSpPr>
          <p:nvPr>
            <p:ph idx="1"/>
          </p:nvPr>
        </p:nvSpPr>
        <p:spPr>
          <a:xfrm>
            <a:off x="838200" y="1922606"/>
            <a:ext cx="10515600" cy="4741430"/>
          </a:xfrm>
        </p:spPr>
        <p:txBody>
          <a:bodyPr/>
          <a:lstStyle/>
          <a:p>
            <a:pPr marL="0" indent="0">
              <a:buNone/>
            </a:pPr>
            <a:r>
              <a:rPr lang="en-US" b="1" u="sng" dirty="0"/>
              <a:t>Source 8</a:t>
            </a:r>
          </a:p>
          <a:p>
            <a:pPr marL="0" indent="0">
              <a:buNone/>
            </a:pPr>
            <a:r>
              <a:rPr lang="en-US" sz="1800" dirty="0"/>
              <a:t>Taylor, S., 1983. Adjustment to threatening events: A theory of cognitive adaptation. American psychologist, 38(11), pp. 1161-1162.</a:t>
            </a:r>
          </a:p>
          <a:p>
            <a:pPr marL="0" indent="0">
              <a:buNone/>
            </a:pPr>
            <a:r>
              <a:rPr lang="en-US" sz="1800" b="1" u="sng" dirty="0"/>
              <a:t>About resource</a:t>
            </a:r>
            <a:r>
              <a:rPr lang="en-US" sz="2400" b="1" dirty="0"/>
              <a:t>:</a:t>
            </a:r>
          </a:p>
          <a:p>
            <a:pPr marL="0" indent="0">
              <a:buNone/>
            </a:pPr>
            <a:r>
              <a:rPr lang="en-US" sz="1800" dirty="0"/>
              <a:t>The resource was based on the theory of cognitive adaptation, the focuses towards arguing the process of adjustment which centers around the three themes that includes, searching for the meaning in the experiences, making an attempt towards regaining the mastery for the purpose of the event in some particular and over the more general life along with some efforts to restore the self-esteem with the help of self-enhancing evaluation</a:t>
            </a:r>
          </a:p>
          <a:p>
            <a:pPr marL="0" indent="0">
              <a:buNone/>
            </a:pPr>
            <a:r>
              <a:rPr lang="en-US" sz="1800" b="1" u="sng" dirty="0"/>
              <a:t>Reason for using the source:</a:t>
            </a:r>
          </a:p>
          <a:p>
            <a:pPr marL="0" indent="0">
              <a:buNone/>
            </a:pPr>
            <a:r>
              <a:rPr lang="en-US" sz="1800" dirty="0"/>
              <a:t>the source is taken from the published article where the writer has used the authentic and relevant information related to the topic. </a:t>
            </a:r>
          </a:p>
          <a:p>
            <a:pPr marL="0" indent="0">
              <a:buNone/>
            </a:pPr>
            <a:r>
              <a:rPr lang="en-US" sz="1800" b="1" u="sng" dirty="0"/>
              <a:t>Use of source in poster</a:t>
            </a:r>
          </a:p>
          <a:p>
            <a:pPr marL="0" indent="0">
              <a:buNone/>
            </a:pPr>
            <a:r>
              <a:rPr lang="en-US" sz="1800" dirty="0"/>
              <a:t>The sources are used in poster to pay focus towards the cognitive adaptation. </a:t>
            </a:r>
          </a:p>
          <a:p>
            <a:pPr marL="0" indent="0">
              <a:buNone/>
            </a:pPr>
            <a:endParaRPr lang="en-US" sz="1800" dirty="0"/>
          </a:p>
          <a:p>
            <a:pPr marL="0" indent="0">
              <a:buNone/>
            </a:pPr>
            <a:endParaRPr lang="en-US" sz="2400" dirty="0"/>
          </a:p>
        </p:txBody>
      </p:sp>
    </p:spTree>
    <p:extLst>
      <p:ext uri="{BB962C8B-B14F-4D97-AF65-F5344CB8AC3E}">
        <p14:creationId xmlns:p14="http://schemas.microsoft.com/office/powerpoint/2010/main" val="11036056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References </a:t>
            </a:r>
          </a:p>
        </p:txBody>
      </p:sp>
      <p:sp>
        <p:nvSpPr>
          <p:cNvPr id="3" name="Content Placeholder 2"/>
          <p:cNvSpPr>
            <a:spLocks noGrp="1"/>
          </p:cNvSpPr>
          <p:nvPr>
            <p:ph idx="1"/>
          </p:nvPr>
        </p:nvSpPr>
        <p:spPr>
          <a:xfrm>
            <a:off x="838200" y="1543050"/>
            <a:ext cx="10515600" cy="4949825"/>
          </a:xfrm>
        </p:spPr>
        <p:txBody>
          <a:bodyPr>
            <a:normAutofit fontScale="70000" lnSpcReduction="20000"/>
          </a:bodyPr>
          <a:lstStyle/>
          <a:p>
            <a:r>
              <a:rPr lang="en-US" dirty="0"/>
              <a:t>Darling-Fisher, C., 2019. Application of the modified Erikson psychosocial stage inventory: 25 years in review. Western journal of nursing research, 41(3), pp. Western journal of nursing research,.</a:t>
            </a:r>
          </a:p>
          <a:p>
            <a:r>
              <a:rPr lang="en-US" dirty="0" err="1"/>
              <a:t>Huitt</a:t>
            </a:r>
            <a:r>
              <a:rPr lang="en-US" dirty="0"/>
              <a:t>, W. &amp; Hummel, J., 2003. Piaget's theory of cognitive development.. Educational psychology interactive, 3(2), pp. 1-5.</a:t>
            </a:r>
          </a:p>
          <a:p>
            <a:r>
              <a:rPr lang="en-US" dirty="0"/>
              <a:t>Hung, L., Son, C. &amp; Hung, R., 2019. The experience of hospital staff in applying the gentle persuasive approaches to dementia care. Journal of psychiatric and mental health nursing, , 26(1), pp. 19-28..</a:t>
            </a:r>
          </a:p>
          <a:p>
            <a:r>
              <a:rPr lang="en-US" dirty="0"/>
              <a:t>Hunt, J., 1979. Psychological development: Early experience.. Annual review of psychology, 30(1), pp. 103-144..</a:t>
            </a:r>
          </a:p>
          <a:p>
            <a:r>
              <a:rPr lang="en-US" dirty="0"/>
              <a:t>Knott, C., Scholes, S. &amp; Shelton, N., 2013. Could more than three million older people in England be at risk of alcohol-related harm? A cross-sectional analysis of proposed age-specific drinking limits.. Age and ageing,, 42(5), pp. 598-603..</a:t>
            </a:r>
          </a:p>
          <a:p>
            <a:r>
              <a:rPr lang="en-US" dirty="0"/>
              <a:t>Kohlberg, L., 1973 . Continuities in childhood and adult moral development revisited.. In Life-span developmental psychology, 1(1), pp. 179-204). .</a:t>
            </a:r>
          </a:p>
          <a:p>
            <a:r>
              <a:rPr lang="en-US" sz="2800" dirty="0"/>
              <a:t>Reeves, P., 1999. Psychological development: Becoming a person.. New Directions for Adult and Continuing Education, 1999(84), pp. 103-144.</a:t>
            </a:r>
            <a:endParaRPr lang="en-US" dirty="0"/>
          </a:p>
          <a:p>
            <a:r>
              <a:rPr lang="en-US" dirty="0"/>
              <a:t>Taylor, S., 1983. Adjustment to threatening events: A theory of cognitive adaptation. American psychologist, 38(11), pp. 1161-1162.</a:t>
            </a:r>
          </a:p>
          <a:p>
            <a:endParaRPr lang="en-US" dirty="0"/>
          </a:p>
          <a:p>
            <a:endParaRPr lang="en-US" dirty="0"/>
          </a:p>
        </p:txBody>
      </p:sp>
    </p:spTree>
    <p:extLst>
      <p:ext uri="{BB962C8B-B14F-4D97-AF65-F5344CB8AC3E}">
        <p14:creationId xmlns:p14="http://schemas.microsoft.com/office/powerpoint/2010/main" val="2931763656"/>
      </p:ext>
    </p:extLst>
  </p:cSld>
  <p:clrMapOvr>
    <a:masterClrMapping/>
  </p:clrMapOvr>
</p:sld>
</file>

<file path=ppt/theme/theme1.xml><?xml version="1.0" encoding="utf-8"?>
<a:theme xmlns:a="http://schemas.openxmlformats.org/drawingml/2006/main" name="Office Theme">
  <a:themeElements>
    <a:clrScheme name="Custom 1">
      <a:dk1>
        <a:srgbClr val="C490AA"/>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F46216B-77A9-411A-B9D3-5023FCB70208}"/>
    </a:ext>
  </a:extLst>
</a:theme>
</file>

<file path=ppt/theme/theme2.xml><?xml version="1.0" encoding="utf-8"?>
<a:theme xmlns:a="http://schemas.openxmlformats.org/drawingml/2006/main" name="1_Office Theme">
  <a:themeElements>
    <a:clrScheme name="Custom 2">
      <a:dk1>
        <a:srgbClr val="C490AA"/>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TotalTime>869</TotalTime>
  <Words>2946</Words>
  <Application>Microsoft Office PowerPoint</Application>
  <PresentationFormat>Custom</PresentationFormat>
  <Paragraphs>124</Paragraphs>
  <Slides>11</Slides>
  <Notes>0</Notes>
  <HiddenSlides>0</HiddenSlides>
  <MMClips>0</MMClips>
  <ScaleCrop>false</ScaleCrop>
  <HeadingPairs>
    <vt:vector size="4" baseType="variant">
      <vt:variant>
        <vt:lpstr>Theme</vt:lpstr>
      </vt:variant>
      <vt:variant>
        <vt:i4>2</vt:i4>
      </vt:variant>
      <vt:variant>
        <vt:lpstr>Slide Titles</vt:lpstr>
      </vt:variant>
      <vt:variant>
        <vt:i4>11</vt:i4>
      </vt:variant>
    </vt:vector>
  </HeadingPairs>
  <TitlesOfParts>
    <vt:vector size="13" baseType="lpstr">
      <vt:lpstr>Office Theme</vt:lpstr>
      <vt:lpstr>1_Office Theme</vt:lpstr>
      <vt:lpstr>Understanding psychological development across the lifespan</vt:lpstr>
      <vt:lpstr>PowerPoint Presentation</vt:lpstr>
      <vt:lpstr>Task 2</vt:lpstr>
      <vt:lpstr>Task 2 Continue… </vt:lpstr>
      <vt:lpstr>Task 2 Continue… </vt:lpstr>
      <vt:lpstr>Task 2 Continue… </vt:lpstr>
      <vt:lpstr>Task 2 Continue…</vt:lpstr>
      <vt:lpstr>Task 2 Continue…</vt:lpstr>
      <vt:lpstr>PowerPoint Presentation</vt:lpstr>
      <vt:lpstr>Task 2 Continue…</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Jainu</dc:creator>
  <cp:lastModifiedBy>Jainu</cp:lastModifiedBy>
  <cp:revision>64</cp:revision>
  <dcterms:created xsi:type="dcterms:W3CDTF">2021-06-15T06:10:16Z</dcterms:created>
  <dcterms:modified xsi:type="dcterms:W3CDTF">2021-06-18T10:44:12Z</dcterms:modified>
</cp:coreProperties>
</file>