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4"/>
  </p:sldMasterIdLst>
  <p:sldIdLst>
    <p:sldId id="266" r:id="rId5"/>
    <p:sldId id="260" r:id="rId6"/>
    <p:sldId id="276" r:id="rId7"/>
    <p:sldId id="264" r:id="rId8"/>
    <p:sldId id="279" r:id="rId9"/>
    <p:sldId id="267" r:id="rId10"/>
    <p:sldId id="268" r:id="rId11"/>
    <p:sldId id="280" r:id="rId12"/>
    <p:sldId id="278" r:id="rId13"/>
    <p:sldId id="284" r:id="rId14"/>
    <p:sldId id="257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C5927"/>
    <a:srgbClr val="8A0E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59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042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24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276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617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546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42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219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8876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842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1060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42001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4849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7021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206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6551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248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933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svg"/><Relationship Id="rId7" Type="http://schemas.openxmlformats.org/officeDocument/2006/relationships/image" Target="../media/image11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svg"/><Relationship Id="rId7" Type="http://schemas.openxmlformats.org/officeDocument/2006/relationships/image" Target="../media/image19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svg"/><Relationship Id="rId10" Type="http://schemas.openxmlformats.org/officeDocument/2006/relationships/image" Target="../media/image22.jpeg"/><Relationship Id="rId4" Type="http://schemas.openxmlformats.org/officeDocument/2006/relationships/image" Target="../media/image16.png"/><Relationship Id="rId9" Type="http://schemas.openxmlformats.org/officeDocument/2006/relationships/image" Target="../media/image21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.png"/><Relationship Id="rId7" Type="http://schemas.openxmlformats.org/officeDocument/2006/relationships/image" Target="../media/image2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32.jpeg"/><Relationship Id="rId4" Type="http://schemas.openxmlformats.org/officeDocument/2006/relationships/image" Target="../media/image3.png"/><Relationship Id="rId9" Type="http://schemas.openxmlformats.org/officeDocument/2006/relationships/image" Target="../media/image3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Graphic 56" descr="Curly haired woman raising hand">
            <a:extLst>
              <a:ext uri="{FF2B5EF4-FFF2-40B4-BE49-F238E27FC236}">
                <a16:creationId xmlns:a16="http://schemas.microsoft.com/office/drawing/2014/main" id="{0265BEC7-08EA-8ECE-47FB-C0B0FAB635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81303" y="3680653"/>
            <a:ext cx="1400175" cy="1771650"/>
          </a:xfrm>
          <a:prstGeom prst="rect">
            <a:avLst/>
          </a:prstGeom>
        </p:spPr>
      </p:pic>
      <p:sp>
        <p:nvSpPr>
          <p:cNvPr id="41" name="Rectangle 21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2" name="Rectangle 23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3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44" name="Freeform: Shape 27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105D6D-0877-687B-915D-50D514450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45" name="Content Placeholder 2">
            <a:extLst>
              <a:ext uri="{FF2B5EF4-FFF2-40B4-BE49-F238E27FC236}">
                <a16:creationId xmlns:a16="http://schemas.microsoft.com/office/drawing/2014/main" id="{AB80D89A-B297-B058-F1F6-739F9E391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442" y="2619954"/>
            <a:ext cx="6174628" cy="378305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1800" b="1" dirty="0"/>
              <a:t>Title: SWEET&amp;SALTY ROMANIAN TRADITIONAL PASTRY</a:t>
            </a:r>
          </a:p>
          <a:p>
            <a:pPr>
              <a:lnSpc>
                <a:spcPct val="90000"/>
              </a:lnSpc>
              <a:buClr>
                <a:srgbClr val="F7F7F7"/>
              </a:buClr>
            </a:pPr>
            <a:endParaRPr lang="en-GB" sz="1800" b="1" dirty="0"/>
          </a:p>
          <a:p>
            <a:pPr>
              <a:lnSpc>
                <a:spcPct val="90000"/>
              </a:lnSpc>
            </a:pPr>
            <a:r>
              <a:rPr lang="en-GB" sz="1400" b="1" dirty="0"/>
              <a:t>Name of the Students and ID Number: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1.Cristina Anton 2110293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2. Andreea Rotariu 2107119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3. </a:t>
            </a:r>
            <a:r>
              <a:rPr lang="en-GB" sz="1400" b="1" dirty="0">
                <a:ea typeface="+mj-lt"/>
                <a:cs typeface="+mj-lt"/>
              </a:rPr>
              <a:t>Andreea Tamba</a:t>
            </a:r>
            <a:r>
              <a:rPr lang="en-GB" sz="1400" b="1" dirty="0"/>
              <a:t> 2112920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4. Alice Iuliana Ioan 1911517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5. Mirabela </a:t>
            </a:r>
            <a:r>
              <a:rPr lang="en-GB" sz="1400" b="1" dirty="0" err="1"/>
              <a:t>Mutcu</a:t>
            </a:r>
            <a:r>
              <a:rPr lang="en-GB" sz="1400" b="1" dirty="0"/>
              <a:t> 2108200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6. Alys-Oksana </a:t>
            </a:r>
            <a:r>
              <a:rPr lang="en-GB" sz="1400" b="1" dirty="0" err="1"/>
              <a:t>Bosneac</a:t>
            </a:r>
            <a:r>
              <a:rPr lang="en-GB" sz="1400" b="1" dirty="0"/>
              <a:t> 2113970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                    </a:t>
            </a:r>
          </a:p>
          <a:p>
            <a:pPr>
              <a:lnSpc>
                <a:spcPct val="90000"/>
              </a:lnSpc>
            </a:pPr>
            <a:r>
              <a:rPr lang="en-GB" sz="1800" b="1" dirty="0"/>
              <a:t>Group: 1</a:t>
            </a:r>
          </a:p>
          <a:p>
            <a:pPr>
              <a:lnSpc>
                <a:spcPct val="90000"/>
              </a:lnSpc>
            </a:pPr>
            <a:r>
              <a:rPr lang="en-GB" sz="1800" b="1" dirty="0"/>
              <a:t>Lecturer  Name: Olu Adegbite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b="1" dirty="0"/>
          </a:p>
          <a:p>
            <a:pPr marL="0" indent="0">
              <a:lnSpc>
                <a:spcPct val="90000"/>
              </a:lnSpc>
              <a:buNone/>
            </a:pPr>
            <a:endParaRPr lang="en-GB" sz="140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D2B42BBB-3614-0F2C-1227-7095C27AF869}"/>
              </a:ext>
            </a:extLst>
          </p:cNvPr>
          <p:cNvSpPr txBox="1"/>
          <p:nvPr/>
        </p:nvSpPr>
        <p:spPr>
          <a:xfrm>
            <a:off x="6801264" y="2582104"/>
            <a:ext cx="279400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SWEET</a:t>
            </a:r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r>
              <a:rPr lang="en-US" b="1" dirty="0"/>
              <a:t>SALTY  </a:t>
            </a:r>
            <a:endParaRPr lang="en-US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 dirty="0">
                <a:ea typeface="+mn-lt"/>
                <a:cs typeface="+mn-lt"/>
              </a:rPr>
              <a:t>PASTRY</a:t>
            </a:r>
            <a:endParaRPr lang="en-US" b="1" dirty="0">
              <a:ea typeface="+mn-lt"/>
              <a:cs typeface="+mn-lt"/>
            </a:endParaRPr>
          </a:p>
          <a:p>
            <a:endParaRPr lang="en-US" dirty="0"/>
          </a:p>
        </p:txBody>
      </p:sp>
      <p:pic>
        <p:nvPicPr>
          <p:cNvPr id="53" name="Graphic 8" descr="Pretzel outline">
            <a:extLst>
              <a:ext uri="{FF2B5EF4-FFF2-40B4-BE49-F238E27FC236}">
                <a16:creationId xmlns:a16="http://schemas.microsoft.com/office/drawing/2014/main" id="{65CFDAF7-9362-73D8-6DF5-5C5B6828D4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20520000">
            <a:off x="290318" y="4172015"/>
            <a:ext cx="573709" cy="470453"/>
          </a:xfrm>
          <a:prstGeom prst="rect">
            <a:avLst/>
          </a:prstGeom>
        </p:spPr>
      </p:pic>
      <p:pic>
        <p:nvPicPr>
          <p:cNvPr id="62" name="Picture 25" descr="Bread on a pan">
            <a:extLst>
              <a:ext uri="{FF2B5EF4-FFF2-40B4-BE49-F238E27FC236}">
                <a16:creationId xmlns:a16="http://schemas.microsoft.com/office/drawing/2014/main" id="{5E159B86-EC11-9F1B-73BD-26C415A8C4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88500" y="4965700"/>
            <a:ext cx="2387600" cy="18669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5" name="Picture 65" descr="Three cupcakes">
            <a:extLst>
              <a:ext uri="{FF2B5EF4-FFF2-40B4-BE49-F238E27FC236}">
                <a16:creationId xmlns:a16="http://schemas.microsoft.com/office/drawing/2014/main" id="{7AB1A9D5-1581-1C39-342A-957383D9C4B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74200" y="1930623"/>
            <a:ext cx="2387599" cy="182835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6" name="Picture 66" descr="Variety of baked goods and pretzels">
            <a:extLst>
              <a:ext uri="{FF2B5EF4-FFF2-40B4-BE49-F238E27FC236}">
                <a16:creationId xmlns:a16="http://schemas.microsoft.com/office/drawing/2014/main" id="{8308BE37-EF63-2438-F931-DB643EBED2D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69200" y="3364590"/>
            <a:ext cx="2476499" cy="189411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551048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case, pastry, display&#10;&#10;Description automatically generated">
            <a:extLst>
              <a:ext uri="{FF2B5EF4-FFF2-40B4-BE49-F238E27FC236}">
                <a16:creationId xmlns:a16="http://schemas.microsoft.com/office/drawing/2014/main" id="{9C430021-60DF-2267-3C2E-116DF18CE3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46" r="649" b="2"/>
          <a:stretch/>
        </p:blipFill>
        <p:spPr>
          <a:xfrm>
            <a:off x="425789" y="825497"/>
            <a:ext cx="9964927" cy="29654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3397E5-EFD2-5296-180D-CCA0D6EA13D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987826" y="203270"/>
            <a:ext cx="8509000" cy="614362"/>
          </a:xfrm>
        </p:spPr>
        <p:txBody>
          <a:bodyPr/>
          <a:lstStyle/>
          <a:p>
            <a:r>
              <a:rPr lang="en-GB" sz="3600" b="1" dirty="0"/>
              <a:t>           </a:t>
            </a:r>
            <a:r>
              <a:rPr lang="en-GB" sz="2800" b="1" dirty="0"/>
              <a:t>   Overview-</a:t>
            </a:r>
            <a:r>
              <a:rPr lang="en-US" sz="2800" dirty="0">
                <a:ea typeface="+mj-lt"/>
                <a:cs typeface="+mj-lt"/>
              </a:rPr>
              <a:t> </a:t>
            </a:r>
            <a:r>
              <a:rPr lang="en-US" sz="2800" b="1" dirty="0">
                <a:ea typeface="+mj-lt"/>
                <a:cs typeface="+mj-lt"/>
              </a:rPr>
              <a:t>SWEET&amp;SALTY</a:t>
            </a:r>
            <a:r>
              <a:rPr lang="en-US" sz="2800" b="1" dirty="0">
                <a:solidFill>
                  <a:schemeClr val="bg2">
                    <a:lumMod val="60000"/>
                    <a:lumOff val="40000"/>
                  </a:schemeClr>
                </a:solidFill>
                <a:ea typeface="+mj-lt"/>
                <a:cs typeface="+mj-lt"/>
              </a:rPr>
              <a:t> </a:t>
            </a:r>
            <a:br>
              <a:rPr lang="en-GB" sz="2800" dirty="0"/>
            </a:b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A8E48-45EB-5EDA-B9A0-567FDF455DA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54000" y="3602038"/>
            <a:ext cx="4891088" cy="276701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r>
              <a:rPr lang="en-GB" sz="1200" b="1" dirty="0"/>
              <a:t>Name of Business: SWEET&amp;SALTY ROMANIAN TRADITIONAL PASTRY</a:t>
            </a:r>
            <a:endParaRPr lang="en-US" sz="1200" b="1"/>
          </a:p>
          <a:p>
            <a:pPr marL="0" indent="0">
              <a:buNone/>
            </a:pPr>
            <a:r>
              <a:rPr lang="en-GB" sz="1200" b="1" dirty="0"/>
              <a:t>Legal structure: Is a private Limited Company LTD</a:t>
            </a:r>
          </a:p>
          <a:p>
            <a:pPr marL="0" indent="0">
              <a:buNone/>
            </a:pPr>
            <a:r>
              <a:rPr lang="en-GB" sz="1200" b="1" dirty="0"/>
              <a:t>Ownership. Partnership. “A partnership is a formal arrangement by two or more parties to manage and operate a business and share its profits”( Carol Kopp, 2021).</a:t>
            </a:r>
          </a:p>
          <a:p>
            <a:pPr marL="0" indent="0">
              <a:buNone/>
            </a:pPr>
            <a:r>
              <a:rPr lang="en-GB" sz="1200" b="1" dirty="0"/>
              <a:t>Location- Birmingham</a:t>
            </a:r>
          </a:p>
          <a:p>
            <a:pPr marL="0" indent="0">
              <a:buNone/>
            </a:pPr>
            <a:r>
              <a:rPr lang="en-GB" sz="1200" b="1" dirty="0"/>
              <a:t>Mission: Our mission is to open a Traditional Romanian Pastry shop.</a:t>
            </a:r>
          </a:p>
          <a:p>
            <a:pPr marL="0" indent="0">
              <a:buNone/>
            </a:pPr>
            <a:r>
              <a:rPr lang="en-GB" sz="1200" b="1" dirty="0"/>
              <a:t> Delight our customers with a vast range of sweety and salty traditional pastry.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0B3451-53BE-ECDD-2C4D-8E9EA1CA9F10}"/>
              </a:ext>
            </a:extLst>
          </p:cNvPr>
          <p:cNvSpPr txBox="1"/>
          <p:nvPr/>
        </p:nvSpPr>
        <p:spPr>
          <a:xfrm>
            <a:off x="5736168" y="3884082"/>
            <a:ext cx="6405033" cy="26468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000" dirty="0">
              <a:cs typeface="Arial"/>
            </a:endParaRPr>
          </a:p>
          <a:p>
            <a:r>
              <a:rPr lang="en-GB" sz="1200" b="1" dirty="0">
                <a:cs typeface="Arial"/>
              </a:rPr>
              <a:t>Vision: Our vision is to enhance customers satisfaction with hot, cold, sweety and salty pastry introducing always different flavour to increase their happiness.</a:t>
            </a:r>
            <a:endParaRPr lang="en-GB" sz="1200">
              <a:ea typeface="+mn-lt"/>
              <a:cs typeface="+mn-lt"/>
            </a:endParaRPr>
          </a:p>
          <a:p>
            <a:endParaRPr lang="en-GB" sz="1200" dirty="0">
              <a:cs typeface="Arial"/>
            </a:endParaRPr>
          </a:p>
          <a:p>
            <a:r>
              <a:rPr lang="en-GB" sz="1200" dirty="0">
                <a:cs typeface="Arial"/>
              </a:rPr>
              <a:t> </a:t>
            </a:r>
            <a:r>
              <a:rPr lang="en-GB" sz="1200" b="1" dirty="0">
                <a:cs typeface="Arial"/>
              </a:rPr>
              <a:t>A product is a tangible item that is put on the market for acquisition, attention, or consumption” (CFI Team, 2022)</a:t>
            </a:r>
            <a:r>
              <a:rPr lang="en-US" sz="1200" b="1" dirty="0">
                <a:cs typeface="Arial"/>
              </a:rPr>
              <a:t>​</a:t>
            </a:r>
          </a:p>
          <a:p>
            <a:endParaRPr lang="en-US" sz="1200" b="1" dirty="0">
              <a:cs typeface="Arial"/>
            </a:endParaRPr>
          </a:p>
          <a:p>
            <a:r>
              <a:rPr lang="en-GB" sz="1200" b="1" dirty="0">
                <a:cs typeface="Arial"/>
              </a:rPr>
              <a:t>In Birmingham are many Romanian people, students and many other nationality who   can be attracted by traditional pastry</a:t>
            </a:r>
            <a:r>
              <a:rPr lang="en-US" sz="1200" b="1" dirty="0">
                <a:cs typeface="Arial"/>
              </a:rPr>
              <a:t>​</a:t>
            </a:r>
          </a:p>
          <a:p>
            <a:endParaRPr lang="en-US" sz="1200" b="1" dirty="0">
              <a:cs typeface="Arial"/>
            </a:endParaRPr>
          </a:p>
          <a:p>
            <a:r>
              <a:rPr lang="en-GB" sz="1200" b="1" dirty="0">
                <a:cs typeface="Arial"/>
              </a:rPr>
              <a:t> Different flavours for attract many costumers with different tasty</a:t>
            </a:r>
            <a:r>
              <a:rPr lang="en-US" sz="1200" b="1" dirty="0">
                <a:cs typeface="Arial"/>
              </a:rPr>
              <a:t>​</a:t>
            </a:r>
          </a:p>
          <a:p>
            <a:r>
              <a:rPr lang="en-GB" sz="1200" b="1" dirty="0">
                <a:cs typeface="Arial"/>
              </a:rPr>
              <a:t>Natural ingredients</a:t>
            </a:r>
            <a:r>
              <a:rPr lang="en-US" sz="1200" b="1" dirty="0">
                <a:cs typeface="Arial"/>
              </a:rPr>
              <a:t>​</a:t>
            </a:r>
          </a:p>
          <a:p>
            <a:endParaRPr lang="en-US" sz="1200" b="1" dirty="0">
              <a:cs typeface="Arial"/>
            </a:endParaRPr>
          </a:p>
          <a:p>
            <a:r>
              <a:rPr lang="en-GB" sz="1200" b="1" dirty="0">
                <a:cs typeface="Arial"/>
              </a:rPr>
              <a:t>Fresh and Hand-made under original recipes.</a:t>
            </a:r>
            <a:r>
              <a:rPr lang="en-US" sz="1200" b="1" dirty="0">
                <a:cs typeface="Arial"/>
              </a:rPr>
              <a:t>​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D03036-70C9-E22E-F711-A98018EC79B7}"/>
              </a:ext>
            </a:extLst>
          </p:cNvPr>
          <p:cNvSpPr txBox="1"/>
          <p:nvPr/>
        </p:nvSpPr>
        <p:spPr>
          <a:xfrm>
            <a:off x="12420600" y="1278467"/>
            <a:ext cx="3429000" cy="777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800" b="1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347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88A97B8-BA7C-B68C-A25F-2477CB1C79A6}"/>
              </a:ext>
            </a:extLst>
          </p:cNvPr>
          <p:cNvSpPr txBox="1"/>
          <p:nvPr/>
        </p:nvSpPr>
        <p:spPr>
          <a:xfrm>
            <a:off x="190500" y="965200"/>
            <a:ext cx="8039100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ea typeface="+mn-lt"/>
                <a:cs typeface="+mn-lt"/>
              </a:rPr>
              <a:t>The purpose of this presentation is to provide a comprehensive </a:t>
            </a:r>
            <a:endParaRPr lang="en-US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and </a:t>
            </a:r>
            <a:r>
              <a:rPr lang="en-GB" b="1" dirty="0">
                <a:ea typeface="+mn-lt"/>
                <a:cs typeface="+mn-lt"/>
              </a:rPr>
              <a:t>practicable business plan to benefit from a £15,000 loan from </a:t>
            </a:r>
            <a:endParaRPr lang="en-US" b="1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 dirty="0">
                <a:ea typeface="+mn-lt"/>
                <a:cs typeface="+mn-lt"/>
              </a:rPr>
              <a:t>Barclays  Business Banking UK</a:t>
            </a:r>
            <a:endParaRPr lang="en-US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  </a:t>
            </a:r>
            <a:endParaRPr lang="en-US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Within this plan will be presented our business idea, which is a traditional Romanian pastry store </a:t>
            </a:r>
            <a:endParaRPr lang="en-US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SWEET&amp;SALTY is a specialist in pastry and sweet </a:t>
            </a:r>
            <a:endParaRPr lang="en-US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We aim to adapt to the highest </a:t>
            </a:r>
          </a:p>
          <a:p>
            <a:r>
              <a:rPr lang="en-GB" dirty="0">
                <a:ea typeface="+mn-lt"/>
                <a:cs typeface="+mn-lt"/>
              </a:rPr>
              <a:t>standards and qualities 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1EB77C-5486-2E32-5243-5709CD7D79D5}"/>
              </a:ext>
            </a:extLst>
          </p:cNvPr>
          <p:cNvSpPr txBox="1"/>
          <p:nvPr/>
        </p:nvSpPr>
        <p:spPr>
          <a:xfrm>
            <a:off x="8724900" y="1473200"/>
            <a:ext cx="3276600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cs typeface="Arial"/>
              </a:rPr>
              <a:t>In the presentation will be discuss as following:</a:t>
            </a:r>
            <a:r>
              <a:rPr lang="en-US" sz="2000" b="1" dirty="0">
                <a:cs typeface="Arial"/>
              </a:rPr>
              <a:t>​</a:t>
            </a:r>
            <a:endParaRPr lang="en-US" b="1"/>
          </a:p>
          <a:p>
            <a:pPr>
              <a:buChar char="•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Business overview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Product and services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Market audit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Target Market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Marketing Plan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Management team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Financial plan</a:t>
            </a:r>
            <a:r>
              <a:rPr lang="en-US" sz="2000" b="1" dirty="0">
                <a:cs typeface="Arial"/>
              </a:rPr>
              <a:t>​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973C269-DBA6-2655-CCBA-1A9EFFEE28E9}"/>
              </a:ext>
            </a:extLst>
          </p:cNvPr>
          <p:cNvSpPr>
            <a:spLocks noGrp="1"/>
          </p:cNvSpPr>
          <p:nvPr/>
        </p:nvSpPr>
        <p:spPr>
          <a:xfrm>
            <a:off x="4039830" y="323032"/>
            <a:ext cx="3533890" cy="72789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>
                <a:solidFill>
                  <a:srgbClr val="EBEBEB"/>
                </a:solidFill>
              </a:rPr>
              <a:t>         </a:t>
            </a:r>
            <a:r>
              <a:rPr lang="en-GB" sz="4000" dirty="0">
                <a:solidFill>
                  <a:srgbClr val="EBEBEB"/>
                </a:solidFill>
              </a:rPr>
              <a:t> </a:t>
            </a:r>
            <a:r>
              <a:rPr lang="en-GB" sz="4400" b="1" dirty="0">
                <a:solidFill>
                  <a:schemeClr val="tx1"/>
                </a:solidFill>
              </a:rPr>
              <a:t>Summary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F57A2F-5B2D-F24F-D990-C6F089EBC15B}"/>
              </a:ext>
            </a:extLst>
          </p:cNvPr>
          <p:cNvSpPr txBox="1"/>
          <p:nvPr/>
        </p:nvSpPr>
        <p:spPr>
          <a:xfrm>
            <a:off x="-2425700" y="3886200"/>
            <a:ext cx="10287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200" b="1" dirty="0">
              <a:ea typeface="+mn-lt"/>
              <a:cs typeface="+mn-lt"/>
            </a:endParaRPr>
          </a:p>
          <a:p>
            <a:endParaRPr lang="en-US" b="1" dirty="0"/>
          </a:p>
          <a:p>
            <a:endParaRPr lang="en-US" b="1" dirty="0"/>
          </a:p>
        </p:txBody>
      </p:sp>
      <p:pic>
        <p:nvPicPr>
          <p:cNvPr id="8" name="Graphic 8" descr="Pretzel outline">
            <a:extLst>
              <a:ext uri="{FF2B5EF4-FFF2-40B4-BE49-F238E27FC236}">
                <a16:creationId xmlns:a16="http://schemas.microsoft.com/office/drawing/2014/main" id="{E3343273-B13C-A845-453B-65D5D901CE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220000">
            <a:off x="10880049" y="5635440"/>
            <a:ext cx="1041400" cy="1003300"/>
          </a:xfrm>
          <a:prstGeom prst="rect">
            <a:avLst/>
          </a:prstGeom>
        </p:spPr>
      </p:pic>
      <p:pic>
        <p:nvPicPr>
          <p:cNvPr id="12" name="Graphic 12" descr="Croissant outline">
            <a:extLst>
              <a:ext uri="{FF2B5EF4-FFF2-40B4-BE49-F238E27FC236}">
                <a16:creationId xmlns:a16="http://schemas.microsoft.com/office/drawing/2014/main" id="{0086C198-B751-BD57-4C79-0B56A820C5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9000000">
            <a:off x="1417523" y="5646913"/>
            <a:ext cx="965200" cy="1003300"/>
          </a:xfrm>
          <a:prstGeom prst="rect">
            <a:avLst/>
          </a:prstGeom>
        </p:spPr>
      </p:pic>
      <p:pic>
        <p:nvPicPr>
          <p:cNvPr id="14" name="Graphic 14" descr="Flying Money with solid fill">
            <a:extLst>
              <a:ext uri="{FF2B5EF4-FFF2-40B4-BE49-F238E27FC236}">
                <a16:creationId xmlns:a16="http://schemas.microsoft.com/office/drawing/2014/main" id="{B162599E-D078-120A-603A-EA8593A3BB2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660000">
            <a:off x="3949700" y="2108200"/>
            <a:ext cx="914400" cy="914400"/>
          </a:xfrm>
          <a:prstGeom prst="rect">
            <a:avLst/>
          </a:prstGeom>
        </p:spPr>
      </p:pic>
      <p:pic>
        <p:nvPicPr>
          <p:cNvPr id="24" name="Graphic 8" descr="Pretzel outline">
            <a:extLst>
              <a:ext uri="{FF2B5EF4-FFF2-40B4-BE49-F238E27FC236}">
                <a16:creationId xmlns:a16="http://schemas.microsoft.com/office/drawing/2014/main" id="{EED00E9F-C30A-F71C-586B-73139441B6A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rot="20160000">
            <a:off x="4345539" y="293066"/>
            <a:ext cx="849795" cy="713408"/>
          </a:xfrm>
          <a:prstGeom prst="rect">
            <a:avLst/>
          </a:prstGeom>
        </p:spPr>
      </p:pic>
      <p:pic>
        <p:nvPicPr>
          <p:cNvPr id="28" name="Picture 12" descr="Round bread loaf">
            <a:extLst>
              <a:ext uri="{FF2B5EF4-FFF2-40B4-BE49-F238E27FC236}">
                <a16:creationId xmlns:a16="http://schemas.microsoft.com/office/drawing/2014/main" id="{E03DDF2F-93B0-C5F2-50BF-957720F0850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92600" y="4000500"/>
            <a:ext cx="4051300" cy="28194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755557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7" descr="Women looking at tablet">
            <a:extLst>
              <a:ext uri="{FF2B5EF4-FFF2-40B4-BE49-F238E27FC236}">
                <a16:creationId xmlns:a16="http://schemas.microsoft.com/office/drawing/2014/main" id="{0094A34B-6CC5-CDB6-D6BB-01FFB549B7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264" b="27264"/>
          <a:stretch>
            <a:fillRect/>
          </a:stretch>
        </p:blipFill>
        <p:spPr>
          <a:xfrm>
            <a:off x="472660" y="2812997"/>
            <a:ext cx="4355547" cy="220383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CA754D-D89D-5444-1310-0BD02B41C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1200354" cy="648354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3300" dirty="0"/>
            </a:br>
            <a:endParaRPr lang="en-GB" sz="3300">
              <a:solidFill>
                <a:srgbClr val="EBEBEB"/>
              </a:solidFill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C60A76-F9D0-D683-D8C1-DC0D50411B0F}"/>
              </a:ext>
            </a:extLst>
          </p:cNvPr>
          <p:cNvSpPr txBox="1"/>
          <p:nvPr/>
        </p:nvSpPr>
        <p:spPr>
          <a:xfrm>
            <a:off x="69023" y="2451100"/>
            <a:ext cx="12402928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Calibri"/>
                <a:cs typeface="Calibri"/>
              </a:rPr>
              <a:t>Market audit is the key to a well-prepared Plan, it is based on a lot of Information</a:t>
            </a:r>
            <a:r>
              <a:rPr lang="en-US" b="1" dirty="0">
                <a:latin typeface="Calibri"/>
                <a:cs typeface="Calibri"/>
              </a:rPr>
              <a:t> </a:t>
            </a:r>
            <a:r>
              <a:rPr lang="en-US" dirty="0">
                <a:latin typeface="Calibri"/>
                <a:cs typeface="Calibri"/>
              </a:rPr>
              <a:t>and steps on how to execute a Business Plan.  </a:t>
            </a:r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latin typeface="Calibri"/>
              <a:cs typeface="Segoe UI"/>
            </a:endParaRPr>
          </a:p>
          <a:p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US" dirty="0">
                <a:latin typeface="Calibri"/>
                <a:cs typeface="Segoe UI"/>
              </a:rPr>
              <a:t>​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906822-796B-4CF6-B678-AC28ADD10009}"/>
              </a:ext>
            </a:extLst>
          </p:cNvPr>
          <p:cNvSpPr txBox="1"/>
          <p:nvPr/>
        </p:nvSpPr>
        <p:spPr>
          <a:xfrm>
            <a:off x="1356139" y="142462"/>
            <a:ext cx="89281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 M A R K E T A U D I T - C O M P E T I T O R ’ S </a:t>
            </a:r>
          </a:p>
          <a:p>
            <a:r>
              <a:rPr lang="en-US" sz="3200" b="1" dirty="0">
                <a:solidFill>
                  <a:schemeClr val="bg1"/>
                </a:solidFill>
              </a:rPr>
              <a:t>                           A N A L Y S I S</a:t>
            </a:r>
            <a:endParaRPr lang="en-US" sz="3200" b="1">
              <a:solidFill>
                <a:schemeClr val="bg1"/>
              </a:solidFill>
            </a:endParaRPr>
          </a:p>
        </p:txBody>
      </p:sp>
      <p:pic>
        <p:nvPicPr>
          <p:cNvPr id="7" name="Picture 7" descr="Seated person at wood table, holding pencil and writing on lined paper page in open notebook">
            <a:extLst>
              <a:ext uri="{FF2B5EF4-FFF2-40B4-BE49-F238E27FC236}">
                <a16:creationId xmlns:a16="http://schemas.microsoft.com/office/drawing/2014/main" id="{0D41D0ED-2311-7EBD-A5E5-1BD593C8CC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0583" y="745359"/>
            <a:ext cx="2961311" cy="13750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E98DE79-B635-97F6-5430-B47904D32C29}"/>
              </a:ext>
            </a:extLst>
          </p:cNvPr>
          <p:cNvSpPr txBox="1"/>
          <p:nvPr/>
        </p:nvSpPr>
        <p:spPr>
          <a:xfrm>
            <a:off x="123544" y="4307962"/>
            <a:ext cx="7287756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quality of the products 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Ingredients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location where they operate 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the products or services they provide and how they market them to customers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the prices they charge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how they distribute and deliver 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their staff numbers and the </a:t>
            </a:r>
            <a:r>
              <a:rPr lang="en-GB" sz="1400" noProof="1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caliber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 of staff that they attract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who owns the business and what sort of person they are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what financial resources they have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57843BC-B822-A43A-58BC-8D61658AFB24}"/>
              </a:ext>
            </a:extLst>
          </p:cNvPr>
          <p:cNvSpPr txBox="1"/>
          <p:nvPr/>
        </p:nvSpPr>
        <p:spPr>
          <a:xfrm>
            <a:off x="130759" y="3978193"/>
            <a:ext cx="56388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Our business competitors will be analysed for ​: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48B16A-4B51-B883-BA57-8BAB848FA492}"/>
              </a:ext>
            </a:extLst>
          </p:cNvPr>
          <p:cNvSpPr txBox="1"/>
          <p:nvPr/>
        </p:nvSpPr>
        <p:spPr>
          <a:xfrm>
            <a:off x="6054488" y="2810574"/>
            <a:ext cx="596774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Top 3 firms in</a:t>
            </a:r>
            <a:r>
              <a:rPr lang="en-US" b="1" dirty="0">
                <a:solidFill>
                  <a:srgbClr val="000000"/>
                </a:solidFill>
                <a:latin typeface="Century Gothic"/>
                <a:ea typeface="Segoe UI Historic"/>
                <a:cs typeface="Segoe UI Historic"/>
              </a:rPr>
              <a:t> </a:t>
            </a:r>
            <a:r>
              <a:rPr lang="en-US" b="1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 Birmingham's best independent bakeries</a:t>
            </a:r>
            <a:endParaRPr lang="en-US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B0B565-7D62-DB5C-5CD8-4A2E43EE5FC4}"/>
              </a:ext>
            </a:extLst>
          </p:cNvPr>
          <p:cNvSpPr txBox="1"/>
          <p:nvPr/>
        </p:nvSpPr>
        <p:spPr>
          <a:xfrm>
            <a:off x="6363706" y="3022698"/>
            <a:ext cx="5728085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AutoNum type="arabicPeriod"/>
            </a:pPr>
            <a:endParaRPr lang="en-US" sz="1200" dirty="0">
              <a:solidFill>
                <a:srgbClr val="050505"/>
              </a:solidFill>
              <a:latin typeface="Segoe UI Historic"/>
              <a:ea typeface="Segoe UI Historic"/>
              <a:cs typeface="Segoe UI Historic"/>
            </a:endParaRPr>
          </a:p>
          <a:p>
            <a:pPr marL="228600" indent="-228600">
              <a:buAutoNum type="arabicPeriod"/>
            </a:pPr>
            <a:r>
              <a:rPr lang="en-US" sz="12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LOAF 1421 </a:t>
            </a:r>
            <a:r>
              <a:rPr lang="en-US" sz="1200" dirty="0" err="1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Pershore</a:t>
            </a:r>
            <a:r>
              <a:rPr lang="en-US" sz="12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 Road, Stirchley, Birmingham B30 2JL DIRECTIONS Since 2009 </a:t>
            </a:r>
            <a:endParaRPr lang="en-US" dirty="0"/>
          </a:p>
          <a:p>
            <a:pPr marL="228600" indent="-228600">
              <a:buAutoNum type="arabicPeriod"/>
            </a:pPr>
            <a:r>
              <a:rPr lang="en-US" sz="1200" dirty="0">
                <a:ea typeface="+mn-lt"/>
                <a:cs typeface="+mn-lt"/>
              </a:rPr>
              <a:t>THE EARLY BIRD BAKERY 28 High Street, Kings Heath, Birmingham B14 7JT DIRECTIONS Since 2018</a:t>
            </a:r>
            <a:endParaRPr lang="en-US" sz="1200" dirty="0"/>
          </a:p>
          <a:p>
            <a:pPr marL="228600" indent="-228600">
              <a:buAutoNum type="arabicPeriod"/>
            </a:pPr>
            <a:r>
              <a:rPr lang="en-US" sz="1200" dirty="0">
                <a:ea typeface="+mn-lt"/>
                <a:cs typeface="+mn-lt"/>
              </a:rPr>
              <a:t>MEDICINE BAKERY 69a New Street, Birmingham B2 4DU DIRECTIONS Since 2017</a:t>
            </a:r>
            <a:endParaRPr lang="en-US" sz="1200" dirty="0"/>
          </a:p>
          <a:p>
            <a:endParaRPr lang="en-US" dirty="0">
              <a:solidFill>
                <a:srgbClr val="050505"/>
              </a:solidFill>
              <a:latin typeface="Segoe UI Historic"/>
              <a:ea typeface="Segoe UI Historic"/>
              <a:cs typeface="Segoe UI Historic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9CE4EC-89A0-46BB-A377-F84B57E70607}"/>
              </a:ext>
            </a:extLst>
          </p:cNvPr>
          <p:cNvSpPr txBox="1"/>
          <p:nvPr/>
        </p:nvSpPr>
        <p:spPr>
          <a:xfrm>
            <a:off x="174487" y="6226313"/>
            <a:ext cx="723789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All these elements will be compared with ours for better performance​</a:t>
            </a:r>
          </a:p>
        </p:txBody>
      </p:sp>
      <p:pic>
        <p:nvPicPr>
          <p:cNvPr id="9" name="Picture 16" descr="Business people pulling a rope">
            <a:extLst>
              <a:ext uri="{FF2B5EF4-FFF2-40B4-BE49-F238E27FC236}">
                <a16:creationId xmlns:a16="http://schemas.microsoft.com/office/drawing/2014/main" id="{AFB8BEFE-28B8-8D66-5448-4EDF98E1BF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9183" y="4468181"/>
            <a:ext cx="4145720" cy="23059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Picture 18" descr="Magnifying glass showing decling performance">
            <a:extLst>
              <a:ext uri="{FF2B5EF4-FFF2-40B4-BE49-F238E27FC236}">
                <a16:creationId xmlns:a16="http://schemas.microsoft.com/office/drawing/2014/main" id="{9DB0001D-3CDA-14F6-A20B-3035BBD82F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662" y="2702561"/>
            <a:ext cx="3483111" cy="13534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057499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A741013-A562-77E4-3F16-B402AAEE18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6045" y="2324097"/>
            <a:ext cx="2222199" cy="258384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F8A6DA0-B908-25DC-2616-3EB875E08F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4743" y="2423889"/>
            <a:ext cx="2634656" cy="28571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0A632CE-D3DF-CF9A-0469-25E690581357}"/>
              </a:ext>
            </a:extLst>
          </p:cNvPr>
          <p:cNvSpPr txBox="1"/>
          <p:nvPr/>
        </p:nvSpPr>
        <p:spPr>
          <a:xfrm>
            <a:off x="6999357" y="1864139"/>
            <a:ext cx="1992244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Calibri"/>
                <a:cs typeface="Segoe UI"/>
              </a:rPr>
              <a:t>STRENGTHS</a:t>
            </a:r>
            <a:r>
              <a:rPr lang="en-GB" dirty="0">
                <a:latin typeface="Calibri"/>
                <a:cs typeface="Segoe UI"/>
              </a:rPr>
              <a:t> :</a:t>
            </a:r>
            <a:r>
              <a:rPr lang="en-US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latin typeface="Calibri"/>
                <a:cs typeface="Segoe UI"/>
              </a:rPr>
              <a:t>The skilled Bakers.    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latin typeface="Calibri"/>
                <a:cs typeface="Segoe UI"/>
              </a:rPr>
              <a:t> Profitable price and new marketing tactics.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GB" dirty="0">
                <a:latin typeface="Calibri"/>
                <a:cs typeface="Segoe UI"/>
              </a:rPr>
              <a:t>  </a:t>
            </a:r>
            <a:endParaRPr lang="en-US">
              <a:latin typeface="Calibri"/>
              <a:cs typeface="Segoe U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588E55-E281-99D5-3A51-B712B4808C84}"/>
              </a:ext>
            </a:extLst>
          </p:cNvPr>
          <p:cNvSpPr txBox="1"/>
          <p:nvPr/>
        </p:nvSpPr>
        <p:spPr>
          <a:xfrm>
            <a:off x="10213009" y="4282664"/>
            <a:ext cx="1848679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Calibri"/>
                <a:cs typeface="Segoe UI"/>
              </a:rPr>
              <a:t>WEAKNESSES:</a:t>
            </a:r>
            <a:r>
              <a:rPr lang="en-US" sz="2000" b="1" dirty="0">
                <a:latin typeface="Calibri"/>
                <a:cs typeface="Segoe UI"/>
              </a:rPr>
              <a:t>​</a:t>
            </a:r>
          </a:p>
          <a:p>
            <a:r>
              <a:rPr lang="en-GB" dirty="0">
                <a:latin typeface="Calibri"/>
                <a:cs typeface="Segoe UI"/>
              </a:rPr>
              <a:t> </a:t>
            </a:r>
            <a:r>
              <a:rPr lang="en-GB" sz="1600" dirty="0">
                <a:latin typeface="Calibri"/>
                <a:cs typeface="Segoe UI"/>
              </a:rPr>
              <a:t>Recently introduced in the market.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latin typeface="Calibri"/>
                <a:cs typeface="Segoe UI"/>
              </a:rPr>
              <a:t> Different arrangement.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8BC5FD-C5F1-1AA9-6A6C-1F7333F3F87B}"/>
              </a:ext>
            </a:extLst>
          </p:cNvPr>
          <p:cNvSpPr txBox="1"/>
          <p:nvPr/>
        </p:nvSpPr>
        <p:spPr>
          <a:xfrm>
            <a:off x="6899966" y="4150138"/>
            <a:ext cx="1992245" cy="2369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Calibri"/>
                <a:cs typeface="Segoe UI"/>
              </a:rPr>
              <a:t>OPPORTUNITIES</a:t>
            </a:r>
            <a:r>
              <a:rPr lang="en-GB" dirty="0">
                <a:latin typeface="Calibri"/>
                <a:cs typeface="Segoe UI"/>
              </a:rPr>
              <a:t>:</a:t>
            </a:r>
            <a:r>
              <a:rPr lang="en-US" dirty="0">
                <a:latin typeface="Calibri"/>
                <a:cs typeface="Segoe UI"/>
              </a:rPr>
              <a:t>​</a:t>
            </a:r>
            <a:endParaRPr lang="en-US" dirty="0">
              <a:latin typeface="Century Gothic" panose="020B0502020202020204"/>
              <a:cs typeface="Segoe UI"/>
            </a:endParaRPr>
          </a:p>
          <a:p>
            <a:r>
              <a:rPr lang="en-GB" sz="1600" dirty="0">
                <a:latin typeface="Calibri"/>
                <a:cs typeface="Segoe UI"/>
              </a:rPr>
              <a:t>Recently introduced bakery products in the nearby environment.</a:t>
            </a:r>
            <a:endParaRPr lang="en-US" sz="1600">
              <a:latin typeface="Century Gothic" panose="020B0502020202020204"/>
              <a:cs typeface="Segoe UI"/>
            </a:endParaRPr>
          </a:p>
          <a:p>
            <a:r>
              <a:rPr lang="en-US" sz="1600" dirty="0">
                <a:latin typeface="Calibri"/>
                <a:cs typeface="Segoe UI"/>
              </a:rPr>
              <a:t>​</a:t>
            </a:r>
            <a:r>
              <a:rPr lang="en-GB" sz="1600" dirty="0">
                <a:latin typeface="Calibri"/>
                <a:cs typeface="Segoe UI"/>
              </a:rPr>
              <a:t>Exceptional products with affordable prices.</a:t>
            </a:r>
            <a:r>
              <a:rPr lang="en-US" sz="1600" dirty="0">
                <a:latin typeface="Calibri"/>
                <a:cs typeface="Segoe UI"/>
              </a:rPr>
              <a:t>​</a:t>
            </a:r>
            <a:endParaRPr lang="en-US" sz="1600">
              <a:latin typeface="Century Gothic" panose="020B0502020202020204"/>
              <a:cs typeface="Segoe UI"/>
            </a:endParaRPr>
          </a:p>
          <a:p>
            <a:r>
              <a:rPr lang="en-GB" sz="1600" dirty="0">
                <a:latin typeface="Calibri"/>
                <a:cs typeface="Segoe UI"/>
              </a:rPr>
              <a:t> Certified Bakers.</a:t>
            </a:r>
            <a:r>
              <a:rPr lang="en-US" sz="1600" dirty="0">
                <a:latin typeface="Calibri"/>
                <a:cs typeface="Segoe UI"/>
              </a:rPr>
              <a:t>​</a:t>
            </a:r>
            <a:endParaRPr lang="en-US" sz="1600">
              <a:latin typeface="Century Gothic" panose="020B0502020202020204"/>
              <a:cs typeface="Segoe U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43D1DE-A3CC-0451-DFB6-FA979347A38A}"/>
              </a:ext>
            </a:extLst>
          </p:cNvPr>
          <p:cNvSpPr txBox="1"/>
          <p:nvPr/>
        </p:nvSpPr>
        <p:spPr>
          <a:xfrm>
            <a:off x="10400750" y="1864137"/>
            <a:ext cx="1992243" cy="2369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Calibri"/>
                <a:cs typeface="Segoe UI"/>
              </a:rPr>
              <a:t>THREATS</a:t>
            </a:r>
            <a:r>
              <a:rPr lang="en-GB" dirty="0">
                <a:latin typeface="Calibri"/>
                <a:cs typeface="Segoe UI"/>
              </a:rPr>
              <a:t>:</a:t>
            </a:r>
            <a:r>
              <a:rPr lang="en-US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latin typeface="Calibri"/>
                <a:cs typeface="Segoe UI"/>
              </a:rPr>
              <a:t>Cheap costs of adversaries.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latin typeface="Calibri"/>
                <a:cs typeface="Segoe UI"/>
              </a:rPr>
              <a:t> Knowledge of rivals in the business and the best ways to promote your business. 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cs typeface="Segoe UI"/>
              </a:rPr>
              <a:t>​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D8380C-3E10-9811-EF53-7AE7F6BED3C6}"/>
              </a:ext>
            </a:extLst>
          </p:cNvPr>
          <p:cNvSpPr txBox="1"/>
          <p:nvPr/>
        </p:nvSpPr>
        <p:spPr>
          <a:xfrm>
            <a:off x="3796748" y="284922"/>
            <a:ext cx="563659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solidFill>
                  <a:srgbClr val="EBEBEB"/>
                </a:solidFill>
              </a:rPr>
              <a:t> </a:t>
            </a:r>
            <a:r>
              <a:rPr lang="en-US" sz="2800" b="1" dirty="0">
                <a:solidFill>
                  <a:srgbClr val="EBEBEB"/>
                </a:solidFill>
              </a:rPr>
              <a:t>SWOT and </a:t>
            </a:r>
            <a:r>
              <a:rPr lang="en-GB" sz="2800" b="1" dirty="0">
                <a:ea typeface="+mn-lt"/>
                <a:cs typeface="+mn-lt"/>
              </a:rPr>
              <a:t>PESTLE Analysis</a:t>
            </a:r>
            <a:endParaRPr lang="en-US" sz="2800" b="1">
              <a:ea typeface="+mn-lt"/>
              <a:cs typeface="+mn-lt"/>
            </a:endParaRPr>
          </a:p>
          <a:p>
            <a:endParaRPr lang="en-US" sz="2800" dirty="0">
              <a:solidFill>
                <a:srgbClr val="EBEBEB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36BC61-0AE1-4479-CF55-91B19F6EB74C}"/>
              </a:ext>
            </a:extLst>
          </p:cNvPr>
          <p:cNvSpPr txBox="1"/>
          <p:nvPr/>
        </p:nvSpPr>
        <p:spPr>
          <a:xfrm>
            <a:off x="108226" y="3653182"/>
            <a:ext cx="2632766" cy="1263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8A0E4A"/>
                </a:solidFill>
                <a:latin typeface="Calibri"/>
              </a:rPr>
              <a:t>P</a:t>
            </a:r>
            <a:r>
              <a:rPr lang="en-GB" dirty="0">
                <a:latin typeface="Calibri"/>
              </a:rPr>
              <a:t>- General health scheme, ban on certain food items, base minimum pay.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0B5670-31EA-B8DD-7AEC-4A2BB9EC2D8C}"/>
              </a:ext>
            </a:extLst>
          </p:cNvPr>
          <p:cNvSpPr txBox="1"/>
          <p:nvPr/>
        </p:nvSpPr>
        <p:spPr>
          <a:xfrm>
            <a:off x="384312" y="2659269"/>
            <a:ext cx="2577548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  <a:latin typeface="Calibri"/>
              </a:rPr>
              <a:t>E</a:t>
            </a:r>
            <a:r>
              <a:rPr lang="en-GB" dirty="0">
                <a:latin typeface="Calibri"/>
              </a:rPr>
              <a:t>- High usable budget, rising employment budget</a:t>
            </a:r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​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539AAC-2A87-AB48-D1A4-26E1A7968217}"/>
              </a:ext>
            </a:extLst>
          </p:cNvPr>
          <p:cNvSpPr txBox="1"/>
          <p:nvPr/>
        </p:nvSpPr>
        <p:spPr>
          <a:xfrm>
            <a:off x="1731618" y="1709531"/>
            <a:ext cx="1903897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3"/>
                </a:solidFill>
                <a:latin typeface="Calibri"/>
              </a:rPr>
              <a:t>S</a:t>
            </a:r>
            <a:r>
              <a:rPr lang="en-GB" dirty="0">
                <a:latin typeface="Calibri"/>
              </a:rPr>
              <a:t>- Health awareness, food restrictions</a:t>
            </a:r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​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AB21856-8A72-43E8-03E4-9B6154B45AFB}"/>
              </a:ext>
            </a:extLst>
          </p:cNvPr>
          <p:cNvSpPr txBox="1"/>
          <p:nvPr/>
        </p:nvSpPr>
        <p:spPr>
          <a:xfrm>
            <a:off x="3752573" y="1709531"/>
            <a:ext cx="1749289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"/>
              </a:rPr>
              <a:t>T</a:t>
            </a:r>
            <a:r>
              <a:rPr lang="en-GB" dirty="0">
                <a:latin typeface="Calibri"/>
              </a:rPr>
              <a:t>- Improvement of technology</a:t>
            </a:r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​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7DE3E07-3733-EFAE-B18B-9EF0FA831BAF}"/>
              </a:ext>
            </a:extLst>
          </p:cNvPr>
          <p:cNvSpPr txBox="1"/>
          <p:nvPr/>
        </p:nvSpPr>
        <p:spPr>
          <a:xfrm>
            <a:off x="4569792" y="2659269"/>
            <a:ext cx="1859722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0C5927"/>
                </a:solidFill>
                <a:latin typeface="Calibri"/>
              </a:rPr>
              <a:t>E</a:t>
            </a:r>
            <a:r>
              <a:rPr lang="en-GB" dirty="0">
                <a:latin typeface="Calibri"/>
              </a:rPr>
              <a:t>- Direct effect of productivity</a:t>
            </a:r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​</a:t>
            </a:r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78A9EAE-090E-BF60-E5F0-B0FAE5448FEA}"/>
              </a:ext>
            </a:extLst>
          </p:cNvPr>
          <p:cNvSpPr txBox="1"/>
          <p:nvPr/>
        </p:nvSpPr>
        <p:spPr>
          <a:xfrm>
            <a:off x="4746487" y="3609009"/>
            <a:ext cx="1970157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Calibri"/>
              </a:rPr>
              <a:t>L</a:t>
            </a:r>
            <a:r>
              <a:rPr lang="en-GB" dirty="0">
                <a:latin typeface="Calibri"/>
              </a:rPr>
              <a:t>- Safeguarding, health and safety government guidelines </a:t>
            </a:r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​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87996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Picture 12">
            <a:extLst>
              <a:ext uri="{FF2B5EF4-FFF2-40B4-BE49-F238E27FC236}">
                <a16:creationId xmlns:a16="http://schemas.microsoft.com/office/drawing/2014/main" id="{1530DCFF-08F5-434A-A0D5-F3E89407A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1" name="Picture 14">
            <a:extLst>
              <a:ext uri="{FF2B5EF4-FFF2-40B4-BE49-F238E27FC236}">
                <a16:creationId xmlns:a16="http://schemas.microsoft.com/office/drawing/2014/main" id="{24011A3A-9884-40BF-94F6-0625A0ADD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2" name="Oval 16">
            <a:extLst>
              <a:ext uri="{FF2B5EF4-FFF2-40B4-BE49-F238E27FC236}">
                <a16:creationId xmlns:a16="http://schemas.microsoft.com/office/drawing/2014/main" id="{D6573690-978D-48A4-8645-0E01F8211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3" name="Picture 18">
            <a:extLst>
              <a:ext uri="{FF2B5EF4-FFF2-40B4-BE49-F238E27FC236}">
                <a16:creationId xmlns:a16="http://schemas.microsoft.com/office/drawing/2014/main" id="{D4B84446-184D-45CE-9532-48179EAE5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64" name="Picture 20">
            <a:extLst>
              <a:ext uri="{FF2B5EF4-FFF2-40B4-BE49-F238E27FC236}">
                <a16:creationId xmlns:a16="http://schemas.microsoft.com/office/drawing/2014/main" id="{C9229660-8639-44E7-B486-7436516E6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65" name="Rectangle 22">
            <a:extLst>
              <a:ext uri="{FF2B5EF4-FFF2-40B4-BE49-F238E27FC236}">
                <a16:creationId xmlns:a16="http://schemas.microsoft.com/office/drawing/2014/main" id="{858084FA-40DB-44FC-94DA-93AA71CD6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69B98C-B9EE-F002-0115-497D1A4D08B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                </a:t>
            </a:r>
            <a:r>
              <a:rPr lang="en-US" b="1" dirty="0"/>
              <a:t>Target Market</a:t>
            </a:r>
          </a:p>
        </p:txBody>
      </p:sp>
      <p:pic>
        <p:nvPicPr>
          <p:cNvPr id="4" name="Picture 4" descr="Together with grandparents">
            <a:extLst>
              <a:ext uri="{FF2B5EF4-FFF2-40B4-BE49-F238E27FC236}">
                <a16:creationId xmlns:a16="http://schemas.microsoft.com/office/drawing/2014/main" id="{BC7B0519-0705-4E42-A69C-05DD083F7B6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75" r="12723" b="1"/>
          <a:stretch/>
        </p:blipFill>
        <p:spPr>
          <a:xfrm>
            <a:off x="646111" y="2052917"/>
            <a:ext cx="2670808" cy="204439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5" name="Picture 6" descr="Multicultural girls hugging">
            <a:extLst>
              <a:ext uri="{FF2B5EF4-FFF2-40B4-BE49-F238E27FC236}">
                <a16:creationId xmlns:a16="http://schemas.microsoft.com/office/drawing/2014/main" id="{29C5B0DC-0643-08D4-D2A0-0B7F747D7A07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2798" r="1" b="1"/>
          <a:stretch/>
        </p:blipFill>
        <p:spPr>
          <a:xfrm>
            <a:off x="3423601" y="2052916"/>
            <a:ext cx="2670810" cy="20444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7" name="Picture 7" descr="Tiered wedding cake">
            <a:extLst>
              <a:ext uri="{FF2B5EF4-FFF2-40B4-BE49-F238E27FC236}">
                <a16:creationId xmlns:a16="http://schemas.microsoft.com/office/drawing/2014/main" id="{DF3779BF-F0B7-652F-0F21-34C9D33DF65D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872" r="11926" b="1"/>
          <a:stretch/>
        </p:blipFill>
        <p:spPr>
          <a:xfrm>
            <a:off x="646111" y="4203998"/>
            <a:ext cx="2670808" cy="204439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8" name="Picture 8" descr="Hands kneading bread dough">
            <a:extLst>
              <a:ext uri="{FF2B5EF4-FFF2-40B4-BE49-F238E27FC236}">
                <a16:creationId xmlns:a16="http://schemas.microsoft.com/office/drawing/2014/main" id="{F4D82F40-BA7B-7489-E1C3-D7355B69C8FD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7722" r="6056" b="1"/>
          <a:stretch/>
        </p:blipFill>
        <p:spPr>
          <a:xfrm>
            <a:off x="3423601" y="4203998"/>
            <a:ext cx="2670810" cy="20444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05350-84B3-4149-C30A-7A65116B41CD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428255" y="2052918"/>
            <a:ext cx="5041213" cy="42581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fontAlgn="auto">
              <a:lnSpc>
                <a:spcPct val="90000"/>
              </a:lnSpc>
              <a:tabLst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People from all ages are fond of eating pastries</a:t>
            </a: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 marL="0" marR="0" lvl="0" indent="0" fontAlgn="auto">
              <a:lnSpc>
                <a:spcPct val="90000"/>
              </a:lnSpc>
              <a:tabLst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The business will precisely target the millennials from urban areas</a:t>
            </a: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 marL="0" marR="0" lvl="0" indent="0" fontAlgn="auto">
              <a:lnSpc>
                <a:spcPct val="90000"/>
              </a:lnSpc>
              <a:tabLst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The ready-to-eat food-product category is particularly popular among millennials,</a:t>
            </a: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 marL="0" marR="0" lvl="0" indent="0" fontAlgn="auto">
              <a:lnSpc>
                <a:spcPct val="90000"/>
              </a:lnSpc>
              <a:tabLst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Confectionery and pastry businesses has a lot of room for growth in this demographic (Stanciu, 2019)</a:t>
            </a: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 marL="0" marR="0" lvl="0" indent="0" fontAlgn="auto">
              <a:lnSpc>
                <a:spcPct val="90000"/>
              </a:lnSpc>
              <a:tabLst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Driving factors of shifting industry focus to urban areas:</a:t>
            </a: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 marL="0" indent="0">
              <a:lnSpc>
                <a:spcPct val="90000"/>
              </a:lnSpc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Increased demand for salty and sweet snacks to be</a:t>
            </a:r>
            <a:r>
              <a:rPr lang="en-US" sz="1200" dirty="0"/>
              <a:t> </a:t>
            </a:r>
            <a:endParaRPr lang="en-US" sz="1200"/>
          </a:p>
          <a:p>
            <a:pPr marL="0" indent="0">
              <a:lnSpc>
                <a:spcPct val="90000"/>
              </a:lnSpc>
              <a:buNone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enjoyed</a:t>
            </a:r>
            <a:r>
              <a:rPr lang="en-US" sz="1200" dirty="0"/>
              <a:t> </a:t>
            </a: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between meals or with </a:t>
            </a:r>
            <a:r>
              <a:rPr lang="en-US" sz="1200" dirty="0"/>
              <a:t>drinks</a:t>
            </a:r>
            <a:endParaRPr lang="en-US" sz="1200"/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>
              <a:lnSpc>
                <a:spcPct val="90000"/>
              </a:lnSpc>
              <a:defRPr/>
            </a:pP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105636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0B9C0-701C-DFD5-70DF-56677BF0E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2383" y="-289308"/>
            <a:ext cx="5442154" cy="1610202"/>
          </a:xfrm>
        </p:spPr>
        <p:txBody>
          <a:bodyPr>
            <a:normAutofit/>
          </a:bodyPr>
          <a:lstStyle/>
          <a:p>
            <a:r>
              <a:rPr lang="en-GB" dirty="0"/>
              <a:t>                       Marketing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81A88-A7F7-4312-3BFB-AA6B5762F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3" y="1438798"/>
            <a:ext cx="5260745" cy="50387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600"/>
              </a:spcBef>
              <a:buClr>
                <a:srgbClr val="F3A447"/>
              </a:buClr>
              <a:buSzPct val="85000"/>
              <a:buNone/>
              <a:defRPr/>
            </a:pPr>
            <a:r>
              <a:rPr lang="en-GB" sz="1600" b="1" dirty="0">
                <a:latin typeface="Arial"/>
                <a:ea typeface="+mn-ea"/>
                <a:cs typeface="Arial"/>
              </a:rPr>
              <a:t> 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Product</a:t>
            </a:r>
            <a:endParaRPr lang="en-US" sz="16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marR="0" lvl="1" indent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F3A447">
                  <a:shade val="75000"/>
                </a:srgbClr>
              </a:buClr>
              <a:buSzPct val="8500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Fresh-made confectionary items, keeping the target market of </a:t>
            </a:r>
            <a:r>
              <a:rPr kumimoji="0" lang="en-GB" sz="1600" b="1" i="0" u="none" strike="noStrike" kern="1200" cap="none" spc="0" normalizeH="0" baseline="0" noProof="1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millenials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 in consideration</a:t>
            </a:r>
            <a:endParaRPr lang="en-US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Clr>
                <a:srgbClr val="F3A447">
                  <a:shade val="75000"/>
                </a:srgbClr>
              </a:buClr>
              <a:buSzPct val="85000"/>
              <a:buNone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Specialising in Romanian</a:t>
            </a:r>
            <a:r>
              <a:rPr lang="en-GB" sz="1600" b="1" dirty="0">
                <a:latin typeface="Arial"/>
                <a:ea typeface="+mn-ea"/>
                <a:cs typeface="Arial"/>
              </a:rPr>
              <a:t> 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pastry</a:t>
            </a:r>
            <a:endParaRPr lang="en-US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GB" sz="1600" b="1" dirty="0">
              <a:latin typeface="Arial"/>
              <a:ea typeface="+mn-ea"/>
              <a:cs typeface="Arial"/>
            </a:endParaRPr>
          </a:p>
          <a:p>
            <a:pPr marL="365760" marR="0" lvl="1" indent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F3A447">
                  <a:shade val="75000"/>
                </a:srgbClr>
              </a:buClr>
              <a:buSzPct val="8500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Variety and flavours</a:t>
            </a:r>
            <a:endParaRPr lang="en-US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Clr>
                <a:srgbClr val="F3A447">
                  <a:shade val="75000"/>
                </a:srgbClr>
              </a:buClr>
              <a:buSzPct val="85000"/>
              <a:buNone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Items will be strictly free </a:t>
            </a:r>
            <a:endParaRPr lang="en-US" sz="1600" b="1" dirty="0">
              <a:latin typeface="Arial"/>
              <a:ea typeface="+mn-ea"/>
              <a:cs typeface="Arial"/>
            </a:endParaRPr>
          </a:p>
          <a:p>
            <a:pPr marL="365760" marR="0" lvl="1" indent="0" defTabSz="91440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from unhealthy ingredients</a:t>
            </a:r>
            <a:endParaRPr lang="en-US" sz="16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GB" sz="1600" b="1" dirty="0"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GB" sz="1600" b="1" dirty="0"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GB" sz="1600" b="1" dirty="0"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GB" sz="1600" b="1" dirty="0">
              <a:latin typeface="Arial"/>
              <a:ea typeface="+mn-ea"/>
              <a:cs typeface="Arial"/>
            </a:endParaRPr>
          </a:p>
          <a:p>
            <a:pPr marL="0" indent="0" defTabSz="914400">
              <a:lnSpc>
                <a:spcPct val="90000"/>
              </a:lnSpc>
              <a:spcBef>
                <a:spcPts val="600"/>
              </a:spcBef>
              <a:buClr>
                <a:srgbClr val="F3A447"/>
              </a:buClr>
              <a:buSzPct val="85000"/>
              <a:buNone/>
              <a:defRPr/>
            </a:pPr>
            <a:r>
              <a:rPr lang="en-GB" sz="1600" b="1" dirty="0">
                <a:latin typeface="Arial"/>
                <a:ea typeface="+mn-ea"/>
                <a:cs typeface="Arial"/>
              </a:rPr>
              <a:t> 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Price</a:t>
            </a:r>
            <a:endParaRPr lang="en-US" sz="16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Clr>
                <a:srgbClr val="F3A447">
                  <a:shade val="75000"/>
                </a:srgbClr>
              </a:buClr>
              <a:buSzPct val="85000"/>
              <a:buNone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High pricing for fresh and healthy pastries</a:t>
            </a:r>
            <a:endParaRPr lang="en-US" sz="1600" b="1" dirty="0"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r>
              <a:rPr lang="en-GB" sz="1600" b="1" dirty="0">
                <a:latin typeface="Arial"/>
                <a:ea typeface="+mn-ea"/>
                <a:cs typeface="Arial"/>
              </a:rPr>
              <a:t> 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for professional</a:t>
            </a:r>
            <a:endParaRPr lang="en-US" sz="1600" b="1" dirty="0"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US" sz="1600" b="1" dirty="0">
              <a:latin typeface="Arial"/>
              <a:ea typeface="+mn-ea"/>
              <a:cs typeface="Arial"/>
            </a:endParaRPr>
          </a:p>
          <a:p>
            <a:pPr marL="365760" marR="0" lvl="1" indent="0" defTabSz="91440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Low pricing for all age-groups and classes</a:t>
            </a:r>
            <a:endParaRPr lang="en-US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marR="0" lvl="1" indent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F3A447">
                  <a:shade val="75000"/>
                </a:srgbClr>
              </a:buClr>
              <a:buSzPct val="8500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Hence, medium-pricing strategy is suitable</a:t>
            </a:r>
            <a:endParaRPr lang="en-US" sz="1600" b="1">
              <a:latin typeface="Arial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7B9BDC-C7B9-D144-FBE3-FB52C3FF61A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85" r="-2" b="-3"/>
          <a:stretch/>
        </p:blipFill>
        <p:spPr>
          <a:xfrm>
            <a:off x="4369587" y="1238021"/>
            <a:ext cx="3447463" cy="438407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218D786-302E-5497-AC3F-49DA2118C5FB}"/>
              </a:ext>
            </a:extLst>
          </p:cNvPr>
          <p:cNvSpPr txBox="1"/>
          <p:nvPr/>
        </p:nvSpPr>
        <p:spPr>
          <a:xfrm>
            <a:off x="7887223" y="1436317"/>
            <a:ext cx="4058432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Arial"/>
                <a:cs typeface="Segoe UI"/>
              </a:rPr>
              <a:t>Promotion</a:t>
            </a:r>
            <a:r>
              <a:rPr lang="en-US" sz="1600" dirty="0">
                <a:latin typeface="Arial"/>
                <a:cs typeface="Segoe UI"/>
              </a:rPr>
              <a:t>​</a:t>
            </a:r>
          </a:p>
          <a:p>
            <a:endParaRPr lang="en-US" sz="1600" dirty="0">
              <a:latin typeface="Arial"/>
              <a:cs typeface="Segoe UI"/>
            </a:endParaRPr>
          </a:p>
          <a:p>
            <a:r>
              <a:rPr lang="en-GB" sz="1600" b="1" dirty="0">
                <a:latin typeface="Arial"/>
                <a:cs typeface="Segoe UI"/>
              </a:rPr>
              <a:t>   Digital marketing platforms alongside </a:t>
            </a:r>
            <a:endParaRPr lang="en-GB" dirty="0">
              <a:latin typeface="Century Gothic" panose="020B0502020202020204"/>
              <a:cs typeface="Segoe UI"/>
            </a:endParaRPr>
          </a:p>
          <a:p>
            <a:r>
              <a:rPr lang="en-GB" sz="1600" b="1" dirty="0">
                <a:latin typeface="Arial"/>
                <a:cs typeface="Segoe UI"/>
              </a:rPr>
              <a:t>   local newspaper</a:t>
            </a:r>
            <a:endParaRPr lang="en-GB" dirty="0"/>
          </a:p>
          <a:p>
            <a:r>
              <a:rPr lang="en-GB" sz="1600" b="1" dirty="0">
                <a:latin typeface="Arial"/>
                <a:cs typeface="Segoe UI"/>
              </a:rPr>
              <a:t>   Instagram</a:t>
            </a:r>
          </a:p>
          <a:p>
            <a:r>
              <a:rPr lang="en-GB" sz="1600" b="1" dirty="0">
                <a:latin typeface="Arial"/>
                <a:cs typeface="Segoe UI"/>
              </a:rPr>
              <a:t>   Facebook</a:t>
            </a:r>
            <a:endParaRPr lang="en-US" dirty="0">
              <a:latin typeface="Century Gothic" panose="020B0502020202020204"/>
              <a:cs typeface="Segoe UI"/>
            </a:endParaRPr>
          </a:p>
          <a:p>
            <a:r>
              <a:rPr lang="en-GB" sz="1600" b="1" dirty="0">
                <a:latin typeface="Arial"/>
                <a:cs typeface="Segoe UI"/>
              </a:rPr>
              <a:t>   Food marketing and promotions</a:t>
            </a:r>
            <a:r>
              <a:rPr lang="en-US" sz="1600" dirty="0">
                <a:latin typeface="Arial"/>
                <a:cs typeface="Segoe UI"/>
              </a:rPr>
              <a:t>​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A1B30FE-45A1-A6A8-03A4-6A3D6E210205}"/>
              </a:ext>
            </a:extLst>
          </p:cNvPr>
          <p:cNvSpPr txBox="1"/>
          <p:nvPr/>
        </p:nvSpPr>
        <p:spPr>
          <a:xfrm>
            <a:off x="7887222" y="4390372"/>
            <a:ext cx="4235885" cy="2092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Arial"/>
                <a:cs typeface="Segoe UI"/>
              </a:rPr>
              <a:t>Place</a:t>
            </a:r>
            <a:r>
              <a:rPr lang="en-US" sz="1600" dirty="0">
                <a:latin typeface="Arial"/>
                <a:cs typeface="Segoe UI"/>
              </a:rPr>
              <a:t>​</a:t>
            </a:r>
          </a:p>
          <a:p>
            <a:endParaRPr lang="en-US" sz="1600" dirty="0">
              <a:latin typeface="Arial"/>
              <a:cs typeface="Segoe UI"/>
            </a:endParaRPr>
          </a:p>
          <a:p>
            <a:r>
              <a:rPr lang="en-GB" sz="1600" b="1" dirty="0">
                <a:latin typeface="Arial"/>
                <a:cs typeface="Segoe UI"/>
              </a:rPr>
              <a:t>Convenient and easily accessible location in the UK</a:t>
            </a:r>
            <a:endParaRPr lang="en-US" sz="1600" dirty="0">
              <a:latin typeface="Century Gothic" panose="020B0502020202020204"/>
              <a:cs typeface="Segoe UI"/>
            </a:endParaRPr>
          </a:p>
          <a:p>
            <a:r>
              <a:rPr lang="en-US" sz="1600" dirty="0">
                <a:latin typeface="Arial"/>
                <a:cs typeface="Segoe UI"/>
              </a:rPr>
              <a:t>​</a:t>
            </a:r>
            <a:endParaRPr lang="en-US" sz="1600" dirty="0"/>
          </a:p>
          <a:p>
            <a:r>
              <a:rPr lang="en-GB" sz="1600" b="1" dirty="0">
                <a:latin typeface="Arial"/>
                <a:cs typeface="Segoe UI"/>
              </a:rPr>
              <a:t>Availed through supermarkets and local stores</a:t>
            </a:r>
            <a:r>
              <a:rPr lang="en-US" sz="1600" dirty="0">
                <a:latin typeface="Arial"/>
                <a:cs typeface="Segoe UI"/>
              </a:rPr>
              <a:t>​</a:t>
            </a:r>
          </a:p>
          <a:p>
            <a:r>
              <a:rPr lang="en-GB" b="1" dirty="0">
                <a:latin typeface="Arial"/>
                <a:cs typeface="Segoe UI"/>
              </a:rPr>
              <a:t>  </a:t>
            </a:r>
            <a:r>
              <a:rPr lang="en-US" dirty="0">
                <a:latin typeface="Arial"/>
                <a:cs typeface="Segoe UI"/>
              </a:rPr>
              <a:t>​</a:t>
            </a:r>
          </a:p>
        </p:txBody>
      </p:sp>
      <p:pic>
        <p:nvPicPr>
          <p:cNvPr id="9" name="Picture 9" descr="Graph on a paper">
            <a:extLst>
              <a:ext uri="{FF2B5EF4-FFF2-40B4-BE49-F238E27FC236}">
                <a16:creationId xmlns:a16="http://schemas.microsoft.com/office/drawing/2014/main" id="{DC2B7BA7-23BC-80D4-1548-83EEB8C81F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7990" y="3579312"/>
            <a:ext cx="1908131" cy="108767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95417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FB3CEA1-88D9-42FB-88ED-1E9807FE6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A6C928E-4252-4F33-8C34-E50A12A31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35FAF48-CFC1-E88A-2D83-DE0C3E3AEB0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612330"/>
              </p:ext>
            </p:extLst>
          </p:nvPr>
        </p:nvGraphicFramePr>
        <p:xfrm>
          <a:off x="643467" y="1037340"/>
          <a:ext cx="10905077" cy="4941485"/>
        </p:xfrm>
        <a:graphic>
          <a:graphicData uri="http://schemas.openxmlformats.org/drawingml/2006/table">
            <a:tbl>
              <a:tblPr firstRow="1" bandRow="1">
                <a:tableStyleId>{8EC20E35-A176-4012-BC5E-935CFFF8708E}</a:tableStyleId>
              </a:tblPr>
              <a:tblGrid>
                <a:gridCol w="1086781">
                  <a:extLst>
                    <a:ext uri="{9D8B030D-6E8A-4147-A177-3AD203B41FA5}">
                      <a16:colId xmlns:a16="http://schemas.microsoft.com/office/drawing/2014/main" val="3368460516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1940523555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771377324"/>
                    </a:ext>
                  </a:extLst>
                </a:gridCol>
                <a:gridCol w="881345">
                  <a:extLst>
                    <a:ext uri="{9D8B030D-6E8A-4147-A177-3AD203B41FA5}">
                      <a16:colId xmlns:a16="http://schemas.microsoft.com/office/drawing/2014/main" val="2714403507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2064283910"/>
                    </a:ext>
                  </a:extLst>
                </a:gridCol>
                <a:gridCol w="300057">
                  <a:extLst>
                    <a:ext uri="{9D8B030D-6E8A-4147-A177-3AD203B41FA5}">
                      <a16:colId xmlns:a16="http://schemas.microsoft.com/office/drawing/2014/main" val="1998008302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876187304"/>
                    </a:ext>
                  </a:extLst>
                </a:gridCol>
                <a:gridCol w="733283">
                  <a:extLst>
                    <a:ext uri="{9D8B030D-6E8A-4147-A177-3AD203B41FA5}">
                      <a16:colId xmlns:a16="http://schemas.microsoft.com/office/drawing/2014/main" val="3785913196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97984130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446781830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735248401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2481138743"/>
                    </a:ext>
                  </a:extLst>
                </a:gridCol>
                <a:gridCol w="796209">
                  <a:extLst>
                    <a:ext uri="{9D8B030D-6E8A-4147-A177-3AD203B41FA5}">
                      <a16:colId xmlns:a16="http://schemas.microsoft.com/office/drawing/2014/main" val="80597886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358258955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1546950846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2981130862"/>
                    </a:ext>
                  </a:extLst>
                </a:gridCol>
                <a:gridCol w="977586">
                  <a:extLst>
                    <a:ext uri="{9D8B030D-6E8A-4147-A177-3AD203B41FA5}">
                      <a16:colId xmlns:a16="http://schemas.microsoft.com/office/drawing/2014/main" val="2409158700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297080710"/>
                    </a:ext>
                  </a:extLst>
                </a:gridCol>
              </a:tblGrid>
              <a:tr h="497936"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          Name</a:t>
                      </a: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Job Position</a:t>
                      </a: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Job Task</a:t>
                      </a: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u="none" strike="noStrike" dirty="0">
                        <a:effectLst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Necessary Skills</a:t>
                      </a: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2315722920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2921628463"/>
                  </a:ext>
                </a:extLst>
              </a:tr>
              <a:tr h="302493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Director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3692243269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2927191513"/>
                  </a:ext>
                </a:extLst>
              </a:tr>
              <a:tr h="302493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Manager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3191166534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833466670"/>
                  </a:ext>
                </a:extLst>
              </a:tr>
              <a:tr h="302493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Cashier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1020894241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1054118538"/>
                  </a:ext>
                </a:extLst>
              </a:tr>
              <a:tr h="497936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Online sales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3370890667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2518754475"/>
                  </a:ext>
                </a:extLst>
              </a:tr>
              <a:tr h="302493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Pastry Chef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1447344138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2336512963"/>
                  </a:ext>
                </a:extLst>
              </a:tr>
              <a:tr h="302493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Baker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4240331941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1516436727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AEBCC6DE-A219-94F4-F12D-F4BC52F042CB}"/>
              </a:ext>
            </a:extLst>
          </p:cNvPr>
          <p:cNvSpPr txBox="1"/>
          <p:nvPr/>
        </p:nvSpPr>
        <p:spPr>
          <a:xfrm>
            <a:off x="3752573" y="1643270"/>
            <a:ext cx="318494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They manage the implementation of business guidelines and strategies, working with other</a:t>
            </a:r>
            <a:endParaRPr lang="en-US" sz="1000" dirty="0">
              <a:solidFill>
                <a:srgbClr val="FFFFFF"/>
              </a:solidFill>
              <a:latin typeface="Century Gothic" panose="020B0502020202020204"/>
              <a:ea typeface="Segoe UI Historic"/>
              <a:cs typeface="Segoe UI Historic"/>
            </a:endParaRPr>
          </a:p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department heads to ensure everything runs smoothly and in accordance with any guidelines.</a:t>
            </a:r>
            <a:endParaRPr lang="en-US" sz="10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7462E0-3D46-D25B-618F-393035014A56}"/>
              </a:ext>
            </a:extLst>
          </p:cNvPr>
          <p:cNvSpPr txBox="1"/>
          <p:nvPr/>
        </p:nvSpPr>
        <p:spPr>
          <a:xfrm>
            <a:off x="3752574" y="2471530"/>
            <a:ext cx="265485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Managers plan, organize, direct, and control resources to achieve specific goals</a:t>
            </a:r>
            <a:endParaRPr lang="en-US" sz="10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738AC0C-19D5-11A1-2E2D-6A818D7360C3}"/>
              </a:ext>
            </a:extLst>
          </p:cNvPr>
          <p:cNvSpPr txBox="1"/>
          <p:nvPr/>
        </p:nvSpPr>
        <p:spPr>
          <a:xfrm>
            <a:off x="3752574" y="3045791"/>
            <a:ext cx="2886765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Cashiers</a:t>
            </a:r>
            <a:r>
              <a:rPr lang="en-US" sz="1000" noProof="1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 are in charge of</a:t>
            </a:r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 processing and receiving payments in retail-based establishments</a:t>
            </a:r>
            <a:endParaRPr lang="en-US" sz="10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49AD7F4-1765-0196-CBDB-78F368A58768}"/>
              </a:ext>
            </a:extLst>
          </p:cNvPr>
          <p:cNvSpPr txBox="1"/>
          <p:nvPr/>
        </p:nvSpPr>
        <p:spPr>
          <a:xfrm>
            <a:off x="3752574" y="3719444"/>
            <a:ext cx="2566504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Online sales is the use of the Internet and other electronic media to sell and promote products and services</a:t>
            </a:r>
            <a:endParaRPr lang="en-US" sz="10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2542AA3-6B81-7A59-4F55-94EFE861920D}"/>
              </a:ext>
            </a:extLst>
          </p:cNvPr>
          <p:cNvSpPr txBox="1"/>
          <p:nvPr/>
        </p:nvSpPr>
        <p:spPr>
          <a:xfrm>
            <a:off x="3774661" y="4514574"/>
            <a:ext cx="2864678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A pastry chef is a professional that specializes in desserts such as cakes, cookies, and many other pastries</a:t>
            </a:r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7C5DDE4-833C-327D-5049-36BB212390E7}"/>
              </a:ext>
            </a:extLst>
          </p:cNvPr>
          <p:cNvSpPr txBox="1"/>
          <p:nvPr/>
        </p:nvSpPr>
        <p:spPr>
          <a:xfrm>
            <a:off x="3752574" y="5166139"/>
            <a:ext cx="27432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Bakers prepare doughs, batters, icings, or fillings and use scales or graduated containers to weigh or measure ingredients.</a:t>
            </a:r>
            <a:endParaRPr lang="en-US" sz="10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BA5DB59-D2AF-008B-80B8-39109DDC431B}"/>
              </a:ext>
            </a:extLst>
          </p:cNvPr>
          <p:cNvSpPr txBox="1"/>
          <p:nvPr/>
        </p:nvSpPr>
        <p:spPr>
          <a:xfrm>
            <a:off x="8280401" y="1543878"/>
            <a:ext cx="316285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Director skills Visionary leadership. ... Strategic thinking. ... Management skills. ... Written and verbal communication skills. </a:t>
            </a:r>
            <a:r>
              <a:rPr lang="en-US" sz="1000" dirty="0">
                <a:solidFill>
                  <a:schemeClr val="bg1"/>
                </a:solidFill>
                <a:latin typeface="Segoe UI Historic"/>
                <a:ea typeface="Segoe UI Historic"/>
                <a:cs typeface="Segoe UI Historic"/>
              </a:rPr>
              <a:t> </a:t>
            </a:r>
            <a:r>
              <a:rPr lang="en-US" sz="1000" dirty="0">
                <a:solidFill>
                  <a:schemeClr val="bg1"/>
                </a:solidFill>
                <a:ea typeface="+mn-lt"/>
                <a:cs typeface="+mn-lt"/>
              </a:rPr>
              <a:t>Decision-making skills. Adaptability, Empathy, Creativity.</a:t>
            </a:r>
            <a:endParaRPr lang="en-US" sz="1000" dirty="0">
              <a:solidFill>
                <a:schemeClr val="bg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A6B3487-4F89-9FB0-4AAB-F43C2E85109B}"/>
              </a:ext>
            </a:extLst>
          </p:cNvPr>
          <p:cNvSpPr txBox="1"/>
          <p:nvPr/>
        </p:nvSpPr>
        <p:spPr>
          <a:xfrm>
            <a:off x="8280399" y="2350053"/>
            <a:ext cx="303033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Manager skills Technical skills. Conceptual skills. Human or interpersonal management skills.</a:t>
            </a:r>
            <a:endParaRPr lang="en-US" sz="10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E999743-954C-39F9-8385-470046F07549}"/>
              </a:ext>
            </a:extLst>
          </p:cNvPr>
          <p:cNvSpPr txBox="1"/>
          <p:nvPr/>
        </p:nvSpPr>
        <p:spPr>
          <a:xfrm>
            <a:off x="7805529" y="2869096"/>
            <a:ext cx="3748156" cy="7299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</a:rPr>
              <a:t>Cashier skills Good math Patience. ... Paying attention to detail. ... Punctuality. ... Ability to work under pressure. ... Interpersonal communication. ... Efficiency. ... Knowledge of the products.</a:t>
            </a:r>
            <a:endParaRPr lang="en-GB" sz="10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1C99A6A-C08D-8CC7-99AB-32F13D5689E9}"/>
              </a:ext>
            </a:extLst>
          </p:cNvPr>
          <p:cNvSpPr txBox="1"/>
          <p:nvPr/>
        </p:nvSpPr>
        <p:spPr>
          <a:xfrm>
            <a:off x="8423966" y="3719444"/>
            <a:ext cx="27432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Online sales skills Copywriting</a:t>
            </a:r>
            <a:endParaRPr lang="en-US" sz="1000" dirty="0">
              <a:solidFill>
                <a:srgbClr val="FFFFFF"/>
              </a:solidFill>
              <a:latin typeface="Century Gothic" panose="020B0502020202020204"/>
              <a:ea typeface="Segoe UI Historic"/>
              <a:cs typeface="Segoe UI Historic"/>
            </a:endParaRPr>
          </a:p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Graphic Design Web design &amp; Development. Social Management </a:t>
            </a:r>
            <a:r>
              <a:rPr lang="en-US" sz="1000" noProof="1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Skills.Networking.</a:t>
            </a:r>
            <a:endParaRPr lang="en-US" sz="1000" noProof="1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13F3730-055D-BAF5-1E42-64A70021FD70}"/>
              </a:ext>
            </a:extLst>
          </p:cNvPr>
          <p:cNvSpPr txBox="1"/>
          <p:nvPr/>
        </p:nvSpPr>
        <p:spPr>
          <a:xfrm>
            <a:off x="8280400" y="4514574"/>
            <a:ext cx="303033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Pastry chef skills Proven experience as Pastry Chef, baker or relevant role. Great attention to detail and creativity. Organizing and leadership skills.</a:t>
            </a:r>
            <a:endParaRPr lang="en-US" sz="10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1C3D496-402B-552A-D850-78D1F3048A64}"/>
              </a:ext>
            </a:extLst>
          </p:cNvPr>
          <p:cNvSpPr txBox="1"/>
          <p:nvPr/>
        </p:nvSpPr>
        <p:spPr>
          <a:xfrm>
            <a:off x="7794487" y="5287617"/>
            <a:ext cx="3759199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Baker skills knowledge of food production methods. the ability to work well with your hands. to be thorough and pay attention to detail. the ability to work well with others.</a:t>
            </a:r>
            <a:endParaRPr lang="en-US" sz="1000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4B4134F-D92F-F29C-1A43-AC57B2851B9A}"/>
              </a:ext>
            </a:extLst>
          </p:cNvPr>
          <p:cNvSpPr txBox="1"/>
          <p:nvPr/>
        </p:nvSpPr>
        <p:spPr>
          <a:xfrm>
            <a:off x="792922" y="1897269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b="1" dirty="0">
                <a:solidFill>
                  <a:srgbClr val="000000"/>
                </a:solidFill>
              </a:rPr>
              <a:t>Cristina Anton</a:t>
            </a:r>
            <a:endParaRPr lang="en-US" sz="1000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1DC9460-61FA-4183-1C89-774DEF01E260}"/>
              </a:ext>
            </a:extLst>
          </p:cNvPr>
          <p:cNvSpPr txBox="1"/>
          <p:nvPr/>
        </p:nvSpPr>
        <p:spPr>
          <a:xfrm>
            <a:off x="682487" y="2471530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 dirty="0">
                <a:solidFill>
                  <a:srgbClr val="000000"/>
                </a:solidFill>
              </a:rPr>
              <a:t>Mirabela </a:t>
            </a:r>
            <a:r>
              <a:rPr lang="en-GB" sz="1000" b="1" dirty="0" err="1">
                <a:solidFill>
                  <a:srgbClr val="000000"/>
                </a:solidFill>
              </a:rPr>
              <a:t>Mutcu</a:t>
            </a:r>
            <a:endParaRPr lang="en-GB" sz="1000" dirty="0" err="1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DFF1511-EA65-6CDE-1740-D499B6C17106}"/>
              </a:ext>
            </a:extLst>
          </p:cNvPr>
          <p:cNvSpPr txBox="1"/>
          <p:nvPr/>
        </p:nvSpPr>
        <p:spPr>
          <a:xfrm>
            <a:off x="638313" y="3189357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b="1" dirty="0">
                <a:solidFill>
                  <a:schemeClr val="bg1"/>
                </a:solidFill>
              </a:rPr>
              <a:t>Alice Iuliana Ioan</a:t>
            </a:r>
            <a:endParaRPr lang="en-US" sz="1000" dirty="0">
              <a:solidFill>
                <a:schemeClr val="bg1"/>
              </a:solidFill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BDFBE5A0-0C9C-693F-8050-10ED586A28E8}"/>
              </a:ext>
            </a:extLst>
          </p:cNvPr>
          <p:cNvSpPr txBox="1"/>
          <p:nvPr/>
        </p:nvSpPr>
        <p:spPr>
          <a:xfrm>
            <a:off x="638313" y="3940313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b="1" dirty="0">
                <a:solidFill>
                  <a:srgbClr val="000000"/>
                </a:solidFill>
              </a:rPr>
              <a:t>Andreea Tamba</a:t>
            </a:r>
            <a:endParaRPr lang="en-US" sz="1000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23A4569-6961-F108-E3DB-DB40312F3238}"/>
              </a:ext>
            </a:extLst>
          </p:cNvPr>
          <p:cNvSpPr txBox="1"/>
          <p:nvPr/>
        </p:nvSpPr>
        <p:spPr>
          <a:xfrm>
            <a:off x="682487" y="5398052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 dirty="0">
                <a:solidFill>
                  <a:schemeClr val="bg1"/>
                </a:solidFill>
              </a:rPr>
              <a:t>Alys-Oksana </a:t>
            </a:r>
            <a:r>
              <a:rPr lang="en-GB" sz="1000" b="1" dirty="0" err="1">
                <a:solidFill>
                  <a:schemeClr val="bg1"/>
                </a:solidFill>
              </a:rPr>
              <a:t>Bosneac</a:t>
            </a:r>
            <a:endParaRPr lang="en-GB" sz="1000" dirty="0" err="1">
              <a:solidFill>
                <a:schemeClr val="bg1"/>
              </a:solidFill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CF5891F4-E14C-84B6-F450-35139046085F}"/>
              </a:ext>
            </a:extLst>
          </p:cNvPr>
          <p:cNvSpPr txBox="1"/>
          <p:nvPr/>
        </p:nvSpPr>
        <p:spPr>
          <a:xfrm>
            <a:off x="682487" y="4746487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b="1" dirty="0">
                <a:solidFill>
                  <a:srgbClr val="000000"/>
                </a:solidFill>
              </a:rPr>
              <a:t>Andreea Rotariu</a:t>
            </a:r>
            <a:endParaRPr lang="en-US" sz="1000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A0FF9BC-8830-4758-27DE-CDCC23526228}"/>
              </a:ext>
            </a:extLst>
          </p:cNvPr>
          <p:cNvSpPr txBox="1"/>
          <p:nvPr/>
        </p:nvSpPr>
        <p:spPr>
          <a:xfrm>
            <a:off x="4382052" y="572052"/>
            <a:ext cx="385859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M A N A G E M E N T     T E A M</a:t>
            </a:r>
          </a:p>
        </p:txBody>
      </p:sp>
    </p:spTree>
    <p:extLst>
      <p:ext uri="{BB962C8B-B14F-4D97-AF65-F5344CB8AC3E}">
        <p14:creationId xmlns:p14="http://schemas.microsoft.com/office/powerpoint/2010/main" val="361172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C62C9BA-08A6-D100-F781-49F23BCB2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0420598"/>
              </p:ext>
            </p:extLst>
          </p:nvPr>
        </p:nvGraphicFramePr>
        <p:xfrm>
          <a:off x="132521" y="750956"/>
          <a:ext cx="11879711" cy="59280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53478">
                  <a:extLst>
                    <a:ext uri="{9D8B030D-6E8A-4147-A177-3AD203B41FA5}">
                      <a16:colId xmlns:a16="http://schemas.microsoft.com/office/drawing/2014/main" val="2630784291"/>
                    </a:ext>
                  </a:extLst>
                </a:gridCol>
                <a:gridCol w="650198">
                  <a:extLst>
                    <a:ext uri="{9D8B030D-6E8A-4147-A177-3AD203B41FA5}">
                      <a16:colId xmlns:a16="http://schemas.microsoft.com/office/drawing/2014/main" val="4289805027"/>
                    </a:ext>
                  </a:extLst>
                </a:gridCol>
                <a:gridCol w="721738">
                  <a:extLst>
                    <a:ext uri="{9D8B030D-6E8A-4147-A177-3AD203B41FA5}">
                      <a16:colId xmlns:a16="http://schemas.microsoft.com/office/drawing/2014/main" val="2529314365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1053008708"/>
                    </a:ext>
                  </a:extLst>
                </a:gridCol>
                <a:gridCol w="721738">
                  <a:extLst>
                    <a:ext uri="{9D8B030D-6E8A-4147-A177-3AD203B41FA5}">
                      <a16:colId xmlns:a16="http://schemas.microsoft.com/office/drawing/2014/main" val="320502553"/>
                    </a:ext>
                  </a:extLst>
                </a:gridCol>
                <a:gridCol w="680098">
                  <a:extLst>
                    <a:ext uri="{9D8B030D-6E8A-4147-A177-3AD203B41FA5}">
                      <a16:colId xmlns:a16="http://schemas.microsoft.com/office/drawing/2014/main" val="3254287010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292675264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507288200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1416354546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1232368337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538293846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2995910614"/>
                    </a:ext>
                  </a:extLst>
                </a:gridCol>
                <a:gridCol w="818895">
                  <a:extLst>
                    <a:ext uri="{9D8B030D-6E8A-4147-A177-3AD203B41FA5}">
                      <a16:colId xmlns:a16="http://schemas.microsoft.com/office/drawing/2014/main" val="2388234168"/>
                    </a:ext>
                  </a:extLst>
                </a:gridCol>
                <a:gridCol w="984247">
                  <a:extLst>
                    <a:ext uri="{9D8B030D-6E8A-4147-A177-3AD203B41FA5}">
                      <a16:colId xmlns:a16="http://schemas.microsoft.com/office/drawing/2014/main" val="3057436670"/>
                    </a:ext>
                  </a:extLst>
                </a:gridCol>
              </a:tblGrid>
              <a:tr h="552173">
                <a:tc>
                  <a:txBody>
                    <a:bodyPr/>
                    <a:lstStyle/>
                    <a:p>
                      <a:pPr algn="ctr" fontAlgn="ctr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Jan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Feb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Mar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April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May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Jun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Jul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Aug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Sept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Oct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Nov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Dec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358250"/>
                  </a:ext>
                </a:extLst>
              </a:tr>
              <a:tr h="193260">
                <a:tc>
                  <a:txBody>
                    <a:bodyPr/>
                    <a:lstStyle/>
                    <a:p>
                      <a:pPr algn="ctr" fontAlgn="ctr"/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Totals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2421243"/>
                  </a:ext>
                </a:extLst>
              </a:tr>
              <a:tr h="199561">
                <a:tc>
                  <a:txBody>
                    <a:bodyPr/>
                    <a:lstStyle/>
                    <a:p>
                      <a:pPr fontAlgn="b"/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£8,000.00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£8,500.00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£10,000.00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£9,000.00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£9,000.00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£9,000.00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£9,000.00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£8,000.00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£12,000.00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£103,500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897717"/>
                  </a:ext>
                </a:extLst>
              </a:tr>
              <a:tr h="199561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 Grants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231125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 Bank Loan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£15,000.00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£15,000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4095676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 Investment by Owner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£3,000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9547955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 Any Other Income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9001346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 Total Incoming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£25,000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£8,000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£8,500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£9,000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£9,000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£9,000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£9,000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£8,000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£7,000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£7,000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£12,000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£121,500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1436103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Stock/ Materials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£1,500.00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£1,600.00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£20,500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5271366"/>
                  </a:ext>
                </a:extLst>
              </a:tr>
              <a:tr h="207065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Rent &amp; Rates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£24,000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2461919"/>
                  </a:ext>
                </a:extLst>
              </a:tr>
              <a:tr h="199561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Wages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£21,800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2541665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Drawings and N.I.C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3672089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Utilities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£2,400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658635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Insurances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£4,800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0586423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Repairs and Renewals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£500.00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£550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2156896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 Motor Expenses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£1,200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162982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Phone/Internet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£480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4035513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Advertising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£1,200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140649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Print/Stationery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£350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844270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Miscellaneous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£700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4780309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Loan Repayments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4762095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Bank Charges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£3,600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6641544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Accountancy Fees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£840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6012428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Total Outgoing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£6,910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£6,810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£6,760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£6,910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£7,260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£6,660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£6,660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£6,660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£6,710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£6,760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£6,910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£7,410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£82,420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4154602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Incoming less outgoing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£18,090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£1,190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£3,090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£2,340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£2,340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£2,340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£1,290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£4,590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£39,080  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4687604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Opening Bank Balance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£18,090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£19,280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£21,020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£24,110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£25,850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£28,190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£30,530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£32,870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£34,160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£34,400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£34,490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1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71522163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Closing Bank Balance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£18,090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£19,280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£21,020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£24,110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£25,850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£28,190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£30,530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£32,870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£34,160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£34,400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£34,490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£39,080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4217802"/>
                  </a:ext>
                </a:extLst>
              </a:tr>
              <a:tr h="193260">
                <a:tc>
                  <a:txBody>
                    <a:bodyPr/>
                    <a:lstStyle/>
                    <a:p>
                      <a:pPr fontAlgn="b"/>
                      <a:endParaRPr lang="en-GB" sz="900" b="1" i="0" u="none" strike="noStrike" dirty="0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8351904"/>
                  </a:ext>
                </a:extLst>
              </a:tr>
            </a:tbl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6CD61928-C6DE-7D78-73C0-6E27891D96C3}"/>
              </a:ext>
            </a:extLst>
          </p:cNvPr>
          <p:cNvSpPr txBox="1">
            <a:spLocks/>
          </p:cNvSpPr>
          <p:nvPr/>
        </p:nvSpPr>
        <p:spPr>
          <a:xfrm>
            <a:off x="546652" y="-48039"/>
            <a:ext cx="9404350" cy="79533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/>
              <a:t>Cashflow Forecast</a:t>
            </a:r>
          </a:p>
        </p:txBody>
      </p:sp>
    </p:spTree>
    <p:extLst>
      <p:ext uri="{BB962C8B-B14F-4D97-AF65-F5344CB8AC3E}">
        <p14:creationId xmlns:p14="http://schemas.microsoft.com/office/powerpoint/2010/main" val="13349693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FB3CEA1-88D9-42FB-88ED-1E9807FE6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10" descr="Magnifying glass showing decling performance">
            <a:extLst>
              <a:ext uri="{FF2B5EF4-FFF2-40B4-BE49-F238E27FC236}">
                <a16:creationId xmlns:a16="http://schemas.microsoft.com/office/drawing/2014/main" id="{83411891-A07E-6206-29D9-A7E788AF7A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515" y="664252"/>
            <a:ext cx="7141027" cy="52682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9A6C928E-4252-4F33-8C34-E50A12A31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1FF6A5E-8D83-4CF4-DE88-AEA9D1A1E2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4445330"/>
              </p:ext>
            </p:extLst>
          </p:nvPr>
        </p:nvGraphicFramePr>
        <p:xfrm>
          <a:off x="8218713" y="990600"/>
          <a:ext cx="2601274" cy="47806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01274">
                  <a:extLst>
                    <a:ext uri="{9D8B030D-6E8A-4147-A177-3AD203B41FA5}">
                      <a16:colId xmlns:a16="http://schemas.microsoft.com/office/drawing/2014/main" val="2637159554"/>
                    </a:ext>
                  </a:extLst>
                </a:gridCol>
              </a:tblGrid>
              <a:tr h="190510">
                <a:tc>
                  <a:txBody>
                    <a:bodyPr/>
                    <a:lstStyle/>
                    <a:p>
                      <a:pPr fontAlgn="b"/>
                      <a:endParaRPr lang="en-GB" sz="1100" u="none" strike="noStrike" dirty="0">
                        <a:effectLst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616058611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Total Incoming</a:t>
                      </a:r>
                      <a:endParaRPr lang="en-GB" sz="1100" b="1" i="0" u="none" strike="noStrike" dirty="0">
                        <a:solidFill>
                          <a:srgbClr val="006411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590230889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Stock/ Materials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546989974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Rent &amp; Rates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3521486870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Wages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545266170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Drawings and N.I.C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1449667972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Utilities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884569878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Insurances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153280786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Repairs and Renewals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3194544302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Motor Expenses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511016602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Phone/Internet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4009177968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Advertising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3246741453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Print/Stationery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1544496317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Miscellaneous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1580356236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Loan Repayments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741298119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Bank Charges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1745460532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Accountancy Fees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180770669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Total Outgoing</a:t>
                      </a:r>
                      <a:endParaRPr lang="en-GB" sz="1100" b="1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949512240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Incoming less outgoing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756140154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endParaRPr lang="en-GB" sz="1100" u="none" strike="noStrike">
                        <a:effectLst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3305905530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endParaRPr lang="en-GB" sz="1100" u="none" strike="noStrike" dirty="0">
                        <a:effectLst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849309972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E98EFD9-AB09-5EDC-AAA2-DAD40C29D4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5145466"/>
              </p:ext>
            </p:extLst>
          </p:nvPr>
        </p:nvGraphicFramePr>
        <p:xfrm>
          <a:off x="9949542" y="1034142"/>
          <a:ext cx="1183693" cy="46392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83693">
                  <a:extLst>
                    <a:ext uri="{9D8B030D-6E8A-4147-A177-3AD203B41FA5}">
                      <a16:colId xmlns:a16="http://schemas.microsoft.com/office/drawing/2014/main" val="1570358921"/>
                    </a:ext>
                  </a:extLst>
                </a:gridCol>
              </a:tblGrid>
              <a:tr h="194459">
                <a:tc>
                  <a:txBody>
                    <a:bodyPr/>
                    <a:lstStyle/>
                    <a:p>
                      <a:pPr algn="ctr" fontAlgn="ctr"/>
                      <a:endParaRPr lang="en-GB" sz="900" dirty="0">
                        <a:effectLst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64047466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£121,500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952280020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£20,500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156724513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£24,000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3814504405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£21,800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60849165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983229670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£2,400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87967737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£4,800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561111323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£550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2424099237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£1,200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2791501745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£480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259083616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£1,200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4177492451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£350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830919811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£700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747992545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579639756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£3,600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192885067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£840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513219858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£82,420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2743007409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£39,080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3790960903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endParaRPr lang="en-GB" sz="900" b="1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614833727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endParaRPr lang="en-GB" sz="900" b="1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3542870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330CDFB-EE97-387D-9F32-60394252A027}"/>
              </a:ext>
            </a:extLst>
          </p:cNvPr>
          <p:cNvSpPr txBox="1"/>
          <p:nvPr/>
        </p:nvSpPr>
        <p:spPr>
          <a:xfrm>
            <a:off x="4474029" y="664028"/>
            <a:ext cx="50183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93EE367-DF7B-0D4C-0A0C-BC46F9EEE091}"/>
              </a:ext>
            </a:extLst>
          </p:cNvPr>
          <p:cNvSpPr txBox="1"/>
          <p:nvPr/>
        </p:nvSpPr>
        <p:spPr>
          <a:xfrm>
            <a:off x="2764972" y="566057"/>
            <a:ext cx="493122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rgbClr val="000000"/>
                </a:solidFill>
              </a:rPr>
              <a:t>Profit and Loss</a:t>
            </a:r>
            <a:r>
              <a:rPr lang="en-GB" sz="3200" dirty="0">
                <a:solidFill>
                  <a:srgbClr val="000000"/>
                </a:solidFill>
              </a:rPr>
              <a:t>​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93649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7AADD-480A-E9D0-83EB-6857A12E4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502" y="660400"/>
            <a:ext cx="12008498" cy="6390238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BAKERpedia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.(2022)https://bakerpedia.com/processes/bakery-management/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Chron Contributor.(18 May 2021)https://smallbusiness.chron.com/goals-opening-bakery-25383.html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CFI Team, (2022), Products and Services, (Online),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https://corporatefinanceinstitute.com/resources/knowledge/other/products-and-services/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 on 10 July 2022)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Coursehero.com/file/67055328/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-analysis-food-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industrypptx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https://bakerpedia.com/processes/bakery-management/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https://smallbusiness.chron.com/goals-opening-bakery-25383.html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Kopp, C. (2021), Partnership, Investopedia, [Online], available at: https://www.investopedia.com/terms/p/partnership.asp , [Accessed on 11/01/2022]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Madison Majeed. (Oct 18, 2019). What a Marketing Audit. Retrieved from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https://www.smartbugmedia.com/blog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/marketing-audit</a:t>
            </a:r>
            <a:b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Occupational health services and employers - GOV.UK (www.gov.uk) Published 2 April 2019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Steve Harvey. ( Mar 12, 2016). How to conduct a marketing audit. Retrieved from https://fabrikbrands.com/how-to-conduct-a-marketing-audit/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Source: Business Link UK, Adapted for Québec by Info entrepreneurs 2009. https://m.infoentrepreneurs.org/en/guides/understand-your-competitors/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https://www.quora.com/What-are-the-common-SWOT-analysis-of-a-bakery-or-bakeshop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Stanciu, S., 2019, Confectionery Sector in Romania: Market Overview, Proceedings of the 33rd International Business Information Management Association Conference: Education Excellence and Innovation Management through Vision 2020 (Granada, Spain, April 10-11, 2019), Vol. I-X, pp. 3783-3794, Ed. Soliman, K.S., ISBN: 978-0-9998551-2-6, WOS: 000503988805078, 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DB9F05-C575-0AAA-4CD9-4E695139396B}"/>
              </a:ext>
            </a:extLst>
          </p:cNvPr>
          <p:cNvSpPr txBox="1"/>
          <p:nvPr/>
        </p:nvSpPr>
        <p:spPr>
          <a:xfrm>
            <a:off x="4850946" y="219075"/>
            <a:ext cx="2136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9791596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7" ma:contentTypeDescription="Create a new document." ma:contentTypeScope="" ma:versionID="bb68af9a08aae3d38e007fef8d82a879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0ee31b5605bda83a0a0a9024347e7a62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0981794-8E4E-442A-9814-9D2E627017E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F4C4805-56D0-47D1-BD3D-6881B7D86336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be49ff73-cec0-4379-9da8-63ff3cc411bb"/>
    <ds:schemaRef ds:uri="90b58af8-24e5-4252-ab67-b2f2985aee88"/>
  </ds:schemaRefs>
</ds:datastoreItem>
</file>

<file path=customXml/itemProps3.xml><?xml version="1.0" encoding="utf-8"?>
<ds:datastoreItem xmlns:ds="http://schemas.openxmlformats.org/officeDocument/2006/customXml" ds:itemID="{6F68E443-A986-4EA5-B647-C34A0448DB3C}">
  <ds:schemaRefs>
    <ds:schemaRef ds:uri="http://schemas.microsoft.com/office/2006/metadata/properties"/>
    <ds:schemaRef ds:uri="http://www.w3.org/2000/xmln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1115</TotalTime>
  <Words>2079</Words>
  <Application>Microsoft Office PowerPoint</Application>
  <PresentationFormat>Widescreen</PresentationFormat>
  <Paragraphs>144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</vt:lpstr>
      <vt:lpstr>INTRODUCTION</vt:lpstr>
      <vt:lpstr>              Overview- SWEET&amp;SALTY  </vt:lpstr>
      <vt:lpstr>PowerPoint Presentation</vt:lpstr>
      <vt:lpstr> </vt:lpstr>
      <vt:lpstr>PowerPoint Presentation</vt:lpstr>
      <vt:lpstr>                Target Market</vt:lpstr>
      <vt:lpstr>                       Marketing Plan</vt:lpstr>
      <vt:lpstr>PowerPoint Presentation</vt:lpstr>
      <vt:lpstr>PowerPoint Presentation</vt:lpstr>
      <vt:lpstr>PowerPoint Presentation</vt:lpstr>
      <vt:lpstr>BAKERpedia.(2022)https://bakerpedia.com/processes/bakery-management/  Chron Contributor.(18 May 2021)https://smallbusiness.chron.com/goals-opening-bakery-25383.html  CFI Team, (2022), Products and Services, (Online), Available at: https://corporatefinanceinstitute.com/resources/knowledge/other/products-and-services/ (Accessed on 10 July 2022)  Coursehero.com/file/67055328/pestel-analysis-food-industrypptx  https://bakerpedia.com/processes/bakery-management/  https://smallbusiness.chron.com/goals-opening-bakery-25383.html  Kopp, C. (2021), Partnership, Investopedia, [Online], available at: https://www.investopedia.com/terms/p/partnership.asp , [Accessed on 11/01/2022]  Madison Majeed. (Oct 18, 2019). What a Marketing Audit. Retrieved from https://www.smartbugmedia.com/blog/marketing-audit  Occupational health services and employers - GOV.UK (www.gov.uk) Published 2 April 2019  Steve Harvey. ( Mar 12, 2016). How to conduct a marketing audit. Retrieved from https://fabrikbrands.com/how-to-conduct-a-marketing-audit/  Source: Business Link UK, Adapted for Québec by Info entrepreneurs 2009. https://m.infoentrepreneurs.org/en/guides/understand-your-competitors/ https://www.quora.com/What-are-the-common-SWOT-analysis-of-a-bakery-or-bakeshop  Stanciu, S., 2019, Confectionery Sector in Romania: Market Overview, Proceedings of the 33rd International Business Information Management Association Conference: Education Excellence and Innovation Management through Vision 2020 (Granada, Spain, April 10-11, 2019), Vol. I-X, pp. 3783-3794, Ed. Soliman, K.S., ISBN: 978-0-9998551-2-6, WOS: 000503988805078,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team</dc:title>
  <dc:creator>Andreea Rotariu (2107119)</dc:creator>
  <cp:lastModifiedBy>Cristina Anton (2110293)</cp:lastModifiedBy>
  <cp:revision>1983</cp:revision>
  <dcterms:created xsi:type="dcterms:W3CDTF">2022-06-25T14:33:51Z</dcterms:created>
  <dcterms:modified xsi:type="dcterms:W3CDTF">2022-07-24T13:19:17Z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