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79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761"/>
  </p:normalViewPr>
  <p:slideViewPr>
    <p:cSldViewPr snapToGrid="0" snapToObjects="1">
      <p:cViewPr varScale="1">
        <p:scale>
          <a:sx n="106" d="100"/>
          <a:sy n="106" d="100"/>
        </p:scale>
        <p:origin x="170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B74215-DA64-CD40-BFB9-3AFE294ADC49}" type="datetimeFigureOut">
              <a:rPr lang="en-US" smtClean="0"/>
              <a:t>9/18/25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9123E5-633D-444C-B36E-0DB16FE93E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59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23C9E2B-83D5-4180-A44C-DFDCF5971F62}" type="slidenum">
              <a:rPr lang="en-GB"/>
              <a:pPr/>
              <a:t>4</a:t>
            </a:fld>
            <a:endParaRPr lang="en-GB"/>
          </a:p>
        </p:txBody>
      </p:sp>
      <p:sp>
        <p:nvSpPr>
          <p:cNvPr id="513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3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805BC47-F34A-4C96-9179-BC65E332EE03}" type="slidenum">
              <a:rPr lang="en-GB"/>
              <a:pPr/>
              <a:t>6</a:t>
            </a:fld>
            <a:endParaRPr lang="en-GB"/>
          </a:p>
        </p:txBody>
      </p:sp>
      <p:sp>
        <p:nvSpPr>
          <p:cNvPr id="519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9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67187AB-9265-413F-9CF7-458CE7DA8B81}" type="slidenum">
              <a:rPr lang="en-GB"/>
              <a:pPr/>
              <a:t>7</a:t>
            </a:fld>
            <a:endParaRPr lang="en-GB"/>
          </a:p>
        </p:txBody>
      </p:sp>
      <p:sp>
        <p:nvSpPr>
          <p:cNvPr id="515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5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30CE148-A545-4E11-A9D0-2621BD43CAB2}" type="slidenum">
              <a:rPr lang="en-GB"/>
              <a:pPr/>
              <a:t>9</a:t>
            </a:fld>
            <a:endParaRPr lang="en-GB"/>
          </a:p>
        </p:txBody>
      </p:sp>
      <p:sp>
        <p:nvSpPr>
          <p:cNvPr id="521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1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30CE99-1BB7-459F-A457-1A7FD8330B5D}" type="slidenum">
              <a:rPr lang="en-GB"/>
              <a:pPr/>
              <a:t>10</a:t>
            </a:fld>
            <a:endParaRPr lang="en-GB"/>
          </a:p>
        </p:txBody>
      </p:sp>
      <p:sp>
        <p:nvSpPr>
          <p:cNvPr id="517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7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D08CD1-4B21-43A5-92B2-9ABA685F7320}" type="slidenum">
              <a:rPr lang="en-GB"/>
              <a:pPr/>
              <a:t>12</a:t>
            </a:fld>
            <a:endParaRPr lang="en-GB"/>
          </a:p>
        </p:txBody>
      </p:sp>
      <p:sp>
        <p:nvSpPr>
          <p:cNvPr id="523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3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D6447EB-8C4D-414B-A6CB-3694D43FEA35}" type="slidenum">
              <a:rPr lang="en-GB"/>
              <a:pPr/>
              <a:t>13</a:t>
            </a:fld>
            <a:endParaRPr lang="en-GB"/>
          </a:p>
        </p:txBody>
      </p:sp>
      <p:sp>
        <p:nvSpPr>
          <p:cNvPr id="471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7D7FB4F-D107-48AD-8FE0-0D49380B54F2}" type="slidenum">
              <a:rPr lang="en-GB"/>
              <a:pPr/>
              <a:t>14</a:t>
            </a:fld>
            <a:endParaRPr lang="en-GB"/>
          </a:p>
        </p:txBody>
      </p:sp>
      <p:sp>
        <p:nvSpPr>
          <p:cNvPr id="489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9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4798114"/>
            <a:ext cx="91440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/>
              <a:t>Measuring Intensity, Directional Perceptions </a:t>
            </a:r>
            <a:br>
              <a:rPr lang="en-GB" sz="3200" dirty="0"/>
            </a:br>
            <a:r>
              <a:rPr lang="en-GB" sz="3200" dirty="0"/>
              <a:t>and Frequency of Intrusions</a:t>
            </a:r>
          </a:p>
          <a:p>
            <a:pPr algn="ctr"/>
            <a:r>
              <a:rPr lang="en-GB" sz="3200" dirty="0"/>
              <a:t>Competitive State Anxiety – Part 3 Week 2 </a:t>
            </a:r>
          </a:p>
        </p:txBody>
      </p:sp>
    </p:spTree>
    <p:extLst>
      <p:ext uri="{BB962C8B-B14F-4D97-AF65-F5344CB8AC3E}">
        <p14:creationId xmlns:p14="http://schemas.microsoft.com/office/powerpoint/2010/main" val="2060409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Modified CSAI-2 (Task)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781337" y="1844824"/>
            <a:ext cx="7446963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>
              <a:lnSpc>
                <a:spcPct val="80000"/>
              </a:lnSpc>
            </a:pPr>
            <a:r>
              <a:rPr lang="en-GB" sz="1800" dirty="0"/>
              <a:t>Intensity scale…. Level or the amount that you are experiencing the symptom</a:t>
            </a:r>
          </a:p>
          <a:p>
            <a:pPr lvl="1">
              <a:lnSpc>
                <a:spcPct val="80000"/>
              </a:lnSpc>
            </a:pPr>
            <a:r>
              <a:rPr lang="en-GB" sz="1600" dirty="0"/>
              <a:t>1 “not at all” to 4 “very much so”</a:t>
            </a:r>
          </a:p>
          <a:p>
            <a:pPr lvl="1">
              <a:lnSpc>
                <a:spcPct val="80000"/>
              </a:lnSpc>
            </a:pPr>
            <a:endParaRPr lang="en-GB" sz="1600" dirty="0"/>
          </a:p>
          <a:p>
            <a:pPr>
              <a:lnSpc>
                <a:spcPct val="80000"/>
              </a:lnSpc>
            </a:pPr>
            <a:r>
              <a:rPr lang="en-GB" sz="1800" dirty="0"/>
              <a:t>Directional Perceptions scale…. Whether you interpret your felt intensity levels as facilitative (positive) or debilitative (negative) to your upcoming performance</a:t>
            </a:r>
          </a:p>
          <a:p>
            <a:pPr lvl="1">
              <a:lnSpc>
                <a:spcPct val="80000"/>
              </a:lnSpc>
            </a:pPr>
            <a:r>
              <a:rPr lang="en-GB" sz="1600" dirty="0"/>
              <a:t>-3 “very negative” to +3 “very positive” (0 = unimportant)</a:t>
            </a:r>
          </a:p>
          <a:p>
            <a:pPr>
              <a:lnSpc>
                <a:spcPct val="80000"/>
              </a:lnSpc>
            </a:pPr>
            <a:endParaRPr lang="en-GB" sz="1800" dirty="0"/>
          </a:p>
          <a:p>
            <a:pPr>
              <a:lnSpc>
                <a:spcPct val="80000"/>
              </a:lnSpc>
            </a:pPr>
            <a:r>
              <a:rPr lang="en-GB" sz="1800" dirty="0"/>
              <a:t>Frequency scale…. The amount of time you are experiencing the symptoms for (How often are they occurring for at that time)</a:t>
            </a:r>
          </a:p>
          <a:p>
            <a:pPr lvl="1">
              <a:lnSpc>
                <a:spcPct val="80000"/>
              </a:lnSpc>
            </a:pPr>
            <a:r>
              <a:rPr lang="en-GB" sz="1600" dirty="0"/>
              <a:t>1 “never” to 7 “all of the time”</a:t>
            </a:r>
            <a:endParaRPr lang="en-US" sz="1600" dirty="0"/>
          </a:p>
          <a:p>
            <a:pPr>
              <a:lnSpc>
                <a:spcPct val="80000"/>
              </a:lnSpc>
            </a:pPr>
            <a:endParaRPr lang="en-US" sz="1800" dirty="0"/>
          </a:p>
          <a:p>
            <a:pPr>
              <a:lnSpc>
                <a:spcPct val="80000"/>
              </a:lnSpc>
            </a:pPr>
            <a:r>
              <a:rPr lang="en-US" sz="1800" dirty="0"/>
              <a:t>Three constructs within the inventory </a:t>
            </a:r>
          </a:p>
          <a:p>
            <a:pPr lvl="1">
              <a:lnSpc>
                <a:spcPct val="80000"/>
              </a:lnSpc>
            </a:pPr>
            <a:r>
              <a:rPr lang="en-US" sz="1600" dirty="0"/>
              <a:t>Cognitive anxiety</a:t>
            </a:r>
          </a:p>
          <a:p>
            <a:pPr lvl="1">
              <a:lnSpc>
                <a:spcPct val="80000"/>
              </a:lnSpc>
            </a:pPr>
            <a:r>
              <a:rPr lang="en-US" sz="1600" dirty="0"/>
              <a:t>Somatic anxiety</a:t>
            </a:r>
          </a:p>
          <a:p>
            <a:pPr lvl="1">
              <a:lnSpc>
                <a:spcPct val="80000"/>
              </a:lnSpc>
            </a:pPr>
            <a:r>
              <a:rPr lang="en-US" sz="1600" dirty="0"/>
              <a:t>Self-confidence</a:t>
            </a:r>
          </a:p>
        </p:txBody>
      </p:sp>
    </p:spTree>
    <p:extLst>
      <p:ext uri="{BB962C8B-B14F-4D97-AF65-F5344CB8AC3E}">
        <p14:creationId xmlns:p14="http://schemas.microsoft.com/office/powerpoint/2010/main" val="155677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Task…..</a:t>
            </a:r>
          </a:p>
        </p:txBody>
      </p:sp>
      <p:sp>
        <p:nvSpPr>
          <p:cNvPr id="4" name="Rectangle 3"/>
          <p:cNvSpPr/>
          <p:nvPr/>
        </p:nvSpPr>
        <p:spPr>
          <a:xfrm>
            <a:off x="-8562" y="1772816"/>
            <a:ext cx="9144000" cy="35825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400" dirty="0"/>
              <a:t>Recreate the thoughts and feelings you experienced prior to the most important sporting event you have competed in.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Use the frame of reference for a time period of 1 hour prior to performance </a:t>
            </a:r>
          </a:p>
          <a:p>
            <a:pPr lvl="1">
              <a:lnSpc>
                <a:spcPct val="90000"/>
              </a:lnSpc>
            </a:pPr>
            <a:endParaRPr lang="en-GB" sz="2000" dirty="0"/>
          </a:p>
          <a:p>
            <a:pPr marL="342900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400" dirty="0"/>
              <a:t>Read the instructions above carefully and then: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Complete question 1 across the dimensions of intensity, direction and frequency of intrusion before moving to question 2. 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Repeat this process for all 27 questions. 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	(i.e., don’t move onto the next question until you have completed the 	intensity and frequency of intrusion dimensions for the statement you 	have just read).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53595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Cognitive Intensity</a:t>
            </a:r>
          </a:p>
          <a:p>
            <a:pPr lvl="1"/>
            <a:r>
              <a:rPr lang="en-GB" dirty="0"/>
              <a:t>Add the scores you have circled (between 1 and 4) for the following items (your score should fall between 9 and 36).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1     4	7	10	13	16	19	22	25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CA Intensity score </a:t>
            </a:r>
            <a:r>
              <a:rPr lang="en-GB" u="sng" dirty="0"/>
              <a:t>		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Scoring….</a:t>
            </a:r>
          </a:p>
        </p:txBody>
      </p:sp>
    </p:spTree>
    <p:extLst>
      <p:ext uri="{BB962C8B-B14F-4D97-AF65-F5344CB8AC3E}">
        <p14:creationId xmlns:p14="http://schemas.microsoft.com/office/powerpoint/2010/main" val="31991027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412776"/>
            <a:ext cx="8640960" cy="4114800"/>
          </a:xfrm>
        </p:spPr>
        <p:txBody>
          <a:bodyPr/>
          <a:lstStyle/>
          <a:p>
            <a:pPr algn="just"/>
            <a:r>
              <a:rPr lang="en-US"/>
              <a:t>Cognitive Direction: </a:t>
            </a:r>
          </a:p>
          <a:p>
            <a:pPr lvl="1" algn="just"/>
            <a:r>
              <a:rPr lang="en-US"/>
              <a:t>Add the scores you have circled between -3 and +3 for each of the following items (take into account the sign). The result should be a total between -27 and +27.</a:t>
            </a:r>
          </a:p>
          <a:p>
            <a:pPr>
              <a:buFontTx/>
              <a:buNone/>
            </a:pPr>
            <a:endParaRPr lang="en-US" sz="1200"/>
          </a:p>
          <a:p>
            <a:pPr>
              <a:buFontTx/>
              <a:buNone/>
            </a:pPr>
            <a:r>
              <a:rPr lang="en-US"/>
              <a:t>Items: 1   4   7   10   13    16   19    22    25</a:t>
            </a:r>
          </a:p>
          <a:p>
            <a:pPr>
              <a:buFontTx/>
              <a:buNone/>
            </a:pPr>
            <a:endParaRPr lang="en-US" sz="1400"/>
          </a:p>
          <a:p>
            <a:pPr>
              <a:buFontTx/>
              <a:buNone/>
            </a:pPr>
            <a:r>
              <a:rPr lang="en-US"/>
              <a:t>CA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6211143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Cognitive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1	      4	7	10	13	16	19	22	25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CA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06150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/>
              <a:t>Somatic Intensity</a:t>
            </a:r>
          </a:p>
          <a:p>
            <a:pPr lvl="1"/>
            <a:r>
              <a:rPr lang="en-GB" sz="2000" dirty="0"/>
              <a:t>Add the scores you have circled (between 1 and 4) for the following items (your score should fall between 9 and 36).</a:t>
            </a:r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>
              <a:buFontTx/>
              <a:buNone/>
            </a:pPr>
            <a:r>
              <a:rPr lang="en-GB" sz="2400" dirty="0"/>
              <a:t>Items: 2	       5	8	11	</a:t>
            </a:r>
          </a:p>
          <a:p>
            <a:pPr>
              <a:buFontTx/>
              <a:buNone/>
            </a:pPr>
            <a:r>
              <a:rPr lang="en-GB" sz="2400" dirty="0"/>
              <a:t>		14*(reversed scoring. 4 = 1, 3 = 2, 2 = 3, 1 = 4)	</a:t>
            </a:r>
          </a:p>
          <a:p>
            <a:pPr>
              <a:buFontTx/>
              <a:buNone/>
            </a:pPr>
            <a:r>
              <a:rPr lang="en-GB" sz="2400" dirty="0"/>
              <a:t>		17	20	23	26</a:t>
            </a:r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r>
              <a:rPr lang="en-GB" sz="2400" dirty="0"/>
              <a:t>SA Intensity score </a:t>
            </a:r>
            <a:r>
              <a:rPr lang="en-GB" sz="2400" u="sng" dirty="0"/>
              <a:t>		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846053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US" sz="2400"/>
              <a:t>Somatic Direction:</a:t>
            </a:r>
          </a:p>
          <a:p>
            <a:pPr lvl="1" algn="just">
              <a:lnSpc>
                <a:spcPct val="90000"/>
              </a:lnSpc>
            </a:pPr>
            <a:r>
              <a:rPr lang="en-US" sz="2000"/>
              <a:t>Add the scores you have circled between -3 and +3 for each of the following items (take into account the sign). The result should be a total between -27 and +27.</a:t>
            </a:r>
          </a:p>
          <a:p>
            <a:pPr lvl="1">
              <a:lnSpc>
                <a:spcPct val="90000"/>
              </a:lnSpc>
            </a:pPr>
            <a:endParaRPr lang="en-US" sz="2000"/>
          </a:p>
          <a:p>
            <a:pPr>
              <a:lnSpc>
                <a:spcPct val="90000"/>
              </a:lnSpc>
              <a:buFontTx/>
              <a:buNone/>
            </a:pPr>
            <a:endParaRPr lang="en-US" sz="2400"/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Items: 	2    5    8    11  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			14 </a:t>
            </a:r>
            <a:r>
              <a:rPr lang="en-US" sz="1800"/>
              <a:t>(no reverse scoring on direction scale)</a:t>
            </a:r>
            <a:r>
              <a:rPr lang="en-US" sz="2400"/>
              <a:t>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			17    20    23    26</a:t>
            </a:r>
          </a:p>
          <a:p>
            <a:pPr>
              <a:lnSpc>
                <a:spcPct val="90000"/>
              </a:lnSpc>
              <a:buFontTx/>
              <a:buNone/>
            </a:pPr>
            <a:endParaRPr lang="en-US" sz="2400"/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SA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13084121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Somatic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2	       5	8	11	14	17	20	23	26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SA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94118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Self-Confidence Intensity</a:t>
            </a:r>
          </a:p>
          <a:p>
            <a:pPr lvl="1"/>
            <a:r>
              <a:rPr lang="en-GB" dirty="0"/>
              <a:t>Add the scores you have circled (between 1 and 4) for the following items (your score should fall between 9 and 36).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3	       6	9	12	15	18	21	24	27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SC Intensity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8227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6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Scoring the inventory…</a:t>
            </a:r>
            <a:endParaRPr lang="en-US" sz="2800" dirty="0"/>
          </a:p>
        </p:txBody>
      </p:sp>
      <p:sp>
        <p:nvSpPr>
          <p:cNvPr id="526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400"/>
              <a:t>Self-Confidence Direction</a:t>
            </a:r>
          </a:p>
          <a:p>
            <a:pPr lvl="1" algn="just"/>
            <a:r>
              <a:rPr lang="en-US" sz="2000"/>
              <a:t>Add the scores you have circled between -3 and +3 for each of the following items (take into account the sign). The result should be a total between -27 and +27.</a:t>
            </a:r>
          </a:p>
          <a:p>
            <a:pPr lvl="1">
              <a:buFontTx/>
              <a:buNone/>
            </a:pPr>
            <a:endParaRPr lang="en-US" sz="2000"/>
          </a:p>
          <a:p>
            <a:pPr>
              <a:buFontTx/>
              <a:buNone/>
            </a:pPr>
            <a:endParaRPr lang="en-US" sz="2400"/>
          </a:p>
          <a:p>
            <a:pPr>
              <a:buFontTx/>
              <a:buNone/>
            </a:pPr>
            <a:r>
              <a:rPr lang="en-US" sz="2400"/>
              <a:t>Items: 	3    6    9    12    15    18    21    24    27</a:t>
            </a:r>
          </a:p>
          <a:p>
            <a:pPr>
              <a:buFontTx/>
              <a:buNone/>
            </a:pPr>
            <a:endParaRPr lang="en-US" sz="2400"/>
          </a:p>
          <a:p>
            <a:pPr>
              <a:buFontTx/>
              <a:buNone/>
            </a:pPr>
            <a:r>
              <a:rPr lang="en-US" sz="2400"/>
              <a:t>SC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6049743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Self-Confidence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3       6	9	12	15	18	21	24	27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SC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9466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0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484313"/>
            <a:ext cx="8569325" cy="468153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Cognitive Intensity = 	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Cognitive Direction = 	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Cognitive frequency of intrusion =		     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endParaRPr lang="en-GB" sz="2400" u="sng" dirty="0"/>
          </a:p>
          <a:p>
            <a:pPr>
              <a:lnSpc>
                <a:spcPct val="90000"/>
              </a:lnSpc>
            </a:pPr>
            <a:r>
              <a:rPr lang="en-GB" sz="2400" dirty="0"/>
              <a:t>Somatic Intensity = 	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Somatic Direction = 	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Somatic frequency of intrusions = 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endParaRPr lang="en-GB" sz="2400" u="sng" dirty="0"/>
          </a:p>
          <a:p>
            <a:pPr>
              <a:lnSpc>
                <a:spcPct val="90000"/>
              </a:lnSpc>
            </a:pPr>
            <a:r>
              <a:rPr lang="en-GB" sz="2400" dirty="0"/>
              <a:t>Self-confidence intensity =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Self-confidence Direction = 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Self-confidence frequency of intrusions = 		</a:t>
            </a:r>
            <a:r>
              <a:rPr lang="en-GB" sz="2400" u="sng" dirty="0"/>
              <a:t>		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237089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4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628775"/>
            <a:ext cx="8784976" cy="4537075"/>
          </a:xfrm>
        </p:spPr>
        <p:txBody>
          <a:bodyPr/>
          <a:lstStyle/>
          <a:p>
            <a:r>
              <a:rPr lang="en-GB" dirty="0"/>
              <a:t>Your individual scores </a:t>
            </a:r>
          </a:p>
          <a:p>
            <a:endParaRPr lang="en-GB" dirty="0"/>
          </a:p>
          <a:p>
            <a:pPr lvl="1"/>
            <a:r>
              <a:rPr lang="en-GB" sz="2800" dirty="0"/>
              <a:t>Issues with the inventory?</a:t>
            </a:r>
          </a:p>
          <a:p>
            <a:pPr lvl="1"/>
            <a:r>
              <a:rPr lang="en-GB" sz="2800" dirty="0"/>
              <a:t>Appropriateness/applicability of the three dimensions?</a:t>
            </a:r>
          </a:p>
          <a:p>
            <a:pPr lvl="1"/>
            <a:r>
              <a:rPr lang="en-GB" sz="2800" dirty="0"/>
              <a:t>Critique the questions </a:t>
            </a:r>
          </a:p>
          <a:p>
            <a:pPr lvl="1"/>
            <a:r>
              <a:rPr lang="en-GB" sz="2800" dirty="0"/>
              <a:t>Critique the measurement of each dimension</a:t>
            </a:r>
          </a:p>
          <a:p>
            <a:pPr lvl="1"/>
            <a:r>
              <a:rPr lang="en-GB" sz="2800" dirty="0"/>
              <a:t>How easy was it to recall intensity versus </a:t>
            </a:r>
            <a:r>
              <a:rPr lang="en-GB" sz="2800"/>
              <a:t>frequency information?</a:t>
            </a:r>
            <a:endParaRPr lang="en-GB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Task: Issues to Consider</a:t>
            </a:r>
          </a:p>
        </p:txBody>
      </p:sp>
    </p:spTree>
    <p:extLst>
      <p:ext uri="{BB962C8B-B14F-4D97-AF65-F5344CB8AC3E}">
        <p14:creationId xmlns:p14="http://schemas.microsoft.com/office/powerpoint/2010/main" val="3670314617"/>
      </p:ext>
    </p:extLst>
  </p:cSld>
  <p:clrMapOvr>
    <a:masterClrMapping/>
  </p:clrMapOvr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125</TotalTime>
  <Words>910</Words>
  <Application>Microsoft Macintosh PowerPoint</Application>
  <PresentationFormat>On-screen Show (4:3)</PresentationFormat>
  <Paragraphs>125</Paragraphs>
  <Slides>14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Rockwell</vt:lpstr>
      <vt:lpstr>Wingdings</vt:lpstr>
      <vt:lpstr>Advantage</vt:lpstr>
      <vt:lpstr>PowerPoint Presentation</vt:lpstr>
      <vt:lpstr>Modified CSAI-2 (Task)</vt:lpstr>
      <vt:lpstr>Task…..</vt:lpstr>
      <vt:lpstr>Scoring….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Scoring the inventory…</vt:lpstr>
      <vt:lpstr>PowerPoint Presentation</vt:lpstr>
      <vt:lpstr>PowerPoint Presentation</vt:lpstr>
      <vt:lpstr>Task: Issues to Consider</vt:lpstr>
    </vt:vector>
  </TitlesOfParts>
  <Company>Trinity Saint David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Anxiety Part 2</dc:title>
  <dc:creator>SHOE4</dc:creator>
  <cp:lastModifiedBy>Alison Connaughton</cp:lastModifiedBy>
  <cp:revision>15</cp:revision>
  <dcterms:created xsi:type="dcterms:W3CDTF">2016-02-08T21:43:07Z</dcterms:created>
  <dcterms:modified xsi:type="dcterms:W3CDTF">2025-09-18T15:21:02Z</dcterms:modified>
</cp:coreProperties>
</file>