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07" r:id="rId1"/>
  </p:sldMasterIdLst>
  <p:notesMasterIdLst>
    <p:notesMasterId r:id="rId26"/>
  </p:notesMasterIdLst>
  <p:handoutMasterIdLst>
    <p:handoutMasterId r:id="rId27"/>
  </p:handoutMasterIdLst>
  <p:sldIdLst>
    <p:sldId id="397" r:id="rId2"/>
    <p:sldId id="398" r:id="rId3"/>
    <p:sldId id="453" r:id="rId4"/>
    <p:sldId id="399" r:id="rId5"/>
    <p:sldId id="417" r:id="rId6"/>
    <p:sldId id="418" r:id="rId7"/>
    <p:sldId id="419" r:id="rId8"/>
    <p:sldId id="420" r:id="rId9"/>
    <p:sldId id="404" r:id="rId10"/>
    <p:sldId id="422" r:id="rId11"/>
    <p:sldId id="423" r:id="rId12"/>
    <p:sldId id="425" r:id="rId13"/>
    <p:sldId id="426" r:id="rId14"/>
    <p:sldId id="427" r:id="rId15"/>
    <p:sldId id="428" r:id="rId16"/>
    <p:sldId id="429" r:id="rId17"/>
    <p:sldId id="432" r:id="rId18"/>
    <p:sldId id="433" r:id="rId19"/>
    <p:sldId id="435" r:id="rId20"/>
    <p:sldId id="436" r:id="rId21"/>
    <p:sldId id="437" r:id="rId22"/>
    <p:sldId id="440" r:id="rId23"/>
    <p:sldId id="441" r:id="rId24"/>
    <p:sldId id="444" r:id="rId2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5D7A"/>
    <a:srgbClr val="6666FF"/>
    <a:srgbClr val="7E019B"/>
    <a:srgbClr val="9BE1C1"/>
    <a:srgbClr val="32AC98"/>
    <a:srgbClr val="74C297"/>
    <a:srgbClr val="DC8EA2"/>
    <a:srgbClr val="A3A3FF"/>
    <a:srgbClr val="000099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13" autoAdjust="0"/>
    <p:restoredTop sz="72015" autoAdjust="0"/>
  </p:normalViewPr>
  <p:slideViewPr>
    <p:cSldViewPr>
      <p:cViewPr varScale="1">
        <p:scale>
          <a:sx n="86" d="100"/>
          <a:sy n="86" d="100"/>
        </p:scale>
        <p:origin x="63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82" y="-9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45237A-B399-49EE-B2FF-600B7D56436E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8CE6E-6F9A-4AD1-B363-EEFF7778FA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66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92ADBF66-F0CC-4DAB-9333-BF500B6C7EFC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1210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6E9D56-5FFB-4951-BB1E-FB48147177F3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68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12BEF4-B9A4-43FA-B20A-557D707B23E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68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9EDE51-36FE-4D5E-8038-E1D0279FD3A6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68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E0574F-88C6-444C-9EEF-B81D4E3CEA7E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68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C2CF94-FC9E-493A-BD6E-A8596A91175B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69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50E6C6-3FC6-4DF6-8C6F-6713C939F6EE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69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8B6F4C-5E37-40DE-B827-8BFD56212BF6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69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9EA489-43E5-4294-B751-162FCC7DA6BF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69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14D870-A4D8-4C84-999D-29D43AB20F2A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70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CD26BF-2505-4B73-B75B-883DFD036438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70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8F6839-9BF2-4F7B-A058-F1A9B9C33703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70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FABE7B-9C2C-4722-9BA1-2C88F2B50622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71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B7C768-A162-4771-AE04-FB0A927BBE98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71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DBF66-F0CC-4DAB-9333-BF500B6C7EFC}" type="slidenum">
              <a:rPr lang="en-US" smtClean="0"/>
              <a:pPr/>
              <a:t>24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218709" y="685800"/>
            <a:ext cx="4620491" cy="3048000"/>
          </a:xfrm>
        </p:spPr>
        <p:txBody>
          <a:bodyPr/>
          <a:lstStyle>
            <a:lvl1pPr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778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67200" y="4087091"/>
            <a:ext cx="4495800" cy="11430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 b="0"/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77894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0010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C40F69EC-1F93-4232-9A1D-BF86D52CF49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7896" name="Line 8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54" y="1066800"/>
            <a:ext cx="3263220" cy="4191000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2000"/>
            <a:ext cx="7772400" cy="1524000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C05ACC-EDD1-4689-A7AB-7148A252714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80772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2657EA48-4CE3-4FBF-81CB-194B6A5B0D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1B2ADB9-475E-404E-B348-0DC3C184A0E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153400" cy="12493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F9A0492-1867-4F8C-9AF5-EDC5B784C7F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B38735-2051-4104-8F91-58F33EB7244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E5F10BF-1F41-4B93-A952-4880F9B137A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9F96FD0-373F-48FF-919C-FACE3A3501A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04F12C-23AB-4388-B2F8-8E520A9B192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A3579C-0CB4-45DF-8126-A19B23FBD25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2605EC3-3D5B-47B3-A7FB-150717F61A4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57200"/>
            <a:ext cx="7848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848600" y="6248400"/>
            <a:ext cx="1066800" cy="457200"/>
          </a:xfrm>
        </p:spPr>
        <p:txBody>
          <a:bodyPr/>
          <a:lstStyle>
            <a:lvl1pPr>
              <a:defRPr/>
            </a:lvl1pPr>
          </a:lstStyle>
          <a:p>
            <a:fld id="{10C05ACC-EDD1-4689-A7AB-7148A252714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strips dir="rd"/>
  </p:transition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AFC5C9">
                <a:lumMod val="90000"/>
                <a:lumOff val="10000"/>
                <a:alpha val="66000"/>
              </a:srgbClr>
            </a:gs>
            <a:gs pos="57000">
              <a:srgbClr val="D2E2F6"/>
            </a:gs>
            <a:gs pos="93000">
              <a:srgbClr val="4F6F7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457200"/>
            <a:ext cx="7848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7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81200"/>
            <a:ext cx="7924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76869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5800" y="6248400"/>
            <a:ext cx="60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10C05ACC-EDD1-4689-A7AB-7148A252714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6871" name="Line 7"/>
          <p:cNvSpPr>
            <a:spLocks noChangeShapeType="1"/>
          </p:cNvSpPr>
          <p:nvPr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82550">
            <a:solidFill>
              <a:srgbClr val="006C00"/>
            </a:solidFill>
            <a:round/>
            <a:headEnd/>
            <a:tailEnd/>
          </a:ln>
          <a:effectLst>
            <a:outerShdw blurRad="50800" dist="50800" dir="5400000" algn="ctr" rotWithShape="0">
              <a:schemeClr val="tx1"/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6248400"/>
            <a:ext cx="8077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© 2013 </a:t>
            </a:r>
            <a:r>
              <a:rPr lang="en-US" sz="1050" dirty="0" err="1"/>
              <a:t>Cengage</a:t>
            </a:r>
            <a:r>
              <a:rPr lang="en-US" sz="1050" dirty="0"/>
              <a:t>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</p:sldLayoutIdLst>
  <p:transition spd="slow">
    <p:strips dir="rd"/>
  </p:transition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8305800" cy="1524000"/>
          </a:xfrm>
        </p:spPr>
        <p:txBody>
          <a:bodyPr/>
          <a:lstStyle/>
          <a:p>
            <a:r>
              <a:rPr lang="en-US" sz="3400" dirty="0"/>
              <a:t>Assessing Benefits for Environmental Decision Making</a:t>
            </a:r>
          </a:p>
        </p:txBody>
      </p:sp>
    </p:spTree>
  </p:cSld>
  <p:clrMapOvr>
    <a:masterClrMapping/>
  </p:clrMapOvr>
  <p:transition spd="slow">
    <p:strips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8077200" cy="1143000"/>
          </a:xfrm>
        </p:spPr>
        <p:txBody>
          <a:bodyPr/>
          <a:lstStyle/>
          <a:p>
            <a:r>
              <a:rPr lang="en-US" sz="3700" dirty="0"/>
              <a:t>Environmental Benefits </a:t>
            </a:r>
            <a:br>
              <a:rPr lang="en-US" sz="3700" dirty="0"/>
            </a:br>
            <a:r>
              <a:rPr lang="en-US" sz="3300" dirty="0"/>
              <a:t>Conceptual Issues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981200"/>
            <a:ext cx="8382000" cy="4191000"/>
          </a:xfrm>
        </p:spPr>
        <p:txBody>
          <a:bodyPr/>
          <a:lstStyle/>
          <a:p>
            <a:pPr marL="533400" indent="-533400"/>
            <a:r>
              <a:rPr lang="en-US" sz="2600" dirty="0"/>
              <a:t>Environmental benefits measure damage reductions</a:t>
            </a:r>
          </a:p>
          <a:p>
            <a:pPr marL="533400" indent="-533400"/>
            <a:r>
              <a:rPr lang="en-US" sz="2600" dirty="0"/>
              <a:t>Policy brings about </a:t>
            </a:r>
            <a:r>
              <a:rPr lang="en-US" sz="2600" i="1" dirty="0"/>
              <a:t>changes</a:t>
            </a:r>
            <a:r>
              <a:rPr lang="en-US" sz="2600" dirty="0"/>
              <a:t> in these damage reductions, and these changes are referred to as </a:t>
            </a:r>
            <a:r>
              <a:rPr lang="en-US" sz="2600" dirty="0">
                <a:solidFill>
                  <a:srgbClr val="2E5D7A"/>
                </a:solidFill>
              </a:rPr>
              <a:t>incremental benefits</a:t>
            </a:r>
          </a:p>
          <a:p>
            <a:pPr marL="952500" lvl="1" indent="-495300"/>
            <a:r>
              <a:rPr lang="en-US" dirty="0">
                <a:solidFill>
                  <a:srgbClr val="2E5D7A"/>
                </a:solidFill>
              </a:rPr>
              <a:t>Incremental benefits </a:t>
            </a:r>
            <a:r>
              <a:rPr lang="en-US" dirty="0"/>
              <a:t>are the reduction in health, ecological, and property damages associated with an environmental policy initiative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6C3E07-E157-4FBA-ABEF-7E1D5EB96CFB}" type="slidenum">
              <a:rPr lang="en-US"/>
              <a:pPr/>
              <a:t>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8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2" grpId="0"/>
      <p:bldP spid="16896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09600"/>
            <a:ext cx="7848600" cy="914400"/>
          </a:xfrm>
        </p:spPr>
        <p:txBody>
          <a:bodyPr/>
          <a:lstStyle/>
          <a:p>
            <a:r>
              <a:rPr lang="en-US" sz="2800" dirty="0"/>
              <a:t>Estimated Annual Benefits Linked to the U.S. Clean Air Act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B38735-2051-4104-8F91-58F33EB7244E}" type="slidenum">
              <a:rPr lang="en-US" smtClean="0"/>
              <a:pPr/>
              <a:t>3</a:t>
            </a:fld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09600" y="2057401"/>
          <a:ext cx="7848600" cy="3678264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61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16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413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Source Category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2000 Benefits 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(in millions $2010)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2002 Benefits 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(in millions $2010)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Mortality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$113,556 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$126,894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Chronic Illness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6,742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7,476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Hospitalization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502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589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Minor Illness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1,864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dirty="0"/>
                        <a:t>2,084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Welfare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u="sng" dirty="0"/>
                        <a:t>5,245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u="sng" dirty="0"/>
                        <a:t>5,696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144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/>
                        <a:t>TOTAL</a:t>
                      </a: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u="dbl" dirty="0"/>
                        <a:t>$127,909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-914400" algn="l"/>
                          <a:tab pos="-457200" algn="l"/>
                        </a:tabLst>
                      </a:pPr>
                      <a:r>
                        <a:rPr lang="en-US" sz="2000" u="dbl" dirty="0"/>
                        <a:t>$142,739</a:t>
                      </a: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09600" y="5867400"/>
            <a:ext cx="7848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Source:</a:t>
            </a:r>
            <a:r>
              <a:rPr lang="en-US" sz="1200" dirty="0"/>
              <a:t>  U.S. EPA, Office of the Chief Financial Officer (September 30, 2003), Table 3, p. 180.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7924800" cy="1143000"/>
          </a:xfrm>
        </p:spPr>
        <p:txBody>
          <a:bodyPr/>
          <a:lstStyle/>
          <a:p>
            <a:r>
              <a:rPr lang="en-US" sz="3700" dirty="0"/>
              <a:t>Types of Incremental Benefits</a:t>
            </a:r>
          </a:p>
        </p:txBody>
      </p:sp>
      <p:sp>
        <p:nvSpPr>
          <p:cNvPr id="16998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981200"/>
            <a:ext cx="8458200" cy="3657600"/>
          </a:xfrm>
        </p:spPr>
        <p:txBody>
          <a:bodyPr/>
          <a:lstStyle/>
          <a:p>
            <a:pPr marL="952500" lvl="1" indent="-495300"/>
            <a:r>
              <a:rPr lang="en-US" dirty="0">
                <a:solidFill>
                  <a:srgbClr val="2E5D7A"/>
                </a:solidFill>
              </a:rPr>
              <a:t>Primary environmental benefits </a:t>
            </a:r>
          </a:p>
          <a:p>
            <a:pPr marL="1352550" lvl="2" indent="-438150"/>
            <a:r>
              <a:rPr lang="en-US" dirty="0"/>
              <a:t>Damage-reducing effects that are a direct consequence of implementing environmental policy</a:t>
            </a:r>
          </a:p>
          <a:p>
            <a:pPr marL="952500" lvl="1" indent="-495300"/>
            <a:r>
              <a:rPr lang="en-US" dirty="0">
                <a:solidFill>
                  <a:srgbClr val="2E5D7A"/>
                </a:solidFill>
              </a:rPr>
              <a:t>Secondary environmental benefits </a:t>
            </a:r>
          </a:p>
          <a:p>
            <a:pPr marL="1352550" lvl="2" indent="-438150"/>
            <a:r>
              <a:rPr lang="en-US" dirty="0"/>
              <a:t>Indirect gains to society that may arise from a stimulative effect of primary benefits or from a demand-induced effect to implement policy</a:t>
            </a:r>
          </a:p>
          <a:p>
            <a:pPr marL="533400" indent="-533400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E40C8E-0D95-48DA-919D-02D25C13E106}" type="slidenum">
              <a:rPr lang="en-US"/>
              <a:pPr/>
              <a:t>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9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6" grpId="0"/>
      <p:bldP spid="16998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8382000" cy="1050925"/>
          </a:xfrm>
        </p:spPr>
        <p:txBody>
          <a:bodyPr/>
          <a:lstStyle/>
          <a:p>
            <a:r>
              <a:rPr lang="en-US" sz="3600" dirty="0"/>
              <a:t>Assign Value to Incremental Benefits</a:t>
            </a:r>
          </a:p>
        </p:txBody>
      </p:sp>
      <p:sp>
        <p:nvSpPr>
          <p:cNvPr id="67993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752600"/>
            <a:ext cx="7696200" cy="4191000"/>
          </a:xfrm>
        </p:spPr>
        <p:txBody>
          <a:bodyPr/>
          <a:lstStyle/>
          <a:p>
            <a:r>
              <a:rPr lang="en-US" dirty="0"/>
              <a:t>Since environmental quality is a public, nonmarketed good, its D cannot be identified because of nonrevelation of preferences</a:t>
            </a:r>
          </a:p>
          <a:p>
            <a:r>
              <a:rPr lang="en-US" dirty="0"/>
              <a:t>But if we could </a:t>
            </a:r>
            <a:r>
              <a:rPr lang="en-US" i="1" dirty="0"/>
              <a:t>infer</a:t>
            </a:r>
            <a:r>
              <a:rPr lang="en-US" dirty="0"/>
              <a:t> society’s D (or MSB) for environmental quality, we could measure incremental benefits as follows:</a:t>
            </a:r>
          </a:p>
          <a:p>
            <a:pPr lvl="1"/>
            <a:r>
              <a:rPr lang="en-US" dirty="0"/>
              <a:t>Area under MSB is TSB</a:t>
            </a:r>
          </a:p>
          <a:p>
            <a:pPr lvl="1"/>
            <a:r>
              <a:rPr lang="en-US" dirty="0"/>
              <a:t>Changes in TSB would be incremental benefits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F2BDCDB-29B5-4B5F-9E41-B9361B5A54C3}" type="slidenum">
              <a:rPr lang="en-US"/>
              <a:pPr/>
              <a:t>5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9939" grpId="0" uiExpand="1" build="p" bldLvl="3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522" y="56889"/>
            <a:ext cx="8077200" cy="1143000"/>
          </a:xfrm>
        </p:spPr>
        <p:txBody>
          <a:bodyPr/>
          <a:lstStyle/>
          <a:p>
            <a:r>
              <a:rPr lang="en-US" dirty="0"/>
              <a:t>Modeling Incremental Benefits</a:t>
            </a:r>
          </a:p>
        </p:txBody>
      </p:sp>
      <p:sp>
        <p:nvSpPr>
          <p:cNvPr id="681987" name="Rectangle 3"/>
          <p:cNvSpPr>
            <a:spLocks noGrp="1" noChangeArrowheads="1"/>
          </p:cNvSpPr>
          <p:nvPr>
            <p:ph idx="1"/>
          </p:nvPr>
        </p:nvSpPr>
        <p:spPr>
          <a:xfrm>
            <a:off x="610122" y="990600"/>
            <a:ext cx="7620000" cy="4038600"/>
          </a:xfrm>
        </p:spPr>
        <p:txBody>
          <a:bodyPr/>
          <a:lstStyle/>
          <a:p>
            <a:r>
              <a:rPr lang="en-US" dirty="0"/>
              <a:t>Find baseline TSB </a:t>
            </a:r>
            <a:r>
              <a:rPr lang="en-US" i="1" dirty="0"/>
              <a:t>before</a:t>
            </a:r>
            <a:r>
              <a:rPr lang="en-US" dirty="0"/>
              <a:t> policy</a:t>
            </a:r>
          </a:p>
          <a:p>
            <a:r>
              <a:rPr lang="en-US" dirty="0"/>
              <a:t>Find new TSB </a:t>
            </a:r>
            <a:r>
              <a:rPr lang="en-US" i="1" dirty="0"/>
              <a:t>after</a:t>
            </a:r>
            <a:r>
              <a:rPr lang="en-US" dirty="0"/>
              <a:t> policy is implemented</a:t>
            </a:r>
          </a:p>
          <a:p>
            <a:r>
              <a:rPr lang="en-US" dirty="0"/>
              <a:t>Subtract baseline from new TSB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A8586F-EF81-44A1-A7C0-81D8F633F097}" type="slidenum">
              <a:rPr lang="en-US"/>
              <a:pPr/>
              <a:t>6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486571"/>
            <a:ext cx="5552381" cy="4371429"/>
          </a:xfrm>
          <a:prstGeom prst="rect">
            <a:avLst/>
          </a:prstGeom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8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68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68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8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68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68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68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1987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040" name="Rectangle 8"/>
          <p:cNvSpPr>
            <a:spLocks noGrp="1" noChangeArrowheads="1"/>
          </p:cNvSpPr>
          <p:nvPr>
            <p:ph type="title"/>
          </p:nvPr>
        </p:nvSpPr>
        <p:spPr>
          <a:xfrm>
            <a:off x="611188" y="381000"/>
            <a:ext cx="8532812" cy="990600"/>
          </a:xfrm>
        </p:spPr>
        <p:txBody>
          <a:bodyPr/>
          <a:lstStyle/>
          <a:p>
            <a:r>
              <a:rPr lang="en-US" sz="3600" dirty="0"/>
              <a:t>Modeling Incremental Benefits (MSB)</a:t>
            </a:r>
          </a:p>
        </p:txBody>
      </p:sp>
      <p:sp>
        <p:nvSpPr>
          <p:cNvPr id="33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553200" y="6400800"/>
            <a:ext cx="2133600" cy="457200"/>
          </a:xfrm>
        </p:spPr>
        <p:txBody>
          <a:bodyPr/>
          <a:lstStyle/>
          <a:p>
            <a:fld id="{12B531DD-E4D2-4CCC-BA37-C7EFA638654C}" type="slidenum">
              <a:rPr lang="en-US"/>
              <a:pPr/>
              <a:t>7</a:t>
            </a:fld>
            <a:endParaRPr lang="en-US" dirty="0"/>
          </a:p>
        </p:txBody>
      </p:sp>
      <p:grpSp>
        <p:nvGrpSpPr>
          <p:cNvPr id="684034" name="Group 2"/>
          <p:cNvGrpSpPr>
            <a:grpSpLocks/>
          </p:cNvGrpSpPr>
          <p:nvPr/>
        </p:nvGrpSpPr>
        <p:grpSpPr bwMode="auto">
          <a:xfrm>
            <a:off x="1757363" y="2286000"/>
            <a:ext cx="1752600" cy="3505200"/>
            <a:chOff x="1056" y="1488"/>
            <a:chExt cx="1104" cy="2208"/>
          </a:xfrm>
        </p:grpSpPr>
        <p:sp>
          <p:nvSpPr>
            <p:cNvPr id="684035" name="Rectangle 3"/>
            <p:cNvSpPr>
              <a:spLocks noChangeArrowheads="1"/>
            </p:cNvSpPr>
            <p:nvPr/>
          </p:nvSpPr>
          <p:spPr bwMode="auto">
            <a:xfrm>
              <a:off x="1056" y="2064"/>
              <a:ext cx="1104" cy="1632"/>
            </a:xfrm>
            <a:prstGeom prst="rect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84036" name="AutoShape 4"/>
            <p:cNvSpPr>
              <a:spLocks noChangeArrowheads="1"/>
            </p:cNvSpPr>
            <p:nvPr/>
          </p:nvSpPr>
          <p:spPr bwMode="auto">
            <a:xfrm>
              <a:off x="1056" y="1488"/>
              <a:ext cx="1056" cy="576"/>
            </a:xfrm>
            <a:prstGeom prst="rtTriangl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</p:grpSp>
      <p:grpSp>
        <p:nvGrpSpPr>
          <p:cNvPr id="684037" name="Group 5"/>
          <p:cNvGrpSpPr>
            <a:grpSpLocks/>
          </p:cNvGrpSpPr>
          <p:nvPr/>
        </p:nvGrpSpPr>
        <p:grpSpPr bwMode="auto">
          <a:xfrm>
            <a:off x="1752600" y="2286000"/>
            <a:ext cx="2605088" cy="3505200"/>
            <a:chOff x="1056" y="1488"/>
            <a:chExt cx="1641" cy="2208"/>
          </a:xfrm>
          <a:gradFill>
            <a:gsLst>
              <a:gs pos="0">
                <a:srgbClr val="2E5D7A"/>
              </a:gs>
              <a:gs pos="54000">
                <a:schemeClr val="accent1"/>
              </a:gs>
              <a:gs pos="85000">
                <a:schemeClr val="accent2">
                  <a:lumMod val="50000"/>
                </a:schemeClr>
              </a:gs>
            </a:gsLst>
            <a:lin ang="18900000" scaled="1"/>
          </a:gradFill>
        </p:grpSpPr>
        <p:sp>
          <p:nvSpPr>
            <p:cNvPr id="684038" name="Rectangle 6"/>
            <p:cNvSpPr>
              <a:spLocks noChangeArrowheads="1"/>
            </p:cNvSpPr>
            <p:nvPr/>
          </p:nvSpPr>
          <p:spPr bwMode="auto">
            <a:xfrm>
              <a:off x="1065" y="2352"/>
              <a:ext cx="1632" cy="1344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84039" name="AutoShape 7"/>
            <p:cNvSpPr>
              <a:spLocks noChangeArrowheads="1"/>
            </p:cNvSpPr>
            <p:nvPr/>
          </p:nvSpPr>
          <p:spPr bwMode="auto">
            <a:xfrm>
              <a:off x="1056" y="1488"/>
              <a:ext cx="1632" cy="864"/>
            </a:xfrm>
            <a:prstGeom prst="rtTriangle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684041" name="Line 9"/>
          <p:cNvSpPr>
            <a:spLocks noChangeShapeType="1"/>
          </p:cNvSpPr>
          <p:nvPr/>
        </p:nvSpPr>
        <p:spPr bwMode="auto">
          <a:xfrm>
            <a:off x="1757363" y="1752600"/>
            <a:ext cx="0" cy="4038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42" name="Line 10"/>
          <p:cNvSpPr>
            <a:spLocks noChangeShapeType="1"/>
          </p:cNvSpPr>
          <p:nvPr/>
        </p:nvSpPr>
        <p:spPr bwMode="auto">
          <a:xfrm>
            <a:off x="1757363" y="5791200"/>
            <a:ext cx="5791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43" name="Text Box 11"/>
          <p:cNvSpPr txBox="1">
            <a:spLocks noChangeArrowheads="1"/>
          </p:cNvSpPr>
          <p:nvPr/>
        </p:nvSpPr>
        <p:spPr bwMode="auto">
          <a:xfrm rot="-5400000">
            <a:off x="-172243" y="3698081"/>
            <a:ext cx="19637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MSB ($millions)</a:t>
            </a:r>
            <a:endParaRPr lang="en-US" sz="2400" dirty="0"/>
          </a:p>
        </p:txBody>
      </p:sp>
      <p:sp>
        <p:nvSpPr>
          <p:cNvPr id="684044" name="Text Box 12"/>
          <p:cNvSpPr txBox="1">
            <a:spLocks noChangeArrowheads="1"/>
          </p:cNvSpPr>
          <p:nvPr/>
        </p:nvSpPr>
        <p:spPr bwMode="auto">
          <a:xfrm>
            <a:off x="6846888" y="5878513"/>
            <a:ext cx="2085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A (abatement %)</a:t>
            </a:r>
            <a:endParaRPr lang="en-US" sz="2400" dirty="0"/>
          </a:p>
        </p:txBody>
      </p:sp>
      <p:sp>
        <p:nvSpPr>
          <p:cNvPr id="684045" name="Line 13"/>
          <p:cNvSpPr>
            <a:spLocks noChangeShapeType="1"/>
          </p:cNvSpPr>
          <p:nvPr/>
        </p:nvSpPr>
        <p:spPr bwMode="auto">
          <a:xfrm>
            <a:off x="1757363" y="2286000"/>
            <a:ext cx="5410200" cy="28956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46" name="Text Box 14"/>
          <p:cNvSpPr txBox="1">
            <a:spLocks noChangeArrowheads="1"/>
          </p:cNvSpPr>
          <p:nvPr/>
        </p:nvSpPr>
        <p:spPr bwMode="auto">
          <a:xfrm>
            <a:off x="7167563" y="5027613"/>
            <a:ext cx="1428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chemeClr val="hlink"/>
                </a:solidFill>
              </a:rPr>
              <a:t>D = MSB</a:t>
            </a:r>
            <a:endParaRPr lang="en-US" sz="2400" dirty="0">
              <a:solidFill>
                <a:schemeClr val="hlink"/>
              </a:solidFill>
            </a:endParaRPr>
          </a:p>
        </p:txBody>
      </p:sp>
      <p:sp>
        <p:nvSpPr>
          <p:cNvPr id="684047" name="Text Box 15"/>
          <p:cNvSpPr txBox="1">
            <a:spLocks noChangeArrowheads="1"/>
          </p:cNvSpPr>
          <p:nvPr/>
        </p:nvSpPr>
        <p:spPr bwMode="auto">
          <a:xfrm>
            <a:off x="4179888" y="5754688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25</a:t>
            </a:r>
          </a:p>
        </p:txBody>
      </p:sp>
      <p:sp>
        <p:nvSpPr>
          <p:cNvPr id="684048" name="Line 16"/>
          <p:cNvSpPr>
            <a:spLocks noChangeShapeType="1"/>
          </p:cNvSpPr>
          <p:nvPr/>
        </p:nvSpPr>
        <p:spPr bwMode="auto">
          <a:xfrm flipV="1">
            <a:off x="4348163" y="3657600"/>
            <a:ext cx="0" cy="21336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49" name="Text Box 17"/>
          <p:cNvSpPr txBox="1">
            <a:spLocks noChangeArrowheads="1"/>
          </p:cNvSpPr>
          <p:nvPr/>
        </p:nvSpPr>
        <p:spPr bwMode="auto">
          <a:xfrm>
            <a:off x="1589088" y="5754688"/>
            <a:ext cx="3540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0</a:t>
            </a:r>
          </a:p>
        </p:txBody>
      </p:sp>
      <p:sp>
        <p:nvSpPr>
          <p:cNvPr id="684050" name="Text Box 18"/>
          <p:cNvSpPr txBox="1">
            <a:spLocks noChangeArrowheads="1"/>
          </p:cNvSpPr>
          <p:nvPr/>
        </p:nvSpPr>
        <p:spPr bwMode="auto">
          <a:xfrm>
            <a:off x="1284288" y="2020888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25</a:t>
            </a:r>
          </a:p>
        </p:txBody>
      </p:sp>
      <p:sp>
        <p:nvSpPr>
          <p:cNvPr id="684051" name="Line 19"/>
          <p:cNvSpPr>
            <a:spLocks noChangeShapeType="1"/>
          </p:cNvSpPr>
          <p:nvPr/>
        </p:nvSpPr>
        <p:spPr bwMode="auto">
          <a:xfrm flipH="1">
            <a:off x="1757363" y="3657600"/>
            <a:ext cx="25908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52" name="Text Box 20"/>
          <p:cNvSpPr txBox="1">
            <a:spLocks noChangeArrowheads="1"/>
          </p:cNvSpPr>
          <p:nvPr/>
        </p:nvSpPr>
        <p:spPr bwMode="auto">
          <a:xfrm>
            <a:off x="1071563" y="3351213"/>
            <a:ext cx="777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17.5</a:t>
            </a:r>
          </a:p>
        </p:txBody>
      </p:sp>
      <p:sp>
        <p:nvSpPr>
          <p:cNvPr id="684053" name="Text Box 21"/>
          <p:cNvSpPr txBox="1">
            <a:spLocks noChangeArrowheads="1"/>
          </p:cNvSpPr>
          <p:nvPr/>
        </p:nvSpPr>
        <p:spPr bwMode="auto">
          <a:xfrm>
            <a:off x="3265488" y="5754688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20</a:t>
            </a:r>
          </a:p>
        </p:txBody>
      </p:sp>
      <p:sp>
        <p:nvSpPr>
          <p:cNvPr id="684054" name="Line 22"/>
          <p:cNvSpPr>
            <a:spLocks noChangeShapeType="1"/>
          </p:cNvSpPr>
          <p:nvPr/>
        </p:nvSpPr>
        <p:spPr bwMode="auto">
          <a:xfrm flipV="1">
            <a:off x="3509963" y="3200400"/>
            <a:ext cx="0" cy="25908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55" name="Line 23"/>
          <p:cNvSpPr>
            <a:spLocks noChangeShapeType="1"/>
          </p:cNvSpPr>
          <p:nvPr/>
        </p:nvSpPr>
        <p:spPr bwMode="auto">
          <a:xfrm flipH="1">
            <a:off x="1757363" y="3200400"/>
            <a:ext cx="16764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4056" name="Text Box 24"/>
          <p:cNvSpPr txBox="1">
            <a:spLocks noChangeArrowheads="1"/>
          </p:cNvSpPr>
          <p:nvPr/>
        </p:nvSpPr>
        <p:spPr bwMode="auto">
          <a:xfrm>
            <a:off x="1071563" y="2894013"/>
            <a:ext cx="777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19.0</a:t>
            </a:r>
          </a:p>
        </p:txBody>
      </p:sp>
      <p:grpSp>
        <p:nvGrpSpPr>
          <p:cNvPr id="684057" name="Group 25"/>
          <p:cNvGrpSpPr>
            <a:grpSpLocks/>
          </p:cNvGrpSpPr>
          <p:nvPr/>
        </p:nvGrpSpPr>
        <p:grpSpPr bwMode="auto">
          <a:xfrm>
            <a:off x="3509963" y="3200400"/>
            <a:ext cx="838200" cy="2590800"/>
            <a:chOff x="2160" y="2064"/>
            <a:chExt cx="528" cy="1632"/>
          </a:xfrm>
        </p:grpSpPr>
        <p:sp>
          <p:nvSpPr>
            <p:cNvPr id="684058" name="Rectangle 26" descr="Wide upward diagonal"/>
            <p:cNvSpPr>
              <a:spLocks noChangeArrowheads="1"/>
            </p:cNvSpPr>
            <p:nvPr/>
          </p:nvSpPr>
          <p:spPr bwMode="auto">
            <a:xfrm>
              <a:off x="2160" y="2352"/>
              <a:ext cx="528" cy="1344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accent1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84059" name="AutoShape 27" descr="Wide upward diagonal"/>
            <p:cNvSpPr>
              <a:spLocks noChangeArrowheads="1"/>
            </p:cNvSpPr>
            <p:nvPr/>
          </p:nvSpPr>
          <p:spPr bwMode="auto">
            <a:xfrm>
              <a:off x="2160" y="2064"/>
              <a:ext cx="528" cy="288"/>
            </a:xfrm>
            <a:prstGeom prst="rtTriangle">
              <a:avLst/>
            </a:prstGeom>
            <a:pattFill prst="wdUpDiag">
              <a:fgClr>
                <a:schemeClr val="bg2"/>
              </a:fgClr>
              <a:bgClr>
                <a:schemeClr val="accent1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</p:grpSp>
      <p:grpSp>
        <p:nvGrpSpPr>
          <p:cNvPr id="684060" name="Group 28"/>
          <p:cNvGrpSpPr>
            <a:grpSpLocks/>
          </p:cNvGrpSpPr>
          <p:nvPr/>
        </p:nvGrpSpPr>
        <p:grpSpPr bwMode="auto">
          <a:xfrm>
            <a:off x="3890963" y="2513013"/>
            <a:ext cx="5037137" cy="1484312"/>
            <a:chOff x="2400" y="1609"/>
            <a:chExt cx="3173" cy="935"/>
          </a:xfrm>
        </p:grpSpPr>
        <p:sp>
          <p:nvSpPr>
            <p:cNvPr id="684061" name="Line 29"/>
            <p:cNvSpPr>
              <a:spLocks noChangeShapeType="1"/>
            </p:cNvSpPr>
            <p:nvPr/>
          </p:nvSpPr>
          <p:spPr bwMode="auto">
            <a:xfrm flipH="1">
              <a:off x="2400" y="1824"/>
              <a:ext cx="96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84062" name="Text Box 30"/>
            <p:cNvSpPr txBox="1">
              <a:spLocks noChangeArrowheads="1"/>
            </p:cNvSpPr>
            <p:nvPr/>
          </p:nvSpPr>
          <p:spPr bwMode="auto">
            <a:xfrm>
              <a:off x="3350" y="1609"/>
              <a:ext cx="2223" cy="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2400" b="1" i="1" dirty="0"/>
                <a:t>Incremental Benefits = </a:t>
              </a:r>
            </a:p>
            <a:p>
              <a:r>
                <a:rPr lang="en-US" sz="2400" b="1" i="1" dirty="0"/>
                <a:t>$91.25 million</a:t>
              </a:r>
              <a:endParaRPr lang="en-US" sz="2400" dirty="0"/>
            </a:p>
          </p:txBody>
        </p:sp>
      </p:grpSp>
      <p:sp>
        <p:nvSpPr>
          <p:cNvPr id="684063" name="Text Box 31"/>
          <p:cNvSpPr txBox="1">
            <a:spLocks noChangeArrowheads="1"/>
          </p:cNvSpPr>
          <p:nvPr/>
        </p:nvSpPr>
        <p:spPr bwMode="auto">
          <a:xfrm>
            <a:off x="3662363" y="1979613"/>
            <a:ext cx="2462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660066"/>
                </a:solidFill>
              </a:rPr>
              <a:t>MSB = 25 </a:t>
            </a:r>
            <a:r>
              <a:rPr lang="en-US" sz="2400" b="1" dirty="0">
                <a:solidFill>
                  <a:srgbClr val="660066"/>
                </a:solidFill>
                <a:cs typeface="Times New Roman" pitchFamily="18" charset="0"/>
              </a:rPr>
              <a:t>-</a:t>
            </a:r>
            <a:r>
              <a:rPr lang="en-US" sz="2400" b="1" dirty="0">
                <a:solidFill>
                  <a:srgbClr val="660066"/>
                </a:solidFill>
              </a:rPr>
              <a:t> 0.3A</a:t>
            </a:r>
            <a:endParaRPr lang="en-US" sz="2400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4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84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84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8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84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84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684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84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8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84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84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68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684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68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684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684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4045" grpId="0" animBg="1"/>
      <p:bldP spid="684046" grpId="0" autoUpdateAnimBg="0"/>
      <p:bldP spid="684047" grpId="0" autoUpdateAnimBg="0"/>
      <p:bldP spid="684048" grpId="0" animBg="1"/>
      <p:bldP spid="684050" grpId="0" autoUpdateAnimBg="0"/>
      <p:bldP spid="684051" grpId="0" animBg="1"/>
      <p:bldP spid="684052" grpId="0" autoUpdateAnimBg="0"/>
      <p:bldP spid="684053" grpId="0" autoUpdateAnimBg="0"/>
      <p:bldP spid="684054" grpId="0" animBg="1"/>
      <p:bldP spid="684055" grpId="0" animBg="1"/>
      <p:bldP spid="684056" grpId="0" autoUpdateAnimBg="0"/>
      <p:bldP spid="68406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33400"/>
            <a:ext cx="8534400" cy="685800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3600" dirty="0"/>
              <a:t>Modeling Incremental Benefits (TSB)</a:t>
            </a:r>
          </a:p>
        </p:txBody>
      </p:sp>
      <p:sp>
        <p:nvSpPr>
          <p:cNvPr id="2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24C000-6208-4FD3-8E98-CFDED09AD25F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686083" name="Line 3"/>
          <p:cNvSpPr>
            <a:spLocks noChangeShapeType="1"/>
          </p:cNvSpPr>
          <p:nvPr/>
        </p:nvSpPr>
        <p:spPr bwMode="auto">
          <a:xfrm>
            <a:off x="1982788" y="1741488"/>
            <a:ext cx="0" cy="3962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84" name="Line 4"/>
          <p:cNvSpPr>
            <a:spLocks noChangeShapeType="1"/>
          </p:cNvSpPr>
          <p:nvPr/>
        </p:nvSpPr>
        <p:spPr bwMode="auto">
          <a:xfrm>
            <a:off x="1982788" y="5703888"/>
            <a:ext cx="6934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85" name="Text Box 5"/>
          <p:cNvSpPr txBox="1">
            <a:spLocks noChangeArrowheads="1"/>
          </p:cNvSpPr>
          <p:nvPr/>
        </p:nvSpPr>
        <p:spPr bwMode="auto">
          <a:xfrm>
            <a:off x="6780213" y="5794375"/>
            <a:ext cx="2085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A (abatement %)</a:t>
            </a:r>
            <a:endParaRPr lang="en-US" sz="2400" dirty="0"/>
          </a:p>
        </p:txBody>
      </p:sp>
      <p:sp>
        <p:nvSpPr>
          <p:cNvPr id="686086" name="Text Box 6"/>
          <p:cNvSpPr txBox="1">
            <a:spLocks noChangeArrowheads="1"/>
          </p:cNvSpPr>
          <p:nvPr/>
        </p:nvSpPr>
        <p:spPr bwMode="auto">
          <a:xfrm rot="-5400000">
            <a:off x="157163" y="3408363"/>
            <a:ext cx="19081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TSB ($millions)</a:t>
            </a:r>
            <a:endParaRPr lang="en-US" sz="2400" dirty="0"/>
          </a:p>
        </p:txBody>
      </p:sp>
      <p:sp>
        <p:nvSpPr>
          <p:cNvPr id="686087" name="Arc 7"/>
          <p:cNvSpPr>
            <a:spLocks/>
          </p:cNvSpPr>
          <p:nvPr/>
        </p:nvSpPr>
        <p:spPr bwMode="auto">
          <a:xfrm flipH="1">
            <a:off x="1982788" y="2122488"/>
            <a:ext cx="4951412" cy="3733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592"/>
              <a:gd name="T1" fmla="*/ 0 h 21600"/>
              <a:gd name="T2" fmla="*/ 21592 w 21592"/>
              <a:gd name="T3" fmla="*/ 21029 h 21600"/>
              <a:gd name="T4" fmla="*/ 0 w 21592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2" h="21600" fill="none" extrusionOk="0">
                <a:moveTo>
                  <a:pt x="-1" y="0"/>
                </a:moveTo>
                <a:cubicBezTo>
                  <a:pt x="11706" y="0"/>
                  <a:pt x="21282" y="9326"/>
                  <a:pt x="21592" y="21028"/>
                </a:cubicBezTo>
              </a:path>
              <a:path w="21592" h="21600" stroke="0" extrusionOk="0">
                <a:moveTo>
                  <a:pt x="-1" y="0"/>
                </a:moveTo>
                <a:cubicBezTo>
                  <a:pt x="11706" y="0"/>
                  <a:pt x="21282" y="9326"/>
                  <a:pt x="21592" y="21028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88" name="Text Box 8"/>
          <p:cNvSpPr txBox="1">
            <a:spLocks noChangeArrowheads="1"/>
          </p:cNvSpPr>
          <p:nvPr/>
        </p:nvSpPr>
        <p:spPr bwMode="auto">
          <a:xfrm>
            <a:off x="6919913" y="1857375"/>
            <a:ext cx="793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chemeClr val="hlink"/>
                </a:solidFill>
              </a:rPr>
              <a:t>TSB</a:t>
            </a:r>
            <a:endParaRPr lang="en-US" sz="2400" dirty="0">
              <a:solidFill>
                <a:schemeClr val="hlink"/>
              </a:solidFill>
            </a:endParaRPr>
          </a:p>
        </p:txBody>
      </p:sp>
      <p:sp>
        <p:nvSpPr>
          <p:cNvPr id="686089" name="Text Box 9"/>
          <p:cNvSpPr txBox="1">
            <a:spLocks noChangeArrowheads="1"/>
          </p:cNvSpPr>
          <p:nvPr/>
        </p:nvSpPr>
        <p:spPr bwMode="auto">
          <a:xfrm>
            <a:off x="5487988" y="5702300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25</a:t>
            </a:r>
          </a:p>
        </p:txBody>
      </p:sp>
      <p:sp>
        <p:nvSpPr>
          <p:cNvPr id="686090" name="Line 10"/>
          <p:cNvSpPr>
            <a:spLocks noChangeShapeType="1"/>
          </p:cNvSpPr>
          <p:nvPr/>
        </p:nvSpPr>
        <p:spPr bwMode="auto">
          <a:xfrm flipV="1">
            <a:off x="5716588" y="2274888"/>
            <a:ext cx="0" cy="3429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91" name="Line 11"/>
          <p:cNvSpPr>
            <a:spLocks noChangeShapeType="1"/>
          </p:cNvSpPr>
          <p:nvPr/>
        </p:nvSpPr>
        <p:spPr bwMode="auto">
          <a:xfrm flipH="1">
            <a:off x="1982788" y="2274888"/>
            <a:ext cx="37338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92" name="Text Box 12"/>
          <p:cNvSpPr txBox="1">
            <a:spLocks noChangeArrowheads="1"/>
          </p:cNvSpPr>
          <p:nvPr/>
        </p:nvSpPr>
        <p:spPr bwMode="auto">
          <a:xfrm>
            <a:off x="1052513" y="1981200"/>
            <a:ext cx="9604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531.25</a:t>
            </a:r>
            <a:endParaRPr lang="en-US" sz="2400" dirty="0"/>
          </a:p>
        </p:txBody>
      </p:sp>
      <p:sp>
        <p:nvSpPr>
          <p:cNvPr id="686093" name="Text Box 13"/>
          <p:cNvSpPr txBox="1">
            <a:spLocks noChangeArrowheads="1"/>
          </p:cNvSpPr>
          <p:nvPr/>
        </p:nvSpPr>
        <p:spPr bwMode="auto">
          <a:xfrm>
            <a:off x="4344988" y="5702300"/>
            <a:ext cx="523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20</a:t>
            </a:r>
          </a:p>
        </p:txBody>
      </p:sp>
      <p:sp>
        <p:nvSpPr>
          <p:cNvPr id="686094" name="Line 14"/>
          <p:cNvSpPr>
            <a:spLocks noChangeShapeType="1"/>
          </p:cNvSpPr>
          <p:nvPr/>
        </p:nvSpPr>
        <p:spPr bwMode="auto">
          <a:xfrm flipV="1">
            <a:off x="4573588" y="2579688"/>
            <a:ext cx="0" cy="31242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95" name="Line 15"/>
          <p:cNvSpPr>
            <a:spLocks noChangeShapeType="1"/>
          </p:cNvSpPr>
          <p:nvPr/>
        </p:nvSpPr>
        <p:spPr bwMode="auto">
          <a:xfrm flipH="1">
            <a:off x="1982788" y="2579688"/>
            <a:ext cx="25908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86096" name="Text Box 16"/>
          <p:cNvSpPr txBox="1">
            <a:spLocks noChangeArrowheads="1"/>
          </p:cNvSpPr>
          <p:nvPr/>
        </p:nvSpPr>
        <p:spPr bwMode="auto">
          <a:xfrm>
            <a:off x="1052513" y="2362200"/>
            <a:ext cx="819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440.0</a:t>
            </a:r>
            <a:endParaRPr lang="en-US" sz="2400" dirty="0"/>
          </a:p>
        </p:txBody>
      </p:sp>
      <p:sp>
        <p:nvSpPr>
          <p:cNvPr id="686097" name="Line 17"/>
          <p:cNvSpPr>
            <a:spLocks noChangeShapeType="1"/>
          </p:cNvSpPr>
          <p:nvPr/>
        </p:nvSpPr>
        <p:spPr bwMode="auto">
          <a:xfrm>
            <a:off x="1982788" y="2274888"/>
            <a:ext cx="0" cy="304800"/>
          </a:xfrm>
          <a:prstGeom prst="line">
            <a:avLst/>
          </a:prstGeom>
          <a:noFill/>
          <a:ln w="76200">
            <a:solidFill>
              <a:srgbClr val="66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686098" name="Group 18"/>
          <p:cNvGrpSpPr>
            <a:grpSpLocks/>
          </p:cNvGrpSpPr>
          <p:nvPr/>
        </p:nvGrpSpPr>
        <p:grpSpPr bwMode="auto">
          <a:xfrm>
            <a:off x="2135188" y="1524000"/>
            <a:ext cx="5299075" cy="903288"/>
            <a:chOff x="768" y="1111"/>
            <a:chExt cx="3338" cy="569"/>
          </a:xfrm>
        </p:grpSpPr>
        <p:sp>
          <p:nvSpPr>
            <p:cNvPr id="686099" name="Line 19"/>
            <p:cNvSpPr>
              <a:spLocks noChangeShapeType="1"/>
            </p:cNvSpPr>
            <p:nvPr/>
          </p:nvSpPr>
          <p:spPr bwMode="auto">
            <a:xfrm flipH="1">
              <a:off x="768" y="1344"/>
              <a:ext cx="1104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86100" name="Text Box 20"/>
            <p:cNvSpPr txBox="1">
              <a:spLocks noChangeArrowheads="1"/>
            </p:cNvSpPr>
            <p:nvPr/>
          </p:nvSpPr>
          <p:spPr bwMode="auto">
            <a:xfrm>
              <a:off x="1190" y="1111"/>
              <a:ext cx="29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2000" b="1" i="1" dirty="0"/>
                <a:t>Incremental Benefits = $91.25 million</a:t>
              </a:r>
              <a:endParaRPr lang="en-US" sz="2400" dirty="0"/>
            </a:p>
          </p:txBody>
        </p:sp>
      </p:grpSp>
      <p:sp>
        <p:nvSpPr>
          <p:cNvPr id="686101" name="Text Box 21"/>
          <p:cNvSpPr txBox="1">
            <a:spLocks noChangeArrowheads="1"/>
          </p:cNvSpPr>
          <p:nvPr/>
        </p:nvSpPr>
        <p:spPr bwMode="auto">
          <a:xfrm>
            <a:off x="1814513" y="5591175"/>
            <a:ext cx="3540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0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68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8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86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68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86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8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86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686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86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686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686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087" grpId="0" animBg="1"/>
      <p:bldP spid="686088" grpId="0" autoUpdateAnimBg="0"/>
      <p:bldP spid="686089" grpId="0" autoUpdateAnimBg="0"/>
      <p:bldP spid="686090" grpId="0" animBg="1"/>
      <p:bldP spid="686091" grpId="0" animBg="1"/>
      <p:bldP spid="686092" grpId="0" autoUpdateAnimBg="0"/>
      <p:bldP spid="686093" grpId="0" autoUpdateAnimBg="0"/>
      <p:bldP spid="686094" grpId="0" animBg="1"/>
      <p:bldP spid="686095" grpId="0" animBg="1"/>
      <p:bldP spid="686096" grpId="0" autoUpdateAnimBg="0"/>
      <p:bldP spid="68609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 sz="3700" dirty="0"/>
              <a:t>Valuing Environmental Quality</a:t>
            </a:r>
            <a:br>
              <a:rPr lang="en-US" sz="3700" dirty="0"/>
            </a:br>
            <a:r>
              <a:rPr lang="en-US" sz="2900" dirty="0"/>
              <a:t>Two Sources of Value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057400"/>
            <a:ext cx="8458200" cy="3429000"/>
          </a:xfrm>
        </p:spPr>
        <p:txBody>
          <a:bodyPr/>
          <a:lstStyle/>
          <a:p>
            <a:pPr marL="533400" indent="-533400">
              <a:lnSpc>
                <a:spcPct val="90000"/>
              </a:lnSpc>
            </a:pPr>
            <a:r>
              <a:rPr lang="en-US" dirty="0"/>
              <a:t>Total value = User value + Existence value</a:t>
            </a:r>
          </a:p>
          <a:p>
            <a:pPr marL="952500" lvl="1" indent="-495300">
              <a:lnSpc>
                <a:spcPct val="90000"/>
              </a:lnSpc>
            </a:pPr>
            <a:r>
              <a:rPr lang="en-US" sz="2400" dirty="0">
                <a:solidFill>
                  <a:srgbClr val="2E5D7A"/>
                </a:solidFill>
              </a:rPr>
              <a:t>User value</a:t>
            </a:r>
            <a:r>
              <a:rPr lang="en-US" sz="2400" dirty="0"/>
              <a:t> is the benefit derived from physical use or access to an environmental good</a:t>
            </a:r>
          </a:p>
          <a:p>
            <a:pPr marL="1352550" lvl="2" indent="-438150">
              <a:lnSpc>
                <a:spcPct val="90000"/>
              </a:lnSpc>
            </a:pPr>
            <a:r>
              <a:rPr lang="en-US" sz="2000" dirty="0">
                <a:solidFill>
                  <a:srgbClr val="2E5D7A"/>
                </a:solidFill>
              </a:rPr>
              <a:t>Direct user value</a:t>
            </a:r>
            <a:r>
              <a:rPr lang="en-US" sz="2000" dirty="0"/>
              <a:t> is the benefit derived from directly consuming services provided by an environmental good</a:t>
            </a:r>
          </a:p>
          <a:p>
            <a:pPr marL="1352550" lvl="2" indent="-438150">
              <a:lnSpc>
                <a:spcPct val="90000"/>
              </a:lnSpc>
            </a:pPr>
            <a:r>
              <a:rPr lang="en-US" sz="2000" dirty="0">
                <a:solidFill>
                  <a:srgbClr val="2E5D7A"/>
                </a:solidFill>
              </a:rPr>
              <a:t>Indirect user value</a:t>
            </a:r>
            <a:r>
              <a:rPr lang="en-US" sz="2000" dirty="0"/>
              <a:t> is the benefit derived from indirect consumption of an environmental good</a:t>
            </a:r>
          </a:p>
          <a:p>
            <a:pPr marL="952500" lvl="1" indent="-495300">
              <a:lnSpc>
                <a:spcPct val="90000"/>
              </a:lnSpc>
            </a:pPr>
            <a:r>
              <a:rPr lang="en-US" sz="2400" dirty="0">
                <a:solidFill>
                  <a:srgbClr val="2E5D7A"/>
                </a:solidFill>
              </a:rPr>
              <a:t>Existence value</a:t>
            </a:r>
            <a:r>
              <a:rPr lang="en-US" sz="2400" dirty="0"/>
              <a:t> is the benefit received from the continuance of an environmental good</a:t>
            </a:r>
          </a:p>
          <a:p>
            <a:pPr marL="1352550" lvl="2" indent="-438150">
              <a:lnSpc>
                <a:spcPct val="90000"/>
              </a:lnSpc>
            </a:pPr>
            <a:r>
              <a:rPr lang="en-US" sz="2000" dirty="0"/>
              <a:t>Motivated by </a:t>
            </a:r>
            <a:r>
              <a:rPr lang="en-US" sz="2000" dirty="0">
                <a:solidFill>
                  <a:srgbClr val="2E5D7A"/>
                </a:solidFill>
              </a:rPr>
              <a:t>vicarious consumption</a:t>
            </a:r>
            <a:r>
              <a:rPr lang="en-US" sz="2000" dirty="0"/>
              <a:t> and </a:t>
            </a:r>
            <a:r>
              <a:rPr lang="en-US" sz="2000" dirty="0">
                <a:solidFill>
                  <a:srgbClr val="2E5D7A"/>
                </a:solidFill>
              </a:rPr>
              <a:t>stewardship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EED96B8-C5B0-4909-B5BF-047FB0986AF1}" type="slidenum">
              <a:rPr lang="en-US"/>
              <a:pPr/>
              <a:t>9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75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685800"/>
            <a:ext cx="8458200" cy="765175"/>
          </a:xfrm>
        </p:spPr>
        <p:txBody>
          <a:bodyPr/>
          <a:lstStyle/>
          <a:p>
            <a:r>
              <a:rPr lang="en-US" sz="4000" dirty="0"/>
              <a:t>Approaches to Measuring Benefits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Two Major Approaches</a:t>
            </a:r>
          </a:p>
        </p:txBody>
      </p:sp>
      <p:sp>
        <p:nvSpPr>
          <p:cNvPr id="69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rgbClr val="2E5D7A"/>
                </a:solidFill>
                <a:latin typeface="Times Roman"/>
              </a:rPr>
              <a:t>Physical linkage approach</a:t>
            </a:r>
            <a:r>
              <a:rPr lang="en-US" dirty="0">
                <a:latin typeface="Times Roman"/>
              </a:rPr>
              <a:t> </a:t>
            </a:r>
          </a:p>
          <a:p>
            <a:pPr lvl="1"/>
            <a:r>
              <a:rPr lang="en-US" dirty="0">
                <a:latin typeface="Times Roman"/>
              </a:rPr>
              <a:t>Estimates benefits based upon a </a:t>
            </a:r>
            <a:r>
              <a:rPr lang="en-US" i="1" dirty="0">
                <a:latin typeface="Times Roman"/>
              </a:rPr>
              <a:t>technical relationship</a:t>
            </a:r>
            <a:r>
              <a:rPr lang="en-US" dirty="0">
                <a:latin typeface="Times Roman"/>
              </a:rPr>
              <a:t> between environmental resource and user of resource</a:t>
            </a:r>
          </a:p>
          <a:p>
            <a:r>
              <a:rPr lang="en-US" b="1" dirty="0">
                <a:solidFill>
                  <a:srgbClr val="2E5D7A"/>
                </a:solidFill>
                <a:latin typeface="Times Roman"/>
              </a:rPr>
              <a:t>Behavioral linkage approach</a:t>
            </a:r>
            <a:r>
              <a:rPr lang="en-US" dirty="0">
                <a:latin typeface="Times Roman"/>
              </a:rPr>
              <a:t> </a:t>
            </a:r>
          </a:p>
          <a:p>
            <a:pPr lvl="1"/>
            <a:r>
              <a:rPr lang="en-US" dirty="0">
                <a:latin typeface="Times Roman"/>
              </a:rPr>
              <a:t>Estimates benefits using observations of</a:t>
            </a:r>
            <a:r>
              <a:rPr lang="en-US" i="1" dirty="0">
                <a:latin typeface="Times Roman"/>
              </a:rPr>
              <a:t> </a:t>
            </a:r>
            <a:r>
              <a:rPr lang="en-US" dirty="0" err="1">
                <a:latin typeface="Times Roman"/>
              </a:rPr>
              <a:t>behaviour</a:t>
            </a:r>
            <a:r>
              <a:rPr lang="en-US" dirty="0">
                <a:latin typeface="Times Roman"/>
              </a:rPr>
              <a:t> in </a:t>
            </a:r>
            <a:r>
              <a:rPr lang="en-US" i="1" dirty="0">
                <a:latin typeface="Times Roman"/>
              </a:rPr>
              <a:t>actual</a:t>
            </a:r>
            <a:r>
              <a:rPr lang="en-US" dirty="0">
                <a:latin typeface="Times Roman"/>
              </a:rPr>
              <a:t> markets or survey responses about </a:t>
            </a:r>
            <a:r>
              <a:rPr lang="en-US" i="1" dirty="0">
                <a:latin typeface="Times Roman"/>
              </a:rPr>
              <a:t>hypothetical</a:t>
            </a:r>
            <a:r>
              <a:rPr lang="en-US" dirty="0">
                <a:latin typeface="Times Roman"/>
              </a:rPr>
              <a:t> markets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0E1D85-F1F9-46AC-BDFB-F1BD485875B4}" type="slidenum">
              <a:rPr lang="en-US"/>
              <a:pPr/>
              <a:t>10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69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1" dur="500"/>
                                        <p:tgtEl>
                                          <p:spTgt spid="69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6" dur="500"/>
                                        <p:tgtEl>
                                          <p:spTgt spid="69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0" dur="500"/>
                                        <p:tgtEl>
                                          <p:spTgt spid="69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0179" grpId="0" build="p" bldLvl="2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8001000" cy="688975"/>
          </a:xfrm>
        </p:spPr>
        <p:txBody>
          <a:bodyPr/>
          <a:lstStyle/>
          <a:p>
            <a:r>
              <a:rPr lang="en-US" dirty="0"/>
              <a:t>Overview </a:t>
            </a:r>
            <a:r>
              <a:rPr lang="en-US" sz="2700" dirty="0"/>
              <a:t>(see Table 7.2)</a:t>
            </a:r>
            <a:endParaRPr lang="en-US" sz="2100" dirty="0"/>
          </a:p>
        </p:txBody>
      </p:sp>
      <p:sp>
        <p:nvSpPr>
          <p:cNvPr id="69222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05000"/>
            <a:ext cx="7467600" cy="4038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Physical Linkage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Damage Function Method</a:t>
            </a:r>
          </a:p>
          <a:p>
            <a:pPr>
              <a:lnSpc>
                <a:spcPct val="90000"/>
              </a:lnSpc>
            </a:pPr>
            <a:r>
              <a:rPr lang="en-US" dirty="0"/>
              <a:t>Behavioral Linkage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Direct Methods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Political Referendum Method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Contingent Valuation Method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Indirect Methods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Averting Expenditure Method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Travel Cost Method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Hedonic Price Method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972F6-E628-425E-98C5-5AEC485D1FA0}" type="slidenum">
              <a:rPr lang="en-US"/>
              <a:pPr/>
              <a:t>11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69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1" dur="500"/>
                                        <p:tgtEl>
                                          <p:spTgt spid="69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6" dur="500"/>
                                        <p:tgtEl>
                                          <p:spTgt spid="69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" dur="500"/>
                                        <p:tgtEl>
                                          <p:spTgt spid="69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5" dur="500"/>
                                        <p:tgtEl>
                                          <p:spTgt spid="69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9" dur="500"/>
                                        <p:tgtEl>
                                          <p:spTgt spid="69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4" dur="500"/>
                                        <p:tgtEl>
                                          <p:spTgt spid="692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8" dur="500"/>
                                        <p:tgtEl>
                                          <p:spTgt spid="692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2" dur="500"/>
                                        <p:tgtEl>
                                          <p:spTgt spid="692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6" dur="500"/>
                                        <p:tgtEl>
                                          <p:spTgt spid="692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2227" grpId="0" uiExpand="1" build="p" bldLvl="2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533400"/>
            <a:ext cx="7772400" cy="1104900"/>
          </a:xfrm>
        </p:spPr>
        <p:txBody>
          <a:bodyPr/>
          <a:lstStyle/>
          <a:p>
            <a:r>
              <a:rPr lang="en-US" dirty="0"/>
              <a:t>Damage Function Method</a:t>
            </a:r>
            <a:br>
              <a:rPr lang="en-US" dirty="0"/>
            </a:br>
            <a:r>
              <a:rPr lang="en-US" sz="2800" dirty="0"/>
              <a:t>Using A Physical Linkage Approach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696323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1905000"/>
            <a:ext cx="7391400" cy="4343400"/>
          </a:xfrm>
        </p:spPr>
        <p:txBody>
          <a:bodyPr/>
          <a:lstStyle/>
          <a:p>
            <a:r>
              <a:rPr lang="en-US" dirty="0"/>
              <a:t>Specifies a relationship between a contaminant (C) and some observed total damage (TD)</a:t>
            </a:r>
          </a:p>
          <a:p>
            <a:r>
              <a:rPr lang="en-US" dirty="0"/>
              <a:t>Estimates benefits as TD declines from the policy-induced change in C</a:t>
            </a:r>
          </a:p>
          <a:p>
            <a:pPr lvl="1"/>
            <a:r>
              <a:rPr lang="en-US" dirty="0"/>
              <a:t>Note: Dose-response function is one type of damage function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15AA97-D252-4A69-BC76-CD9A61870485}" type="slidenum">
              <a:rPr lang="en-US"/>
              <a:pPr/>
              <a:t>12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9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9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2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25550" y="457200"/>
            <a:ext cx="7696200" cy="687388"/>
          </a:xfrm>
        </p:spPr>
        <p:txBody>
          <a:bodyPr/>
          <a:lstStyle/>
          <a:p>
            <a:r>
              <a:rPr lang="en-US" dirty="0"/>
              <a:t>Damage Function Model </a:t>
            </a:r>
          </a:p>
        </p:txBody>
      </p:sp>
      <p:sp>
        <p:nvSpPr>
          <p:cNvPr id="698371" name="Line 3"/>
          <p:cNvSpPr>
            <a:spLocks noChangeShapeType="1"/>
          </p:cNvSpPr>
          <p:nvPr/>
        </p:nvSpPr>
        <p:spPr bwMode="auto">
          <a:xfrm>
            <a:off x="1682750" y="1535113"/>
            <a:ext cx="0" cy="419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72" name="Line 4"/>
          <p:cNvSpPr>
            <a:spLocks noChangeShapeType="1"/>
          </p:cNvSpPr>
          <p:nvPr/>
        </p:nvSpPr>
        <p:spPr bwMode="auto">
          <a:xfrm>
            <a:off x="1682750" y="5715000"/>
            <a:ext cx="601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73" name="Text Box 5"/>
          <p:cNvSpPr txBox="1">
            <a:spLocks noChangeArrowheads="1"/>
          </p:cNvSpPr>
          <p:nvPr/>
        </p:nvSpPr>
        <p:spPr bwMode="auto">
          <a:xfrm rot="-5396006">
            <a:off x="-278606" y="3142457"/>
            <a:ext cx="230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b="1" dirty="0"/>
              <a:t>Total damages (TD)</a:t>
            </a:r>
          </a:p>
        </p:txBody>
      </p:sp>
      <p:sp>
        <p:nvSpPr>
          <p:cNvPr id="698374" name="Text Box 6"/>
          <p:cNvSpPr txBox="1">
            <a:spLocks noChangeArrowheads="1"/>
          </p:cNvSpPr>
          <p:nvPr/>
        </p:nvSpPr>
        <p:spPr bwMode="auto">
          <a:xfrm>
            <a:off x="6315075" y="5751513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b="1" dirty="0"/>
              <a:t>Contaminant (C)</a:t>
            </a:r>
            <a:endParaRPr lang="en-US" sz="2400" dirty="0"/>
          </a:p>
        </p:txBody>
      </p:sp>
      <p:sp>
        <p:nvSpPr>
          <p:cNvPr id="698376" name="Arc 8"/>
          <p:cNvSpPr>
            <a:spLocks/>
          </p:cNvSpPr>
          <p:nvPr/>
        </p:nvSpPr>
        <p:spPr bwMode="auto">
          <a:xfrm flipV="1">
            <a:off x="1682750" y="4038600"/>
            <a:ext cx="2590800" cy="16764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77" name="Arc 9"/>
          <p:cNvSpPr>
            <a:spLocks/>
          </p:cNvSpPr>
          <p:nvPr/>
        </p:nvSpPr>
        <p:spPr bwMode="auto">
          <a:xfrm flipH="1">
            <a:off x="4273550" y="2133600"/>
            <a:ext cx="1447800" cy="19812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78" name="Text Box 10"/>
          <p:cNvSpPr txBox="1">
            <a:spLocks noChangeArrowheads="1"/>
          </p:cNvSpPr>
          <p:nvPr/>
        </p:nvSpPr>
        <p:spPr bwMode="auto">
          <a:xfrm>
            <a:off x="5705475" y="1916113"/>
            <a:ext cx="224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chemeClr val="hlink"/>
                </a:solidFill>
              </a:rPr>
              <a:t>Damage function</a:t>
            </a:r>
            <a:endParaRPr lang="en-US" sz="2400" dirty="0">
              <a:solidFill>
                <a:schemeClr val="hlink"/>
              </a:solidFill>
            </a:endParaRPr>
          </a:p>
        </p:txBody>
      </p:sp>
      <p:sp>
        <p:nvSpPr>
          <p:cNvPr id="698379" name="Text Box 11"/>
          <p:cNvSpPr txBox="1">
            <a:spLocks noChangeArrowheads="1"/>
          </p:cNvSpPr>
          <p:nvPr/>
        </p:nvSpPr>
        <p:spPr bwMode="auto">
          <a:xfrm>
            <a:off x="5019675" y="5726113"/>
            <a:ext cx="4603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C</a:t>
            </a:r>
            <a:r>
              <a:rPr lang="en-US" sz="2000" baseline="-25000" dirty="0"/>
              <a:t>0</a:t>
            </a:r>
            <a:endParaRPr lang="en-US" sz="2400" dirty="0"/>
          </a:p>
        </p:txBody>
      </p:sp>
      <p:sp>
        <p:nvSpPr>
          <p:cNvPr id="698380" name="Line 12"/>
          <p:cNvSpPr>
            <a:spLocks noChangeShapeType="1"/>
          </p:cNvSpPr>
          <p:nvPr/>
        </p:nvSpPr>
        <p:spPr bwMode="auto">
          <a:xfrm flipV="1">
            <a:off x="5187950" y="2286000"/>
            <a:ext cx="0" cy="3429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1" name="Line 13"/>
          <p:cNvSpPr>
            <a:spLocks noChangeShapeType="1"/>
          </p:cNvSpPr>
          <p:nvPr/>
        </p:nvSpPr>
        <p:spPr bwMode="auto">
          <a:xfrm flipH="1">
            <a:off x="1682750" y="2286000"/>
            <a:ext cx="3505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2" name="Text Box 14"/>
          <p:cNvSpPr txBox="1">
            <a:spLocks noChangeArrowheads="1"/>
          </p:cNvSpPr>
          <p:nvPr/>
        </p:nvSpPr>
        <p:spPr bwMode="auto">
          <a:xfrm>
            <a:off x="1057275" y="2068513"/>
            <a:ext cx="615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TD</a:t>
            </a:r>
            <a:r>
              <a:rPr lang="en-US" sz="2000" baseline="-25000" dirty="0"/>
              <a:t>0</a:t>
            </a:r>
            <a:endParaRPr lang="en-US" sz="2400" dirty="0"/>
          </a:p>
        </p:txBody>
      </p:sp>
      <p:sp>
        <p:nvSpPr>
          <p:cNvPr id="698383" name="Text Box 15"/>
          <p:cNvSpPr txBox="1">
            <a:spLocks noChangeArrowheads="1"/>
          </p:cNvSpPr>
          <p:nvPr/>
        </p:nvSpPr>
        <p:spPr bwMode="auto">
          <a:xfrm>
            <a:off x="4333875" y="5726113"/>
            <a:ext cx="4603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C</a:t>
            </a:r>
            <a:r>
              <a:rPr lang="en-US" sz="2000" baseline="-25000" dirty="0"/>
              <a:t>1</a:t>
            </a:r>
            <a:endParaRPr lang="en-US" sz="2400" dirty="0"/>
          </a:p>
        </p:txBody>
      </p:sp>
      <p:sp>
        <p:nvSpPr>
          <p:cNvPr id="698384" name="Line 16"/>
          <p:cNvSpPr>
            <a:spLocks noChangeShapeType="1"/>
          </p:cNvSpPr>
          <p:nvPr/>
        </p:nvSpPr>
        <p:spPr bwMode="auto">
          <a:xfrm flipV="1">
            <a:off x="4502150" y="3048000"/>
            <a:ext cx="0" cy="2667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5" name="Line 17"/>
          <p:cNvSpPr>
            <a:spLocks noChangeShapeType="1"/>
          </p:cNvSpPr>
          <p:nvPr/>
        </p:nvSpPr>
        <p:spPr bwMode="auto">
          <a:xfrm flipH="1">
            <a:off x="1682750" y="3124200"/>
            <a:ext cx="28194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6" name="Text Box 18"/>
          <p:cNvSpPr txBox="1">
            <a:spLocks noChangeArrowheads="1"/>
          </p:cNvSpPr>
          <p:nvPr/>
        </p:nvSpPr>
        <p:spPr bwMode="auto">
          <a:xfrm>
            <a:off x="1031875" y="2876550"/>
            <a:ext cx="615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TD</a:t>
            </a:r>
            <a:r>
              <a:rPr lang="en-US" sz="2000" baseline="-25000" dirty="0"/>
              <a:t>1</a:t>
            </a:r>
            <a:endParaRPr lang="en-US" sz="2400" dirty="0"/>
          </a:p>
        </p:txBody>
      </p:sp>
      <p:sp>
        <p:nvSpPr>
          <p:cNvPr id="698387" name="AutoShape 19"/>
          <p:cNvSpPr>
            <a:spLocks noChangeArrowheads="1"/>
          </p:cNvSpPr>
          <p:nvPr/>
        </p:nvSpPr>
        <p:spPr bwMode="auto">
          <a:xfrm>
            <a:off x="4730750" y="5867400"/>
            <a:ext cx="304800" cy="152400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660066"/>
          </a:solidFill>
          <a:ln w="9525">
            <a:solidFill>
              <a:srgbClr val="660066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8" name="AutoShape 20"/>
          <p:cNvSpPr>
            <a:spLocks noChangeArrowheads="1"/>
          </p:cNvSpPr>
          <p:nvPr/>
        </p:nvSpPr>
        <p:spPr bwMode="auto">
          <a:xfrm>
            <a:off x="1225550" y="2438400"/>
            <a:ext cx="228600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6600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98389" name="Line 21"/>
          <p:cNvSpPr>
            <a:spLocks noChangeShapeType="1"/>
          </p:cNvSpPr>
          <p:nvPr/>
        </p:nvSpPr>
        <p:spPr bwMode="auto">
          <a:xfrm>
            <a:off x="1682750" y="2286000"/>
            <a:ext cx="0" cy="838200"/>
          </a:xfrm>
          <a:prstGeom prst="line">
            <a:avLst/>
          </a:prstGeom>
          <a:noFill/>
          <a:ln w="76200">
            <a:solidFill>
              <a:srgbClr val="66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698395" name="Group 27"/>
          <p:cNvGrpSpPr>
            <a:grpSpLocks/>
          </p:cNvGrpSpPr>
          <p:nvPr/>
        </p:nvGrpSpPr>
        <p:grpSpPr bwMode="auto">
          <a:xfrm>
            <a:off x="1835150" y="1446213"/>
            <a:ext cx="3254375" cy="1296987"/>
            <a:chOff x="1056" y="1007"/>
            <a:chExt cx="2050" cy="817"/>
          </a:xfrm>
        </p:grpSpPr>
        <p:sp>
          <p:nvSpPr>
            <p:cNvPr id="698391" name="Line 23"/>
            <p:cNvSpPr>
              <a:spLocks noChangeShapeType="1"/>
            </p:cNvSpPr>
            <p:nvPr/>
          </p:nvSpPr>
          <p:spPr bwMode="auto">
            <a:xfrm flipH="1">
              <a:off x="1056" y="1440"/>
              <a:ext cx="768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98392" name="Text Box 24"/>
            <p:cNvSpPr txBox="1">
              <a:spLocks noChangeArrowheads="1"/>
            </p:cNvSpPr>
            <p:nvPr/>
          </p:nvSpPr>
          <p:spPr bwMode="auto">
            <a:xfrm>
              <a:off x="1632" y="1007"/>
              <a:ext cx="1474" cy="368"/>
            </a:xfrm>
            <a:prstGeom prst="rect">
              <a:avLst/>
            </a:prstGeom>
            <a:gradFill rotWithShape="1">
              <a:gsLst>
                <a:gs pos="0">
                  <a:srgbClr val="32AC98"/>
                </a:gs>
                <a:gs pos="58000">
                  <a:srgbClr val="74C297"/>
                </a:gs>
                <a:gs pos="86000">
                  <a:srgbClr val="9BE1C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 b="1" dirty="0"/>
                <a:t>Damage reduction </a:t>
              </a:r>
            </a:p>
            <a:p>
              <a:r>
                <a:rPr lang="en-US" sz="1600" b="1" dirty="0"/>
                <a:t>in nonmonetary terms</a:t>
              </a:r>
              <a:endParaRPr lang="en-US" sz="2000" b="1" dirty="0"/>
            </a:p>
          </p:txBody>
        </p:sp>
      </p:grpSp>
      <p:sp>
        <p:nvSpPr>
          <p:cNvPr id="698393" name="Text Box 25"/>
          <p:cNvSpPr txBox="1">
            <a:spLocks noChangeArrowheads="1"/>
          </p:cNvSpPr>
          <p:nvPr/>
        </p:nvSpPr>
        <p:spPr bwMode="auto">
          <a:xfrm>
            <a:off x="1438275" y="5726113"/>
            <a:ext cx="325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0</a:t>
            </a:r>
            <a:endParaRPr lang="en-US" sz="2400" dirty="0"/>
          </a:p>
        </p:txBody>
      </p:sp>
      <p:sp>
        <p:nvSpPr>
          <p:cNvPr id="698394" name="Text Box 26"/>
          <p:cNvSpPr txBox="1">
            <a:spLocks noChangeArrowheads="1"/>
          </p:cNvSpPr>
          <p:nvPr/>
        </p:nvSpPr>
        <p:spPr bwMode="auto">
          <a:xfrm>
            <a:off x="5934075" y="3287713"/>
            <a:ext cx="31337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Suppose policy causes a</a:t>
            </a:r>
          </a:p>
          <a:p>
            <a:r>
              <a:rPr lang="en-US" sz="2000" dirty="0"/>
              <a:t>decline in the contaminant</a:t>
            </a:r>
          </a:p>
          <a:p>
            <a:r>
              <a:rPr lang="en-US" sz="2000" dirty="0"/>
              <a:t>from C</a:t>
            </a:r>
            <a:r>
              <a:rPr lang="en-US" sz="2000" baseline="-25000" dirty="0"/>
              <a:t>0</a:t>
            </a:r>
            <a:r>
              <a:rPr lang="en-US" sz="2000" dirty="0"/>
              <a:t> to C</a:t>
            </a:r>
            <a:r>
              <a:rPr lang="en-US" sz="2000" baseline="-25000" dirty="0"/>
              <a:t>1</a:t>
            </a:r>
            <a:endParaRPr lang="en-US" sz="24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8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9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9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69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9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9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9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69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9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9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69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98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9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8379" grpId="0" autoUpdateAnimBg="0"/>
      <p:bldP spid="698380" grpId="0" animBg="1"/>
      <p:bldP spid="698381" grpId="0" animBg="1"/>
      <p:bldP spid="698382" grpId="0" autoUpdateAnimBg="0"/>
      <p:bldP spid="698383" grpId="0" autoUpdateAnimBg="0"/>
      <p:bldP spid="698384" grpId="0" animBg="1"/>
      <p:bldP spid="698385" grpId="0" animBg="1"/>
      <p:bldP spid="698386" grpId="0" autoUpdateAnimBg="0"/>
      <p:bldP spid="698387" grpId="0" animBg="1"/>
      <p:bldP spid="698388" grpId="0" animBg="1"/>
      <p:bldP spid="698389" grpId="0" animBg="1"/>
      <p:bldP spid="698394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533400"/>
            <a:ext cx="7924800" cy="1185862"/>
          </a:xfrm>
        </p:spPr>
        <p:txBody>
          <a:bodyPr/>
          <a:lstStyle/>
          <a:p>
            <a:r>
              <a:rPr lang="en-US" sz="3300" dirty="0"/>
              <a:t>Assessing the Damage Function Method</a:t>
            </a:r>
          </a:p>
        </p:txBody>
      </p:sp>
      <p:sp>
        <p:nvSpPr>
          <p:cNvPr id="700419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133600"/>
            <a:ext cx="7772400" cy="3278188"/>
          </a:xfrm>
        </p:spPr>
        <p:txBody>
          <a:bodyPr/>
          <a:lstStyle/>
          <a:p>
            <a:r>
              <a:rPr lang="en-US" dirty="0"/>
              <a:t>Estimates only one type of incremental benefit at a time</a:t>
            </a:r>
          </a:p>
          <a:p>
            <a:r>
              <a:rPr lang="en-US" dirty="0"/>
              <a:t>Represents only a first step, since it is not capable of simultaneously monetizing the damage reduction that it identifies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7A8FD-D6DB-4715-89AC-F72ABA8080E3}" type="slidenum">
              <a:rPr lang="en-US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0418" grpId="0"/>
      <p:bldP spid="70041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7696200" cy="608013"/>
          </a:xfrm>
        </p:spPr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7024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Suppose a U.S. policy reduces pollution damage to crops, resulting in a higher crop yield as an incremental benefit</a:t>
            </a:r>
          </a:p>
          <a:p>
            <a:pPr lvl="1"/>
            <a:r>
              <a:rPr lang="en-US" dirty="0"/>
              <a:t>Model as an increase in supply (S)</a:t>
            </a:r>
          </a:p>
          <a:p>
            <a:r>
              <a:rPr lang="en-US" dirty="0"/>
              <a:t>Measure the incremental benefit as:</a:t>
            </a:r>
          </a:p>
          <a:p>
            <a:pPr lvl="1">
              <a:buFont typeface="Wingdings" pitchFamily="2" charset="2"/>
              <a:buNone/>
            </a:pPr>
            <a:r>
              <a:rPr lang="en-US" b="1" dirty="0">
                <a:solidFill>
                  <a:srgbClr val="2E5D7A"/>
                </a:solidFill>
              </a:rPr>
              <a:t> </a:t>
            </a:r>
            <a:r>
              <a:rPr lang="en-US" sz="2200" b="1" dirty="0">
                <a:solidFill>
                  <a:srgbClr val="2E5D7A"/>
                </a:solidFill>
                <a:latin typeface="Symbol" pitchFamily="18" charset="2"/>
              </a:rPr>
              <a:t>D</a:t>
            </a:r>
            <a:r>
              <a:rPr lang="en-US" sz="2200" b="1" dirty="0">
                <a:solidFill>
                  <a:srgbClr val="2E5D7A"/>
                </a:solidFill>
              </a:rPr>
              <a:t>(consumer surplus (CS) + producer surplus (PS))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FF617AC-208C-45D0-B337-1602F03DF836}" type="slidenum">
              <a:rPr lang="en-US"/>
              <a:pPr/>
              <a:t>15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0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0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0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2466" grpId="0"/>
      <p:bldP spid="70246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514" name="Line 2"/>
          <p:cNvSpPr>
            <a:spLocks noChangeShapeType="1"/>
          </p:cNvSpPr>
          <p:nvPr/>
        </p:nvSpPr>
        <p:spPr bwMode="auto">
          <a:xfrm>
            <a:off x="1371600" y="2286000"/>
            <a:ext cx="4800600" cy="3048000"/>
          </a:xfrm>
          <a:prstGeom prst="line">
            <a:avLst/>
          </a:prstGeom>
          <a:noFill/>
          <a:ln w="38100">
            <a:solidFill>
              <a:srgbClr val="00B05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15" name="Line 3"/>
          <p:cNvSpPr>
            <a:spLocks noChangeShapeType="1"/>
          </p:cNvSpPr>
          <p:nvPr/>
        </p:nvSpPr>
        <p:spPr bwMode="auto">
          <a:xfrm flipH="1">
            <a:off x="1371600" y="3505200"/>
            <a:ext cx="1981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16" name="AutoShape 4"/>
          <p:cNvSpPr>
            <a:spLocks noChangeArrowheads="1"/>
          </p:cNvSpPr>
          <p:nvPr/>
        </p:nvSpPr>
        <p:spPr bwMode="auto">
          <a:xfrm rot="-16192850">
            <a:off x="990600" y="2514600"/>
            <a:ext cx="2743200" cy="19812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17" name="Rectangle 5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162800" cy="688975"/>
          </a:xfrm>
        </p:spPr>
        <p:txBody>
          <a:bodyPr/>
          <a:lstStyle/>
          <a:p>
            <a:r>
              <a:rPr lang="en-US" dirty="0"/>
              <a:t>Incremental Benefits</a:t>
            </a:r>
          </a:p>
        </p:txBody>
      </p:sp>
      <p:sp>
        <p:nvSpPr>
          <p:cNvPr id="704518" name="Line 6"/>
          <p:cNvSpPr>
            <a:spLocks noChangeShapeType="1"/>
          </p:cNvSpPr>
          <p:nvPr/>
        </p:nvSpPr>
        <p:spPr bwMode="auto">
          <a:xfrm>
            <a:off x="1371600" y="1905000"/>
            <a:ext cx="0" cy="3733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19" name="Line 7"/>
          <p:cNvSpPr>
            <a:spLocks noChangeShapeType="1"/>
          </p:cNvSpPr>
          <p:nvPr/>
        </p:nvSpPr>
        <p:spPr bwMode="auto">
          <a:xfrm>
            <a:off x="1371600" y="5638800"/>
            <a:ext cx="6248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20" name="Text Box 8"/>
          <p:cNvSpPr txBox="1">
            <a:spLocks noChangeArrowheads="1"/>
          </p:cNvSpPr>
          <p:nvPr/>
        </p:nvSpPr>
        <p:spPr bwMode="auto">
          <a:xfrm>
            <a:off x="669925" y="14874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$</a:t>
            </a:r>
          </a:p>
        </p:txBody>
      </p:sp>
      <p:sp>
        <p:nvSpPr>
          <p:cNvPr id="704521" name="Text Box 9"/>
          <p:cNvSpPr txBox="1">
            <a:spLocks noChangeArrowheads="1"/>
          </p:cNvSpPr>
          <p:nvPr/>
        </p:nvSpPr>
        <p:spPr bwMode="auto">
          <a:xfrm>
            <a:off x="6248400" y="5105400"/>
            <a:ext cx="404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</a:rPr>
              <a:t>D</a:t>
            </a:r>
            <a:endParaRPr lang="en-US" sz="2400" dirty="0">
              <a:solidFill>
                <a:srgbClr val="00B050"/>
              </a:solidFill>
            </a:endParaRPr>
          </a:p>
        </p:txBody>
      </p:sp>
      <p:sp>
        <p:nvSpPr>
          <p:cNvPr id="704522" name="Text Box 10"/>
          <p:cNvSpPr txBox="1">
            <a:spLocks noChangeArrowheads="1"/>
          </p:cNvSpPr>
          <p:nvPr/>
        </p:nvSpPr>
        <p:spPr bwMode="auto">
          <a:xfrm>
            <a:off x="1050925" y="19446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a</a:t>
            </a:r>
          </a:p>
        </p:txBody>
      </p:sp>
      <p:sp>
        <p:nvSpPr>
          <p:cNvPr id="704523" name="Line 11"/>
          <p:cNvSpPr>
            <a:spLocks noChangeShapeType="1"/>
          </p:cNvSpPr>
          <p:nvPr/>
        </p:nvSpPr>
        <p:spPr bwMode="auto">
          <a:xfrm flipV="1">
            <a:off x="1371600" y="2133600"/>
            <a:ext cx="4038600" cy="2743200"/>
          </a:xfrm>
          <a:prstGeom prst="line">
            <a:avLst/>
          </a:prstGeom>
          <a:noFill/>
          <a:ln w="38100">
            <a:solidFill>
              <a:srgbClr val="7030A0">
                <a:alpha val="97000"/>
              </a:srgb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24" name="Text Box 12"/>
          <p:cNvSpPr txBox="1">
            <a:spLocks noChangeArrowheads="1"/>
          </p:cNvSpPr>
          <p:nvPr/>
        </p:nvSpPr>
        <p:spPr bwMode="auto">
          <a:xfrm>
            <a:off x="5334000" y="1751013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7E019B"/>
                </a:solidFill>
              </a:rPr>
              <a:t>S</a:t>
            </a:r>
            <a:r>
              <a:rPr lang="en-US" sz="2400" b="1" baseline="-25000" dirty="0">
                <a:solidFill>
                  <a:srgbClr val="7E019B"/>
                </a:solidFill>
              </a:rPr>
              <a:t>0</a:t>
            </a:r>
            <a:endParaRPr lang="en-US" sz="2400" dirty="0">
              <a:solidFill>
                <a:srgbClr val="7E019B"/>
              </a:solidFill>
            </a:endParaRPr>
          </a:p>
        </p:txBody>
      </p:sp>
      <p:sp>
        <p:nvSpPr>
          <p:cNvPr id="704525" name="Line 13"/>
          <p:cNvSpPr>
            <a:spLocks noChangeShapeType="1"/>
          </p:cNvSpPr>
          <p:nvPr/>
        </p:nvSpPr>
        <p:spPr bwMode="auto">
          <a:xfrm flipV="1">
            <a:off x="1371600" y="3276600"/>
            <a:ext cx="4572000" cy="1600200"/>
          </a:xfrm>
          <a:prstGeom prst="line">
            <a:avLst/>
          </a:prstGeom>
          <a:noFill/>
          <a:ln w="38100">
            <a:solidFill>
              <a:srgbClr val="7030A0">
                <a:alpha val="97000"/>
              </a:srgb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26" name="Text Box 14"/>
          <p:cNvSpPr txBox="1">
            <a:spLocks noChangeArrowheads="1"/>
          </p:cNvSpPr>
          <p:nvPr/>
        </p:nvSpPr>
        <p:spPr bwMode="auto">
          <a:xfrm>
            <a:off x="5945188" y="2970213"/>
            <a:ext cx="500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7E019B"/>
                </a:solidFill>
              </a:rPr>
              <a:t>S</a:t>
            </a:r>
            <a:r>
              <a:rPr lang="en-US" sz="2400" b="1" baseline="-25000" dirty="0">
                <a:solidFill>
                  <a:srgbClr val="7E019B"/>
                </a:solidFill>
              </a:rPr>
              <a:t>1</a:t>
            </a:r>
            <a:endParaRPr lang="en-US" sz="2400" b="1" dirty="0">
              <a:solidFill>
                <a:srgbClr val="7E019B"/>
              </a:solidFill>
            </a:endParaRPr>
          </a:p>
        </p:txBody>
      </p:sp>
      <p:sp>
        <p:nvSpPr>
          <p:cNvPr id="704527" name="Text Box 15"/>
          <p:cNvSpPr txBox="1">
            <a:spLocks noChangeArrowheads="1"/>
          </p:cNvSpPr>
          <p:nvPr/>
        </p:nvSpPr>
        <p:spPr bwMode="auto">
          <a:xfrm>
            <a:off x="1050925" y="46116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e</a:t>
            </a:r>
          </a:p>
        </p:txBody>
      </p:sp>
      <p:sp>
        <p:nvSpPr>
          <p:cNvPr id="704528" name="Text Box 16"/>
          <p:cNvSpPr txBox="1">
            <a:spLocks noChangeArrowheads="1"/>
          </p:cNvSpPr>
          <p:nvPr/>
        </p:nvSpPr>
        <p:spPr bwMode="auto">
          <a:xfrm>
            <a:off x="3184525" y="30114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b</a:t>
            </a:r>
          </a:p>
        </p:txBody>
      </p:sp>
      <p:sp>
        <p:nvSpPr>
          <p:cNvPr id="704529" name="Line 17"/>
          <p:cNvSpPr>
            <a:spLocks noChangeShapeType="1"/>
          </p:cNvSpPr>
          <p:nvPr/>
        </p:nvSpPr>
        <p:spPr bwMode="auto">
          <a:xfrm>
            <a:off x="3352800" y="3505200"/>
            <a:ext cx="0" cy="21336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30" name="Text Box 18"/>
          <p:cNvSpPr txBox="1">
            <a:spLocks noChangeArrowheads="1"/>
          </p:cNvSpPr>
          <p:nvPr/>
        </p:nvSpPr>
        <p:spPr bwMode="auto">
          <a:xfrm>
            <a:off x="3124200" y="5637213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Q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sp>
        <p:nvSpPr>
          <p:cNvPr id="704531" name="Text Box 19"/>
          <p:cNvSpPr txBox="1">
            <a:spLocks noChangeArrowheads="1"/>
          </p:cNvSpPr>
          <p:nvPr/>
        </p:nvSpPr>
        <p:spPr bwMode="auto">
          <a:xfrm>
            <a:off x="6232525" y="5602288"/>
            <a:ext cx="14366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Q of corn</a:t>
            </a:r>
          </a:p>
        </p:txBody>
      </p:sp>
      <p:sp>
        <p:nvSpPr>
          <p:cNvPr id="704532" name="Text Box 20"/>
          <p:cNvSpPr txBox="1">
            <a:spLocks noChangeArrowheads="1"/>
          </p:cNvSpPr>
          <p:nvPr/>
        </p:nvSpPr>
        <p:spPr bwMode="auto">
          <a:xfrm>
            <a:off x="914400" y="3198813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P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sp>
        <p:nvSpPr>
          <p:cNvPr id="704533" name="Text Box 21"/>
          <p:cNvSpPr txBox="1">
            <a:spLocks noChangeArrowheads="1"/>
          </p:cNvSpPr>
          <p:nvPr/>
        </p:nvSpPr>
        <p:spPr bwMode="auto">
          <a:xfrm>
            <a:off x="3870325" y="3468688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c</a:t>
            </a:r>
          </a:p>
        </p:txBody>
      </p:sp>
      <p:sp>
        <p:nvSpPr>
          <p:cNvPr id="704534" name="Line 22"/>
          <p:cNvSpPr>
            <a:spLocks noChangeShapeType="1"/>
          </p:cNvSpPr>
          <p:nvPr/>
        </p:nvSpPr>
        <p:spPr bwMode="auto">
          <a:xfrm>
            <a:off x="4038600" y="3962400"/>
            <a:ext cx="0" cy="16764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35" name="Line 23"/>
          <p:cNvSpPr>
            <a:spLocks noChangeShapeType="1"/>
          </p:cNvSpPr>
          <p:nvPr/>
        </p:nvSpPr>
        <p:spPr bwMode="auto">
          <a:xfrm flipH="1">
            <a:off x="1371600" y="3962400"/>
            <a:ext cx="25908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36" name="Text Box 24"/>
          <p:cNvSpPr txBox="1">
            <a:spLocks noChangeArrowheads="1"/>
          </p:cNvSpPr>
          <p:nvPr/>
        </p:nvSpPr>
        <p:spPr bwMode="auto">
          <a:xfrm>
            <a:off x="914400" y="3656013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P</a:t>
            </a:r>
            <a:r>
              <a:rPr lang="en-US" sz="2400" baseline="-25000" dirty="0"/>
              <a:t>1</a:t>
            </a:r>
            <a:endParaRPr lang="en-US" sz="2400" dirty="0"/>
          </a:p>
        </p:txBody>
      </p:sp>
      <p:sp>
        <p:nvSpPr>
          <p:cNvPr id="704537" name="Text Box 25"/>
          <p:cNvSpPr txBox="1">
            <a:spLocks noChangeArrowheads="1"/>
          </p:cNvSpPr>
          <p:nvPr/>
        </p:nvSpPr>
        <p:spPr bwMode="auto">
          <a:xfrm>
            <a:off x="3886200" y="5637213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Q</a:t>
            </a:r>
            <a:r>
              <a:rPr lang="en-US" sz="2400" baseline="-25000" dirty="0"/>
              <a:t>1</a:t>
            </a:r>
            <a:endParaRPr lang="en-US" sz="2400" dirty="0"/>
          </a:p>
        </p:txBody>
      </p:sp>
      <p:sp>
        <p:nvSpPr>
          <p:cNvPr id="704538" name="Text Box 26"/>
          <p:cNvSpPr txBox="1">
            <a:spLocks noChangeArrowheads="1"/>
          </p:cNvSpPr>
          <p:nvPr/>
        </p:nvSpPr>
        <p:spPr bwMode="auto">
          <a:xfrm>
            <a:off x="1219200" y="5637213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0</a:t>
            </a:r>
          </a:p>
        </p:txBody>
      </p:sp>
      <p:sp>
        <p:nvSpPr>
          <p:cNvPr id="704539" name="Freeform 27"/>
          <p:cNvSpPr>
            <a:spLocks/>
          </p:cNvSpPr>
          <p:nvPr/>
        </p:nvSpPr>
        <p:spPr bwMode="auto">
          <a:xfrm>
            <a:off x="1371600" y="2133600"/>
            <a:ext cx="2667000" cy="2743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680" y="1152"/>
              </a:cxn>
              <a:cxn ang="0">
                <a:pos x="0" y="1728"/>
              </a:cxn>
              <a:cxn ang="0">
                <a:pos x="0" y="0"/>
              </a:cxn>
            </a:cxnLst>
            <a:rect l="0" t="0" r="r" b="b"/>
            <a:pathLst>
              <a:path w="1680" h="1728">
                <a:moveTo>
                  <a:pt x="0" y="0"/>
                </a:moveTo>
                <a:lnTo>
                  <a:pt x="1680" y="1152"/>
                </a:lnTo>
                <a:lnTo>
                  <a:pt x="0" y="1728"/>
                </a:ln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04540" name="Freeform 28" descr="Wide downward diagonal"/>
          <p:cNvSpPr>
            <a:spLocks/>
          </p:cNvSpPr>
          <p:nvPr/>
        </p:nvSpPr>
        <p:spPr bwMode="auto">
          <a:xfrm>
            <a:off x="1371600" y="3505200"/>
            <a:ext cx="2667000" cy="1371600"/>
          </a:xfrm>
          <a:custGeom>
            <a:avLst/>
            <a:gdLst/>
            <a:ahLst/>
            <a:cxnLst>
              <a:cxn ang="0">
                <a:pos x="1248" y="0"/>
              </a:cxn>
              <a:cxn ang="0">
                <a:pos x="0" y="864"/>
              </a:cxn>
              <a:cxn ang="0">
                <a:pos x="1680" y="288"/>
              </a:cxn>
              <a:cxn ang="0">
                <a:pos x="1248" y="0"/>
              </a:cxn>
            </a:cxnLst>
            <a:rect l="0" t="0" r="r" b="b"/>
            <a:pathLst>
              <a:path w="1680" h="864">
                <a:moveTo>
                  <a:pt x="1248" y="0"/>
                </a:moveTo>
                <a:lnTo>
                  <a:pt x="0" y="864"/>
                </a:lnTo>
                <a:lnTo>
                  <a:pt x="1680" y="288"/>
                </a:lnTo>
                <a:lnTo>
                  <a:pt x="1248" y="0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704541" name="Group 29"/>
          <p:cNvGrpSpPr>
            <a:grpSpLocks/>
          </p:cNvGrpSpPr>
          <p:nvPr/>
        </p:nvGrpSpPr>
        <p:grpSpPr bwMode="auto">
          <a:xfrm>
            <a:off x="3124200" y="2220913"/>
            <a:ext cx="5934075" cy="1817687"/>
            <a:chOff x="1968" y="1543"/>
            <a:chExt cx="3738" cy="1145"/>
          </a:xfrm>
        </p:grpSpPr>
        <p:sp>
          <p:nvSpPr>
            <p:cNvPr id="704542" name="Line 30"/>
            <p:cNvSpPr>
              <a:spLocks noChangeShapeType="1"/>
            </p:cNvSpPr>
            <p:nvPr/>
          </p:nvSpPr>
          <p:spPr bwMode="auto">
            <a:xfrm flipH="1">
              <a:off x="1968" y="1728"/>
              <a:ext cx="1776" cy="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04543" name="Text Box 31"/>
            <p:cNvSpPr txBox="1">
              <a:spLocks noChangeArrowheads="1"/>
            </p:cNvSpPr>
            <p:nvPr/>
          </p:nvSpPr>
          <p:spPr bwMode="auto">
            <a:xfrm>
              <a:off x="3668" y="1543"/>
              <a:ext cx="203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2000" b="1" i="1" dirty="0"/>
                <a:t>Incremental benefit = ebc</a:t>
              </a:r>
              <a:endParaRPr lang="en-US" sz="2000" dirty="0"/>
            </a:p>
          </p:txBody>
        </p:sp>
      </p:grp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0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0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04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0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0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04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04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04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04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04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704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704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70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704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704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704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500"/>
                                        <p:tgtEl>
                                          <p:spTgt spid="704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704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704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704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704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4514" grpId="0" animBg="1"/>
      <p:bldP spid="704515" grpId="0" animBg="1"/>
      <p:bldP spid="704516" grpId="0" animBg="1"/>
      <p:bldP spid="704521" grpId="0" autoUpdateAnimBg="0"/>
      <p:bldP spid="704522" grpId="0" autoUpdateAnimBg="0"/>
      <p:bldP spid="704523" grpId="0" animBg="1"/>
      <p:bldP spid="704524" grpId="0" autoUpdateAnimBg="0"/>
      <p:bldP spid="704525" grpId="0" animBg="1"/>
      <p:bldP spid="704526" grpId="0" autoUpdateAnimBg="0"/>
      <p:bldP spid="704527" grpId="0" autoUpdateAnimBg="0"/>
      <p:bldP spid="704528" grpId="0" autoUpdateAnimBg="0"/>
      <p:bldP spid="704529" grpId="0" animBg="1"/>
      <p:bldP spid="704530" grpId="0" autoUpdateAnimBg="0"/>
      <p:bldP spid="704532" grpId="0" autoUpdateAnimBg="0"/>
      <p:bldP spid="704533" grpId="0" autoUpdateAnimBg="0"/>
      <p:bldP spid="704534" grpId="0" animBg="1"/>
      <p:bldP spid="704535" grpId="0" animBg="1"/>
      <p:bldP spid="704536" grpId="0" autoUpdateAnimBg="0"/>
      <p:bldP spid="704537" grpId="0" autoUpdateAnimBg="0"/>
      <p:bldP spid="704539" grpId="0" animBg="1"/>
      <p:bldP spid="70454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36588"/>
            <a:ext cx="8534400" cy="1497012"/>
          </a:xfrm>
        </p:spPr>
        <p:txBody>
          <a:bodyPr/>
          <a:lstStyle/>
          <a:p>
            <a:r>
              <a:rPr lang="en-US" dirty="0"/>
              <a:t>Contingent Valuation Method (CVM)</a:t>
            </a:r>
            <a:br>
              <a:rPr lang="en-US" dirty="0"/>
            </a:br>
            <a:r>
              <a:rPr lang="en-US" sz="2400" dirty="0"/>
              <a:t>A </a:t>
            </a:r>
            <a:r>
              <a:rPr lang="en-GB" sz="2400" dirty="0"/>
              <a:t>Direct Method under Behavioural Linkage Approach</a:t>
            </a:r>
            <a:r>
              <a:rPr lang="en-GB" dirty="0"/>
              <a:t/>
            </a:r>
            <a:br>
              <a:rPr lang="en-GB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71065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7772400" cy="4114800"/>
          </a:xfrm>
        </p:spPr>
        <p:txBody>
          <a:bodyPr/>
          <a:lstStyle/>
          <a:p>
            <a:pPr>
              <a:lnSpc>
                <a:spcPct val="95000"/>
              </a:lnSpc>
            </a:pPr>
            <a:r>
              <a:rPr lang="en-US" dirty="0"/>
              <a:t>Estimates benefits from survey responses about WTP for environmental quality </a:t>
            </a:r>
            <a:r>
              <a:rPr lang="en-US" i="1" dirty="0"/>
              <a:t>contingent</a:t>
            </a:r>
            <a:r>
              <a:rPr lang="en-US" dirty="0"/>
              <a:t> upon hypothetical market</a:t>
            </a:r>
          </a:p>
          <a:p>
            <a:pPr>
              <a:lnSpc>
                <a:spcPct val="95000"/>
              </a:lnSpc>
            </a:pPr>
            <a:r>
              <a:rPr lang="en-US" dirty="0"/>
              <a:t>Tries to finesse nonrevelation problem</a:t>
            </a:r>
          </a:p>
          <a:p>
            <a:pPr>
              <a:lnSpc>
                <a:spcPct val="95000"/>
              </a:lnSpc>
            </a:pPr>
            <a:r>
              <a:rPr lang="en-US" dirty="0"/>
              <a:t>Steps:</a:t>
            </a:r>
          </a:p>
          <a:p>
            <a:pPr lvl="1">
              <a:lnSpc>
                <a:spcPct val="95000"/>
              </a:lnSpc>
            </a:pPr>
            <a:r>
              <a:rPr lang="en-US" dirty="0"/>
              <a:t>Construct model of hypothetical market</a:t>
            </a:r>
          </a:p>
          <a:p>
            <a:pPr lvl="1">
              <a:lnSpc>
                <a:spcPct val="95000"/>
              </a:lnSpc>
            </a:pPr>
            <a:r>
              <a:rPr lang="en-US" dirty="0"/>
              <a:t>Design survey</a:t>
            </a:r>
          </a:p>
          <a:p>
            <a:pPr lvl="1">
              <a:lnSpc>
                <a:spcPct val="95000"/>
              </a:lnSpc>
            </a:pPr>
            <a:r>
              <a:rPr lang="en-US" dirty="0"/>
              <a:t>Assess honesty of respondents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B7FF5C-4976-4C04-B1FE-BD13157F49A7}" type="slidenum">
              <a:rPr lang="en-US"/>
              <a:pPr/>
              <a:t>17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71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71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71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1" dur="1000"/>
                                        <p:tgtEl>
                                          <p:spTgt spid="71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1000"/>
                                        <p:tgtEl>
                                          <p:spTgt spid="71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9" dur="1000"/>
                                        <p:tgtEl>
                                          <p:spTgt spid="71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0659" grpId="0" uiExpand="1" build="p" bldLvl="2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762000"/>
            <a:ext cx="7772400" cy="688975"/>
          </a:xfrm>
        </p:spPr>
        <p:txBody>
          <a:bodyPr/>
          <a:lstStyle/>
          <a:p>
            <a:r>
              <a:rPr lang="en-US" dirty="0"/>
              <a:t>Assessing the CVM</a:t>
            </a:r>
          </a:p>
        </p:txBody>
      </p:sp>
      <p:sp>
        <p:nvSpPr>
          <p:cNvPr id="712707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1981200"/>
            <a:ext cx="7696200" cy="4114800"/>
          </a:xfrm>
        </p:spPr>
        <p:txBody>
          <a:bodyPr/>
          <a:lstStyle/>
          <a:p>
            <a:r>
              <a:rPr lang="en-US" dirty="0"/>
              <a:t>Broad applicability </a:t>
            </a:r>
          </a:p>
          <a:p>
            <a:r>
              <a:rPr lang="en-US" dirty="0"/>
              <a:t>Can capture existence as well as user value</a:t>
            </a:r>
          </a:p>
          <a:p>
            <a:r>
              <a:rPr lang="en-US" dirty="0"/>
              <a:t>Inherent biases due to survey approach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68C3F8B-0EB4-43DD-ABEE-18EAFA9C9D27}" type="slidenum">
              <a:rPr lang="en-US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1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71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1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2707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09600"/>
            <a:ext cx="8610600" cy="914400"/>
          </a:xfrm>
        </p:spPr>
        <p:txBody>
          <a:bodyPr/>
          <a:lstStyle/>
          <a:p>
            <a:r>
              <a:rPr lang="en-US" dirty="0"/>
              <a:t>Averting Expenditure Method (AEM)</a:t>
            </a:r>
            <a:br>
              <a:rPr lang="en-US" dirty="0"/>
            </a:br>
            <a:r>
              <a:rPr lang="en-US" sz="2400" dirty="0"/>
              <a:t>Indirect Method under </a:t>
            </a:r>
            <a:r>
              <a:rPr lang="en-US" sz="2400" dirty="0" err="1"/>
              <a:t>Behavioural</a:t>
            </a:r>
            <a:r>
              <a:rPr lang="en-US" sz="2400" dirty="0"/>
              <a:t> Linkage Approach</a:t>
            </a:r>
            <a:r>
              <a:rPr lang="en-US" sz="4000" dirty="0"/>
              <a:t/>
            </a:r>
            <a:br>
              <a:rPr lang="en-US" sz="4000" dirty="0"/>
            </a:br>
            <a:endParaRPr lang="en-US" dirty="0"/>
          </a:p>
        </p:txBody>
      </p:sp>
      <p:sp>
        <p:nvSpPr>
          <p:cNvPr id="717827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905000"/>
            <a:ext cx="8229600" cy="4191000"/>
          </a:xfrm>
        </p:spPr>
        <p:txBody>
          <a:bodyPr/>
          <a:lstStyle/>
          <a:p>
            <a:r>
              <a:rPr lang="en-US" sz="2700" dirty="0"/>
              <a:t>Estimates benefits as the </a:t>
            </a:r>
            <a:r>
              <a:rPr lang="en-US" sz="2700" u="sng" dirty="0"/>
              <a:t>reduction in spending</a:t>
            </a:r>
            <a:r>
              <a:rPr lang="en-US" sz="2700" dirty="0"/>
              <a:t> on goods that are </a:t>
            </a:r>
            <a:r>
              <a:rPr lang="en-US" sz="2700" b="1" i="1" dirty="0">
                <a:solidFill>
                  <a:schemeClr val="tx1"/>
                </a:solidFill>
              </a:rPr>
              <a:t>substitutes</a:t>
            </a:r>
            <a:r>
              <a:rPr lang="en-US" sz="2700" dirty="0"/>
              <a:t> for a cleaner environment</a:t>
            </a:r>
          </a:p>
          <a:p>
            <a:pPr lvl="1"/>
            <a:r>
              <a:rPr lang="en-US" sz="2200" dirty="0"/>
              <a:t>As pollution damages the environment, people incur “averting” expenditures to improve their </a:t>
            </a:r>
            <a:r>
              <a:rPr lang="en-US" sz="2200" i="1" dirty="0"/>
              <a:t>personal</a:t>
            </a:r>
            <a:r>
              <a:rPr lang="en-US" sz="2200" dirty="0"/>
              <a:t> environment</a:t>
            </a:r>
            <a:r>
              <a:rPr lang="en-US" sz="2300" dirty="0"/>
              <a:t> </a:t>
            </a:r>
          </a:p>
          <a:p>
            <a:pPr lvl="1"/>
            <a:r>
              <a:rPr lang="en-US" sz="2300" dirty="0"/>
              <a:t>This spending is reduced as policy improves the </a:t>
            </a:r>
            <a:r>
              <a:rPr lang="en-US" sz="2300" i="1" dirty="0"/>
              <a:t>overall</a:t>
            </a:r>
            <a:r>
              <a:rPr lang="en-US" sz="2300" dirty="0"/>
              <a:t> environment </a:t>
            </a:r>
          </a:p>
          <a:p>
            <a:r>
              <a:rPr lang="en-US" sz="2600" dirty="0"/>
              <a:t>This spending reduction is an estimate of the WTP for associated incremental benefits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3C963D-B37F-4608-8E1E-F32EC4DEE1FB}" type="slidenum">
              <a:rPr lang="en-US"/>
              <a:pPr/>
              <a:t>19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27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85800"/>
            <a:ext cx="7772400" cy="685800"/>
          </a:xfrm>
        </p:spPr>
        <p:txBody>
          <a:bodyPr/>
          <a:lstStyle/>
          <a:p>
            <a:r>
              <a:rPr lang="en-US" dirty="0"/>
              <a:t>Modeling AEM</a:t>
            </a:r>
          </a:p>
        </p:txBody>
      </p:sp>
      <p:sp>
        <p:nvSpPr>
          <p:cNvPr id="71885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05000"/>
            <a:ext cx="8305800" cy="4267200"/>
          </a:xfrm>
        </p:spPr>
        <p:txBody>
          <a:bodyPr/>
          <a:lstStyle/>
          <a:p>
            <a:r>
              <a:rPr lang="en-US" sz="2400" dirty="0">
                <a:latin typeface="Times Roman"/>
              </a:rPr>
              <a:t>Define overall environmental quality (E) </a:t>
            </a:r>
          </a:p>
          <a:p>
            <a:r>
              <a:rPr lang="en-US" sz="2400" dirty="0">
                <a:latin typeface="Times Roman"/>
              </a:rPr>
              <a:t>The relevant market for study is personal environmental quality (X)</a:t>
            </a:r>
          </a:p>
          <a:p>
            <a:pPr lvl="1"/>
            <a:r>
              <a:rPr lang="en-US" sz="2100" dirty="0">
                <a:latin typeface="Times Roman"/>
              </a:rPr>
              <a:t>D is MB; S is MC or </a:t>
            </a:r>
            <a:r>
              <a:rPr lang="en-US" sz="2100" u="sng" dirty="0">
                <a:latin typeface="Times Roman"/>
              </a:rPr>
              <a:t>averting expenditures</a:t>
            </a:r>
            <a:endParaRPr lang="en-US" sz="2100" dirty="0">
              <a:latin typeface="Times Roman"/>
            </a:endParaRPr>
          </a:p>
          <a:p>
            <a:pPr lvl="1"/>
            <a:r>
              <a:rPr lang="en-US" sz="2100" dirty="0">
                <a:latin typeface="Times Roman"/>
              </a:rPr>
              <a:t>MC</a:t>
            </a:r>
            <a:r>
              <a:rPr lang="en-US" sz="2100" baseline="-25000" dirty="0">
                <a:latin typeface="Times Roman"/>
              </a:rPr>
              <a:t>0</a:t>
            </a:r>
            <a:r>
              <a:rPr lang="en-US" sz="2100" dirty="0">
                <a:latin typeface="Times Roman"/>
              </a:rPr>
              <a:t> of X</a:t>
            </a:r>
            <a:r>
              <a:rPr lang="en-US" sz="2100" baseline="-25000" dirty="0">
                <a:latin typeface="Times Roman"/>
              </a:rPr>
              <a:t>0</a:t>
            </a:r>
            <a:r>
              <a:rPr lang="en-US" sz="2100" dirty="0">
                <a:latin typeface="Times Roman"/>
              </a:rPr>
              <a:t> is linked to a given level of E</a:t>
            </a:r>
            <a:r>
              <a:rPr lang="en-US" sz="2100" baseline="-25000" dirty="0">
                <a:latin typeface="Times Roman"/>
              </a:rPr>
              <a:t>0</a:t>
            </a:r>
            <a:endParaRPr lang="en-US" sz="2100" dirty="0">
              <a:latin typeface="Times Roman"/>
            </a:endParaRPr>
          </a:p>
          <a:p>
            <a:pPr lvl="1"/>
            <a:r>
              <a:rPr lang="en-US" sz="2100" dirty="0">
                <a:latin typeface="Times Roman"/>
              </a:rPr>
              <a:t>As the overall environment improves, or as E increases from say, E</a:t>
            </a:r>
            <a:r>
              <a:rPr lang="en-US" sz="2100" baseline="-25000" dirty="0">
                <a:latin typeface="Times Roman"/>
              </a:rPr>
              <a:t>0</a:t>
            </a:r>
            <a:r>
              <a:rPr lang="en-US" sz="2100" dirty="0">
                <a:latin typeface="Times Roman"/>
              </a:rPr>
              <a:t> to E</a:t>
            </a:r>
            <a:r>
              <a:rPr lang="en-US" sz="2100" baseline="-25000" dirty="0">
                <a:latin typeface="Times Roman"/>
              </a:rPr>
              <a:t>1</a:t>
            </a:r>
            <a:r>
              <a:rPr lang="en-US" sz="2100" dirty="0">
                <a:latin typeface="Times Roman"/>
              </a:rPr>
              <a:t>, the individual incurs lower costs, so MC shifts right from MC</a:t>
            </a:r>
            <a:r>
              <a:rPr lang="en-US" sz="2100" baseline="-25000" dirty="0">
                <a:latin typeface="Times Roman"/>
              </a:rPr>
              <a:t>0</a:t>
            </a:r>
            <a:r>
              <a:rPr lang="en-US" sz="2100" dirty="0">
                <a:latin typeface="Times Roman"/>
              </a:rPr>
              <a:t> to MC</a:t>
            </a:r>
            <a:r>
              <a:rPr lang="en-US" sz="2100" baseline="-25000" dirty="0">
                <a:latin typeface="Times Roman"/>
              </a:rPr>
              <a:t>1</a:t>
            </a:r>
            <a:r>
              <a:rPr lang="en-US" sz="2100" dirty="0">
                <a:latin typeface="Times Roman"/>
              </a:rPr>
              <a:t> and</a:t>
            </a:r>
            <a:r>
              <a:rPr lang="en-US" sz="2100" baseline="-25000" dirty="0">
                <a:latin typeface="Times Roman"/>
              </a:rPr>
              <a:t> </a:t>
            </a:r>
            <a:r>
              <a:rPr lang="en-US" sz="2100" dirty="0">
                <a:latin typeface="Times Roman"/>
              </a:rPr>
              <a:t>X</a:t>
            </a:r>
            <a:r>
              <a:rPr lang="en-US" sz="2100" baseline="-25000" dirty="0">
                <a:latin typeface="Times Roman"/>
              </a:rPr>
              <a:t>0</a:t>
            </a:r>
            <a:r>
              <a:rPr lang="en-US" sz="2100" dirty="0">
                <a:latin typeface="Times Roman"/>
              </a:rPr>
              <a:t> improves to X</a:t>
            </a:r>
            <a:r>
              <a:rPr lang="en-US" sz="2100" baseline="-25000" dirty="0">
                <a:latin typeface="Times Roman"/>
              </a:rPr>
              <a:t>1</a:t>
            </a:r>
            <a:r>
              <a:rPr lang="en-US" sz="2100" dirty="0">
                <a:latin typeface="Times Roman"/>
              </a:rPr>
              <a:t> </a:t>
            </a:r>
          </a:p>
          <a:p>
            <a:r>
              <a:rPr lang="en-US" sz="2400" dirty="0">
                <a:latin typeface="Times Roman"/>
              </a:rPr>
              <a:t>Change in spending for the </a:t>
            </a:r>
            <a:r>
              <a:rPr lang="en-US" sz="2400" b="1" i="1" dirty="0">
                <a:latin typeface="Times Roman"/>
              </a:rPr>
              <a:t>same level of X</a:t>
            </a:r>
            <a:r>
              <a:rPr lang="en-US" sz="2400" dirty="0">
                <a:latin typeface="Times Roman"/>
              </a:rPr>
              <a:t> is</a:t>
            </a:r>
            <a:r>
              <a:rPr lang="en-US" sz="2400" b="1" i="1" dirty="0">
                <a:latin typeface="Times Roman"/>
              </a:rPr>
              <a:t> </a:t>
            </a:r>
            <a:r>
              <a:rPr lang="en-US" sz="2400" dirty="0">
                <a:latin typeface="Times Roman"/>
              </a:rPr>
              <a:t>an estimate of incremental benefits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262A1-B5DA-4D93-AAEB-E5D5DCB8B242}" type="slidenum">
              <a:rPr lang="en-US"/>
              <a:pPr/>
              <a:t>20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1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1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851" grpId="0" build="p" bldLvl="2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1" y="304800"/>
            <a:ext cx="7848600" cy="685800"/>
          </a:xfrm>
        </p:spPr>
        <p:txBody>
          <a:bodyPr/>
          <a:lstStyle/>
          <a:p>
            <a:r>
              <a:rPr lang="en-US" dirty="0"/>
              <a:t>Modeling AEM</a:t>
            </a:r>
          </a:p>
        </p:txBody>
      </p:sp>
      <p:sp>
        <p:nvSpPr>
          <p:cNvPr id="719875" name="Line 3"/>
          <p:cNvSpPr>
            <a:spLocks noChangeShapeType="1"/>
          </p:cNvSpPr>
          <p:nvPr/>
        </p:nvSpPr>
        <p:spPr bwMode="auto">
          <a:xfrm>
            <a:off x="1371600" y="1752600"/>
            <a:ext cx="0" cy="3886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76" name="Line 4"/>
          <p:cNvSpPr>
            <a:spLocks noChangeShapeType="1"/>
          </p:cNvSpPr>
          <p:nvPr/>
        </p:nvSpPr>
        <p:spPr bwMode="auto">
          <a:xfrm>
            <a:off x="1371600" y="5638800"/>
            <a:ext cx="6553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77" name="Text Box 5"/>
          <p:cNvSpPr txBox="1">
            <a:spLocks noChangeArrowheads="1"/>
          </p:cNvSpPr>
          <p:nvPr/>
        </p:nvSpPr>
        <p:spPr bwMode="auto">
          <a:xfrm>
            <a:off x="669925" y="12588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$</a:t>
            </a:r>
          </a:p>
        </p:txBody>
      </p:sp>
      <p:sp>
        <p:nvSpPr>
          <p:cNvPr id="719878" name="Line 6"/>
          <p:cNvSpPr>
            <a:spLocks noChangeShapeType="1"/>
          </p:cNvSpPr>
          <p:nvPr/>
        </p:nvSpPr>
        <p:spPr bwMode="auto">
          <a:xfrm>
            <a:off x="1371600" y="2209800"/>
            <a:ext cx="5257800" cy="28956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79" name="Text Box 7"/>
          <p:cNvSpPr txBox="1">
            <a:spLocks noChangeArrowheads="1"/>
          </p:cNvSpPr>
          <p:nvPr/>
        </p:nvSpPr>
        <p:spPr bwMode="auto">
          <a:xfrm>
            <a:off x="6689725" y="4916488"/>
            <a:ext cx="1225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D = MB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719880" name="Line 8"/>
          <p:cNvSpPr>
            <a:spLocks noChangeShapeType="1"/>
          </p:cNvSpPr>
          <p:nvPr/>
        </p:nvSpPr>
        <p:spPr bwMode="auto">
          <a:xfrm flipV="1">
            <a:off x="1371600" y="2133600"/>
            <a:ext cx="3810000" cy="2743200"/>
          </a:xfrm>
          <a:prstGeom prst="line">
            <a:avLst/>
          </a:prstGeom>
          <a:noFill/>
          <a:ln w="28575">
            <a:solidFill>
              <a:srgbClr val="66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81" name="Text Box 9"/>
          <p:cNvSpPr txBox="1">
            <a:spLocks noChangeArrowheads="1"/>
          </p:cNvSpPr>
          <p:nvPr/>
        </p:nvSpPr>
        <p:spPr bwMode="auto">
          <a:xfrm>
            <a:off x="974725" y="46116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a</a:t>
            </a:r>
          </a:p>
        </p:txBody>
      </p:sp>
      <p:sp>
        <p:nvSpPr>
          <p:cNvPr id="719882" name="Text Box 10"/>
          <p:cNvSpPr txBox="1">
            <a:spLocks noChangeArrowheads="1"/>
          </p:cNvSpPr>
          <p:nvPr/>
        </p:nvSpPr>
        <p:spPr bwMode="auto">
          <a:xfrm>
            <a:off x="5165725" y="1868488"/>
            <a:ext cx="2795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660066"/>
                </a:solidFill>
              </a:rPr>
              <a:t>MC</a:t>
            </a:r>
            <a:r>
              <a:rPr lang="en-US" sz="2400" b="1" baseline="-25000" dirty="0">
                <a:solidFill>
                  <a:srgbClr val="660066"/>
                </a:solidFill>
              </a:rPr>
              <a:t>0</a:t>
            </a:r>
            <a:r>
              <a:rPr lang="en-US" sz="2400" b="1" dirty="0">
                <a:solidFill>
                  <a:srgbClr val="660066"/>
                </a:solidFill>
              </a:rPr>
              <a:t> (based on E</a:t>
            </a:r>
            <a:r>
              <a:rPr lang="en-US" sz="2400" b="1" baseline="-25000" dirty="0">
                <a:solidFill>
                  <a:srgbClr val="660066"/>
                </a:solidFill>
              </a:rPr>
              <a:t>0</a:t>
            </a:r>
            <a:r>
              <a:rPr lang="en-US" sz="2400" b="1" dirty="0">
                <a:solidFill>
                  <a:srgbClr val="660066"/>
                </a:solidFill>
              </a:rPr>
              <a:t>)</a:t>
            </a:r>
            <a:endParaRPr lang="en-US" sz="2400" dirty="0">
              <a:solidFill>
                <a:srgbClr val="660066"/>
              </a:solidFill>
            </a:endParaRPr>
          </a:p>
        </p:txBody>
      </p:sp>
      <p:sp>
        <p:nvSpPr>
          <p:cNvPr id="719883" name="Line 11"/>
          <p:cNvSpPr>
            <a:spLocks noChangeShapeType="1"/>
          </p:cNvSpPr>
          <p:nvPr/>
        </p:nvSpPr>
        <p:spPr bwMode="auto">
          <a:xfrm flipV="1">
            <a:off x="1371600" y="3352800"/>
            <a:ext cx="4191000" cy="1524000"/>
          </a:xfrm>
          <a:prstGeom prst="line">
            <a:avLst/>
          </a:prstGeom>
          <a:noFill/>
          <a:ln w="28575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84" name="Text Box 12"/>
          <p:cNvSpPr txBox="1">
            <a:spLocks noChangeArrowheads="1"/>
          </p:cNvSpPr>
          <p:nvPr/>
        </p:nvSpPr>
        <p:spPr bwMode="auto">
          <a:xfrm>
            <a:off x="5622925" y="3011488"/>
            <a:ext cx="2795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00099"/>
                </a:solidFill>
              </a:rPr>
              <a:t>MC</a:t>
            </a:r>
            <a:r>
              <a:rPr lang="en-US" sz="2400" b="1" baseline="-25000" dirty="0">
                <a:solidFill>
                  <a:srgbClr val="000099"/>
                </a:solidFill>
              </a:rPr>
              <a:t>1</a:t>
            </a:r>
            <a:r>
              <a:rPr lang="en-US" sz="2400" b="1" dirty="0">
                <a:solidFill>
                  <a:srgbClr val="000099"/>
                </a:solidFill>
              </a:rPr>
              <a:t> (based on E</a:t>
            </a:r>
            <a:r>
              <a:rPr lang="en-US" sz="2400" b="1" baseline="-25000" dirty="0">
                <a:solidFill>
                  <a:srgbClr val="000099"/>
                </a:solidFill>
              </a:rPr>
              <a:t>1</a:t>
            </a:r>
            <a:r>
              <a:rPr lang="en-US" sz="2400" b="1" dirty="0">
                <a:solidFill>
                  <a:srgbClr val="000099"/>
                </a:solidFill>
              </a:rPr>
              <a:t>)</a:t>
            </a:r>
            <a:endParaRPr lang="en-US" sz="2400" dirty="0">
              <a:solidFill>
                <a:srgbClr val="000099"/>
              </a:solidFill>
            </a:endParaRPr>
          </a:p>
        </p:txBody>
      </p:sp>
      <p:sp>
        <p:nvSpPr>
          <p:cNvPr id="719885" name="Text Box 13"/>
          <p:cNvSpPr txBox="1">
            <a:spLocks noChangeArrowheads="1"/>
          </p:cNvSpPr>
          <p:nvPr/>
        </p:nvSpPr>
        <p:spPr bwMode="auto">
          <a:xfrm>
            <a:off x="3336925" y="28590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b</a:t>
            </a:r>
          </a:p>
        </p:txBody>
      </p:sp>
      <p:sp>
        <p:nvSpPr>
          <p:cNvPr id="719886" name="Line 14"/>
          <p:cNvSpPr>
            <a:spLocks noChangeShapeType="1"/>
          </p:cNvSpPr>
          <p:nvPr/>
        </p:nvSpPr>
        <p:spPr bwMode="auto">
          <a:xfrm>
            <a:off x="3505200" y="3352800"/>
            <a:ext cx="0" cy="2286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87" name="Text Box 15"/>
          <p:cNvSpPr txBox="1">
            <a:spLocks noChangeArrowheads="1"/>
          </p:cNvSpPr>
          <p:nvPr/>
        </p:nvSpPr>
        <p:spPr bwMode="auto">
          <a:xfrm>
            <a:off x="3276600" y="5637213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X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sp>
        <p:nvSpPr>
          <p:cNvPr id="719888" name="Text Box 16"/>
          <p:cNvSpPr txBox="1">
            <a:spLocks noChangeArrowheads="1"/>
          </p:cNvSpPr>
          <p:nvPr/>
        </p:nvSpPr>
        <p:spPr bwMode="auto">
          <a:xfrm>
            <a:off x="1203325" y="56022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0</a:t>
            </a:r>
          </a:p>
        </p:txBody>
      </p:sp>
      <p:sp>
        <p:nvSpPr>
          <p:cNvPr id="719889" name="Text Box 17"/>
          <p:cNvSpPr txBox="1">
            <a:spLocks noChangeArrowheads="1"/>
          </p:cNvSpPr>
          <p:nvPr/>
        </p:nvSpPr>
        <p:spPr bwMode="auto">
          <a:xfrm>
            <a:off x="3429000" y="4037013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d</a:t>
            </a:r>
          </a:p>
        </p:txBody>
      </p:sp>
      <p:sp>
        <p:nvSpPr>
          <p:cNvPr id="719890" name="Text Box 18"/>
          <p:cNvSpPr txBox="1">
            <a:spLocks noChangeArrowheads="1"/>
          </p:cNvSpPr>
          <p:nvPr/>
        </p:nvSpPr>
        <p:spPr bwMode="auto">
          <a:xfrm>
            <a:off x="4114800" y="3351213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c</a:t>
            </a:r>
          </a:p>
        </p:txBody>
      </p:sp>
      <p:sp>
        <p:nvSpPr>
          <p:cNvPr id="719891" name="Line 19"/>
          <p:cNvSpPr>
            <a:spLocks noChangeShapeType="1"/>
          </p:cNvSpPr>
          <p:nvPr/>
        </p:nvSpPr>
        <p:spPr bwMode="auto">
          <a:xfrm>
            <a:off x="4267200" y="3810000"/>
            <a:ext cx="0" cy="18288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92" name="Text Box 20"/>
          <p:cNvSpPr txBox="1">
            <a:spLocks noChangeArrowheads="1"/>
          </p:cNvSpPr>
          <p:nvPr/>
        </p:nvSpPr>
        <p:spPr bwMode="auto">
          <a:xfrm>
            <a:off x="4114800" y="5637213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X</a:t>
            </a:r>
            <a:r>
              <a:rPr lang="en-US" sz="2400" baseline="-25000" dirty="0"/>
              <a:t>1</a:t>
            </a:r>
            <a:endParaRPr lang="en-US" sz="2400" dirty="0"/>
          </a:p>
        </p:txBody>
      </p:sp>
      <p:sp>
        <p:nvSpPr>
          <p:cNvPr id="719893" name="Freeform 21"/>
          <p:cNvSpPr>
            <a:spLocks/>
          </p:cNvSpPr>
          <p:nvPr/>
        </p:nvSpPr>
        <p:spPr bwMode="auto">
          <a:xfrm>
            <a:off x="1371600" y="3352800"/>
            <a:ext cx="2895600" cy="2286000"/>
          </a:xfrm>
          <a:custGeom>
            <a:avLst/>
            <a:gdLst/>
            <a:ahLst/>
            <a:cxnLst>
              <a:cxn ang="0">
                <a:pos x="0" y="1440"/>
              </a:cxn>
              <a:cxn ang="0">
                <a:pos x="0" y="960"/>
              </a:cxn>
              <a:cxn ang="0">
                <a:pos x="1344" y="0"/>
              </a:cxn>
              <a:cxn ang="0">
                <a:pos x="1824" y="288"/>
              </a:cxn>
              <a:cxn ang="0">
                <a:pos x="1824" y="1440"/>
              </a:cxn>
              <a:cxn ang="0">
                <a:pos x="0" y="1440"/>
              </a:cxn>
            </a:cxnLst>
            <a:rect l="0" t="0" r="r" b="b"/>
            <a:pathLst>
              <a:path w="1824" h="1440">
                <a:moveTo>
                  <a:pt x="0" y="1440"/>
                </a:moveTo>
                <a:lnTo>
                  <a:pt x="0" y="960"/>
                </a:lnTo>
                <a:lnTo>
                  <a:pt x="1344" y="0"/>
                </a:lnTo>
                <a:lnTo>
                  <a:pt x="1824" y="288"/>
                </a:lnTo>
                <a:lnTo>
                  <a:pt x="1824" y="1440"/>
                </a:lnTo>
                <a:lnTo>
                  <a:pt x="0" y="144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94" name="Freeform 22"/>
          <p:cNvSpPr>
            <a:spLocks/>
          </p:cNvSpPr>
          <p:nvPr/>
        </p:nvSpPr>
        <p:spPr bwMode="auto">
          <a:xfrm>
            <a:off x="1371600" y="3810000"/>
            <a:ext cx="2895600" cy="1828800"/>
          </a:xfrm>
          <a:custGeom>
            <a:avLst/>
            <a:gdLst/>
            <a:ahLst/>
            <a:cxnLst>
              <a:cxn ang="0">
                <a:pos x="0" y="1152"/>
              </a:cxn>
              <a:cxn ang="0">
                <a:pos x="0" y="672"/>
              </a:cxn>
              <a:cxn ang="0">
                <a:pos x="1824" y="0"/>
              </a:cxn>
              <a:cxn ang="0">
                <a:pos x="1824" y="1152"/>
              </a:cxn>
              <a:cxn ang="0">
                <a:pos x="0" y="1152"/>
              </a:cxn>
            </a:cxnLst>
            <a:rect l="0" t="0" r="r" b="b"/>
            <a:pathLst>
              <a:path w="1824" h="1152">
                <a:moveTo>
                  <a:pt x="0" y="1152"/>
                </a:moveTo>
                <a:lnTo>
                  <a:pt x="0" y="672"/>
                </a:lnTo>
                <a:lnTo>
                  <a:pt x="1824" y="0"/>
                </a:lnTo>
                <a:lnTo>
                  <a:pt x="1824" y="1152"/>
                </a:lnTo>
                <a:lnTo>
                  <a:pt x="0" y="1152"/>
                </a:lnTo>
                <a:close/>
              </a:path>
            </a:pathLst>
          </a:custGeom>
          <a:gradFill rotWithShape="1">
            <a:gsLst>
              <a:gs pos="0">
                <a:srgbClr val="A3A3FF">
                  <a:gamma/>
                  <a:shade val="46275"/>
                  <a:invGamma/>
                </a:srgbClr>
              </a:gs>
              <a:gs pos="50000">
                <a:srgbClr val="A3A3FF"/>
              </a:gs>
              <a:gs pos="100000">
                <a:srgbClr val="A3A3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9895" name="Freeform 23" descr="Light horizontal"/>
          <p:cNvSpPr>
            <a:spLocks/>
          </p:cNvSpPr>
          <p:nvPr/>
        </p:nvSpPr>
        <p:spPr bwMode="auto">
          <a:xfrm>
            <a:off x="1371600" y="3352800"/>
            <a:ext cx="2895600" cy="1524000"/>
          </a:xfrm>
          <a:custGeom>
            <a:avLst/>
            <a:gdLst/>
            <a:ahLst/>
            <a:cxnLst>
              <a:cxn ang="0">
                <a:pos x="0" y="960"/>
              </a:cxn>
              <a:cxn ang="0">
                <a:pos x="1344" y="0"/>
              </a:cxn>
              <a:cxn ang="0">
                <a:pos x="1824" y="288"/>
              </a:cxn>
              <a:cxn ang="0">
                <a:pos x="0" y="960"/>
              </a:cxn>
            </a:cxnLst>
            <a:rect l="0" t="0" r="r" b="b"/>
            <a:pathLst>
              <a:path w="1824" h="960">
                <a:moveTo>
                  <a:pt x="0" y="960"/>
                </a:moveTo>
                <a:lnTo>
                  <a:pt x="1344" y="0"/>
                </a:lnTo>
                <a:lnTo>
                  <a:pt x="1824" y="288"/>
                </a:lnTo>
                <a:lnTo>
                  <a:pt x="0" y="960"/>
                </a:lnTo>
                <a:close/>
              </a:path>
            </a:pathLst>
          </a:custGeom>
          <a:pattFill prst="ltHorz">
            <a:fgClr>
              <a:schemeClr val="accent1"/>
            </a:fgClr>
            <a:bgClr>
              <a:srgbClr val="A3A3FF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719896" name="Group 24"/>
          <p:cNvGrpSpPr>
            <a:grpSpLocks/>
          </p:cNvGrpSpPr>
          <p:nvPr/>
        </p:nvGrpSpPr>
        <p:grpSpPr bwMode="auto">
          <a:xfrm>
            <a:off x="1812925" y="1154113"/>
            <a:ext cx="3679825" cy="2579687"/>
            <a:chOff x="1142" y="919"/>
            <a:chExt cx="2318" cy="1625"/>
          </a:xfrm>
        </p:grpSpPr>
        <p:sp>
          <p:nvSpPr>
            <p:cNvPr id="719897" name="Text Box 25"/>
            <p:cNvSpPr txBox="1">
              <a:spLocks noChangeArrowheads="1"/>
            </p:cNvSpPr>
            <p:nvPr/>
          </p:nvSpPr>
          <p:spPr bwMode="auto">
            <a:xfrm>
              <a:off x="1142" y="919"/>
              <a:ext cx="2318" cy="442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2000" b="1" i="1" dirty="0">
                  <a:solidFill>
                    <a:schemeClr val="bg1"/>
                  </a:solidFill>
                </a:rPr>
                <a:t>abc is WTP for improvement </a:t>
              </a:r>
            </a:p>
            <a:p>
              <a:r>
                <a:rPr lang="en-US" sz="2000" b="1" i="1" dirty="0">
                  <a:solidFill>
                    <a:schemeClr val="bg1"/>
                  </a:solidFill>
                </a:rPr>
                <a:t>in E based on achieving X</a:t>
              </a:r>
              <a:r>
                <a:rPr lang="en-US" sz="2000" b="1" i="1" baseline="-25000" dirty="0">
                  <a:solidFill>
                    <a:schemeClr val="bg1"/>
                  </a:solidFill>
                </a:rPr>
                <a:t>1</a:t>
              </a:r>
              <a:endParaRPr lang="en-US" sz="2400" i="1" dirty="0"/>
            </a:p>
          </p:txBody>
        </p:sp>
        <p:sp>
          <p:nvSpPr>
            <p:cNvPr id="719898" name="Line 26"/>
            <p:cNvSpPr>
              <a:spLocks noChangeShapeType="1"/>
            </p:cNvSpPr>
            <p:nvPr/>
          </p:nvSpPr>
          <p:spPr bwMode="auto">
            <a:xfrm>
              <a:off x="1392" y="1392"/>
              <a:ext cx="672" cy="1152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719899" name="Text Box 27"/>
          <p:cNvSpPr txBox="1">
            <a:spLocks noChangeArrowheads="1"/>
          </p:cNvSpPr>
          <p:nvPr/>
        </p:nvSpPr>
        <p:spPr bwMode="auto">
          <a:xfrm>
            <a:off x="5334000" y="5789613"/>
            <a:ext cx="3676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dirty="0"/>
              <a:t>Personal environmental quality (X)</a:t>
            </a:r>
            <a:endParaRPr lang="en-US" sz="2400" dirty="0"/>
          </a:p>
        </p:txBody>
      </p:sp>
      <p:grpSp>
        <p:nvGrpSpPr>
          <p:cNvPr id="719900" name="Group 28"/>
          <p:cNvGrpSpPr>
            <a:grpSpLocks/>
          </p:cNvGrpSpPr>
          <p:nvPr/>
        </p:nvGrpSpPr>
        <p:grpSpPr bwMode="auto">
          <a:xfrm>
            <a:off x="4395788" y="2665413"/>
            <a:ext cx="1689100" cy="874712"/>
            <a:chOff x="2769" y="1871"/>
            <a:chExt cx="1064" cy="551"/>
          </a:xfrm>
        </p:grpSpPr>
        <p:sp>
          <p:nvSpPr>
            <p:cNvPr id="719901" name="AutoShape 29"/>
            <p:cNvSpPr>
              <a:spLocks noChangeArrowheads="1"/>
            </p:cNvSpPr>
            <p:nvPr/>
          </p:nvSpPr>
          <p:spPr bwMode="auto">
            <a:xfrm rot="-18226912">
              <a:off x="2621" y="2156"/>
              <a:ext cx="414" cy="117"/>
            </a:xfrm>
            <a:prstGeom prst="curvedDownArrow">
              <a:avLst>
                <a:gd name="adj1" fmla="val 70769"/>
                <a:gd name="adj2" fmla="val 141538"/>
                <a:gd name="adj3" fmla="val 3333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19902" name="Text Box 30"/>
            <p:cNvSpPr txBox="1">
              <a:spLocks noChangeArrowheads="1"/>
            </p:cNvSpPr>
            <p:nvPr/>
          </p:nvSpPr>
          <p:spPr bwMode="auto">
            <a:xfrm>
              <a:off x="2928" y="1871"/>
              <a:ext cx="905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i="1" dirty="0"/>
                <a:t>E rises to E</a:t>
              </a:r>
              <a:r>
                <a:rPr lang="en-US" i="1" baseline="-25000" dirty="0"/>
                <a:t>1</a:t>
              </a:r>
              <a:endParaRPr lang="en-US" sz="2400" dirty="0"/>
            </a:p>
          </p:txBody>
        </p:sp>
      </p:grp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1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1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9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19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719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19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19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71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1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19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19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0"/>
                            </p:stCondLst>
                            <p:childTnLst>
                              <p:par>
                                <p:cTn id="5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719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719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719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719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719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5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83" dur="500"/>
                                        <p:tgtEl>
                                          <p:spTgt spid="719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78" grpId="0" animBg="1"/>
      <p:bldP spid="719879" grpId="0" autoUpdateAnimBg="0"/>
      <p:bldP spid="719880" grpId="0" animBg="1"/>
      <p:bldP spid="719881" grpId="0" autoUpdateAnimBg="0"/>
      <p:bldP spid="719882" grpId="0" autoUpdateAnimBg="0"/>
      <p:bldP spid="719883" grpId="0" animBg="1"/>
      <p:bldP spid="719884" grpId="0" autoUpdateAnimBg="0"/>
      <p:bldP spid="719885" grpId="0" autoUpdateAnimBg="0"/>
      <p:bldP spid="719886" grpId="0" animBg="1"/>
      <p:bldP spid="719887" grpId="0" autoUpdateAnimBg="0"/>
      <p:bldP spid="719889" grpId="0" autoUpdateAnimBg="0"/>
      <p:bldP spid="719890" grpId="0" autoUpdateAnimBg="0"/>
      <p:bldP spid="719891" grpId="0" animBg="1"/>
      <p:bldP spid="719892" grpId="0" autoUpdateAnimBg="0"/>
      <p:bldP spid="719893" grpId="0" animBg="1"/>
      <p:bldP spid="719894" grpId="0" animBg="1"/>
      <p:bldP spid="71989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991600" cy="1295400"/>
          </a:xfrm>
        </p:spPr>
        <p:txBody>
          <a:bodyPr/>
          <a:lstStyle/>
          <a:p>
            <a:r>
              <a:rPr lang="en-US" sz="4000" dirty="0"/>
              <a:t>Travel Cost Method (</a:t>
            </a:r>
            <a:r>
              <a:rPr lang="en-US" dirty="0"/>
              <a:t>TCM)</a:t>
            </a:r>
            <a:br>
              <a:rPr lang="en-US" dirty="0"/>
            </a:br>
            <a:r>
              <a:rPr lang="en-GB" sz="2400" dirty="0"/>
              <a:t>Indirect Method under Behavioural Linkage Approach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723971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752600"/>
            <a:ext cx="7772400" cy="4343400"/>
          </a:xfrm>
        </p:spPr>
        <p:txBody>
          <a:bodyPr/>
          <a:lstStyle/>
          <a:p>
            <a:r>
              <a:rPr lang="en-US" sz="2700" dirty="0"/>
              <a:t>Estimates benefits as</a:t>
            </a:r>
            <a:r>
              <a:rPr lang="en-US" sz="2700" dirty="0">
                <a:latin typeface="Times Roman"/>
              </a:rPr>
              <a:t> an </a:t>
            </a:r>
            <a:r>
              <a:rPr lang="en-US" sz="2700" u="sng" dirty="0">
                <a:latin typeface="Times Roman"/>
              </a:rPr>
              <a:t>increase in consumer surplus (CS)</a:t>
            </a:r>
            <a:r>
              <a:rPr lang="en-US" sz="2700" dirty="0">
                <a:latin typeface="Times Roman"/>
              </a:rPr>
              <a:t> in the market for a </a:t>
            </a:r>
            <a:r>
              <a:rPr lang="en-US" sz="2700" b="1" i="1" dirty="0">
                <a:solidFill>
                  <a:schemeClr val="tx1"/>
                </a:solidFill>
                <a:latin typeface="Times Roman"/>
              </a:rPr>
              <a:t>complement</a:t>
            </a:r>
            <a:r>
              <a:rPr lang="en-US" sz="2700" dirty="0">
                <a:latin typeface="Times Roman"/>
              </a:rPr>
              <a:t> to environmental quality (i.e., recreational use), as policy improves that quality</a:t>
            </a:r>
          </a:p>
          <a:p>
            <a:r>
              <a:rPr lang="en-US" dirty="0">
                <a:latin typeface="Times Roman"/>
              </a:rPr>
              <a:t>As policy improves the environment, the D for recreational use of the environment increases, causing an increase in CS</a:t>
            </a:r>
          </a:p>
          <a:p>
            <a:r>
              <a:rPr lang="en-US" dirty="0">
                <a:latin typeface="Times Roman"/>
              </a:rPr>
              <a:t>This CS increase is the benefit estimate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F8F4FE-5FFC-4BE6-8D0F-18E038208C33}" type="slidenum">
              <a:rPr lang="en-US"/>
              <a:pPr/>
              <a:t>22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2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2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2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3971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994" name="AutoShape 2"/>
          <p:cNvSpPr>
            <a:spLocks noChangeArrowheads="1"/>
          </p:cNvSpPr>
          <p:nvPr/>
        </p:nvSpPr>
        <p:spPr bwMode="auto">
          <a:xfrm>
            <a:off x="2743200" y="3505200"/>
            <a:ext cx="762000" cy="228600"/>
          </a:xfrm>
          <a:prstGeom prst="rightArrow">
            <a:avLst>
              <a:gd name="adj1" fmla="val 50000"/>
              <a:gd name="adj2" fmla="val 83333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0" scaled="1"/>
          </a:gra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4995" name="Freeform 3"/>
          <p:cNvSpPr>
            <a:spLocks/>
          </p:cNvSpPr>
          <p:nvPr/>
        </p:nvSpPr>
        <p:spPr bwMode="auto">
          <a:xfrm>
            <a:off x="1295400" y="2057400"/>
            <a:ext cx="3352800" cy="2362200"/>
          </a:xfrm>
          <a:custGeom>
            <a:avLst/>
            <a:gdLst/>
            <a:ahLst/>
            <a:cxnLst>
              <a:cxn ang="0">
                <a:pos x="0" y="384"/>
              </a:cxn>
              <a:cxn ang="0">
                <a:pos x="0" y="0"/>
              </a:cxn>
              <a:cxn ang="0">
                <a:pos x="2112" y="1488"/>
              </a:cxn>
              <a:cxn ang="0">
                <a:pos x="1440" y="1488"/>
              </a:cxn>
              <a:cxn ang="0">
                <a:pos x="0" y="384"/>
              </a:cxn>
            </a:cxnLst>
            <a:rect l="0" t="0" r="r" b="b"/>
            <a:pathLst>
              <a:path w="2112" h="1488">
                <a:moveTo>
                  <a:pt x="0" y="384"/>
                </a:moveTo>
                <a:lnTo>
                  <a:pt x="0" y="0"/>
                </a:lnTo>
                <a:lnTo>
                  <a:pt x="2112" y="1488"/>
                </a:lnTo>
                <a:lnTo>
                  <a:pt x="1440" y="1488"/>
                </a:lnTo>
                <a:lnTo>
                  <a:pt x="0" y="384"/>
                </a:lnTo>
                <a:close/>
              </a:path>
            </a:pathLst>
          </a:cu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4996" name="Rectangle 4"/>
          <p:cNvSpPr>
            <a:spLocks noGrp="1" noChangeArrowheads="1"/>
          </p:cNvSpPr>
          <p:nvPr>
            <p:ph type="title"/>
          </p:nvPr>
        </p:nvSpPr>
        <p:spPr>
          <a:xfrm>
            <a:off x="838200" y="76200"/>
            <a:ext cx="7620000" cy="1143000"/>
          </a:xfrm>
        </p:spPr>
        <p:txBody>
          <a:bodyPr/>
          <a:lstStyle/>
          <a:p>
            <a:r>
              <a:rPr lang="en-US" dirty="0"/>
              <a:t>Modeling TCM</a:t>
            </a:r>
            <a:br>
              <a:rPr lang="en-US" dirty="0"/>
            </a:br>
            <a:r>
              <a:rPr lang="en-US" sz="2000" dirty="0"/>
              <a:t>Market is recreational services of lake</a:t>
            </a:r>
            <a:endParaRPr lang="en-US" dirty="0"/>
          </a:p>
        </p:txBody>
      </p:sp>
      <p:sp>
        <p:nvSpPr>
          <p:cNvPr id="724997" name="Line 5"/>
          <p:cNvSpPr>
            <a:spLocks noChangeShapeType="1"/>
          </p:cNvSpPr>
          <p:nvPr/>
        </p:nvSpPr>
        <p:spPr bwMode="auto">
          <a:xfrm>
            <a:off x="1295400" y="1600200"/>
            <a:ext cx="0" cy="3962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4998" name="Line 6"/>
          <p:cNvSpPr>
            <a:spLocks noChangeShapeType="1"/>
          </p:cNvSpPr>
          <p:nvPr/>
        </p:nvSpPr>
        <p:spPr bwMode="auto">
          <a:xfrm>
            <a:off x="1295400" y="5562600"/>
            <a:ext cx="6781800" cy="15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4999" name="Text Box 7"/>
          <p:cNvSpPr txBox="1">
            <a:spLocks noChangeArrowheads="1"/>
          </p:cNvSpPr>
          <p:nvPr/>
        </p:nvSpPr>
        <p:spPr bwMode="auto">
          <a:xfrm rot="16180862">
            <a:off x="-877093" y="2877343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b="1" dirty="0"/>
              <a:t>Price (P) of admission</a:t>
            </a:r>
            <a:endParaRPr lang="en-US" sz="2400" dirty="0"/>
          </a:p>
        </p:txBody>
      </p:sp>
      <p:sp>
        <p:nvSpPr>
          <p:cNvPr id="725000" name="Text Box 8"/>
          <p:cNvSpPr txBox="1">
            <a:spLocks noChangeArrowheads="1"/>
          </p:cNvSpPr>
          <p:nvPr/>
        </p:nvSpPr>
        <p:spPr bwMode="auto">
          <a:xfrm>
            <a:off x="6248400" y="5789613"/>
            <a:ext cx="2368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b="1" dirty="0"/>
              <a:t>Number of Visits (V)</a:t>
            </a:r>
            <a:endParaRPr lang="en-US" sz="2400" dirty="0"/>
          </a:p>
        </p:txBody>
      </p:sp>
      <p:sp>
        <p:nvSpPr>
          <p:cNvPr id="725001" name="Line 9"/>
          <p:cNvSpPr>
            <a:spLocks noChangeShapeType="1"/>
          </p:cNvSpPr>
          <p:nvPr/>
        </p:nvSpPr>
        <p:spPr bwMode="auto">
          <a:xfrm>
            <a:off x="1295400" y="2667000"/>
            <a:ext cx="3733800" cy="2819400"/>
          </a:xfrm>
          <a:prstGeom prst="line">
            <a:avLst/>
          </a:prstGeom>
          <a:noFill/>
          <a:ln w="28575">
            <a:solidFill>
              <a:srgbClr val="2E5D7A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5002" name="Text Box 10"/>
          <p:cNvSpPr txBox="1">
            <a:spLocks noChangeArrowheads="1"/>
          </p:cNvSpPr>
          <p:nvPr/>
        </p:nvSpPr>
        <p:spPr bwMode="auto">
          <a:xfrm>
            <a:off x="5029200" y="5103813"/>
            <a:ext cx="517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2E5D7A"/>
                </a:solidFill>
              </a:rPr>
              <a:t>D</a:t>
            </a:r>
            <a:r>
              <a:rPr lang="en-US" sz="2400" b="1" baseline="-25000" dirty="0">
                <a:solidFill>
                  <a:srgbClr val="2E5D7A"/>
                </a:solidFill>
              </a:rPr>
              <a:t>0</a:t>
            </a:r>
            <a:endParaRPr lang="en-US" sz="2400" dirty="0">
              <a:solidFill>
                <a:srgbClr val="2E5D7A"/>
              </a:solidFill>
            </a:endParaRPr>
          </a:p>
        </p:txBody>
      </p:sp>
      <p:sp>
        <p:nvSpPr>
          <p:cNvPr id="725003" name="Text Box 11"/>
          <p:cNvSpPr txBox="1">
            <a:spLocks noChangeArrowheads="1"/>
          </p:cNvSpPr>
          <p:nvPr/>
        </p:nvSpPr>
        <p:spPr bwMode="auto">
          <a:xfrm>
            <a:off x="685800" y="41910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/>
              <a:t>P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sp>
        <p:nvSpPr>
          <p:cNvPr id="725004" name="Line 12"/>
          <p:cNvSpPr>
            <a:spLocks noChangeShapeType="1"/>
          </p:cNvSpPr>
          <p:nvPr/>
        </p:nvSpPr>
        <p:spPr bwMode="auto">
          <a:xfrm>
            <a:off x="1295400" y="4419600"/>
            <a:ext cx="4419600" cy="1588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5005" name="Text Box 13"/>
          <p:cNvSpPr txBox="1">
            <a:spLocks noChangeArrowheads="1"/>
          </p:cNvSpPr>
          <p:nvPr/>
        </p:nvSpPr>
        <p:spPr bwMode="auto">
          <a:xfrm>
            <a:off x="5867400" y="4187825"/>
            <a:ext cx="12303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dirty="0"/>
              <a:t>Price line</a:t>
            </a:r>
            <a:endParaRPr lang="en-US" sz="2400" dirty="0"/>
          </a:p>
        </p:txBody>
      </p:sp>
      <p:sp>
        <p:nvSpPr>
          <p:cNvPr id="725006" name="Line 14"/>
          <p:cNvSpPr>
            <a:spLocks noChangeShapeType="1"/>
          </p:cNvSpPr>
          <p:nvPr/>
        </p:nvSpPr>
        <p:spPr bwMode="auto">
          <a:xfrm>
            <a:off x="3581400" y="4419600"/>
            <a:ext cx="0" cy="1143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5007" name="Text Box 15"/>
          <p:cNvSpPr txBox="1">
            <a:spLocks noChangeArrowheads="1"/>
          </p:cNvSpPr>
          <p:nvPr/>
        </p:nvSpPr>
        <p:spPr bwMode="auto">
          <a:xfrm>
            <a:off x="3413125" y="5526088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V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sp>
        <p:nvSpPr>
          <p:cNvPr id="725008" name="Text Box 16"/>
          <p:cNvSpPr txBox="1">
            <a:spLocks noChangeArrowheads="1"/>
          </p:cNvSpPr>
          <p:nvPr/>
        </p:nvSpPr>
        <p:spPr bwMode="auto">
          <a:xfrm>
            <a:off x="1127125" y="54498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0</a:t>
            </a:r>
          </a:p>
        </p:txBody>
      </p:sp>
      <p:sp>
        <p:nvSpPr>
          <p:cNvPr id="725009" name="Text Box 17"/>
          <p:cNvSpPr txBox="1">
            <a:spLocks noChangeArrowheads="1"/>
          </p:cNvSpPr>
          <p:nvPr/>
        </p:nvSpPr>
        <p:spPr bwMode="auto">
          <a:xfrm>
            <a:off x="990600" y="2360613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a</a:t>
            </a:r>
          </a:p>
        </p:txBody>
      </p:sp>
      <p:sp>
        <p:nvSpPr>
          <p:cNvPr id="725010" name="Text Box 18"/>
          <p:cNvSpPr txBox="1">
            <a:spLocks noChangeArrowheads="1"/>
          </p:cNvSpPr>
          <p:nvPr/>
        </p:nvSpPr>
        <p:spPr bwMode="auto">
          <a:xfrm>
            <a:off x="3276600" y="4341813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b</a:t>
            </a:r>
          </a:p>
        </p:txBody>
      </p:sp>
      <p:sp>
        <p:nvSpPr>
          <p:cNvPr id="725011" name="Text Box 19"/>
          <p:cNvSpPr txBox="1">
            <a:spLocks noChangeArrowheads="1"/>
          </p:cNvSpPr>
          <p:nvPr/>
        </p:nvSpPr>
        <p:spPr bwMode="auto">
          <a:xfrm>
            <a:off x="4724400" y="1522413"/>
            <a:ext cx="2830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Original CS = abP</a:t>
            </a:r>
            <a:r>
              <a:rPr lang="en-US" sz="2400" baseline="-25000" dirty="0"/>
              <a:t>0</a:t>
            </a:r>
            <a:r>
              <a:rPr lang="en-US" sz="2400" dirty="0"/>
              <a:t> </a:t>
            </a:r>
          </a:p>
        </p:txBody>
      </p:sp>
      <p:sp>
        <p:nvSpPr>
          <p:cNvPr id="725012" name="Line 20"/>
          <p:cNvSpPr>
            <a:spLocks noChangeShapeType="1"/>
          </p:cNvSpPr>
          <p:nvPr/>
        </p:nvSpPr>
        <p:spPr bwMode="auto">
          <a:xfrm>
            <a:off x="1295400" y="2057400"/>
            <a:ext cx="4114800" cy="2895600"/>
          </a:xfrm>
          <a:prstGeom prst="line">
            <a:avLst/>
          </a:prstGeom>
          <a:noFill/>
          <a:ln w="28575">
            <a:solidFill>
              <a:srgbClr val="2E5D7A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5013" name="Text Box 21"/>
          <p:cNvSpPr txBox="1">
            <a:spLocks noChangeArrowheads="1"/>
          </p:cNvSpPr>
          <p:nvPr/>
        </p:nvSpPr>
        <p:spPr bwMode="auto">
          <a:xfrm>
            <a:off x="5546725" y="4764088"/>
            <a:ext cx="517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2E5D7A"/>
                </a:solidFill>
              </a:rPr>
              <a:t>D</a:t>
            </a:r>
            <a:r>
              <a:rPr lang="en-US" sz="2400" b="1" baseline="-25000" dirty="0">
                <a:solidFill>
                  <a:srgbClr val="2E5D7A"/>
                </a:solidFill>
              </a:rPr>
              <a:t>1</a:t>
            </a:r>
            <a:endParaRPr lang="en-US" sz="2400" dirty="0">
              <a:solidFill>
                <a:srgbClr val="2E5D7A"/>
              </a:solidFill>
            </a:endParaRPr>
          </a:p>
        </p:txBody>
      </p:sp>
      <p:sp>
        <p:nvSpPr>
          <p:cNvPr id="725014" name="Text Box 22"/>
          <p:cNvSpPr txBox="1">
            <a:spLocks noChangeArrowheads="1"/>
          </p:cNvSpPr>
          <p:nvPr/>
        </p:nvSpPr>
        <p:spPr bwMode="auto">
          <a:xfrm>
            <a:off x="4495800" y="400208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d</a:t>
            </a:r>
          </a:p>
        </p:txBody>
      </p:sp>
      <p:sp>
        <p:nvSpPr>
          <p:cNvPr id="725015" name="Text Box 23"/>
          <p:cNvSpPr txBox="1">
            <a:spLocks noChangeArrowheads="1"/>
          </p:cNvSpPr>
          <p:nvPr/>
        </p:nvSpPr>
        <p:spPr bwMode="auto">
          <a:xfrm>
            <a:off x="990600" y="1674813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c</a:t>
            </a:r>
          </a:p>
        </p:txBody>
      </p:sp>
      <p:sp>
        <p:nvSpPr>
          <p:cNvPr id="725016" name="Line 24"/>
          <p:cNvSpPr>
            <a:spLocks noChangeShapeType="1"/>
          </p:cNvSpPr>
          <p:nvPr/>
        </p:nvSpPr>
        <p:spPr bwMode="auto">
          <a:xfrm>
            <a:off x="4648200" y="4419600"/>
            <a:ext cx="0" cy="1143000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25017" name="Text Box 25"/>
          <p:cNvSpPr txBox="1">
            <a:spLocks noChangeArrowheads="1"/>
          </p:cNvSpPr>
          <p:nvPr/>
        </p:nvSpPr>
        <p:spPr bwMode="auto">
          <a:xfrm>
            <a:off x="4419600" y="5526088"/>
            <a:ext cx="500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V</a:t>
            </a:r>
            <a:r>
              <a:rPr lang="en-US" sz="2400" baseline="-25000" dirty="0"/>
              <a:t>1</a:t>
            </a:r>
            <a:endParaRPr lang="en-US" sz="2400" dirty="0"/>
          </a:p>
        </p:txBody>
      </p:sp>
      <p:sp>
        <p:nvSpPr>
          <p:cNvPr id="725018" name="Text Box 26"/>
          <p:cNvSpPr txBox="1">
            <a:spLocks noChangeArrowheads="1"/>
          </p:cNvSpPr>
          <p:nvPr/>
        </p:nvSpPr>
        <p:spPr bwMode="auto">
          <a:xfrm>
            <a:off x="4724400" y="1903413"/>
            <a:ext cx="2287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400" dirty="0"/>
              <a:t>New CS = cdP</a:t>
            </a:r>
            <a:r>
              <a:rPr lang="en-US" sz="2400" baseline="-25000" dirty="0"/>
              <a:t>0</a:t>
            </a:r>
            <a:endParaRPr lang="en-US" sz="2400" dirty="0"/>
          </a:p>
        </p:txBody>
      </p:sp>
      <p:grpSp>
        <p:nvGrpSpPr>
          <p:cNvPr id="725019" name="Group 27"/>
          <p:cNvGrpSpPr>
            <a:grpSpLocks/>
          </p:cNvGrpSpPr>
          <p:nvPr/>
        </p:nvGrpSpPr>
        <p:grpSpPr bwMode="auto">
          <a:xfrm>
            <a:off x="2514600" y="2473325"/>
            <a:ext cx="4046538" cy="650875"/>
            <a:chOff x="1584" y="1750"/>
            <a:chExt cx="2549" cy="410"/>
          </a:xfrm>
        </p:grpSpPr>
        <p:sp>
          <p:nvSpPr>
            <p:cNvPr id="725020" name="Text Box 28"/>
            <p:cNvSpPr txBox="1">
              <a:spLocks noChangeArrowheads="1"/>
            </p:cNvSpPr>
            <p:nvPr/>
          </p:nvSpPr>
          <p:spPr bwMode="auto">
            <a:xfrm>
              <a:off x="2966" y="1750"/>
              <a:ext cx="116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2400" b="1" dirty="0">
                  <a:sym typeface="Symbol" pitchFamily="18" charset="2"/>
                </a:rPr>
                <a:t></a:t>
              </a:r>
              <a:r>
                <a:rPr lang="en-US" sz="2400" b="1" dirty="0"/>
                <a:t>CS = abcd</a:t>
              </a:r>
              <a:endParaRPr lang="en-US" sz="2400" dirty="0"/>
            </a:p>
          </p:txBody>
        </p:sp>
        <p:sp>
          <p:nvSpPr>
            <p:cNvPr id="725021" name="Line 29"/>
            <p:cNvSpPr>
              <a:spLocks noChangeShapeType="1"/>
            </p:cNvSpPr>
            <p:nvPr/>
          </p:nvSpPr>
          <p:spPr bwMode="auto">
            <a:xfrm flipH="1">
              <a:off x="1584" y="1920"/>
              <a:ext cx="1392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725022" name="Text Box 30"/>
          <p:cNvSpPr txBox="1">
            <a:spLocks noChangeArrowheads="1"/>
          </p:cNvSpPr>
          <p:nvPr/>
        </p:nvSpPr>
        <p:spPr bwMode="auto">
          <a:xfrm>
            <a:off x="5562600" y="3200400"/>
            <a:ext cx="2974975" cy="7016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2000" b="1" i="1" dirty="0">
                <a:solidFill>
                  <a:srgbClr val="2E5D7A"/>
                </a:solidFill>
              </a:rPr>
              <a:t>Policy improves lake’s </a:t>
            </a:r>
          </a:p>
          <a:p>
            <a:r>
              <a:rPr lang="en-US" sz="2000" b="1" i="1" dirty="0">
                <a:solidFill>
                  <a:srgbClr val="2E5D7A"/>
                </a:solidFill>
              </a:rPr>
              <a:t>quality so D increases</a:t>
            </a:r>
            <a:endParaRPr lang="en-US" sz="2400" dirty="0">
              <a:solidFill>
                <a:srgbClr val="2E5D7A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62000" y="6290102"/>
            <a:ext cx="807720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>
                <a:solidFill>
                  <a:srgbClr val="000000"/>
                </a:solidFill>
              </a:rPr>
              <a:t>© 2013 </a:t>
            </a:r>
            <a:r>
              <a:rPr lang="en-US" sz="1050" dirty="0" err="1">
                <a:solidFill>
                  <a:srgbClr val="000000"/>
                </a:solidFill>
              </a:rPr>
              <a:t>Cengage</a:t>
            </a:r>
            <a:r>
              <a:rPr lang="en-US" sz="1050" dirty="0">
                <a:solidFill>
                  <a:srgbClr val="000000"/>
                </a:solidFill>
              </a:rPr>
              <a:t>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5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250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25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25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25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250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25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250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25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725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725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724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25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725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725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"/>
                            </p:stCondLst>
                            <p:childTnLst>
                              <p:par>
                                <p:cTn id="6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725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725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500"/>
                            </p:stCondLst>
                            <p:childTnLst>
                              <p:par>
                                <p:cTn id="7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725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725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72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725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4994" grpId="0" animBg="1"/>
      <p:bldP spid="724995" grpId="0" animBg="1"/>
      <p:bldP spid="725001" grpId="0" animBg="1"/>
      <p:bldP spid="725003" grpId="0" autoUpdateAnimBg="0"/>
      <p:bldP spid="725004" grpId="0" animBg="1"/>
      <p:bldP spid="725005" grpId="0" autoUpdateAnimBg="0"/>
      <p:bldP spid="725006" grpId="0" animBg="1"/>
      <p:bldP spid="725007" grpId="0" autoUpdateAnimBg="0"/>
      <p:bldP spid="725009" grpId="0" autoUpdateAnimBg="0"/>
      <p:bldP spid="725010" grpId="0" autoUpdateAnimBg="0"/>
      <p:bldP spid="725011" grpId="0" autoUpdateAnimBg="0"/>
      <p:bldP spid="725012" grpId="0" animBg="1"/>
      <p:bldP spid="725013" grpId="0" autoUpdateAnimBg="0"/>
      <p:bldP spid="725014" grpId="0" autoUpdateAnimBg="0"/>
      <p:bldP spid="725015" grpId="0" autoUpdateAnimBg="0"/>
      <p:bldP spid="725016" grpId="0" animBg="1"/>
      <p:bldP spid="725017" grpId="0" autoUpdateAnimBg="0"/>
      <p:bldP spid="725018" grpId="0" autoUpdateAnimBg="0"/>
      <p:bldP spid="725022" grpId="0" animBg="1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Assessing the TCM</a:t>
            </a:r>
          </a:p>
        </p:txBody>
      </p:sp>
      <p:sp>
        <p:nvSpPr>
          <p:cNvPr id="7280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Estimates only user value</a:t>
            </a:r>
          </a:p>
          <a:p>
            <a:r>
              <a:rPr lang="en-US" dirty="0"/>
              <a:t>Addresses only recreational use (i.e., not useful for estimating commercial benefits</a:t>
            </a:r>
          </a:p>
          <a:p>
            <a:r>
              <a:rPr lang="en-US" dirty="0"/>
              <a:t>Estimates are biased downward if access to site is congested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64C72D-AD9A-494D-8B64-9E98A279C9D7}" type="slidenum">
              <a:rPr lang="en-US"/>
              <a:pPr/>
              <a:t>24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2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2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2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8067" grpId="0" build="p"/>
    </p:bldLst>
  </p:timing>
</p:sld>
</file>

<file path=ppt/theme/theme1.xml><?xml version="1.0" encoding="utf-8"?>
<a:theme xmlns:a="http://schemas.openxmlformats.org/drawingml/2006/main" name="CallanThomas6e">
  <a:themeElements>
    <a:clrScheme name="Custom 1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414179"/>
      </a:folHlink>
    </a:clrScheme>
    <a:fontScheme name="Cascad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ascade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scade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CallanThomas6e</Template>
  <TotalTime>0</TotalTime>
  <Words>1183</Words>
  <Application>Microsoft Office PowerPoint</Application>
  <PresentationFormat>On-screen Show (4:3)</PresentationFormat>
  <Paragraphs>241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Symbol</vt:lpstr>
      <vt:lpstr>Times New Roman</vt:lpstr>
      <vt:lpstr>Times Roman</vt:lpstr>
      <vt:lpstr>Wingdings</vt:lpstr>
      <vt:lpstr>CallanThomas6e</vt:lpstr>
      <vt:lpstr>Assessing Benefits for Environmental Decision Making</vt:lpstr>
      <vt:lpstr>Environmental Benefits  Conceptual Issues</vt:lpstr>
      <vt:lpstr>Estimated Annual Benefits Linked to the U.S. Clean Air Act</vt:lpstr>
      <vt:lpstr>Types of Incremental Benefits</vt:lpstr>
      <vt:lpstr>Assign Value to Incremental Benefits</vt:lpstr>
      <vt:lpstr>Modeling Incremental Benefits</vt:lpstr>
      <vt:lpstr>Modeling Incremental Benefits (MSB)</vt:lpstr>
      <vt:lpstr> Modeling Incremental Benefits (TSB)</vt:lpstr>
      <vt:lpstr>Valuing Environmental Quality Two Sources of Value</vt:lpstr>
      <vt:lpstr>Approaches to Measuring Benefits Two Major Approaches</vt:lpstr>
      <vt:lpstr>Overview (see Table 7.2)</vt:lpstr>
      <vt:lpstr>Damage Function Method Using A Physical Linkage Approach </vt:lpstr>
      <vt:lpstr>Damage Function Model </vt:lpstr>
      <vt:lpstr>Assessing the Damage Function Method</vt:lpstr>
      <vt:lpstr>Example</vt:lpstr>
      <vt:lpstr>Incremental Benefits</vt:lpstr>
      <vt:lpstr>Contingent Valuation Method (CVM) A Direct Method under Behavioural Linkage Approach  </vt:lpstr>
      <vt:lpstr>Assessing the CVM</vt:lpstr>
      <vt:lpstr>Averting Expenditure Method (AEM) Indirect Method under Behavioural Linkage Approach </vt:lpstr>
      <vt:lpstr>Modeling AEM</vt:lpstr>
      <vt:lpstr>Modeling AEM</vt:lpstr>
      <vt:lpstr>Travel Cost Method (TCM) Indirect Method under Behavioural Linkage Approach </vt:lpstr>
      <vt:lpstr>Modeling TCM Market is recreational services of lake</vt:lpstr>
      <vt:lpstr>Assessing the TCM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2009-08-24T14:51:49Z</dcterms:created>
  <dcterms:modified xsi:type="dcterms:W3CDTF">2020-03-12T11:20:50Z</dcterms:modified>
  <cp:contentStatus/>
</cp:coreProperties>
</file>