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sldIdLst>
    <p:sldId id="257" r:id="rId2"/>
    <p:sldId id="258" r:id="rId3"/>
    <p:sldId id="259" r:id="rId4"/>
    <p:sldId id="260" r:id="rId5"/>
    <p:sldId id="261" r:id="rId6"/>
    <p:sldId id="262" r:id="rId7"/>
    <p:sldId id="265" r:id="rId8"/>
    <p:sldId id="264" r:id="rId9"/>
    <p:sldId id="269" r:id="rId10"/>
    <p:sldId id="263"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325" autoAdjust="0"/>
    <p:restoredTop sz="94660"/>
  </p:normalViewPr>
  <p:slideViewPr>
    <p:cSldViewPr snapToGrid="0">
      <p:cViewPr>
        <p:scale>
          <a:sx n="63" d="100"/>
          <a:sy n="63" d="100"/>
        </p:scale>
        <p:origin x="752"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resh Patel" userId="36b00f809b9dd0eb" providerId="LiveId" clId="{C1FA8F8B-D3BC-466C-9FD9-5D9381978630}"/>
    <pc:docChg chg="modSld">
      <pc:chgData name="Paresh Patel" userId="36b00f809b9dd0eb" providerId="LiveId" clId="{C1FA8F8B-D3BC-466C-9FD9-5D9381978630}" dt="2026-02-16T00:19:54.512" v="1" actId="1036"/>
      <pc:docMkLst>
        <pc:docMk/>
      </pc:docMkLst>
      <pc:sldChg chg="modSp mod">
        <pc:chgData name="Paresh Patel" userId="36b00f809b9dd0eb" providerId="LiveId" clId="{C1FA8F8B-D3BC-466C-9FD9-5D9381978630}" dt="2026-02-16T00:19:54.512" v="1" actId="1036"/>
        <pc:sldMkLst>
          <pc:docMk/>
          <pc:sldMk cId="1832653836" sldId="269"/>
        </pc:sldMkLst>
        <pc:spChg chg="mod">
          <ac:chgData name="Paresh Patel" userId="36b00f809b9dd0eb" providerId="LiveId" clId="{C1FA8F8B-D3BC-466C-9FD9-5D9381978630}" dt="2026-02-16T00:19:54.512" v="1" actId="1036"/>
          <ac:spMkLst>
            <pc:docMk/>
            <pc:sldMk cId="1832653836" sldId="269"/>
            <ac:spMk id="3" creationId="{138E50E1-3B37-5765-7354-AED99E4BD13C}"/>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7BCF87D-CA10-411E-97D2-6812648EDB2C}"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2DF12695-C301-4A6A-944E-74B512838657}">
      <dgm:prSet/>
      <dgm:spPr/>
      <dgm:t>
        <a:bodyPr/>
        <a:lstStyle/>
        <a:p>
          <a:pPr>
            <a:lnSpc>
              <a:spcPct val="100000"/>
            </a:lnSpc>
          </a:pPr>
          <a:r>
            <a:rPr lang="en-GB" b="0" i="0"/>
            <a:t>Staff shortage has become a significant concern across the UK health and social care system, which is imposing life-threatening challenges to the patients belonging to diverse age groups. </a:t>
          </a:r>
          <a:endParaRPr lang="en-US"/>
        </a:p>
      </dgm:t>
    </dgm:pt>
    <dgm:pt modelId="{799A6C00-3F12-4C68-8C66-5B1B2A4148E2}" type="parTrans" cxnId="{5BCC6213-1E76-4F87-A188-2233F9A379CC}">
      <dgm:prSet/>
      <dgm:spPr/>
      <dgm:t>
        <a:bodyPr/>
        <a:lstStyle/>
        <a:p>
          <a:endParaRPr lang="en-US"/>
        </a:p>
      </dgm:t>
    </dgm:pt>
    <dgm:pt modelId="{EE765F64-2196-4CB3-B371-1D468D028947}" type="sibTrans" cxnId="{5BCC6213-1E76-4F87-A188-2233F9A379CC}">
      <dgm:prSet/>
      <dgm:spPr/>
      <dgm:t>
        <a:bodyPr/>
        <a:lstStyle/>
        <a:p>
          <a:endParaRPr lang="en-US"/>
        </a:p>
      </dgm:t>
    </dgm:pt>
    <dgm:pt modelId="{1BEA4C92-AFF4-43D7-B1A9-E6FB8C5FBA97}">
      <dgm:prSet/>
      <dgm:spPr/>
      <dgm:t>
        <a:bodyPr/>
        <a:lstStyle/>
        <a:p>
          <a:pPr>
            <a:lnSpc>
              <a:spcPct val="100000"/>
            </a:lnSpc>
          </a:pPr>
          <a:r>
            <a:rPr lang="en-GB" b="0" i="0"/>
            <a:t>An analysis of the NHS workforce data (2021-2022) has shown that 200,000 employees joined the NHS.</a:t>
          </a:r>
          <a:endParaRPr lang="en-US"/>
        </a:p>
      </dgm:t>
    </dgm:pt>
    <dgm:pt modelId="{03A3D908-5FB9-4230-9993-9380C53C17C0}" type="parTrans" cxnId="{2471BCA8-91F5-4E5C-996A-5FFD2CA5E8AF}">
      <dgm:prSet/>
      <dgm:spPr/>
      <dgm:t>
        <a:bodyPr/>
        <a:lstStyle/>
        <a:p>
          <a:endParaRPr lang="en-US"/>
        </a:p>
      </dgm:t>
    </dgm:pt>
    <dgm:pt modelId="{44C2740E-12B7-496A-BEEA-1700E49E87E2}" type="sibTrans" cxnId="{2471BCA8-91F5-4E5C-996A-5FFD2CA5E8AF}">
      <dgm:prSet/>
      <dgm:spPr/>
      <dgm:t>
        <a:bodyPr/>
        <a:lstStyle/>
        <a:p>
          <a:endParaRPr lang="en-US"/>
        </a:p>
      </dgm:t>
    </dgm:pt>
    <dgm:pt modelId="{803307C0-866E-43F9-AB53-E9D48CB30698}">
      <dgm:prSet/>
      <dgm:spPr/>
      <dgm:t>
        <a:bodyPr/>
        <a:lstStyle/>
        <a:p>
          <a:pPr>
            <a:lnSpc>
              <a:spcPct val="100000"/>
            </a:lnSpc>
          </a:pPr>
          <a:r>
            <a:rPr lang="en-GB" b="0" i="0" dirty="0"/>
            <a:t>A staff turnover of 17000 has been found resulting in delayed services and increased death rates (</a:t>
          </a:r>
          <a:r>
            <a:rPr lang="en-GB" b="0" i="0" dirty="0" err="1"/>
            <a:t>Shemtob</a:t>
          </a:r>
          <a:r>
            <a:rPr lang="en-GB" b="0" i="0" dirty="0"/>
            <a:t> et al. 2023). </a:t>
          </a:r>
          <a:endParaRPr lang="en-US" dirty="0"/>
        </a:p>
      </dgm:t>
    </dgm:pt>
    <dgm:pt modelId="{64C74F76-C968-4A1F-BCFD-4F2623C5B731}" type="parTrans" cxnId="{B07FD5B6-BEFB-457D-AAD7-D33617F22BB9}">
      <dgm:prSet/>
      <dgm:spPr/>
      <dgm:t>
        <a:bodyPr/>
        <a:lstStyle/>
        <a:p>
          <a:endParaRPr lang="en-US"/>
        </a:p>
      </dgm:t>
    </dgm:pt>
    <dgm:pt modelId="{B6E9968E-CF10-43B9-A03F-BD1DB565AAD5}" type="sibTrans" cxnId="{B07FD5B6-BEFB-457D-AAD7-D33617F22BB9}">
      <dgm:prSet/>
      <dgm:spPr/>
      <dgm:t>
        <a:bodyPr/>
        <a:lstStyle/>
        <a:p>
          <a:endParaRPr lang="en-US"/>
        </a:p>
      </dgm:t>
    </dgm:pt>
    <dgm:pt modelId="{AF654544-2A7F-4BA0-9A91-DCC6BB5D78F5}" type="pres">
      <dgm:prSet presAssocID="{87BCF87D-CA10-411E-97D2-6812648EDB2C}" presName="root" presStyleCnt="0">
        <dgm:presLayoutVars>
          <dgm:dir/>
          <dgm:resizeHandles val="exact"/>
        </dgm:presLayoutVars>
      </dgm:prSet>
      <dgm:spPr/>
    </dgm:pt>
    <dgm:pt modelId="{39FB505E-DEC6-4096-AA52-9DF8F3F952D4}" type="pres">
      <dgm:prSet presAssocID="{2DF12695-C301-4A6A-944E-74B512838657}" presName="compNode" presStyleCnt="0"/>
      <dgm:spPr/>
    </dgm:pt>
    <dgm:pt modelId="{08FD6640-0EA4-4557-9353-53043B8F6094}" type="pres">
      <dgm:prSet presAssocID="{2DF12695-C301-4A6A-944E-74B51283865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ospital"/>
        </a:ext>
      </dgm:extLst>
    </dgm:pt>
    <dgm:pt modelId="{8D29B15A-7FDB-40C0-B865-7DCD1B2D34AA}" type="pres">
      <dgm:prSet presAssocID="{2DF12695-C301-4A6A-944E-74B512838657}" presName="spaceRect" presStyleCnt="0"/>
      <dgm:spPr/>
    </dgm:pt>
    <dgm:pt modelId="{3C9CC679-8978-475C-9600-F7AA4BCA63B3}" type="pres">
      <dgm:prSet presAssocID="{2DF12695-C301-4A6A-944E-74B512838657}" presName="textRect" presStyleLbl="revTx" presStyleIdx="0" presStyleCnt="3">
        <dgm:presLayoutVars>
          <dgm:chMax val="1"/>
          <dgm:chPref val="1"/>
        </dgm:presLayoutVars>
      </dgm:prSet>
      <dgm:spPr/>
    </dgm:pt>
    <dgm:pt modelId="{6A1655FA-C175-4E51-AAD5-A8D8D0878238}" type="pres">
      <dgm:prSet presAssocID="{EE765F64-2196-4CB3-B371-1D468D028947}" presName="sibTrans" presStyleCnt="0"/>
      <dgm:spPr/>
    </dgm:pt>
    <dgm:pt modelId="{3938B21C-DD73-400D-BF69-75ED0243F25F}" type="pres">
      <dgm:prSet presAssocID="{1BEA4C92-AFF4-43D7-B1A9-E6FB8C5FBA97}" presName="compNode" presStyleCnt="0"/>
      <dgm:spPr/>
    </dgm:pt>
    <dgm:pt modelId="{116C30FA-DCB2-4F30-9CC0-807695966ABD}" type="pres">
      <dgm:prSet presAssocID="{1BEA4C92-AFF4-43D7-B1A9-E6FB8C5FBA9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siness Growth"/>
        </a:ext>
      </dgm:extLst>
    </dgm:pt>
    <dgm:pt modelId="{50A90EF9-D69A-41AE-A6F3-5AB34017B334}" type="pres">
      <dgm:prSet presAssocID="{1BEA4C92-AFF4-43D7-B1A9-E6FB8C5FBA97}" presName="spaceRect" presStyleCnt="0"/>
      <dgm:spPr/>
    </dgm:pt>
    <dgm:pt modelId="{32874F90-C6CC-4475-8CE9-652C615F671B}" type="pres">
      <dgm:prSet presAssocID="{1BEA4C92-AFF4-43D7-B1A9-E6FB8C5FBA97}" presName="textRect" presStyleLbl="revTx" presStyleIdx="1" presStyleCnt="3">
        <dgm:presLayoutVars>
          <dgm:chMax val="1"/>
          <dgm:chPref val="1"/>
        </dgm:presLayoutVars>
      </dgm:prSet>
      <dgm:spPr/>
    </dgm:pt>
    <dgm:pt modelId="{0CE47A96-63B1-44EB-80A0-29E900FA8E11}" type="pres">
      <dgm:prSet presAssocID="{44C2740E-12B7-496A-BEEA-1700E49E87E2}" presName="sibTrans" presStyleCnt="0"/>
      <dgm:spPr/>
    </dgm:pt>
    <dgm:pt modelId="{31DAF890-48FB-496A-8840-CDEF69050300}" type="pres">
      <dgm:prSet presAssocID="{803307C0-866E-43F9-AB53-E9D48CB30698}" presName="compNode" presStyleCnt="0"/>
      <dgm:spPr/>
    </dgm:pt>
    <dgm:pt modelId="{E01137F1-BBA2-41F4-9068-2FA402E08C43}" type="pres">
      <dgm:prSet presAssocID="{803307C0-866E-43F9-AB53-E9D48CB3069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Fireworks"/>
        </a:ext>
      </dgm:extLst>
    </dgm:pt>
    <dgm:pt modelId="{F9AB4F79-37A7-4C92-BEA7-609B1641DBA9}" type="pres">
      <dgm:prSet presAssocID="{803307C0-866E-43F9-AB53-E9D48CB30698}" presName="spaceRect" presStyleCnt="0"/>
      <dgm:spPr/>
    </dgm:pt>
    <dgm:pt modelId="{8152BCBC-C871-4356-BB7D-D328625EF31F}" type="pres">
      <dgm:prSet presAssocID="{803307C0-866E-43F9-AB53-E9D48CB30698}" presName="textRect" presStyleLbl="revTx" presStyleIdx="2" presStyleCnt="3">
        <dgm:presLayoutVars>
          <dgm:chMax val="1"/>
          <dgm:chPref val="1"/>
        </dgm:presLayoutVars>
      </dgm:prSet>
      <dgm:spPr/>
    </dgm:pt>
  </dgm:ptLst>
  <dgm:cxnLst>
    <dgm:cxn modelId="{B3855E13-6C67-4F63-98C6-D14210B3041B}" type="presOf" srcId="{87BCF87D-CA10-411E-97D2-6812648EDB2C}" destId="{AF654544-2A7F-4BA0-9A91-DCC6BB5D78F5}" srcOrd="0" destOrd="0" presId="urn:microsoft.com/office/officeart/2018/2/layout/IconLabelList"/>
    <dgm:cxn modelId="{5BCC6213-1E76-4F87-A188-2233F9A379CC}" srcId="{87BCF87D-CA10-411E-97D2-6812648EDB2C}" destId="{2DF12695-C301-4A6A-944E-74B512838657}" srcOrd="0" destOrd="0" parTransId="{799A6C00-3F12-4C68-8C66-5B1B2A4148E2}" sibTransId="{EE765F64-2196-4CB3-B371-1D468D028947}"/>
    <dgm:cxn modelId="{E0962948-FB68-4B25-8AD6-456C25A4C690}" type="presOf" srcId="{2DF12695-C301-4A6A-944E-74B512838657}" destId="{3C9CC679-8978-475C-9600-F7AA4BCA63B3}" srcOrd="0" destOrd="0" presId="urn:microsoft.com/office/officeart/2018/2/layout/IconLabelList"/>
    <dgm:cxn modelId="{85588B94-C7E5-4DB3-85F8-67D905437488}" type="presOf" srcId="{1BEA4C92-AFF4-43D7-B1A9-E6FB8C5FBA97}" destId="{32874F90-C6CC-4475-8CE9-652C615F671B}" srcOrd="0" destOrd="0" presId="urn:microsoft.com/office/officeart/2018/2/layout/IconLabelList"/>
    <dgm:cxn modelId="{2471BCA8-91F5-4E5C-996A-5FFD2CA5E8AF}" srcId="{87BCF87D-CA10-411E-97D2-6812648EDB2C}" destId="{1BEA4C92-AFF4-43D7-B1A9-E6FB8C5FBA97}" srcOrd="1" destOrd="0" parTransId="{03A3D908-5FB9-4230-9993-9380C53C17C0}" sibTransId="{44C2740E-12B7-496A-BEEA-1700E49E87E2}"/>
    <dgm:cxn modelId="{B07FD5B6-BEFB-457D-AAD7-D33617F22BB9}" srcId="{87BCF87D-CA10-411E-97D2-6812648EDB2C}" destId="{803307C0-866E-43F9-AB53-E9D48CB30698}" srcOrd="2" destOrd="0" parTransId="{64C74F76-C968-4A1F-BCFD-4F2623C5B731}" sibTransId="{B6E9968E-CF10-43B9-A03F-BD1DB565AAD5}"/>
    <dgm:cxn modelId="{A214F7CA-C4AD-4169-9EE3-69CD1194EC61}" type="presOf" srcId="{803307C0-866E-43F9-AB53-E9D48CB30698}" destId="{8152BCBC-C871-4356-BB7D-D328625EF31F}" srcOrd="0" destOrd="0" presId="urn:microsoft.com/office/officeart/2018/2/layout/IconLabelList"/>
    <dgm:cxn modelId="{589A3D48-6205-490E-88ED-3FF22385DB13}" type="presParOf" srcId="{AF654544-2A7F-4BA0-9A91-DCC6BB5D78F5}" destId="{39FB505E-DEC6-4096-AA52-9DF8F3F952D4}" srcOrd="0" destOrd="0" presId="urn:microsoft.com/office/officeart/2018/2/layout/IconLabelList"/>
    <dgm:cxn modelId="{71840BB3-F079-41DB-9324-A7F44996A6E6}" type="presParOf" srcId="{39FB505E-DEC6-4096-AA52-9DF8F3F952D4}" destId="{08FD6640-0EA4-4557-9353-53043B8F6094}" srcOrd="0" destOrd="0" presId="urn:microsoft.com/office/officeart/2018/2/layout/IconLabelList"/>
    <dgm:cxn modelId="{08852DD4-D2F3-4A93-8729-630B9494D16B}" type="presParOf" srcId="{39FB505E-DEC6-4096-AA52-9DF8F3F952D4}" destId="{8D29B15A-7FDB-40C0-B865-7DCD1B2D34AA}" srcOrd="1" destOrd="0" presId="urn:microsoft.com/office/officeart/2018/2/layout/IconLabelList"/>
    <dgm:cxn modelId="{DBE2F897-1623-4F24-9FC6-FE35BF0005CD}" type="presParOf" srcId="{39FB505E-DEC6-4096-AA52-9DF8F3F952D4}" destId="{3C9CC679-8978-475C-9600-F7AA4BCA63B3}" srcOrd="2" destOrd="0" presId="urn:microsoft.com/office/officeart/2018/2/layout/IconLabelList"/>
    <dgm:cxn modelId="{A4C2D480-8914-4408-8534-B5046A9210C8}" type="presParOf" srcId="{AF654544-2A7F-4BA0-9A91-DCC6BB5D78F5}" destId="{6A1655FA-C175-4E51-AAD5-A8D8D0878238}" srcOrd="1" destOrd="0" presId="urn:microsoft.com/office/officeart/2018/2/layout/IconLabelList"/>
    <dgm:cxn modelId="{6476311C-B4CF-48AA-9251-3C2018E69434}" type="presParOf" srcId="{AF654544-2A7F-4BA0-9A91-DCC6BB5D78F5}" destId="{3938B21C-DD73-400D-BF69-75ED0243F25F}" srcOrd="2" destOrd="0" presId="urn:microsoft.com/office/officeart/2018/2/layout/IconLabelList"/>
    <dgm:cxn modelId="{297533DD-E6BE-4140-845B-AE4E42BD082B}" type="presParOf" srcId="{3938B21C-DD73-400D-BF69-75ED0243F25F}" destId="{116C30FA-DCB2-4F30-9CC0-807695966ABD}" srcOrd="0" destOrd="0" presId="urn:microsoft.com/office/officeart/2018/2/layout/IconLabelList"/>
    <dgm:cxn modelId="{21513D02-3139-4D27-BCEA-4E47303158A7}" type="presParOf" srcId="{3938B21C-DD73-400D-BF69-75ED0243F25F}" destId="{50A90EF9-D69A-41AE-A6F3-5AB34017B334}" srcOrd="1" destOrd="0" presId="urn:microsoft.com/office/officeart/2018/2/layout/IconLabelList"/>
    <dgm:cxn modelId="{F40AD914-B0CA-40D3-B5E7-41CB80B3E475}" type="presParOf" srcId="{3938B21C-DD73-400D-BF69-75ED0243F25F}" destId="{32874F90-C6CC-4475-8CE9-652C615F671B}" srcOrd="2" destOrd="0" presId="urn:microsoft.com/office/officeart/2018/2/layout/IconLabelList"/>
    <dgm:cxn modelId="{38E44AAF-45A1-4AE2-89CD-8059F82AB873}" type="presParOf" srcId="{AF654544-2A7F-4BA0-9A91-DCC6BB5D78F5}" destId="{0CE47A96-63B1-44EB-80A0-29E900FA8E11}" srcOrd="3" destOrd="0" presId="urn:microsoft.com/office/officeart/2018/2/layout/IconLabelList"/>
    <dgm:cxn modelId="{62B9F21A-79E8-4898-948E-F94AB9F03380}" type="presParOf" srcId="{AF654544-2A7F-4BA0-9A91-DCC6BB5D78F5}" destId="{31DAF890-48FB-496A-8840-CDEF69050300}" srcOrd="4" destOrd="0" presId="urn:microsoft.com/office/officeart/2018/2/layout/IconLabelList"/>
    <dgm:cxn modelId="{7414B0E5-88FA-4B0C-B0FE-F68B547F99BE}" type="presParOf" srcId="{31DAF890-48FB-496A-8840-CDEF69050300}" destId="{E01137F1-BBA2-41F4-9068-2FA402E08C43}" srcOrd="0" destOrd="0" presId="urn:microsoft.com/office/officeart/2018/2/layout/IconLabelList"/>
    <dgm:cxn modelId="{A95B937D-5A20-4484-8384-B586FBD40CDE}" type="presParOf" srcId="{31DAF890-48FB-496A-8840-CDEF69050300}" destId="{F9AB4F79-37A7-4C92-BEA7-609B1641DBA9}" srcOrd="1" destOrd="0" presId="urn:microsoft.com/office/officeart/2018/2/layout/IconLabelList"/>
    <dgm:cxn modelId="{05FD1A32-A79C-465A-B9B9-543CB625E6C5}" type="presParOf" srcId="{31DAF890-48FB-496A-8840-CDEF69050300}" destId="{8152BCBC-C871-4356-BB7D-D328625EF31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FD6640-0EA4-4557-9353-53043B8F6094}">
      <dsp:nvSpPr>
        <dsp:cNvPr id="0" name=""/>
        <dsp:cNvSpPr/>
      </dsp:nvSpPr>
      <dsp:spPr>
        <a:xfrm>
          <a:off x="367532" y="899111"/>
          <a:ext cx="601171" cy="6011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9CC679-8978-475C-9600-F7AA4BCA63B3}">
      <dsp:nvSpPr>
        <dsp:cNvPr id="0" name=""/>
        <dsp:cNvSpPr/>
      </dsp:nvSpPr>
      <dsp:spPr>
        <a:xfrm>
          <a:off x="150" y="1812716"/>
          <a:ext cx="1335937" cy="1168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0" i="0" kern="1200"/>
            <a:t>Staff shortage has become a significant concern across the UK health and social care system, which is imposing life-threatening challenges to the patients belonging to diverse age groups. </a:t>
          </a:r>
          <a:endParaRPr lang="en-US" sz="1100" kern="1200"/>
        </a:p>
      </dsp:txBody>
      <dsp:txXfrm>
        <a:off x="150" y="1812716"/>
        <a:ext cx="1335937" cy="1168945"/>
      </dsp:txXfrm>
    </dsp:sp>
    <dsp:sp modelId="{116C30FA-DCB2-4F30-9CC0-807695966ABD}">
      <dsp:nvSpPr>
        <dsp:cNvPr id="0" name=""/>
        <dsp:cNvSpPr/>
      </dsp:nvSpPr>
      <dsp:spPr>
        <a:xfrm>
          <a:off x="1937259" y="899111"/>
          <a:ext cx="601171" cy="6011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874F90-C6CC-4475-8CE9-652C615F671B}">
      <dsp:nvSpPr>
        <dsp:cNvPr id="0" name=""/>
        <dsp:cNvSpPr/>
      </dsp:nvSpPr>
      <dsp:spPr>
        <a:xfrm>
          <a:off x="1569876" y="1812716"/>
          <a:ext cx="1335937" cy="1168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0" i="0" kern="1200"/>
            <a:t>An analysis of the NHS workforce data (2021-2022) has shown that 200,000 employees joined the NHS.</a:t>
          </a:r>
          <a:endParaRPr lang="en-US" sz="1100" kern="1200"/>
        </a:p>
      </dsp:txBody>
      <dsp:txXfrm>
        <a:off x="1569876" y="1812716"/>
        <a:ext cx="1335937" cy="1168945"/>
      </dsp:txXfrm>
    </dsp:sp>
    <dsp:sp modelId="{E01137F1-BBA2-41F4-9068-2FA402E08C43}">
      <dsp:nvSpPr>
        <dsp:cNvPr id="0" name=""/>
        <dsp:cNvSpPr/>
      </dsp:nvSpPr>
      <dsp:spPr>
        <a:xfrm>
          <a:off x="3506986" y="899111"/>
          <a:ext cx="601171" cy="6011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52BCBC-C871-4356-BB7D-D328625EF31F}">
      <dsp:nvSpPr>
        <dsp:cNvPr id="0" name=""/>
        <dsp:cNvSpPr/>
      </dsp:nvSpPr>
      <dsp:spPr>
        <a:xfrm>
          <a:off x="3139603" y="1812716"/>
          <a:ext cx="1335937" cy="1168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0" i="0" kern="1200" dirty="0"/>
            <a:t>A staff turnover of 17000 has been found resulting in delayed services and increased death rates (</a:t>
          </a:r>
          <a:r>
            <a:rPr lang="en-GB" sz="1100" b="0" i="0" kern="1200" dirty="0" err="1"/>
            <a:t>Shemtob</a:t>
          </a:r>
          <a:r>
            <a:rPr lang="en-GB" sz="1100" b="0" i="0" kern="1200" dirty="0"/>
            <a:t> et al. 2023). </a:t>
          </a:r>
          <a:endParaRPr lang="en-US" sz="1100" kern="1200" dirty="0"/>
        </a:p>
      </dsp:txBody>
      <dsp:txXfrm>
        <a:off x="3139603" y="1812716"/>
        <a:ext cx="1335937" cy="1168945"/>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0597DA6-8124-45F2-9FC9-A475E9C3F334}" type="datetimeFigureOut">
              <a:rPr lang="en-IN" smtClean="0"/>
              <a:t>16-02-2026</a:t>
            </a:fld>
            <a:endParaRPr lang="en-IN"/>
          </a:p>
        </p:txBody>
      </p:sp>
      <p:sp>
        <p:nvSpPr>
          <p:cNvPr id="5" name="Footer Placeholder 4"/>
          <p:cNvSpPr>
            <a:spLocks noGrp="1"/>
          </p:cNvSpPr>
          <p:nvPr>
            <p:ph type="ftr" sz="quarter" idx="11"/>
          </p:nvPr>
        </p:nvSpPr>
        <p:spPr/>
        <p:txBody>
          <a:bodyPr/>
          <a:lstStyle/>
          <a:p>
            <a:endParaRPr lang="en-IN"/>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8B222165-0EBC-47A8-A468-3C3AA020A664}" type="slidenum">
              <a:rPr lang="en-IN" smtClean="0"/>
              <a:t>‹#›</a:t>
            </a:fld>
            <a:endParaRPr lang="en-IN"/>
          </a:p>
        </p:txBody>
      </p:sp>
    </p:spTree>
    <p:extLst>
      <p:ext uri="{BB962C8B-B14F-4D97-AF65-F5344CB8AC3E}">
        <p14:creationId xmlns:p14="http://schemas.microsoft.com/office/powerpoint/2010/main" val="31215796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597DA6-8124-45F2-9FC9-A475E9C3F334}" type="datetimeFigureOut">
              <a:rPr lang="en-IN" smtClean="0"/>
              <a:t>16-02-2026</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B222165-0EBC-47A8-A468-3C3AA020A664}" type="slidenum">
              <a:rPr lang="en-IN" smtClean="0"/>
              <a:t>‹#›</a:t>
            </a:fld>
            <a:endParaRPr lang="en-IN"/>
          </a:p>
        </p:txBody>
      </p:sp>
    </p:spTree>
    <p:extLst>
      <p:ext uri="{BB962C8B-B14F-4D97-AF65-F5344CB8AC3E}">
        <p14:creationId xmlns:p14="http://schemas.microsoft.com/office/powerpoint/2010/main" val="42366029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0597DA6-8124-45F2-9FC9-A475E9C3F334}" type="datetimeFigureOut">
              <a:rPr lang="en-IN" smtClean="0"/>
              <a:t>16-02-2026</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B222165-0EBC-47A8-A468-3C3AA020A664}" type="slidenum">
              <a:rPr lang="en-IN" smtClean="0"/>
              <a:t>‹#›</a:t>
            </a:fld>
            <a:endParaRPr lang="en-IN"/>
          </a:p>
        </p:txBody>
      </p:sp>
    </p:spTree>
    <p:extLst>
      <p:ext uri="{BB962C8B-B14F-4D97-AF65-F5344CB8AC3E}">
        <p14:creationId xmlns:p14="http://schemas.microsoft.com/office/powerpoint/2010/main" val="12400223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0597DA6-8124-45F2-9FC9-A475E9C3F334}" type="datetimeFigureOut">
              <a:rPr lang="en-IN" smtClean="0"/>
              <a:t>16-02-2026</a:t>
            </a:fld>
            <a:endParaRPr lang="en-IN"/>
          </a:p>
        </p:txBody>
      </p:sp>
      <p:sp>
        <p:nvSpPr>
          <p:cNvPr id="6" name="Footer Placeholder 5"/>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8B222165-0EBC-47A8-A468-3C3AA020A664}" type="slidenum">
              <a:rPr lang="en-IN" smtClean="0"/>
              <a:t>‹#›</a:t>
            </a:fld>
            <a:endParaRPr lang="en-IN"/>
          </a:p>
        </p:txBody>
      </p:sp>
    </p:spTree>
    <p:extLst>
      <p:ext uri="{BB962C8B-B14F-4D97-AF65-F5344CB8AC3E}">
        <p14:creationId xmlns:p14="http://schemas.microsoft.com/office/powerpoint/2010/main" val="25835611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0597DA6-8124-45F2-9FC9-A475E9C3F334}" type="datetimeFigureOut">
              <a:rPr lang="en-IN" smtClean="0"/>
              <a:t>16-02-2026</a:t>
            </a:fld>
            <a:endParaRPr lang="en-IN"/>
          </a:p>
        </p:txBody>
      </p:sp>
      <p:sp>
        <p:nvSpPr>
          <p:cNvPr id="8" name="Footer Placeholder 7"/>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8B222165-0EBC-47A8-A468-3C3AA020A664}" type="slidenum">
              <a:rPr lang="en-IN" smtClean="0"/>
              <a:t>‹#›</a:t>
            </a:fld>
            <a:endParaRPr lang="en-IN"/>
          </a:p>
        </p:txBody>
      </p:sp>
    </p:spTree>
    <p:extLst>
      <p:ext uri="{BB962C8B-B14F-4D97-AF65-F5344CB8AC3E}">
        <p14:creationId xmlns:p14="http://schemas.microsoft.com/office/powerpoint/2010/main" val="12663686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0597DA6-8124-45F2-9FC9-A475E9C3F334}" type="datetimeFigureOut">
              <a:rPr lang="en-IN" smtClean="0"/>
              <a:t>16-02-2026</a:t>
            </a:fld>
            <a:endParaRPr lang="en-IN"/>
          </a:p>
        </p:txBody>
      </p:sp>
      <p:sp>
        <p:nvSpPr>
          <p:cNvPr id="4" name="Footer Placeholder 3"/>
          <p:cNvSpPr>
            <a:spLocks noGrp="1"/>
          </p:cNvSpPr>
          <p:nvPr>
            <p:ph type="ftr" sz="quarter" idx="11"/>
          </p:nvPr>
        </p:nvSpPr>
        <p:spPr/>
        <p:txBody>
          <a:bodyPr/>
          <a:lstStyle/>
          <a:p>
            <a:endParaRPr lang="en-IN"/>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8B222165-0EBC-47A8-A468-3C3AA020A664}" type="slidenum">
              <a:rPr lang="en-IN" smtClean="0"/>
              <a:t>‹#›</a:t>
            </a:fld>
            <a:endParaRPr lang="en-IN"/>
          </a:p>
        </p:txBody>
      </p:sp>
    </p:spTree>
    <p:extLst>
      <p:ext uri="{BB962C8B-B14F-4D97-AF65-F5344CB8AC3E}">
        <p14:creationId xmlns:p14="http://schemas.microsoft.com/office/powerpoint/2010/main" val="2820604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0597DA6-8124-45F2-9FC9-A475E9C3F334}" type="datetimeFigureOut">
              <a:rPr lang="en-IN" smtClean="0"/>
              <a:t>16-02-2026</a:t>
            </a:fld>
            <a:endParaRPr lang="en-IN"/>
          </a:p>
        </p:txBody>
      </p:sp>
      <p:sp>
        <p:nvSpPr>
          <p:cNvPr id="3" name="Footer Placeholder 2"/>
          <p:cNvSpPr>
            <a:spLocks noGrp="1"/>
          </p:cNvSpPr>
          <p:nvPr>
            <p:ph type="ftr" sz="quarter" idx="11"/>
          </p:nvPr>
        </p:nvSpPr>
        <p:spPr/>
        <p:txBody>
          <a:bodyPr/>
          <a:lstStyle/>
          <a:p>
            <a:endParaRPr lang="en-IN"/>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8B222165-0EBC-47A8-A468-3C3AA020A664}" type="slidenum">
              <a:rPr lang="en-IN" smtClean="0"/>
              <a:t>‹#›</a:t>
            </a:fld>
            <a:endParaRPr lang="en-IN"/>
          </a:p>
        </p:txBody>
      </p:sp>
    </p:spTree>
    <p:extLst>
      <p:ext uri="{BB962C8B-B14F-4D97-AF65-F5344CB8AC3E}">
        <p14:creationId xmlns:p14="http://schemas.microsoft.com/office/powerpoint/2010/main" val="2401605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0597DA6-8124-45F2-9FC9-A475E9C3F334}" type="datetimeFigureOut">
              <a:rPr lang="en-IN" smtClean="0"/>
              <a:t>16-02-2026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8B222165-0EBC-47A8-A468-3C3AA020A664}" type="slidenum">
              <a:rPr lang="en-IN" smtClean="0"/>
              <a:t>‹#›</a:t>
            </a:fld>
            <a:endParaRPr lang="en-IN"/>
          </a:p>
        </p:txBody>
      </p:sp>
    </p:spTree>
    <p:extLst>
      <p:ext uri="{BB962C8B-B14F-4D97-AF65-F5344CB8AC3E}">
        <p14:creationId xmlns:p14="http://schemas.microsoft.com/office/powerpoint/2010/main" val="39147596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0597DA6-8124-45F2-9FC9-A475E9C3F334}" type="datetimeFigureOut">
              <a:rPr lang="en-IN" smtClean="0"/>
              <a:t>16-02-2026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B222165-0EBC-47A8-A468-3C3AA020A664}" type="slidenum">
              <a:rPr lang="en-IN" smtClean="0"/>
              <a:t>‹#›</a:t>
            </a:fld>
            <a:endParaRPr lang="en-IN"/>
          </a:p>
        </p:txBody>
      </p:sp>
    </p:spTree>
    <p:extLst>
      <p:ext uri="{BB962C8B-B14F-4D97-AF65-F5344CB8AC3E}">
        <p14:creationId xmlns:p14="http://schemas.microsoft.com/office/powerpoint/2010/main" val="91954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0597DA6-8124-45F2-9FC9-A475E9C3F334}" type="datetimeFigureOut">
              <a:rPr lang="en-IN" smtClean="0"/>
              <a:t>16-02-2026</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B222165-0EBC-47A8-A468-3C3AA020A664}" type="slidenum">
              <a:rPr lang="en-IN" smtClean="0"/>
              <a:t>‹#›</a:t>
            </a:fld>
            <a:endParaRPr lang="en-IN"/>
          </a:p>
        </p:txBody>
      </p:sp>
    </p:spTree>
    <p:extLst>
      <p:ext uri="{BB962C8B-B14F-4D97-AF65-F5344CB8AC3E}">
        <p14:creationId xmlns:p14="http://schemas.microsoft.com/office/powerpoint/2010/main" val="12199131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0597DA6-8124-45F2-9FC9-A475E9C3F334}" type="datetimeFigureOut">
              <a:rPr lang="en-IN" smtClean="0"/>
              <a:t>16-02-2026</a:t>
            </a:fld>
            <a:endParaRPr lang="en-IN"/>
          </a:p>
        </p:txBody>
      </p:sp>
      <p:sp>
        <p:nvSpPr>
          <p:cNvPr id="5" name="Footer Placeholder 4"/>
          <p:cNvSpPr>
            <a:spLocks noGrp="1"/>
          </p:cNvSpPr>
          <p:nvPr>
            <p:ph type="ftr" sz="quarter" idx="11"/>
          </p:nvPr>
        </p:nvSpPr>
        <p:spPr/>
        <p:txBody>
          <a:bodyPr/>
          <a:lstStyle/>
          <a:p>
            <a:endParaRPr lang="en-IN"/>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B222165-0EBC-47A8-A468-3C3AA020A664}" type="slidenum">
              <a:rPr lang="en-IN" smtClean="0"/>
              <a:t>‹#›</a:t>
            </a:fld>
            <a:endParaRPr lang="en-IN"/>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209384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A0597DA6-8124-45F2-9FC9-A475E9C3F334}" type="datetimeFigureOut">
              <a:rPr lang="en-IN" smtClean="0"/>
              <a:t>16-02-2026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B222165-0EBC-47A8-A468-3C3AA020A664}" type="slidenum">
              <a:rPr lang="en-IN" smtClean="0"/>
              <a:t>‹#›</a:t>
            </a:fld>
            <a:endParaRPr lang="en-IN"/>
          </a:p>
        </p:txBody>
      </p:sp>
    </p:spTree>
    <p:extLst>
      <p:ext uri="{BB962C8B-B14F-4D97-AF65-F5344CB8AC3E}">
        <p14:creationId xmlns:p14="http://schemas.microsoft.com/office/powerpoint/2010/main" val="11303551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A0597DA6-8124-45F2-9FC9-A475E9C3F334}" type="datetimeFigureOut">
              <a:rPr lang="en-IN" smtClean="0"/>
              <a:t>16-02-2026</a:t>
            </a:fld>
            <a:endParaRPr lang="en-IN"/>
          </a:p>
        </p:txBody>
      </p:sp>
      <p:sp>
        <p:nvSpPr>
          <p:cNvPr id="6" name="Footer Placeholder 5"/>
          <p:cNvSpPr>
            <a:spLocks noGrp="1"/>
          </p:cNvSpPr>
          <p:nvPr>
            <p:ph type="ftr" sz="quarter" idx="11"/>
          </p:nvPr>
        </p:nvSpPr>
        <p:spPr/>
        <p:txBody>
          <a:bodyPr/>
          <a:lstStyle/>
          <a:p>
            <a:endParaRPr lang="en-IN"/>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B222165-0EBC-47A8-A468-3C3AA020A664}" type="slidenum">
              <a:rPr lang="en-IN" smtClean="0"/>
              <a:t>‹#›</a:t>
            </a:fld>
            <a:endParaRPr lang="en-IN"/>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3741010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A0597DA6-8124-45F2-9FC9-A475E9C3F334}" type="datetimeFigureOut">
              <a:rPr lang="en-IN" smtClean="0"/>
              <a:t>16-02-2026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B222165-0EBC-47A8-A468-3C3AA020A664}" type="slidenum">
              <a:rPr lang="en-IN" smtClean="0"/>
              <a:t>‹#›</a:t>
            </a:fld>
            <a:endParaRPr lang="en-IN"/>
          </a:p>
        </p:txBody>
      </p:sp>
    </p:spTree>
    <p:extLst>
      <p:ext uri="{BB962C8B-B14F-4D97-AF65-F5344CB8AC3E}">
        <p14:creationId xmlns:p14="http://schemas.microsoft.com/office/powerpoint/2010/main" val="10325098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597DA6-8124-45F2-9FC9-A475E9C3F334}" type="datetimeFigureOut">
              <a:rPr lang="en-IN" smtClean="0"/>
              <a:t>16-02-2026</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B222165-0EBC-47A8-A468-3C3AA020A664}" type="slidenum">
              <a:rPr lang="en-IN" smtClean="0"/>
              <a:t>‹#›</a:t>
            </a:fld>
            <a:endParaRPr lang="en-IN"/>
          </a:p>
        </p:txBody>
      </p:sp>
    </p:spTree>
    <p:extLst>
      <p:ext uri="{BB962C8B-B14F-4D97-AF65-F5344CB8AC3E}">
        <p14:creationId xmlns:p14="http://schemas.microsoft.com/office/powerpoint/2010/main" val="3746038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597DA6-8124-45F2-9FC9-A475E9C3F334}" type="datetimeFigureOut">
              <a:rPr lang="en-IN" smtClean="0"/>
              <a:t>16-02-2026</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B222165-0EBC-47A8-A468-3C3AA020A664}" type="slidenum">
              <a:rPr lang="en-IN" smtClean="0"/>
              <a:t>‹#›</a:t>
            </a:fld>
            <a:endParaRPr lang="en-IN"/>
          </a:p>
        </p:txBody>
      </p:sp>
    </p:spTree>
    <p:extLst>
      <p:ext uri="{BB962C8B-B14F-4D97-AF65-F5344CB8AC3E}">
        <p14:creationId xmlns:p14="http://schemas.microsoft.com/office/powerpoint/2010/main" val="31857443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A0597DA6-8124-45F2-9FC9-A475E9C3F334}" type="datetimeFigureOut">
              <a:rPr lang="en-IN" smtClean="0"/>
              <a:t>16-02-2026</a:t>
            </a:fld>
            <a:endParaRPr lang="en-IN"/>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8B222165-0EBC-47A8-A468-3C3AA020A664}" type="slidenum">
              <a:rPr lang="en-IN" smtClean="0"/>
              <a:t>‹#›</a:t>
            </a:fld>
            <a:endParaRPr lang="en-IN"/>
          </a:p>
        </p:txBody>
      </p:sp>
    </p:spTree>
    <p:extLst>
      <p:ext uri="{BB962C8B-B14F-4D97-AF65-F5344CB8AC3E}">
        <p14:creationId xmlns:p14="http://schemas.microsoft.com/office/powerpoint/2010/main" val="2633728533"/>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8.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pmc.ncbi.nlm.nih.gov/articles/PMC10647344/" TargetMode="External"/><Relationship Id="rId13" Type="http://schemas.openxmlformats.org/officeDocument/2006/relationships/hyperlink" Target="https://www.trustpilot.com/review/www.england.nhs.uk" TargetMode="External"/><Relationship Id="rId3" Type="http://schemas.openxmlformats.org/officeDocument/2006/relationships/hyperlink" Target="https://www.kingsfund.org.uk/insight-and-analysis/long-reads/securing-nhs-workforce-future-recommendations-action" TargetMode="External"/><Relationship Id="rId7" Type="http://schemas.openxmlformats.org/officeDocument/2006/relationships/hyperlink" Target="https://www.england.nhs.uk/long-read/nhs-long-term-workforce-plan-2/" TargetMode="External"/><Relationship Id="rId12" Type="http://schemas.openxmlformats.org/officeDocument/2006/relationships/hyperlink" Target="https://www.trustpilot.com/review/www.nhs.com" TargetMode="External"/><Relationship Id="rId2" Type="http://schemas.openxmlformats.org/officeDocument/2006/relationships/hyperlink" Target="https://doi.org/10.1186/s12912-024-02216-0" TargetMode="External"/><Relationship Id="rId1" Type="http://schemas.openxmlformats.org/officeDocument/2006/relationships/slideLayout" Target="../slideLayouts/slideLayout2.xml"/><Relationship Id="rId6" Type="http://schemas.openxmlformats.org/officeDocument/2006/relationships/hyperlink" Target="https://pmc.ncbi.nlm.nih.gov/articles/PMC8919693/" TargetMode="External"/><Relationship Id="rId11" Type="http://schemas.openxmlformats.org/officeDocument/2006/relationships/hyperlink" Target="https://pmc.ncbi.nlm.nih.gov/articles/PMC9976838/" TargetMode="External"/><Relationship Id="rId5" Type="http://schemas.openxmlformats.org/officeDocument/2006/relationships/hyperlink" Target="https://www.theguardian.com/society/article/2024/jun/01/record-number-of-nhs-mental-health-patients-kept-in-hospitals-longer-than-necessary" TargetMode="External"/><Relationship Id="rId10" Type="http://schemas.openxmlformats.org/officeDocument/2006/relationships/hyperlink" Target="https://www.bbc.com/news/articles/cgj7pwgnw77o" TargetMode="External"/><Relationship Id="rId4" Type="http://schemas.openxmlformats.org/officeDocument/2006/relationships/hyperlink" Target="https://www.bmj.com/company/newsroom/health-worker-shortages-strongly-linked-to-excess-deaths-2-2/" TargetMode="External"/><Relationship Id="rId9" Type="http://schemas.openxmlformats.org/officeDocument/2006/relationships/hyperlink" Target="https://doi.org/10.3390/ijerph20043242" TargetMode="External"/><Relationship Id="rId14" Type="http://schemas.openxmlformats.org/officeDocument/2006/relationships/hyperlink" Target="https://committees.parliament.uk/committee/127/public-accounts-committee/news/196555/concerning-pressures-on-nhs-mental-health-staff-causing-vicious-cycle-of-staff-shortag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4" name="Content Placeholder 3"/>
          <p:cNvSpPr>
            <a:spLocks noGrp="1"/>
          </p:cNvSpPr>
          <p:nvPr>
            <p:ph idx="1"/>
          </p:nvPr>
        </p:nvSpPr>
        <p:spPr>
          <a:xfrm>
            <a:off x="1683956" y="2133600"/>
            <a:ext cx="4140772" cy="3777622"/>
          </a:xfrm>
        </p:spPr>
        <p:txBody>
          <a:bodyPr>
            <a:normAutofit/>
          </a:bodyPr>
          <a:lstStyle/>
          <a:p>
            <a:pPr marL="0" indent="0">
              <a:buNone/>
            </a:pPr>
            <a:r>
              <a:rPr lang="en-GB" sz="1600" b="0" i="0" dirty="0">
                <a:solidFill>
                  <a:srgbClr val="000000"/>
                </a:solidFill>
                <a:effectLst/>
                <a:latin typeface="Arial" panose="020B0604020202020204" pitchFamily="34" charset="0"/>
                <a:cs typeface="Arial" panose="020B0604020202020204" pitchFamily="34" charset="0"/>
              </a:rPr>
              <a:t>Titel: Analysing the impact of staff shortage in affecting service delivery and increasing mortality rates across the UK health and social care sector.</a:t>
            </a:r>
            <a:endParaRPr lang="en-IN" sz="1600" dirty="0">
              <a:solidFill>
                <a:srgbClr val="000000"/>
              </a:solidFill>
              <a:latin typeface="Arial" panose="020B0604020202020204" pitchFamily="34" charset="0"/>
              <a:cs typeface="Arial" panose="020B0604020202020204" pitchFamily="34" charset="0"/>
            </a:endParaRPr>
          </a:p>
        </p:txBody>
      </p:sp>
      <p:pic>
        <p:nvPicPr>
          <p:cNvPr id="1026" name="Picture 2" descr="university-of-wales-trinity-saint-david-logo-vector | ESRC Wales Doctoral  Training Partnership"/>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1916" y="1756651"/>
            <a:ext cx="5451627" cy="30246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52668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624110"/>
            <a:ext cx="12191999" cy="1280890"/>
          </a:xfrm>
        </p:spPr>
        <p:txBody>
          <a:bodyPr>
            <a:normAutofit/>
          </a:bodyPr>
          <a:lstStyle/>
          <a:p>
            <a:pPr algn="ctr"/>
            <a:r>
              <a:rPr lang="en-IN" sz="4000" b="1" dirty="0">
                <a:latin typeface="Arial" panose="020B0604020202020204" pitchFamily="34" charset="0"/>
                <a:cs typeface="Arial" panose="020B0604020202020204" pitchFamily="34" charset="0"/>
              </a:rPr>
              <a:t>Student Details</a:t>
            </a:r>
          </a:p>
        </p:txBody>
      </p:sp>
      <p:sp>
        <p:nvSpPr>
          <p:cNvPr id="3" name="Content Placeholder 2"/>
          <p:cNvSpPr>
            <a:spLocks noGrp="1"/>
          </p:cNvSpPr>
          <p:nvPr>
            <p:ph idx="1"/>
          </p:nvPr>
        </p:nvSpPr>
        <p:spPr>
          <a:xfrm>
            <a:off x="838200" y="2506662"/>
            <a:ext cx="10515600" cy="3303588"/>
          </a:xfrm>
        </p:spPr>
        <p:txBody>
          <a:bodyPr>
            <a:normAutofit/>
          </a:bodyPr>
          <a:lstStyle/>
          <a:p>
            <a:pPr marL="0" indent="0" algn="ctr">
              <a:buNone/>
            </a:pPr>
            <a:r>
              <a:rPr lang="en-GB" sz="2000" b="1" dirty="0">
                <a:latin typeface="Arial" panose="020B0604020202020204" pitchFamily="34" charset="0"/>
                <a:cs typeface="Arial" panose="020B0604020202020204" pitchFamily="34" charset="0"/>
              </a:rPr>
              <a:t>Student’s Name: Ami Patel</a:t>
            </a:r>
          </a:p>
          <a:p>
            <a:pPr marL="0" indent="0" algn="ctr">
              <a:buNone/>
            </a:pPr>
            <a:r>
              <a:rPr lang="en-GB" sz="2000" b="1" dirty="0">
                <a:latin typeface="Arial" panose="020B0604020202020204" pitchFamily="34" charset="0"/>
                <a:cs typeface="Arial" panose="020B0604020202020204" pitchFamily="34" charset="0"/>
              </a:rPr>
              <a:t>Student id : 2508221</a:t>
            </a:r>
          </a:p>
          <a:p>
            <a:pPr marL="0" indent="0" algn="ctr">
              <a:buNone/>
            </a:pPr>
            <a:r>
              <a:rPr lang="en-GB" sz="2000" b="1" dirty="0">
                <a:latin typeface="Arial" panose="020B0604020202020204" pitchFamily="34" charset="0"/>
                <a:cs typeface="Arial" panose="020B0604020202020204" pitchFamily="34" charset="0"/>
              </a:rPr>
              <a:t>Name of the supervisor: Dr. Zeno Leung</a:t>
            </a:r>
          </a:p>
          <a:p>
            <a:pPr marL="0" indent="0" algn="ctr">
              <a:buNone/>
            </a:pPr>
            <a:r>
              <a:rPr lang="en-GB" sz="2000" b="1" dirty="0">
                <a:latin typeface="Arial" panose="020B0604020202020204" pitchFamily="34" charset="0"/>
                <a:cs typeface="Arial" panose="020B0604020202020204" pitchFamily="34" charset="0"/>
              </a:rPr>
              <a:t>Programme: MSc Public Health and Social Care in Practice</a:t>
            </a:r>
          </a:p>
          <a:p>
            <a:pPr marL="0" indent="0" algn="ctr">
              <a:buNone/>
            </a:pPr>
            <a:r>
              <a:rPr lang="en-IN" sz="2000" b="1" dirty="0">
                <a:latin typeface="Arial" panose="020B0604020202020204" pitchFamily="34" charset="0"/>
                <a:cs typeface="Arial" panose="020B0604020202020204" pitchFamily="34" charset="0"/>
              </a:rPr>
              <a:t>Module: Practice-Based Research</a:t>
            </a:r>
          </a:p>
          <a:p>
            <a:pPr marL="0" indent="0" algn="ctr">
              <a:buNone/>
            </a:pPr>
            <a:r>
              <a:rPr lang="en-IN" sz="2000" b="1" dirty="0">
                <a:latin typeface="Arial" panose="020B0604020202020204" pitchFamily="34" charset="0"/>
                <a:cs typeface="Arial" panose="020B0604020202020204" pitchFamily="34" charset="0"/>
              </a:rPr>
              <a:t>Module code: LCHS7008</a:t>
            </a:r>
          </a:p>
        </p:txBody>
      </p:sp>
    </p:spTree>
    <p:extLst>
      <p:ext uri="{BB962C8B-B14F-4D97-AF65-F5344CB8AC3E}">
        <p14:creationId xmlns:p14="http://schemas.microsoft.com/office/powerpoint/2010/main" val="29587459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609600"/>
            <a:ext cx="12192000" cy="1320800"/>
          </a:xfrm>
        </p:spPr>
        <p:txBody>
          <a:bodyPr/>
          <a:lstStyle/>
          <a:p>
            <a:pPr algn="ctr"/>
            <a:r>
              <a:rPr lang="en-IN" sz="4000" b="1" i="0" dirty="0">
                <a:solidFill>
                  <a:schemeClr val="bg2">
                    <a:lumMod val="10000"/>
                  </a:schemeClr>
                </a:solidFill>
                <a:effectLst/>
                <a:latin typeface="Arial" panose="020B0604020202020204" pitchFamily="34" charset="0"/>
                <a:cs typeface="Arial" panose="020B0604020202020204" pitchFamily="34" charset="0"/>
              </a:rPr>
              <a:t>Prevalence</a:t>
            </a:r>
            <a:r>
              <a:rPr lang="en-IN" b="1" i="0" dirty="0">
                <a:solidFill>
                  <a:schemeClr val="bg2">
                    <a:lumMod val="10000"/>
                  </a:schemeClr>
                </a:solidFill>
                <a:effectLst/>
                <a:latin typeface="Arial" panose="020B0604020202020204" pitchFamily="34" charset="0"/>
                <a:cs typeface="Arial" panose="020B0604020202020204" pitchFamily="34" charset="0"/>
              </a:rPr>
              <a:t> </a:t>
            </a:r>
            <a:endParaRPr lang="en-IN" dirty="0">
              <a:solidFill>
                <a:schemeClr val="bg2">
                  <a:lumMod val="10000"/>
                </a:schemeClr>
              </a:solidFill>
              <a:latin typeface="Arial" panose="020B0604020202020204" pitchFamily="34" charset="0"/>
              <a:cs typeface="Arial" panose="020B0604020202020204" pitchFamily="34" charset="0"/>
            </a:endParaRPr>
          </a:p>
        </p:txBody>
      </p:sp>
      <p:graphicFrame>
        <p:nvGraphicFramePr>
          <p:cNvPr id="10" name="Content Placeholder 2">
            <a:extLst>
              <a:ext uri="{FF2B5EF4-FFF2-40B4-BE49-F238E27FC236}">
                <a16:creationId xmlns:a16="http://schemas.microsoft.com/office/drawing/2014/main" id="{F3A2DFEC-E71E-4160-84D7-6970A8E43FCB}"/>
              </a:ext>
            </a:extLst>
          </p:cNvPr>
          <p:cNvGraphicFramePr>
            <a:graphicFrameLocks noGrp="1"/>
          </p:cNvGraphicFramePr>
          <p:nvPr>
            <p:ph idx="1"/>
            <p:extLst>
              <p:ext uri="{D42A27DB-BD31-4B8C-83A1-F6EECF244321}">
                <p14:modId xmlns:p14="http://schemas.microsoft.com/office/powerpoint/2010/main" val="3655900361"/>
              </p:ext>
            </p:extLst>
          </p:nvPr>
        </p:nvGraphicFramePr>
        <p:xfrm>
          <a:off x="2395298" y="2049753"/>
          <a:ext cx="4475691"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1"/>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IN"/>
          </a:p>
        </p:txBody>
      </p:sp>
      <p:sp>
        <p:nvSpPr>
          <p:cNvPr id="5" name="Rectangle 2"/>
          <p:cNvSpPr>
            <a:spLocks noChangeArrowheads="1"/>
          </p:cNvSpPr>
          <p:nvPr/>
        </p:nvSpPr>
        <p:spPr bwMode="auto">
          <a:xfrm>
            <a:off x="152400" y="1524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IN"/>
          </a:p>
        </p:txBody>
      </p:sp>
      <p:sp>
        <p:nvSpPr>
          <p:cNvPr id="6" name="Rectangle 3"/>
          <p:cNvSpPr>
            <a:spLocks noChangeArrowheads="1"/>
          </p:cNvSpPr>
          <p:nvPr/>
        </p:nvSpPr>
        <p:spPr bwMode="auto">
          <a:xfrm>
            <a:off x="304800" y="3048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IN"/>
          </a:p>
        </p:txBody>
      </p:sp>
      <p:pic>
        <p:nvPicPr>
          <p:cNvPr id="8" name="Picture 7"/>
          <p:cNvPicPr>
            <a:picLocks noChangeAspect="1"/>
          </p:cNvPicPr>
          <p:nvPr/>
        </p:nvPicPr>
        <p:blipFill>
          <a:blip r:embed="rId7"/>
          <a:stretch>
            <a:fillRect/>
          </a:stretch>
        </p:blipFill>
        <p:spPr>
          <a:xfrm>
            <a:off x="7453832" y="2737159"/>
            <a:ext cx="4060834" cy="1904252"/>
          </a:xfrm>
          <a:prstGeom prst="rect">
            <a:avLst/>
          </a:prstGeom>
        </p:spPr>
      </p:pic>
    </p:spTree>
    <p:extLst>
      <p:ext uri="{BB962C8B-B14F-4D97-AF65-F5344CB8AC3E}">
        <p14:creationId xmlns:p14="http://schemas.microsoft.com/office/powerpoint/2010/main" val="20129252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normAutofit/>
          </a:bodyPr>
          <a:lstStyle/>
          <a:p>
            <a:r>
              <a:rPr lang="en-IN" b="1" i="0" cap="none">
                <a:effectLst/>
                <a:latin typeface="Arial" panose="020B0604020202020204" pitchFamily="34" charset="0"/>
                <a:cs typeface="Arial" panose="020B0604020202020204" pitchFamily="34" charset="0"/>
              </a:rPr>
              <a:t>Prevalence (contd.)</a:t>
            </a:r>
            <a:endParaRPr lang="en-IN" cap="none">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589212" y="2125362"/>
            <a:ext cx="5835121" cy="3785860"/>
          </a:xfrm>
        </p:spPr>
        <p:txBody>
          <a:bodyPr>
            <a:normAutofit/>
          </a:bodyPr>
          <a:lstStyle/>
          <a:p>
            <a:r>
              <a:rPr lang="en-GB" b="0" i="0">
                <a:effectLst/>
                <a:latin typeface="Arial" panose="020B0604020202020204" pitchFamily="34" charset="0"/>
                <a:cs typeface="Arial" panose="020B0604020202020204" pitchFamily="34" charset="0"/>
              </a:rPr>
              <a:t>Staff turnover rates are strongly connected to the increased rates of mortality and low care quality in healthcare services (Shen, McGarry and Gandhi, 2023).</a:t>
            </a:r>
            <a:endParaRPr lang="en-GB">
              <a:latin typeface="Arial" panose="020B0604020202020204" pitchFamily="34" charset="0"/>
              <a:cs typeface="Arial" panose="020B0604020202020204" pitchFamily="34" charset="0"/>
            </a:endParaRPr>
          </a:p>
          <a:p>
            <a:r>
              <a:rPr lang="en-GB" b="0" i="0">
                <a:effectLst/>
                <a:latin typeface="Arial" panose="020B0604020202020204" pitchFamily="34" charset="0"/>
                <a:cs typeface="Arial" panose="020B0604020202020204" pitchFamily="34" charset="0"/>
              </a:rPr>
              <a:t>Research shows 4000+ patients have the possibility of death due to the shortage of nurses and doctors in the NHS (Sexton, 2024). </a:t>
            </a:r>
            <a:endParaRPr lang="en-GB">
              <a:latin typeface="Arial" panose="020B0604020202020204" pitchFamily="34" charset="0"/>
              <a:cs typeface="Arial" panose="020B0604020202020204" pitchFamily="34" charset="0"/>
            </a:endParaRPr>
          </a:p>
          <a:p>
            <a:r>
              <a:rPr lang="en-GB" b="0" i="0">
                <a:effectLst/>
                <a:latin typeface="Arial" panose="020B0604020202020204" pitchFamily="34" charset="0"/>
                <a:cs typeface="Arial" panose="020B0604020202020204" pitchFamily="34" charset="0"/>
              </a:rPr>
              <a:t>Therefore, the linkage between staff turnover and mortality rate raises questions about the healthcare and safety initiatives of the NHS. </a:t>
            </a:r>
            <a:endParaRPr lang="en-GB">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stretch>
            <a:fillRect/>
          </a:stretch>
        </p:blipFill>
        <p:spPr>
          <a:xfrm>
            <a:off x="8631452" y="3173582"/>
            <a:ext cx="2873159" cy="1649821"/>
          </a:xfrm>
          <a:prstGeom prst="rect">
            <a:avLst/>
          </a:prstGeom>
        </p:spPr>
      </p:pic>
    </p:spTree>
    <p:extLst>
      <p:ext uri="{BB962C8B-B14F-4D97-AF65-F5344CB8AC3E}">
        <p14:creationId xmlns:p14="http://schemas.microsoft.com/office/powerpoint/2010/main" val="31686627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87669" y="624110"/>
            <a:ext cx="4137059" cy="1280890"/>
          </a:xfrm>
        </p:spPr>
        <p:txBody>
          <a:bodyPr>
            <a:normAutofit/>
          </a:bodyPr>
          <a:lstStyle/>
          <a:p>
            <a:r>
              <a:rPr lang="en-IN" sz="3200" b="1" i="0">
                <a:effectLst/>
                <a:latin typeface="Arial" panose="020B0604020202020204" pitchFamily="34" charset="0"/>
                <a:cs typeface="Arial" panose="020B0604020202020204" pitchFamily="34" charset="0"/>
              </a:rPr>
              <a:t>Rationale </a:t>
            </a:r>
            <a:endParaRPr lang="en-IN" sz="320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683956" y="2133600"/>
            <a:ext cx="4140772" cy="3777622"/>
          </a:xfrm>
        </p:spPr>
        <p:txBody>
          <a:bodyPr>
            <a:normAutofit/>
          </a:bodyPr>
          <a:lstStyle/>
          <a:p>
            <a:r>
              <a:rPr lang="en-GB" sz="1500" b="0" i="0">
                <a:solidFill>
                  <a:srgbClr val="000000"/>
                </a:solidFill>
                <a:effectLst/>
                <a:latin typeface="Arial" panose="020B0604020202020204" pitchFamily="34" charset="0"/>
                <a:cs typeface="Arial" panose="020B0604020202020204" pitchFamily="34" charset="0"/>
              </a:rPr>
              <a:t>The UK health and social care system is facing several hindrances, especially in the on-time service delivery and controlling mortality rates due to the constraint of skilled workforce, technology and investments (Qureshi et al. 2023). </a:t>
            </a:r>
            <a:endParaRPr lang="en-GB" sz="1500">
              <a:solidFill>
                <a:srgbClr val="000000"/>
              </a:solidFill>
              <a:latin typeface="Arial" panose="020B0604020202020204" pitchFamily="34" charset="0"/>
              <a:cs typeface="Arial" panose="020B0604020202020204" pitchFamily="34" charset="0"/>
            </a:endParaRPr>
          </a:p>
          <a:p>
            <a:r>
              <a:rPr lang="en-GB" sz="1500" b="0" i="0">
                <a:solidFill>
                  <a:srgbClr val="000000"/>
                </a:solidFill>
                <a:effectLst/>
                <a:latin typeface="Arial" panose="020B0604020202020204" pitchFamily="34" charset="0"/>
                <a:cs typeface="Arial" panose="020B0604020202020204" pitchFamily="34" charset="0"/>
              </a:rPr>
              <a:t>Unnecessary workloads, inequalities and anxiety have compelled NHS workers to step back from the work, and temporary staffing system may impact life expectancies (Zaranko et al. 2023). </a:t>
            </a:r>
            <a:endParaRPr lang="en-GB" sz="1500">
              <a:solidFill>
                <a:srgbClr val="000000"/>
              </a:solidFill>
              <a:latin typeface="Arial" panose="020B0604020202020204" pitchFamily="34" charset="0"/>
              <a:cs typeface="Arial" panose="020B0604020202020204" pitchFamily="34" charset="0"/>
            </a:endParaRPr>
          </a:p>
          <a:p>
            <a:r>
              <a:rPr lang="en-GB" sz="1500" b="0" i="0">
                <a:solidFill>
                  <a:srgbClr val="000000"/>
                </a:solidFill>
                <a:effectLst/>
                <a:latin typeface="Arial" panose="020B0604020202020204" pitchFamily="34" charset="0"/>
                <a:cs typeface="Arial" panose="020B0604020202020204" pitchFamily="34" charset="0"/>
              </a:rPr>
              <a:t>The availability of minimal numbers of doctors, nurses and midwifery staff is delaying services, leading to increased death rates (Trustpilot, 2026).</a:t>
            </a:r>
            <a:endParaRPr lang="en-GB" sz="1500">
              <a:solidFill>
                <a:srgbClr val="000000"/>
              </a:solidFill>
              <a:latin typeface="Arial" panose="020B0604020202020204" pitchFamily="34" charset="0"/>
              <a:cs typeface="Arial" panose="020B0604020202020204" pitchFamily="34" charset="0"/>
            </a:endParaRPr>
          </a:p>
        </p:txBody>
      </p:sp>
      <p:pic>
        <p:nvPicPr>
          <p:cNvPr id="4098" name="Picture 2" descr="Economic conditions are hurting healthcare workers mentally and physically  - VatorNews"/>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1916" y="1299579"/>
            <a:ext cx="5451627" cy="3938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33773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87669" y="624110"/>
            <a:ext cx="4137059" cy="1280890"/>
          </a:xfrm>
        </p:spPr>
        <p:txBody>
          <a:bodyPr>
            <a:normAutofit/>
          </a:bodyPr>
          <a:lstStyle/>
          <a:p>
            <a:r>
              <a:rPr lang="en-IN" sz="3200" b="1" i="0">
                <a:effectLst/>
                <a:latin typeface="Arial" panose="020B0604020202020204" pitchFamily="34" charset="0"/>
                <a:cs typeface="Arial" panose="020B0604020202020204" pitchFamily="34" charset="0"/>
              </a:rPr>
              <a:t>Rationale (contd.)</a:t>
            </a:r>
            <a:endParaRPr lang="en-IN" sz="320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683956" y="2133600"/>
            <a:ext cx="4140772" cy="3777622"/>
          </a:xfrm>
        </p:spPr>
        <p:txBody>
          <a:bodyPr>
            <a:normAutofit/>
          </a:bodyPr>
          <a:lstStyle/>
          <a:p>
            <a:pPr>
              <a:lnSpc>
                <a:spcPct val="90000"/>
              </a:lnSpc>
            </a:pPr>
            <a:r>
              <a:rPr lang="en-GB" sz="1200" b="0" i="0">
                <a:solidFill>
                  <a:srgbClr val="000000"/>
                </a:solidFill>
                <a:effectLst/>
                <a:latin typeface="Arial" panose="020B0604020202020204" pitchFamily="34" charset="0"/>
                <a:cs typeface="Arial" panose="020B0604020202020204" pitchFamily="34" charset="0"/>
              </a:rPr>
              <a:t>Due to the slow attentiveness to the critical cases associated with tropical diseases, malaria, pregnancy complication and childbirth, mortality is surging (BMJ Group, 2025). </a:t>
            </a:r>
            <a:endParaRPr lang="en-GB" sz="1200">
              <a:solidFill>
                <a:srgbClr val="000000"/>
              </a:solidFill>
              <a:latin typeface="Arial" panose="020B0604020202020204" pitchFamily="34" charset="0"/>
              <a:cs typeface="Arial" panose="020B0604020202020204" pitchFamily="34" charset="0"/>
            </a:endParaRPr>
          </a:p>
          <a:p>
            <a:pPr>
              <a:lnSpc>
                <a:spcPct val="90000"/>
              </a:lnSpc>
            </a:pPr>
            <a:r>
              <a:rPr lang="en-GB" sz="1200" b="0" i="0">
                <a:solidFill>
                  <a:srgbClr val="000000"/>
                </a:solidFill>
                <a:effectLst/>
                <a:latin typeface="Arial" panose="020B0604020202020204" pitchFamily="34" charset="0"/>
                <a:cs typeface="Arial" panose="020B0604020202020204" pitchFamily="34" charset="0"/>
              </a:rPr>
              <a:t>NHS’s mental health services have also been disrupted by the increase in workforce turnover from 14000/year to 17000/year (UK Parliament, 2023). </a:t>
            </a:r>
            <a:endParaRPr lang="en-GB" sz="1200">
              <a:solidFill>
                <a:srgbClr val="000000"/>
              </a:solidFill>
              <a:latin typeface="Arial" panose="020B0604020202020204" pitchFamily="34" charset="0"/>
              <a:cs typeface="Arial" panose="020B0604020202020204" pitchFamily="34" charset="0"/>
            </a:endParaRPr>
          </a:p>
          <a:p>
            <a:pPr>
              <a:lnSpc>
                <a:spcPct val="90000"/>
              </a:lnSpc>
            </a:pPr>
            <a:r>
              <a:rPr lang="en-GB" sz="1200" b="0" i="0">
                <a:solidFill>
                  <a:srgbClr val="000000"/>
                </a:solidFill>
                <a:effectLst/>
                <a:latin typeface="Arial" panose="020B0604020202020204" pitchFamily="34" charset="0"/>
                <a:cs typeface="Arial" panose="020B0604020202020204" pitchFamily="34" charset="0"/>
              </a:rPr>
              <a:t>Staff shortage led to ‘delayed discharge’ number of 49,677 in March 2024 in the mental health trusts of the NHS (Jayanetti, 2024).</a:t>
            </a:r>
            <a:endParaRPr lang="en-GB" sz="1200">
              <a:solidFill>
                <a:srgbClr val="000000"/>
              </a:solidFill>
              <a:latin typeface="Arial" panose="020B0604020202020204" pitchFamily="34" charset="0"/>
              <a:cs typeface="Arial" panose="020B0604020202020204" pitchFamily="34" charset="0"/>
            </a:endParaRPr>
          </a:p>
          <a:p>
            <a:pPr>
              <a:lnSpc>
                <a:spcPct val="90000"/>
              </a:lnSpc>
            </a:pPr>
            <a:r>
              <a:rPr lang="en-GB" sz="1200" b="0" i="0">
                <a:solidFill>
                  <a:srgbClr val="000000"/>
                </a:solidFill>
                <a:effectLst/>
                <a:latin typeface="Arial" panose="020B0604020202020204" pitchFamily="34" charset="0"/>
                <a:cs typeface="Arial" panose="020B0604020202020204" pitchFamily="34" charset="0"/>
              </a:rPr>
              <a:t>Delayed services are increasing dissatisfaction, terror and anxiety among the UK people (Trustpilot, 2026a).</a:t>
            </a:r>
            <a:endParaRPr lang="en-GB" sz="1200">
              <a:solidFill>
                <a:srgbClr val="000000"/>
              </a:solidFill>
              <a:latin typeface="Arial" panose="020B0604020202020204" pitchFamily="34" charset="0"/>
              <a:cs typeface="Arial" panose="020B0604020202020204" pitchFamily="34" charset="0"/>
            </a:endParaRPr>
          </a:p>
          <a:p>
            <a:pPr>
              <a:lnSpc>
                <a:spcPct val="90000"/>
              </a:lnSpc>
            </a:pPr>
            <a:r>
              <a:rPr lang="en-GB" sz="1200" b="0" i="0">
                <a:solidFill>
                  <a:srgbClr val="000000"/>
                </a:solidFill>
                <a:effectLst/>
                <a:latin typeface="Arial" panose="020B0604020202020204" pitchFamily="34" charset="0"/>
                <a:cs typeface="Arial" panose="020B0604020202020204" pitchFamily="34" charset="0"/>
              </a:rPr>
              <a:t>This requires an immediate response from the UK healthcare and social care sector to minimise the inconveniences in the service</a:t>
            </a:r>
            <a:r>
              <a:rPr lang="en-IN" sz="1200">
                <a:solidFill>
                  <a:srgbClr val="000000"/>
                </a:solidFill>
                <a:latin typeface="Arial" panose="020B0604020202020204" pitchFamily="34" charset="0"/>
                <a:cs typeface="Arial" panose="020B0604020202020204" pitchFamily="34" charset="0"/>
              </a:rPr>
              <a:t>s.</a:t>
            </a:r>
            <a:endParaRPr lang="en-GB" sz="1200">
              <a:solidFill>
                <a:srgbClr val="000000"/>
              </a:solidFill>
              <a:latin typeface="Arial" panose="020B0604020202020204" pitchFamily="34" charset="0"/>
              <a:cs typeface="Arial" panose="020B0604020202020204" pitchFamily="34" charset="0"/>
            </a:endParaRPr>
          </a:p>
        </p:txBody>
      </p:sp>
      <p:pic>
        <p:nvPicPr>
          <p:cNvPr id="5122" name="Picture 2" descr="Navigate NHS staff shortages with self-directed onboardin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1916" y="1455075"/>
            <a:ext cx="5451627" cy="36278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65860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87669" y="624110"/>
            <a:ext cx="4137059" cy="1280890"/>
          </a:xfrm>
        </p:spPr>
        <p:txBody>
          <a:bodyPr>
            <a:normAutofit/>
          </a:bodyPr>
          <a:lstStyle/>
          <a:p>
            <a:r>
              <a:rPr lang="en-IN" sz="3200" b="1" i="0">
                <a:effectLst/>
                <a:latin typeface="Arial" panose="020B0604020202020204" pitchFamily="34" charset="0"/>
                <a:cs typeface="Arial" panose="020B0604020202020204" pitchFamily="34" charset="0"/>
              </a:rPr>
              <a:t>Research Aim</a:t>
            </a:r>
            <a:endParaRPr lang="en-IN" sz="320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683956" y="2133600"/>
            <a:ext cx="4140772" cy="3777622"/>
          </a:xfrm>
        </p:spPr>
        <p:txBody>
          <a:bodyPr>
            <a:normAutofit/>
          </a:bodyPr>
          <a:lstStyle/>
          <a:p>
            <a:pPr marL="0" indent="0">
              <a:buNone/>
            </a:pPr>
            <a:r>
              <a:rPr lang="en-GB" sz="1600" b="0" i="0">
                <a:solidFill>
                  <a:srgbClr val="000000"/>
                </a:solidFill>
                <a:effectLst/>
                <a:latin typeface="Arial" panose="020B0604020202020204" pitchFamily="34" charset="0"/>
                <a:cs typeface="Arial" panose="020B0604020202020204" pitchFamily="34" charset="0"/>
              </a:rPr>
              <a:t>This proposal aims to explore the negative impacts of workforce shortage in the UK health and social care system while seeking effective strategies to enhance service quality and minimise death rates.</a:t>
            </a:r>
            <a:endParaRPr lang="en-IN" sz="1600">
              <a:solidFill>
                <a:srgbClr val="000000"/>
              </a:solidFill>
              <a:latin typeface="Arial" panose="020B0604020202020204" pitchFamily="34" charset="0"/>
              <a:cs typeface="Arial" panose="020B0604020202020204" pitchFamily="34" charset="0"/>
            </a:endParaRPr>
          </a:p>
        </p:txBody>
      </p:sp>
      <p:pic>
        <p:nvPicPr>
          <p:cNvPr id="7172" name="Picture 4" descr="NHS health checks can help to reduce disease rates and mortality, study  finds | NIHR Oxford Biomedical Research Centre"/>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6091916" y="1429055"/>
            <a:ext cx="5451627" cy="36798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48656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87669" y="624110"/>
            <a:ext cx="4137059" cy="1280890"/>
          </a:xfrm>
        </p:spPr>
        <p:txBody>
          <a:bodyPr>
            <a:normAutofit/>
          </a:bodyPr>
          <a:lstStyle/>
          <a:p>
            <a:r>
              <a:rPr lang="en-IN" sz="3200" b="1" i="0">
                <a:effectLst/>
                <a:latin typeface="Arial" panose="020B0604020202020204" pitchFamily="34" charset="0"/>
                <a:cs typeface="Arial" panose="020B0604020202020204" pitchFamily="34" charset="0"/>
              </a:rPr>
              <a:t>Research Objectives</a:t>
            </a:r>
            <a:endParaRPr lang="en-IN" sz="320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683956" y="2133600"/>
            <a:ext cx="4140772" cy="3777622"/>
          </a:xfrm>
        </p:spPr>
        <p:txBody>
          <a:bodyPr>
            <a:normAutofit/>
          </a:bodyPr>
          <a:lstStyle/>
          <a:p>
            <a:r>
              <a:rPr lang="en-GB" sz="1600" b="0" i="0">
                <a:solidFill>
                  <a:srgbClr val="000000"/>
                </a:solidFill>
                <a:effectLst/>
                <a:latin typeface="Arial" panose="020B0604020202020204" pitchFamily="34" charset="0"/>
                <a:cs typeface="Arial" panose="020B0604020202020204" pitchFamily="34" charset="0"/>
              </a:rPr>
              <a:t>To highlight the impacts of staff shortage on delayed service and decreasing life expectancy</a:t>
            </a:r>
            <a:endParaRPr lang="en-GB" sz="1600">
              <a:solidFill>
                <a:srgbClr val="000000"/>
              </a:solidFill>
              <a:latin typeface="Arial" panose="020B0604020202020204" pitchFamily="34" charset="0"/>
              <a:cs typeface="Arial" panose="020B0604020202020204" pitchFamily="34" charset="0"/>
            </a:endParaRPr>
          </a:p>
          <a:p>
            <a:r>
              <a:rPr lang="en-GB" sz="1600" b="0" i="0">
                <a:solidFill>
                  <a:srgbClr val="000000"/>
                </a:solidFill>
                <a:effectLst/>
                <a:latin typeface="Arial" panose="020B0604020202020204" pitchFamily="34" charset="0"/>
                <a:cs typeface="Arial" panose="020B0604020202020204" pitchFamily="34" charset="0"/>
              </a:rPr>
              <a:t>To evaluate the freezing growth of the NHS mental health care services due to workforce constraints</a:t>
            </a:r>
            <a:endParaRPr lang="en-GB" sz="1600">
              <a:solidFill>
                <a:srgbClr val="000000"/>
              </a:solidFill>
              <a:latin typeface="Arial" panose="020B0604020202020204" pitchFamily="34" charset="0"/>
              <a:cs typeface="Arial" panose="020B0604020202020204" pitchFamily="34" charset="0"/>
            </a:endParaRPr>
          </a:p>
          <a:p>
            <a:r>
              <a:rPr lang="en-GB" sz="1600" b="0" i="0">
                <a:solidFill>
                  <a:srgbClr val="000000"/>
                </a:solidFill>
                <a:effectLst/>
                <a:latin typeface="Arial" panose="020B0604020202020204" pitchFamily="34" charset="0"/>
                <a:cs typeface="Arial" panose="020B0604020202020204" pitchFamily="34" charset="0"/>
              </a:rPr>
              <a:t>To find effective strategies for combating this vulnerability associated with staff shortage</a:t>
            </a:r>
            <a:endParaRPr lang="en-GB" sz="1600">
              <a:solidFill>
                <a:srgbClr val="000000"/>
              </a:solidFill>
              <a:latin typeface="Arial" panose="020B0604020202020204" pitchFamily="34" charset="0"/>
              <a:cs typeface="Arial" panose="020B0604020202020204" pitchFamily="34" charset="0"/>
            </a:endParaRPr>
          </a:p>
        </p:txBody>
      </p:sp>
      <p:pic>
        <p:nvPicPr>
          <p:cNvPr id="8196" name="Picture 4" descr="Mental Health Resources – Local Organisations"/>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6091916" y="1224619"/>
            <a:ext cx="5451627" cy="40887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38758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A42E6D-9508-F2CA-D711-B13B36F1C691}"/>
              </a:ext>
            </a:extLst>
          </p:cNvPr>
          <p:cNvSpPr>
            <a:spLocks noGrp="1"/>
          </p:cNvSpPr>
          <p:nvPr>
            <p:ph type="title"/>
          </p:nvPr>
        </p:nvSpPr>
        <p:spPr/>
        <p:txBody>
          <a:bodyPr/>
          <a:lstStyle/>
          <a:p>
            <a:r>
              <a:rPr lang="en-US" b="1" dirty="0"/>
              <a:t>Key Barriers to Service Delivery and Mortality Reduction</a:t>
            </a:r>
            <a:endParaRPr lang="en-IN" b="1" dirty="0"/>
          </a:p>
        </p:txBody>
      </p:sp>
      <p:sp>
        <p:nvSpPr>
          <p:cNvPr id="3" name="Content Placeholder 2">
            <a:extLst>
              <a:ext uri="{FF2B5EF4-FFF2-40B4-BE49-F238E27FC236}">
                <a16:creationId xmlns:a16="http://schemas.microsoft.com/office/drawing/2014/main" id="{138E50E1-3B37-5765-7354-AED99E4BD13C}"/>
              </a:ext>
            </a:extLst>
          </p:cNvPr>
          <p:cNvSpPr>
            <a:spLocks noGrp="1"/>
          </p:cNvSpPr>
          <p:nvPr>
            <p:ph idx="1"/>
          </p:nvPr>
        </p:nvSpPr>
        <p:spPr>
          <a:xfrm>
            <a:off x="2589212" y="2153920"/>
            <a:ext cx="8915400" cy="3777622"/>
          </a:xfrm>
        </p:spPr>
        <p:txBody>
          <a:bodyPr>
            <a:noAutofit/>
          </a:bodyPr>
          <a:lstStyle/>
          <a:p>
            <a:r>
              <a:rPr lang="en-US" sz="2000" dirty="0"/>
              <a:t>Persistent workforce shortages and high turnover within the UK health and social care sector are increasing workload pressure and reducing continuity of care (Shen, McGarry and Gandhi, 2023).</a:t>
            </a:r>
          </a:p>
          <a:p>
            <a:r>
              <a:rPr lang="en-US" sz="2000" dirty="0"/>
              <a:t>Rising burnout and mental health strain among staff are contributing to delayed services and reduced care quality (Qureshi et al., 2023).</a:t>
            </a:r>
          </a:p>
          <a:p>
            <a:r>
              <a:rPr lang="en-US" sz="2000" dirty="0"/>
              <a:t>Financial and structural limitations continue to restrict sustainable workforce expansion across the NHS (</a:t>
            </a:r>
            <a:r>
              <a:rPr lang="en-US" sz="2000" dirty="0" err="1"/>
              <a:t>Shemtob</a:t>
            </a:r>
            <a:r>
              <a:rPr lang="en-US" sz="2000" dirty="0"/>
              <a:t> et al., 2023).</a:t>
            </a:r>
          </a:p>
          <a:p>
            <a:r>
              <a:rPr lang="en-US" sz="2000" dirty="0"/>
              <a:t>Although the NHS England Long Term Workforce Plan aims to strengthen recruitment and retention, implementation challenges remain (NHS England, 2023).</a:t>
            </a:r>
            <a:endParaRPr lang="en-IN" sz="2000" dirty="0"/>
          </a:p>
        </p:txBody>
      </p:sp>
    </p:spTree>
    <p:extLst>
      <p:ext uri="{BB962C8B-B14F-4D97-AF65-F5344CB8AC3E}">
        <p14:creationId xmlns:p14="http://schemas.microsoft.com/office/powerpoint/2010/main" val="18326538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87669" y="624110"/>
            <a:ext cx="4137059" cy="1280890"/>
          </a:xfrm>
        </p:spPr>
        <p:txBody>
          <a:bodyPr>
            <a:normAutofit/>
          </a:bodyPr>
          <a:lstStyle/>
          <a:p>
            <a:r>
              <a:rPr lang="en-IN" sz="3200" b="1" i="0" dirty="0">
                <a:effectLst/>
                <a:latin typeface="Arial" panose="020B0604020202020204" pitchFamily="34" charset="0"/>
                <a:cs typeface="Arial" panose="020B0604020202020204" pitchFamily="34" charset="0"/>
              </a:rPr>
              <a:t>Research Question</a:t>
            </a:r>
            <a:endParaRPr lang="en-IN"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683956" y="2133600"/>
            <a:ext cx="4140772" cy="3777622"/>
          </a:xfrm>
        </p:spPr>
        <p:txBody>
          <a:bodyPr>
            <a:normAutofit/>
          </a:bodyPr>
          <a:lstStyle/>
          <a:p>
            <a:pPr marL="0" indent="0">
              <a:buNone/>
            </a:pPr>
            <a:r>
              <a:rPr lang="en-GB" sz="1600" b="0" i="0" dirty="0">
                <a:solidFill>
                  <a:srgbClr val="000000"/>
                </a:solidFill>
                <a:effectLst/>
                <a:latin typeface="Arial" panose="020B0604020202020204" pitchFamily="34" charset="0"/>
                <a:cs typeface="Arial" panose="020B0604020202020204" pitchFamily="34" charset="0"/>
              </a:rPr>
              <a:t>How is staff shortage surging the mortality rates and affecting  mental health services in the UK health and social care system?</a:t>
            </a:r>
          </a:p>
        </p:txBody>
      </p:sp>
      <p:pic>
        <p:nvPicPr>
          <p:cNvPr id="6147" name="Picture 3" descr="NHS staff shortages ..."/>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1916" y="1570145"/>
            <a:ext cx="5451627" cy="339766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1"/>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IN"/>
          </a:p>
        </p:txBody>
      </p:sp>
    </p:spTree>
    <p:extLst>
      <p:ext uri="{BB962C8B-B14F-4D97-AF65-F5344CB8AC3E}">
        <p14:creationId xmlns:p14="http://schemas.microsoft.com/office/powerpoint/2010/main" val="2539327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87669" y="624110"/>
            <a:ext cx="4137059" cy="1280890"/>
          </a:xfrm>
        </p:spPr>
        <p:txBody>
          <a:bodyPr>
            <a:normAutofit/>
          </a:bodyPr>
          <a:lstStyle/>
          <a:p>
            <a:r>
              <a:rPr lang="en-IN" sz="3200" b="1" i="0">
                <a:effectLst/>
                <a:latin typeface="Arial" panose="020B0604020202020204" pitchFamily="34" charset="0"/>
                <a:cs typeface="Arial" panose="020B0604020202020204" pitchFamily="34" charset="0"/>
              </a:rPr>
              <a:t>Research Impact</a:t>
            </a:r>
            <a:endParaRPr lang="en-IN" sz="320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683956" y="2133600"/>
            <a:ext cx="4140772" cy="3777622"/>
          </a:xfrm>
        </p:spPr>
        <p:txBody>
          <a:bodyPr>
            <a:normAutofit/>
          </a:bodyPr>
          <a:lstStyle/>
          <a:p>
            <a:pPr>
              <a:lnSpc>
                <a:spcPct val="90000"/>
              </a:lnSpc>
            </a:pPr>
            <a:r>
              <a:rPr lang="en-GB" sz="1500" b="0" i="0">
                <a:solidFill>
                  <a:srgbClr val="000000"/>
                </a:solidFill>
                <a:effectLst/>
                <a:latin typeface="Arial" panose="020B0604020202020204" pitchFamily="34" charset="0"/>
                <a:cs typeface="Arial" panose="020B0604020202020204" pitchFamily="34" charset="0"/>
              </a:rPr>
              <a:t>The research shows how changing recruitment patterns, workforce development and skill enhancement will help to increase workforce retention (Alkan, Cushen-Brewster and Anyanwu, 2024). </a:t>
            </a:r>
            <a:endParaRPr lang="en-GB" sz="1500">
              <a:solidFill>
                <a:srgbClr val="000000"/>
              </a:solidFill>
              <a:latin typeface="Arial" panose="020B0604020202020204" pitchFamily="34" charset="0"/>
              <a:cs typeface="Arial" panose="020B0604020202020204" pitchFamily="34" charset="0"/>
            </a:endParaRPr>
          </a:p>
          <a:p>
            <a:pPr>
              <a:lnSpc>
                <a:spcPct val="90000"/>
              </a:lnSpc>
            </a:pPr>
            <a:r>
              <a:rPr lang="en-GB" sz="1500" b="0" i="0">
                <a:solidFill>
                  <a:srgbClr val="000000"/>
                </a:solidFill>
                <a:effectLst/>
                <a:latin typeface="Arial" panose="020B0604020202020204" pitchFamily="34" charset="0"/>
                <a:cs typeface="Arial" panose="020B0604020202020204" pitchFamily="34" charset="0"/>
              </a:rPr>
              <a:t>An increase in the number of doctors and nurses by 1% is expected to reduce mortality among new-borns and older people by 0.02% and 0.08%, respectively (Lu and Eggleston, 2022). </a:t>
            </a:r>
            <a:endParaRPr lang="en-GB" sz="1500">
              <a:solidFill>
                <a:srgbClr val="000000"/>
              </a:solidFill>
              <a:latin typeface="Arial" panose="020B0604020202020204" pitchFamily="34" charset="0"/>
              <a:cs typeface="Arial" panose="020B0604020202020204" pitchFamily="34" charset="0"/>
            </a:endParaRPr>
          </a:p>
          <a:p>
            <a:pPr>
              <a:lnSpc>
                <a:spcPct val="90000"/>
              </a:lnSpc>
            </a:pPr>
            <a:r>
              <a:rPr lang="en-GB" sz="1500" b="0" i="0">
                <a:solidFill>
                  <a:srgbClr val="000000"/>
                </a:solidFill>
                <a:effectLst/>
                <a:latin typeface="Arial" panose="020B0604020202020204" pitchFamily="34" charset="0"/>
                <a:cs typeface="Arial" panose="020B0604020202020204" pitchFamily="34" charset="0"/>
              </a:rPr>
              <a:t>This research will identify that the NHS's Long Term Workforce Plan is designed to enhance workforce management and service improvement to reduce mortality (NHS England, 2023).</a:t>
            </a:r>
            <a:endParaRPr lang="en-GB" sz="1500">
              <a:solidFill>
                <a:srgbClr val="000000"/>
              </a:solidFill>
              <a:latin typeface="Arial" panose="020B0604020202020204" pitchFamily="34" charset="0"/>
              <a:cs typeface="Arial" panose="020B0604020202020204" pitchFamily="34" charset="0"/>
            </a:endParaRPr>
          </a:p>
        </p:txBody>
      </p:sp>
      <p:pic>
        <p:nvPicPr>
          <p:cNvPr id="9221" name="Picture 5" descr="NHS England » Strengthening our workforc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1916" y="2049178"/>
            <a:ext cx="5451627" cy="24396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01490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87669" y="624110"/>
            <a:ext cx="4137059" cy="1280890"/>
          </a:xfrm>
        </p:spPr>
        <p:txBody>
          <a:bodyPr>
            <a:normAutofit/>
          </a:bodyPr>
          <a:lstStyle/>
          <a:p>
            <a:r>
              <a:rPr lang="en-IN" sz="3200" b="1" i="0">
                <a:effectLst/>
                <a:latin typeface="Arial" panose="020B0604020202020204" pitchFamily="34" charset="0"/>
                <a:cs typeface="Arial" panose="020B0604020202020204" pitchFamily="34" charset="0"/>
              </a:rPr>
              <a:t>Research Impact (contd.)</a:t>
            </a:r>
            <a:endParaRPr lang="en-IN" sz="320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683956" y="2133600"/>
            <a:ext cx="4140772" cy="3777622"/>
          </a:xfrm>
        </p:spPr>
        <p:txBody>
          <a:bodyPr>
            <a:normAutofit/>
          </a:bodyPr>
          <a:lstStyle/>
          <a:p>
            <a:r>
              <a:rPr lang="en-GB" sz="1600" b="0" i="0">
                <a:solidFill>
                  <a:srgbClr val="000000"/>
                </a:solidFill>
                <a:effectLst/>
                <a:latin typeface="Arial" panose="020B0604020202020204" pitchFamily="34" charset="0"/>
                <a:cs typeface="Arial" panose="020B0604020202020204" pitchFamily="34" charset="0"/>
              </a:rPr>
              <a:t>Career development programmes and skill improvement training can reduce unwanted resignations of the working professionals (NIH, 2023).</a:t>
            </a:r>
            <a:endParaRPr lang="en-GB" sz="1600">
              <a:solidFill>
                <a:srgbClr val="000000"/>
              </a:solidFill>
              <a:latin typeface="Arial" panose="020B0604020202020204" pitchFamily="34" charset="0"/>
              <a:cs typeface="Arial" panose="020B0604020202020204" pitchFamily="34" charset="0"/>
            </a:endParaRPr>
          </a:p>
          <a:p>
            <a:r>
              <a:rPr lang="en-GB" sz="1600" b="0" i="0">
                <a:solidFill>
                  <a:srgbClr val="000000"/>
                </a:solidFill>
                <a:effectLst/>
                <a:latin typeface="Arial" panose="020B0604020202020204" pitchFamily="34" charset="0"/>
                <a:cs typeface="Arial" panose="020B0604020202020204" pitchFamily="34" charset="0"/>
              </a:rPr>
              <a:t>Mutual agreements may benefit both the health workers and healthcare system (WHO, 2024).</a:t>
            </a:r>
            <a:endParaRPr lang="en-GB" sz="1600">
              <a:solidFill>
                <a:srgbClr val="000000"/>
              </a:solidFill>
              <a:latin typeface="Arial" panose="020B0604020202020204" pitchFamily="34" charset="0"/>
              <a:cs typeface="Arial" panose="020B0604020202020204" pitchFamily="34" charset="0"/>
            </a:endParaRPr>
          </a:p>
          <a:p>
            <a:r>
              <a:rPr lang="en-GB" sz="1600" b="0" i="0">
                <a:solidFill>
                  <a:srgbClr val="000000"/>
                </a:solidFill>
                <a:effectLst/>
                <a:latin typeface="Arial" panose="020B0604020202020204" pitchFamily="34" charset="0"/>
                <a:cs typeface="Arial" panose="020B0604020202020204" pitchFamily="34" charset="0"/>
              </a:rPr>
              <a:t>It also included that expanding the NHS workforce will influence the government to rethink immigration policies to address staff insufficiency and delayed services (Arnold and Wallbank, 2025). </a:t>
            </a:r>
            <a:endParaRPr lang="en-GB" sz="1600">
              <a:solidFill>
                <a:srgbClr val="000000"/>
              </a:solidFill>
              <a:latin typeface="Arial" panose="020B0604020202020204" pitchFamily="34" charset="0"/>
              <a:cs typeface="Arial" panose="020B0604020202020204" pitchFamily="34" charset="0"/>
            </a:endParaRPr>
          </a:p>
        </p:txBody>
      </p:sp>
      <p:pic>
        <p:nvPicPr>
          <p:cNvPr id="10242" name="Picture 2" descr="NHS nurse workforce in England increases by 12,000 in year | Nursing Times"/>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1916" y="1449499"/>
            <a:ext cx="5451627" cy="36389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11921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3030214-227F-42DB-9282-BBA6AF8D94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433889" y="1059872"/>
            <a:ext cx="3012216" cy="4851349"/>
          </a:xfrm>
        </p:spPr>
        <p:txBody>
          <a:bodyPr>
            <a:normAutofit/>
          </a:bodyPr>
          <a:lstStyle/>
          <a:p>
            <a:r>
              <a:rPr lang="en-IN" b="1" i="0" cap="none">
                <a:effectLst/>
                <a:latin typeface="Arial" panose="020B0604020202020204" pitchFamily="34" charset="0"/>
                <a:cs typeface="Arial" panose="020B0604020202020204" pitchFamily="34" charset="0"/>
              </a:rPr>
              <a:t>References</a:t>
            </a:r>
            <a:endParaRPr lang="en-IN">
              <a:latin typeface="Arial" panose="020B0604020202020204" pitchFamily="34" charset="0"/>
              <a:cs typeface="Arial" panose="020B0604020202020204" pitchFamily="34" charset="0"/>
            </a:endParaRPr>
          </a:p>
        </p:txBody>
      </p:sp>
      <p:sp>
        <p:nvSpPr>
          <p:cNvPr id="10" name="Freeform 11">
            <a:extLst>
              <a:ext uri="{FF2B5EF4-FFF2-40B4-BE49-F238E27FC236}">
                <a16:creationId xmlns:a16="http://schemas.microsoft.com/office/drawing/2014/main" id="{0D7A9289-BAD1-4A78-979F-A655C886DB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1149203"/>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US"/>
          </a:p>
        </p:txBody>
      </p:sp>
      <p:sp>
        <p:nvSpPr>
          <p:cNvPr id="3" name="Content Placeholder 2"/>
          <p:cNvSpPr>
            <a:spLocks noGrp="1"/>
          </p:cNvSpPr>
          <p:nvPr>
            <p:ph idx="1"/>
          </p:nvPr>
        </p:nvSpPr>
        <p:spPr>
          <a:xfrm>
            <a:off x="5280368" y="1059872"/>
            <a:ext cx="6224244" cy="4851350"/>
          </a:xfrm>
        </p:spPr>
        <p:txBody>
          <a:bodyPr>
            <a:normAutofit/>
          </a:bodyPr>
          <a:lstStyle/>
          <a:p>
            <a:pPr>
              <a:lnSpc>
                <a:spcPct val="90000"/>
              </a:lnSpc>
            </a:pPr>
            <a:r>
              <a:rPr lang="en-GB" sz="600" b="0" i="0" err="1">
                <a:effectLst/>
                <a:latin typeface="Arial" panose="020B0604020202020204" pitchFamily="34" charset="0"/>
                <a:cs typeface="Arial" panose="020B0604020202020204" pitchFamily="34" charset="0"/>
              </a:rPr>
              <a:t>Alkan</a:t>
            </a:r>
            <a:r>
              <a:rPr lang="en-GB" sz="600" b="0" i="0">
                <a:effectLst/>
                <a:latin typeface="Arial" panose="020B0604020202020204" pitchFamily="34" charset="0"/>
                <a:cs typeface="Arial" panose="020B0604020202020204" pitchFamily="34" charset="0"/>
              </a:rPr>
              <a:t>, E., </a:t>
            </a:r>
            <a:r>
              <a:rPr lang="en-GB" sz="600" b="0" i="0" err="1">
                <a:effectLst/>
                <a:latin typeface="Arial" panose="020B0604020202020204" pitchFamily="34" charset="0"/>
                <a:cs typeface="Arial" panose="020B0604020202020204" pitchFamily="34" charset="0"/>
              </a:rPr>
              <a:t>Cushen</a:t>
            </a:r>
            <a:r>
              <a:rPr lang="en-GB" sz="600" b="0" i="0">
                <a:effectLst/>
                <a:latin typeface="Arial" panose="020B0604020202020204" pitchFamily="34" charset="0"/>
                <a:cs typeface="Arial" panose="020B0604020202020204" pitchFamily="34" charset="0"/>
              </a:rPr>
              <a:t>-Brewster, N. and </a:t>
            </a:r>
            <a:r>
              <a:rPr lang="en-GB" sz="600" b="0" i="0" err="1">
                <a:effectLst/>
                <a:latin typeface="Arial" panose="020B0604020202020204" pitchFamily="34" charset="0"/>
                <a:cs typeface="Arial" panose="020B0604020202020204" pitchFamily="34" charset="0"/>
              </a:rPr>
              <a:t>Anyanwu</a:t>
            </a:r>
            <a:r>
              <a:rPr lang="en-GB" sz="600" b="0" i="0">
                <a:effectLst/>
                <a:latin typeface="Arial" panose="020B0604020202020204" pitchFamily="34" charset="0"/>
                <a:cs typeface="Arial" panose="020B0604020202020204" pitchFamily="34" charset="0"/>
              </a:rPr>
              <a:t>, P. (2024) ‘Organisational factors associated with healthcare workforce development, recruitment, and retention in the United Kingdom: a systematic review’, BMC nursing, 23(1), p.604. Available at: </a:t>
            </a:r>
            <a:r>
              <a:rPr lang="en-GB" sz="600" b="0" i="0">
                <a:effectLst/>
                <a:latin typeface="Arial" panose="020B0604020202020204" pitchFamily="34" charset="0"/>
                <a:cs typeface="Arial" panose="020B0604020202020204" pitchFamily="34" charset="0"/>
                <a:hlinkClick r:id="rId2"/>
              </a:rPr>
              <a:t>https://doi.org/10.1186/s12912-024-02216-0</a:t>
            </a:r>
            <a:r>
              <a:rPr lang="en-GB" sz="600" b="0" i="0">
                <a:effectLst/>
                <a:latin typeface="Arial" panose="020B0604020202020204" pitchFamily="34" charset="0"/>
                <a:cs typeface="Arial" panose="020B0604020202020204" pitchFamily="34" charset="0"/>
              </a:rPr>
              <a:t> </a:t>
            </a:r>
            <a:endParaRPr lang="en-GB" sz="600">
              <a:latin typeface="Arial" panose="020B0604020202020204" pitchFamily="34" charset="0"/>
              <a:cs typeface="Arial" panose="020B0604020202020204" pitchFamily="34" charset="0"/>
            </a:endParaRPr>
          </a:p>
          <a:p>
            <a:pPr>
              <a:lnSpc>
                <a:spcPct val="90000"/>
              </a:lnSpc>
            </a:pPr>
            <a:r>
              <a:rPr lang="en-GB" sz="600" b="0" i="0">
                <a:effectLst/>
                <a:latin typeface="Arial" panose="020B0604020202020204" pitchFamily="34" charset="0"/>
                <a:cs typeface="Arial" panose="020B0604020202020204" pitchFamily="34" charset="0"/>
              </a:rPr>
              <a:t>Arnold, S. and </a:t>
            </a:r>
            <a:r>
              <a:rPr lang="en-GB" sz="600" b="0" i="0" err="1">
                <a:effectLst/>
                <a:latin typeface="Arial" panose="020B0604020202020204" pitchFamily="34" charset="0"/>
                <a:cs typeface="Arial" panose="020B0604020202020204" pitchFamily="34" charset="0"/>
              </a:rPr>
              <a:t>Wallbank</a:t>
            </a:r>
            <a:r>
              <a:rPr lang="en-GB" sz="600" b="0" i="0">
                <a:effectLst/>
                <a:latin typeface="Arial" panose="020B0604020202020204" pitchFamily="34" charset="0"/>
                <a:cs typeface="Arial" panose="020B0604020202020204" pitchFamily="34" charset="0"/>
              </a:rPr>
              <a:t>, S. (2025) Securing the NHS workforce for the future: our recommendations for action. Available at: </a:t>
            </a:r>
            <a:r>
              <a:rPr lang="en-GB" sz="600" b="0" i="0">
                <a:effectLst/>
                <a:latin typeface="Arial" panose="020B0604020202020204" pitchFamily="34" charset="0"/>
                <a:cs typeface="Arial" panose="020B0604020202020204" pitchFamily="34" charset="0"/>
                <a:hlinkClick r:id="rId3"/>
              </a:rPr>
              <a:t>https://www.kingsfund.org.uk/insight-and-analysis/long-reads/securing-nhs-workforce-future-recommendations-action</a:t>
            </a:r>
            <a:r>
              <a:rPr lang="en-GB" sz="600" b="0" i="0">
                <a:effectLst/>
                <a:latin typeface="Arial" panose="020B0604020202020204" pitchFamily="34" charset="0"/>
                <a:cs typeface="Arial" panose="020B0604020202020204" pitchFamily="34" charset="0"/>
              </a:rPr>
              <a:t> (Accessed: 25 January 2026). </a:t>
            </a:r>
            <a:endParaRPr lang="en-GB" sz="600">
              <a:latin typeface="Arial" panose="020B0604020202020204" pitchFamily="34" charset="0"/>
              <a:cs typeface="Arial" panose="020B0604020202020204" pitchFamily="34" charset="0"/>
            </a:endParaRPr>
          </a:p>
          <a:p>
            <a:pPr>
              <a:lnSpc>
                <a:spcPct val="90000"/>
              </a:lnSpc>
            </a:pPr>
            <a:r>
              <a:rPr lang="en-GB" sz="600" b="0" i="0">
                <a:effectLst/>
                <a:latin typeface="Arial" panose="020B0604020202020204" pitchFamily="34" charset="0"/>
                <a:cs typeface="Arial" panose="020B0604020202020204" pitchFamily="34" charset="0"/>
              </a:rPr>
              <a:t>BMJ Group (2025) Health worker shortages strongly linked to excess deaths. Available at: </a:t>
            </a:r>
            <a:r>
              <a:rPr lang="en-GB" sz="600" b="0" i="0">
                <a:effectLst/>
                <a:latin typeface="Arial" panose="020B0604020202020204" pitchFamily="34" charset="0"/>
                <a:cs typeface="Arial" panose="020B0604020202020204" pitchFamily="34" charset="0"/>
                <a:hlinkClick r:id="rId4"/>
              </a:rPr>
              <a:t>https://www.bmj.com/company/newsroom/health-worker-shortages-strongly-linked-to-excess-deaths-2-2/</a:t>
            </a:r>
            <a:r>
              <a:rPr lang="en-GB" sz="600" b="0" i="0">
                <a:effectLst/>
                <a:latin typeface="Arial" panose="020B0604020202020204" pitchFamily="34" charset="0"/>
                <a:cs typeface="Arial" panose="020B0604020202020204" pitchFamily="34" charset="0"/>
              </a:rPr>
              <a:t> (Accessed: 25 January 2026). </a:t>
            </a:r>
            <a:endParaRPr lang="en-GB" sz="600">
              <a:latin typeface="Arial" panose="020B0604020202020204" pitchFamily="34" charset="0"/>
              <a:cs typeface="Arial" panose="020B0604020202020204" pitchFamily="34" charset="0"/>
            </a:endParaRPr>
          </a:p>
          <a:p>
            <a:pPr>
              <a:lnSpc>
                <a:spcPct val="90000"/>
              </a:lnSpc>
            </a:pPr>
            <a:r>
              <a:rPr lang="en-GB" sz="600" b="0" i="0" err="1">
                <a:effectLst/>
                <a:latin typeface="Arial" panose="020B0604020202020204" pitchFamily="34" charset="0"/>
                <a:cs typeface="Arial" panose="020B0604020202020204" pitchFamily="34" charset="0"/>
              </a:rPr>
              <a:t>Jayanetti</a:t>
            </a:r>
            <a:r>
              <a:rPr lang="en-GB" sz="600" b="0" i="0">
                <a:effectLst/>
                <a:latin typeface="Arial" panose="020B0604020202020204" pitchFamily="34" charset="0"/>
                <a:cs typeface="Arial" panose="020B0604020202020204" pitchFamily="34" charset="0"/>
              </a:rPr>
              <a:t>, C. (2024) Record number of NHS mental health patients kept in hospitals longer than necessary. Available at: </a:t>
            </a:r>
            <a:r>
              <a:rPr lang="en-GB" sz="600" b="0" i="0">
                <a:effectLst/>
                <a:latin typeface="Arial" panose="020B0604020202020204" pitchFamily="34" charset="0"/>
                <a:cs typeface="Arial" panose="020B0604020202020204" pitchFamily="34" charset="0"/>
                <a:hlinkClick r:id="rId5"/>
              </a:rPr>
              <a:t>https://www.theguardian.com/society/article/2024/jun/01/record-number-of-nhs-mental-health-patients-kept-in-hospitals-longer-than-necessary</a:t>
            </a:r>
            <a:r>
              <a:rPr lang="en-GB" sz="600" b="0" i="0">
                <a:effectLst/>
                <a:latin typeface="Arial" panose="020B0604020202020204" pitchFamily="34" charset="0"/>
                <a:cs typeface="Arial" panose="020B0604020202020204" pitchFamily="34" charset="0"/>
              </a:rPr>
              <a:t> (Accessed: 25 January 2026). </a:t>
            </a:r>
            <a:endParaRPr lang="en-GB" sz="600">
              <a:latin typeface="Arial" panose="020B0604020202020204" pitchFamily="34" charset="0"/>
              <a:cs typeface="Arial" panose="020B0604020202020204" pitchFamily="34" charset="0"/>
            </a:endParaRPr>
          </a:p>
          <a:p>
            <a:pPr>
              <a:lnSpc>
                <a:spcPct val="90000"/>
              </a:lnSpc>
            </a:pPr>
            <a:r>
              <a:rPr lang="en-GB" sz="600" b="0" i="0">
                <a:effectLst/>
                <a:latin typeface="Arial" panose="020B0604020202020204" pitchFamily="34" charset="0"/>
                <a:cs typeface="Arial" panose="020B0604020202020204" pitchFamily="34" charset="0"/>
              </a:rPr>
              <a:t>Lu, J. and Eggleston, K. (2022) The Association between Health Workforce and Health Outcomes: A Cross-Country Econometric Study. Available at: </a:t>
            </a:r>
            <a:r>
              <a:rPr lang="en-GB" sz="600" b="0" i="0">
                <a:effectLst/>
                <a:latin typeface="Arial" panose="020B0604020202020204" pitchFamily="34" charset="0"/>
                <a:cs typeface="Arial" panose="020B0604020202020204" pitchFamily="34" charset="0"/>
                <a:hlinkClick r:id="rId6"/>
              </a:rPr>
              <a:t>https://pmc.ncbi.nlm.nih.gov/articles/PMC8919693/</a:t>
            </a:r>
            <a:r>
              <a:rPr lang="en-GB" sz="600" b="0" i="0">
                <a:effectLst/>
                <a:latin typeface="Arial" panose="020B0604020202020204" pitchFamily="34" charset="0"/>
                <a:cs typeface="Arial" panose="020B0604020202020204" pitchFamily="34" charset="0"/>
              </a:rPr>
              <a:t> (Accessed: 25 January 2026). </a:t>
            </a:r>
            <a:endParaRPr lang="en-GB" sz="600">
              <a:latin typeface="Arial" panose="020B0604020202020204" pitchFamily="34" charset="0"/>
              <a:cs typeface="Arial" panose="020B0604020202020204" pitchFamily="34" charset="0"/>
            </a:endParaRPr>
          </a:p>
          <a:p>
            <a:pPr>
              <a:lnSpc>
                <a:spcPct val="90000"/>
              </a:lnSpc>
            </a:pPr>
            <a:r>
              <a:rPr lang="en-GB" sz="600" b="0" i="0">
                <a:effectLst/>
                <a:latin typeface="Arial" panose="020B0604020202020204" pitchFamily="34" charset="0"/>
                <a:cs typeface="Arial" panose="020B0604020202020204" pitchFamily="34" charset="0"/>
              </a:rPr>
              <a:t>NHS England (2023) NHS Long Term Workforce Plan. Available at: </a:t>
            </a:r>
            <a:r>
              <a:rPr lang="en-GB" sz="600" b="0" i="0">
                <a:effectLst/>
                <a:latin typeface="Arial" panose="020B0604020202020204" pitchFamily="34" charset="0"/>
                <a:cs typeface="Arial" panose="020B0604020202020204" pitchFamily="34" charset="0"/>
                <a:hlinkClick r:id="rId7"/>
              </a:rPr>
              <a:t>https://www.england.nhs.uk/long-read/nhs-long-term-workforce-plan-2/</a:t>
            </a:r>
            <a:r>
              <a:rPr lang="en-GB" sz="600" b="0" i="0">
                <a:effectLst/>
                <a:latin typeface="Arial" panose="020B0604020202020204" pitchFamily="34" charset="0"/>
                <a:cs typeface="Arial" panose="020B0604020202020204" pitchFamily="34" charset="0"/>
              </a:rPr>
              <a:t> (Accessed: 25 January 2026). </a:t>
            </a:r>
            <a:endParaRPr lang="en-GB" sz="600">
              <a:latin typeface="Arial" panose="020B0604020202020204" pitchFamily="34" charset="0"/>
              <a:cs typeface="Arial" panose="020B0604020202020204" pitchFamily="34" charset="0"/>
            </a:endParaRPr>
          </a:p>
          <a:p>
            <a:pPr>
              <a:lnSpc>
                <a:spcPct val="90000"/>
              </a:lnSpc>
            </a:pPr>
            <a:r>
              <a:rPr lang="en-GB" sz="600" b="0" i="0">
                <a:effectLst/>
                <a:latin typeface="Arial" panose="020B0604020202020204" pitchFamily="34" charset="0"/>
                <a:cs typeface="Arial" panose="020B0604020202020204" pitchFamily="34" charset="0"/>
              </a:rPr>
              <a:t>NIH (2023) The Role of Continuing Professional Training or Development in Maintaining Current Employment: A Systematic Review. Available at: </a:t>
            </a:r>
            <a:r>
              <a:rPr lang="en-GB" sz="600" b="0" i="0">
                <a:effectLst/>
                <a:latin typeface="Arial" panose="020B0604020202020204" pitchFamily="34" charset="0"/>
                <a:cs typeface="Arial" panose="020B0604020202020204" pitchFamily="34" charset="0"/>
                <a:hlinkClick r:id="rId8"/>
              </a:rPr>
              <a:t>https://pmc.ncbi.nlm.nih.gov/articles/PMC10647344/</a:t>
            </a:r>
            <a:r>
              <a:rPr lang="en-GB" sz="600" b="0" i="0">
                <a:effectLst/>
                <a:latin typeface="Arial" panose="020B0604020202020204" pitchFamily="34" charset="0"/>
                <a:cs typeface="Arial" panose="020B0604020202020204" pitchFamily="34" charset="0"/>
              </a:rPr>
              <a:t> (Accessed: 25 January 2026). </a:t>
            </a:r>
            <a:endParaRPr lang="en-GB" sz="600">
              <a:latin typeface="Arial" panose="020B0604020202020204" pitchFamily="34" charset="0"/>
              <a:cs typeface="Arial" panose="020B0604020202020204" pitchFamily="34" charset="0"/>
            </a:endParaRPr>
          </a:p>
          <a:p>
            <a:pPr>
              <a:lnSpc>
                <a:spcPct val="90000"/>
              </a:lnSpc>
            </a:pPr>
            <a:r>
              <a:rPr lang="en-GB" sz="600" b="0" i="0">
                <a:effectLst/>
                <a:latin typeface="Arial" panose="020B0604020202020204" pitchFamily="34" charset="0"/>
                <a:cs typeface="Arial" panose="020B0604020202020204" pitchFamily="34" charset="0"/>
              </a:rPr>
              <a:t>Qureshi, I., </a:t>
            </a:r>
            <a:r>
              <a:rPr lang="en-GB" sz="600" b="0" i="0" err="1">
                <a:effectLst/>
                <a:latin typeface="Arial" panose="020B0604020202020204" pitchFamily="34" charset="0"/>
                <a:cs typeface="Arial" panose="020B0604020202020204" pitchFamily="34" charset="0"/>
              </a:rPr>
              <a:t>Chaloner</a:t>
            </a:r>
            <a:r>
              <a:rPr lang="en-GB" sz="600" b="0" i="0">
                <a:effectLst/>
                <a:latin typeface="Arial" panose="020B0604020202020204" pitchFamily="34" charset="0"/>
                <a:cs typeface="Arial" panose="020B0604020202020204" pitchFamily="34" charset="0"/>
              </a:rPr>
              <a:t>, J., </a:t>
            </a:r>
            <a:r>
              <a:rPr lang="en-GB" sz="600" b="0" i="0" err="1">
                <a:effectLst/>
                <a:latin typeface="Arial" panose="020B0604020202020204" pitchFamily="34" charset="0"/>
                <a:cs typeface="Arial" panose="020B0604020202020204" pitchFamily="34" charset="0"/>
              </a:rPr>
              <a:t>Gogoi</a:t>
            </a:r>
            <a:r>
              <a:rPr lang="en-GB" sz="600" b="0" i="0">
                <a:effectLst/>
                <a:latin typeface="Arial" panose="020B0604020202020204" pitchFamily="34" charset="0"/>
                <a:cs typeface="Arial" panose="020B0604020202020204" pitchFamily="34" charset="0"/>
              </a:rPr>
              <a:t>, M., Al-</a:t>
            </a:r>
            <a:r>
              <a:rPr lang="en-GB" sz="600" b="0" i="0" err="1">
                <a:effectLst/>
                <a:latin typeface="Arial" panose="020B0604020202020204" pitchFamily="34" charset="0"/>
                <a:cs typeface="Arial" panose="020B0604020202020204" pitchFamily="34" charset="0"/>
              </a:rPr>
              <a:t>Oraibi</a:t>
            </a:r>
            <a:r>
              <a:rPr lang="en-GB" sz="600" b="0" i="0">
                <a:effectLst/>
                <a:latin typeface="Arial" panose="020B0604020202020204" pitchFamily="34" charset="0"/>
                <a:cs typeface="Arial" panose="020B0604020202020204" pitchFamily="34" charset="0"/>
              </a:rPr>
              <a:t>, A., </a:t>
            </a:r>
            <a:r>
              <a:rPr lang="en-GB" sz="600" b="0" i="0" err="1">
                <a:effectLst/>
                <a:latin typeface="Arial" panose="020B0604020202020204" pitchFamily="34" charset="0"/>
                <a:cs typeface="Arial" panose="020B0604020202020204" pitchFamily="34" charset="0"/>
              </a:rPr>
              <a:t>Wobi</a:t>
            </a:r>
            <a:r>
              <a:rPr lang="en-GB" sz="600" b="0" i="0">
                <a:effectLst/>
                <a:latin typeface="Arial" panose="020B0604020202020204" pitchFamily="34" charset="0"/>
                <a:cs typeface="Arial" panose="020B0604020202020204" pitchFamily="34" charset="0"/>
              </a:rPr>
              <a:t>, F., Reilly, H., </a:t>
            </a:r>
            <a:r>
              <a:rPr lang="en-GB" sz="600" b="0" i="0" err="1">
                <a:effectLst/>
                <a:latin typeface="Arial" panose="020B0604020202020204" pitchFamily="34" charset="0"/>
                <a:cs typeface="Arial" panose="020B0604020202020204" pitchFamily="34" charset="0"/>
              </a:rPr>
              <a:t>Medisauskaite</a:t>
            </a:r>
            <a:r>
              <a:rPr lang="en-GB" sz="600" b="0" i="0">
                <a:effectLst/>
                <a:latin typeface="Arial" panose="020B0604020202020204" pitchFamily="34" charset="0"/>
                <a:cs typeface="Arial" panose="020B0604020202020204" pitchFamily="34" charset="0"/>
              </a:rPr>
              <a:t>, A., Martin, C.A., </a:t>
            </a:r>
            <a:r>
              <a:rPr lang="en-GB" sz="600" b="0" i="0" err="1">
                <a:effectLst/>
                <a:latin typeface="Arial" panose="020B0604020202020204" pitchFamily="34" charset="0"/>
                <a:cs typeface="Arial" panose="020B0604020202020204" pitchFamily="34" charset="0"/>
              </a:rPr>
              <a:t>Irizar</a:t>
            </a:r>
            <a:r>
              <a:rPr lang="en-GB" sz="600" b="0" i="0">
                <a:effectLst/>
                <a:latin typeface="Arial" panose="020B0604020202020204" pitchFamily="34" charset="0"/>
                <a:cs typeface="Arial" panose="020B0604020202020204" pitchFamily="34" charset="0"/>
              </a:rPr>
              <a:t>, P., </a:t>
            </a:r>
            <a:r>
              <a:rPr lang="en-GB" sz="600" b="0" i="0" err="1">
                <a:effectLst/>
                <a:latin typeface="Arial" panose="020B0604020202020204" pitchFamily="34" charset="0"/>
                <a:cs typeface="Arial" panose="020B0604020202020204" pitchFamily="34" charset="0"/>
              </a:rPr>
              <a:t>Papineni</a:t>
            </a:r>
            <a:r>
              <a:rPr lang="en-GB" sz="600" b="0" i="0">
                <a:effectLst/>
                <a:latin typeface="Arial" panose="020B0604020202020204" pitchFamily="34" charset="0"/>
                <a:cs typeface="Arial" panose="020B0604020202020204" pitchFamily="34" charset="0"/>
              </a:rPr>
              <a:t>, P. and </a:t>
            </a:r>
            <a:r>
              <a:rPr lang="en-GB" sz="600" b="0" i="0" err="1">
                <a:effectLst/>
                <a:latin typeface="Arial" panose="020B0604020202020204" pitchFamily="34" charset="0"/>
                <a:cs typeface="Arial" panose="020B0604020202020204" pitchFamily="34" charset="0"/>
              </a:rPr>
              <a:t>Lagrata</a:t>
            </a:r>
            <a:r>
              <a:rPr lang="en-GB" sz="600" b="0" i="0">
                <a:effectLst/>
                <a:latin typeface="Arial" panose="020B0604020202020204" pitchFamily="34" charset="0"/>
                <a:cs typeface="Arial" panose="020B0604020202020204" pitchFamily="34" charset="0"/>
              </a:rPr>
              <a:t>, S. (2023) ‘Caring for those who take care of others: developing systemic and sustainable mental health support for the diverse healthcare workforce in the United Kingdom’, International journal of environmental research and public health, 20(4), p.3242. Available at: </a:t>
            </a:r>
            <a:r>
              <a:rPr lang="en-GB" sz="600" b="0" i="0">
                <a:effectLst/>
                <a:latin typeface="Arial" panose="020B0604020202020204" pitchFamily="34" charset="0"/>
                <a:cs typeface="Arial" panose="020B0604020202020204" pitchFamily="34" charset="0"/>
                <a:hlinkClick r:id="rId9"/>
              </a:rPr>
              <a:t>https://doi.org/10.3390/ijerph20043242</a:t>
            </a:r>
            <a:r>
              <a:rPr lang="en-GB" sz="600" b="0" i="0">
                <a:effectLst/>
                <a:latin typeface="Arial" panose="020B0604020202020204" pitchFamily="34" charset="0"/>
                <a:cs typeface="Arial" panose="020B0604020202020204" pitchFamily="34" charset="0"/>
              </a:rPr>
              <a:t> </a:t>
            </a:r>
            <a:endParaRPr lang="en-GB" sz="600">
              <a:latin typeface="Arial" panose="020B0604020202020204" pitchFamily="34" charset="0"/>
              <a:cs typeface="Arial" panose="020B0604020202020204" pitchFamily="34" charset="0"/>
            </a:endParaRPr>
          </a:p>
          <a:p>
            <a:pPr>
              <a:lnSpc>
                <a:spcPct val="90000"/>
              </a:lnSpc>
            </a:pPr>
            <a:r>
              <a:rPr lang="en-GB" sz="600" b="0" i="0">
                <a:effectLst/>
                <a:latin typeface="Arial" panose="020B0604020202020204" pitchFamily="34" charset="0"/>
                <a:cs typeface="Arial" panose="020B0604020202020204" pitchFamily="34" charset="0"/>
              </a:rPr>
              <a:t>Sexton, D. (2024) High staff turnover rates linked to patient deaths. Available at: </a:t>
            </a:r>
            <a:r>
              <a:rPr lang="en-GB" sz="600" b="0" i="0">
                <a:effectLst/>
                <a:latin typeface="Arial" panose="020B0604020202020204" pitchFamily="34" charset="0"/>
                <a:cs typeface="Arial" panose="020B0604020202020204" pitchFamily="34" charset="0"/>
                <a:hlinkClick r:id="rId10"/>
              </a:rPr>
              <a:t>https://www.bbc.com/news/articles/cgj7pwgnw77o</a:t>
            </a:r>
            <a:r>
              <a:rPr lang="en-GB" sz="600" b="0" i="0">
                <a:effectLst/>
                <a:latin typeface="Arial" panose="020B0604020202020204" pitchFamily="34" charset="0"/>
                <a:cs typeface="Arial" panose="020B0604020202020204" pitchFamily="34" charset="0"/>
              </a:rPr>
              <a:t> (Accessed: 25 January 2026). </a:t>
            </a:r>
            <a:endParaRPr lang="en-GB" sz="600">
              <a:latin typeface="Arial" panose="020B0604020202020204" pitchFamily="34" charset="0"/>
              <a:cs typeface="Arial" panose="020B0604020202020204" pitchFamily="34" charset="0"/>
            </a:endParaRPr>
          </a:p>
          <a:p>
            <a:pPr>
              <a:lnSpc>
                <a:spcPct val="90000"/>
              </a:lnSpc>
            </a:pPr>
            <a:r>
              <a:rPr lang="en-GB" sz="600" b="0" i="0" err="1">
                <a:effectLst/>
                <a:latin typeface="Arial" panose="020B0604020202020204" pitchFamily="34" charset="0"/>
                <a:cs typeface="Arial" panose="020B0604020202020204" pitchFamily="34" charset="0"/>
              </a:rPr>
              <a:t>Shemtob</a:t>
            </a:r>
            <a:r>
              <a:rPr lang="en-GB" sz="600" b="0" i="0">
                <a:effectLst/>
                <a:latin typeface="Arial" panose="020B0604020202020204" pitchFamily="34" charset="0"/>
                <a:cs typeface="Arial" panose="020B0604020202020204" pitchFamily="34" charset="0"/>
              </a:rPr>
              <a:t>, L., </a:t>
            </a:r>
            <a:r>
              <a:rPr lang="en-GB" sz="600" b="0" i="0" err="1">
                <a:effectLst/>
                <a:latin typeface="Arial" panose="020B0604020202020204" pitchFamily="34" charset="0"/>
                <a:cs typeface="Arial" panose="020B0604020202020204" pitchFamily="34" charset="0"/>
              </a:rPr>
              <a:t>Asanati</a:t>
            </a:r>
            <a:r>
              <a:rPr lang="en-GB" sz="600" b="0" i="0">
                <a:effectLst/>
                <a:latin typeface="Arial" panose="020B0604020202020204" pitchFamily="34" charset="0"/>
                <a:cs typeface="Arial" panose="020B0604020202020204" pitchFamily="34" charset="0"/>
              </a:rPr>
              <a:t>, K., </a:t>
            </a:r>
            <a:r>
              <a:rPr lang="en-GB" sz="600" b="0" i="0" err="1">
                <a:effectLst/>
                <a:latin typeface="Arial" panose="020B0604020202020204" pitchFamily="34" charset="0"/>
                <a:cs typeface="Arial" panose="020B0604020202020204" pitchFamily="34" charset="0"/>
              </a:rPr>
              <a:t>Pahl</a:t>
            </a:r>
            <a:r>
              <a:rPr lang="en-GB" sz="600" b="0" i="0">
                <a:effectLst/>
                <a:latin typeface="Arial" panose="020B0604020202020204" pitchFamily="34" charset="0"/>
                <a:cs typeface="Arial" panose="020B0604020202020204" pitchFamily="34" charset="0"/>
              </a:rPr>
              <a:t>, N. and </a:t>
            </a:r>
            <a:r>
              <a:rPr lang="en-GB" sz="600" b="0" i="0" err="1">
                <a:effectLst/>
                <a:latin typeface="Arial" panose="020B0604020202020204" pitchFamily="34" charset="0"/>
                <a:cs typeface="Arial" panose="020B0604020202020204" pitchFamily="34" charset="0"/>
              </a:rPr>
              <a:t>Majeed</a:t>
            </a:r>
            <a:r>
              <a:rPr lang="en-GB" sz="600" b="0" i="0">
                <a:effectLst/>
                <a:latin typeface="Arial" panose="020B0604020202020204" pitchFamily="34" charset="0"/>
                <a:cs typeface="Arial" panose="020B0604020202020204" pitchFamily="34" charset="0"/>
              </a:rPr>
              <a:t>, A. (2023) What needs to be done to address staffing shortages in health and social care?. Available at: </a:t>
            </a:r>
            <a:r>
              <a:rPr lang="en-GB" sz="600" b="0" i="0">
                <a:effectLst/>
                <a:latin typeface="Arial" panose="020B0604020202020204" pitchFamily="34" charset="0"/>
                <a:cs typeface="Arial" panose="020B0604020202020204" pitchFamily="34" charset="0"/>
                <a:hlinkClick r:id="rId11"/>
              </a:rPr>
              <a:t>https://pmc.ncbi.nlm.nih.gov/articles/PMC9976838/</a:t>
            </a:r>
            <a:r>
              <a:rPr lang="en-GB" sz="600" b="0" i="0">
                <a:effectLst/>
                <a:latin typeface="Arial" panose="020B0604020202020204" pitchFamily="34" charset="0"/>
                <a:cs typeface="Arial" panose="020B0604020202020204" pitchFamily="34" charset="0"/>
              </a:rPr>
              <a:t> (Accessed: 25 January 2026). </a:t>
            </a:r>
            <a:endParaRPr lang="en-GB" sz="600">
              <a:latin typeface="Arial" panose="020B0604020202020204" pitchFamily="34" charset="0"/>
              <a:cs typeface="Arial" panose="020B0604020202020204" pitchFamily="34" charset="0"/>
            </a:endParaRPr>
          </a:p>
          <a:p>
            <a:pPr>
              <a:lnSpc>
                <a:spcPct val="90000"/>
              </a:lnSpc>
            </a:pPr>
            <a:r>
              <a:rPr lang="en-GB" sz="600" b="0" i="0">
                <a:effectLst/>
                <a:latin typeface="Arial" panose="020B0604020202020204" pitchFamily="34" charset="0"/>
                <a:cs typeface="Arial" panose="020B0604020202020204" pitchFamily="34" charset="0"/>
              </a:rPr>
              <a:t>Shen, K., McGarry, B.E. and Gandhi, A.D. (2023) ‘Health care staff turnover and quality of care at nursing homes’, JAMA internal medicine, 183(11), pp.1247-1254.</a:t>
            </a:r>
            <a:endParaRPr lang="en-GB" sz="600">
              <a:latin typeface="Arial" panose="020B0604020202020204" pitchFamily="34" charset="0"/>
              <a:cs typeface="Arial" panose="020B0604020202020204" pitchFamily="34" charset="0"/>
            </a:endParaRPr>
          </a:p>
          <a:p>
            <a:pPr>
              <a:lnSpc>
                <a:spcPct val="90000"/>
              </a:lnSpc>
            </a:pPr>
            <a:r>
              <a:rPr lang="en-GB" sz="600" b="0" i="0" err="1">
                <a:effectLst/>
                <a:latin typeface="Arial" panose="020B0604020202020204" pitchFamily="34" charset="0"/>
                <a:cs typeface="Arial" panose="020B0604020202020204" pitchFamily="34" charset="0"/>
              </a:rPr>
              <a:t>Trustpilot</a:t>
            </a:r>
            <a:r>
              <a:rPr lang="en-GB" sz="600" b="0" i="0">
                <a:effectLst/>
                <a:latin typeface="Arial" panose="020B0604020202020204" pitchFamily="34" charset="0"/>
                <a:cs typeface="Arial" panose="020B0604020202020204" pitchFamily="34" charset="0"/>
              </a:rPr>
              <a:t> (2026) NHS. Available at: </a:t>
            </a:r>
            <a:r>
              <a:rPr lang="en-GB" sz="600" b="0" i="0">
                <a:effectLst/>
                <a:latin typeface="Arial" panose="020B0604020202020204" pitchFamily="34" charset="0"/>
                <a:cs typeface="Arial" panose="020B0604020202020204" pitchFamily="34" charset="0"/>
                <a:hlinkClick r:id="rId12"/>
              </a:rPr>
              <a:t>https://www.trustpilot.com/review/www.nhs.com</a:t>
            </a:r>
            <a:r>
              <a:rPr lang="en-GB" sz="600" b="0" i="0">
                <a:effectLst/>
                <a:latin typeface="Arial" panose="020B0604020202020204" pitchFamily="34" charset="0"/>
                <a:cs typeface="Arial" panose="020B0604020202020204" pitchFamily="34" charset="0"/>
              </a:rPr>
              <a:t> (Accessed: 25 January 2026). </a:t>
            </a:r>
            <a:endParaRPr lang="en-GB" sz="600">
              <a:latin typeface="Arial" panose="020B0604020202020204" pitchFamily="34" charset="0"/>
              <a:cs typeface="Arial" panose="020B0604020202020204" pitchFamily="34" charset="0"/>
            </a:endParaRPr>
          </a:p>
          <a:p>
            <a:pPr>
              <a:lnSpc>
                <a:spcPct val="90000"/>
              </a:lnSpc>
            </a:pPr>
            <a:r>
              <a:rPr lang="en-GB" sz="600" b="0" i="0" err="1">
                <a:effectLst/>
                <a:latin typeface="Arial" panose="020B0604020202020204" pitchFamily="34" charset="0"/>
                <a:cs typeface="Arial" panose="020B0604020202020204" pitchFamily="34" charset="0"/>
              </a:rPr>
              <a:t>Trustpilot</a:t>
            </a:r>
            <a:r>
              <a:rPr lang="en-GB" sz="600" b="0" i="0">
                <a:effectLst/>
                <a:latin typeface="Arial" panose="020B0604020202020204" pitchFamily="34" charset="0"/>
                <a:cs typeface="Arial" panose="020B0604020202020204" pitchFamily="34" charset="0"/>
              </a:rPr>
              <a:t> (2026a) NHS England. Available at: </a:t>
            </a:r>
            <a:r>
              <a:rPr lang="en-GB" sz="600" b="0" i="0">
                <a:effectLst/>
                <a:latin typeface="Arial" panose="020B0604020202020204" pitchFamily="34" charset="0"/>
                <a:cs typeface="Arial" panose="020B0604020202020204" pitchFamily="34" charset="0"/>
                <a:hlinkClick r:id="rId13"/>
              </a:rPr>
              <a:t>https://www.trustpilot.com/review/www.england.nhs.uk</a:t>
            </a:r>
            <a:r>
              <a:rPr lang="en-GB" sz="600" b="0" i="0">
                <a:effectLst/>
                <a:latin typeface="Arial" panose="020B0604020202020204" pitchFamily="34" charset="0"/>
                <a:cs typeface="Arial" panose="020B0604020202020204" pitchFamily="34" charset="0"/>
              </a:rPr>
              <a:t> (Accessed: 25 January 2026). </a:t>
            </a:r>
            <a:endParaRPr lang="en-GB" sz="600">
              <a:latin typeface="Arial" panose="020B0604020202020204" pitchFamily="34" charset="0"/>
              <a:cs typeface="Arial" panose="020B0604020202020204" pitchFamily="34" charset="0"/>
            </a:endParaRPr>
          </a:p>
          <a:p>
            <a:pPr>
              <a:lnSpc>
                <a:spcPct val="90000"/>
              </a:lnSpc>
            </a:pPr>
            <a:r>
              <a:rPr lang="en-GB" sz="600" b="0" i="0">
                <a:effectLst/>
                <a:latin typeface="Arial" panose="020B0604020202020204" pitchFamily="34" charset="0"/>
                <a:cs typeface="Arial" panose="020B0604020202020204" pitchFamily="34" charset="0"/>
              </a:rPr>
              <a:t>UK Parliament (2023) Concerning pressures on NHS mental health staff causing a vicious cycle of staff shortages. Available at: </a:t>
            </a:r>
            <a:r>
              <a:rPr lang="en-GB" sz="600" b="0" i="0">
                <a:effectLst/>
                <a:latin typeface="Arial" panose="020B0604020202020204" pitchFamily="34" charset="0"/>
                <a:cs typeface="Arial" panose="020B0604020202020204" pitchFamily="34" charset="0"/>
                <a:hlinkClick r:id="rId14"/>
              </a:rPr>
              <a:t>https://committees.parliament.uk/committee/127/public-accounts-committee/news/196555/concerning-pressures-on-nhs-mental-health-staff-causing-vicious-cycle-of-staff-shortages/</a:t>
            </a:r>
            <a:r>
              <a:rPr lang="en-GB" sz="600" b="0" i="0">
                <a:effectLst/>
                <a:latin typeface="Arial" panose="020B0604020202020204" pitchFamily="34" charset="0"/>
                <a:cs typeface="Arial" panose="020B0604020202020204" pitchFamily="34" charset="0"/>
              </a:rPr>
              <a:t> (Accessed: 25 January 2026). </a:t>
            </a:r>
            <a:endParaRPr lang="en-GB" sz="600">
              <a:latin typeface="Arial" panose="020B0604020202020204" pitchFamily="34" charset="0"/>
              <a:cs typeface="Arial" panose="020B0604020202020204" pitchFamily="34" charset="0"/>
            </a:endParaRPr>
          </a:p>
          <a:p>
            <a:pPr>
              <a:lnSpc>
                <a:spcPct val="90000"/>
              </a:lnSpc>
            </a:pPr>
            <a:r>
              <a:rPr lang="en-GB" sz="600" b="0" i="0">
                <a:effectLst/>
                <a:latin typeface="Arial" panose="020B0604020202020204" pitchFamily="34" charset="0"/>
                <a:cs typeface="Arial" panose="020B0604020202020204" pitchFamily="34" charset="0"/>
              </a:rPr>
              <a:t>World Health Organization (2024) Bilateral agreements on health worker migration and mobility: maximizing health system benefits and safeguarding health workforce rights and welfare through fair and ethical international recruitment. World Health Organization.</a:t>
            </a:r>
            <a:endParaRPr lang="en-GB" sz="600">
              <a:latin typeface="Arial" panose="020B0604020202020204" pitchFamily="34" charset="0"/>
              <a:cs typeface="Arial" panose="020B0604020202020204" pitchFamily="34" charset="0"/>
            </a:endParaRPr>
          </a:p>
          <a:p>
            <a:pPr>
              <a:lnSpc>
                <a:spcPct val="90000"/>
              </a:lnSpc>
            </a:pPr>
            <a:r>
              <a:rPr lang="en-GB" sz="600" b="0" i="0" err="1">
                <a:effectLst/>
                <a:latin typeface="Arial" panose="020B0604020202020204" pitchFamily="34" charset="0"/>
                <a:cs typeface="Arial" panose="020B0604020202020204" pitchFamily="34" charset="0"/>
              </a:rPr>
              <a:t>Zaranko</a:t>
            </a:r>
            <a:r>
              <a:rPr lang="en-GB" sz="600" b="0" i="0">
                <a:effectLst/>
                <a:latin typeface="Arial" panose="020B0604020202020204" pitchFamily="34" charset="0"/>
                <a:cs typeface="Arial" panose="020B0604020202020204" pitchFamily="34" charset="0"/>
              </a:rPr>
              <a:t>, B., Sanford, N.J., Kelly, E., Rafferty, A.M., Bird, J., </a:t>
            </a:r>
            <a:r>
              <a:rPr lang="en-GB" sz="600" b="0" i="0" err="1">
                <a:effectLst/>
                <a:latin typeface="Arial" panose="020B0604020202020204" pitchFamily="34" charset="0"/>
                <a:cs typeface="Arial" panose="020B0604020202020204" pitchFamily="34" charset="0"/>
              </a:rPr>
              <a:t>Mercuri</a:t>
            </a:r>
            <a:r>
              <a:rPr lang="en-GB" sz="600" b="0" i="0">
                <a:effectLst/>
                <a:latin typeface="Arial" panose="020B0604020202020204" pitchFamily="34" charset="0"/>
                <a:cs typeface="Arial" panose="020B0604020202020204" pitchFamily="34" charset="0"/>
              </a:rPr>
              <a:t>, L., Sigsworth, J., Wells, M. and </a:t>
            </a:r>
            <a:r>
              <a:rPr lang="en-GB" sz="600" b="0" i="0" err="1">
                <a:effectLst/>
                <a:latin typeface="Arial" panose="020B0604020202020204" pitchFamily="34" charset="0"/>
                <a:cs typeface="Arial" panose="020B0604020202020204" pitchFamily="34" charset="0"/>
              </a:rPr>
              <a:t>Propper</a:t>
            </a:r>
            <a:r>
              <a:rPr lang="en-GB" sz="600" b="0" i="0">
                <a:effectLst/>
                <a:latin typeface="Arial" panose="020B0604020202020204" pitchFamily="34" charset="0"/>
                <a:cs typeface="Arial" panose="020B0604020202020204" pitchFamily="34" charset="0"/>
              </a:rPr>
              <a:t>, C. (2023) ‘Nurse staffing and inpatient mortality in the English National Health Service: a retrospective longitudinal study’, BMJ quality &amp; safety, 32(5), pp.254-263.</a:t>
            </a:r>
          </a:p>
        </p:txBody>
      </p:sp>
    </p:spTree>
    <p:extLst>
      <p:ext uri="{BB962C8B-B14F-4D97-AF65-F5344CB8AC3E}">
        <p14:creationId xmlns:p14="http://schemas.microsoft.com/office/powerpoint/2010/main" val="292245570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emplate/>
  <TotalTime>161</TotalTime>
  <Words>1624</Words>
  <Application>Microsoft Office PowerPoint</Application>
  <PresentationFormat>Widescreen</PresentationFormat>
  <Paragraphs>64</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Century Gothic</vt:lpstr>
      <vt:lpstr>Wingdings 3</vt:lpstr>
      <vt:lpstr>Wisp</vt:lpstr>
      <vt:lpstr>PowerPoint Presentation</vt:lpstr>
      <vt:lpstr>Student Details</vt:lpstr>
      <vt:lpstr>Prevalence </vt:lpstr>
      <vt:lpstr>Prevalence (contd.)</vt:lpstr>
      <vt:lpstr>Rationale </vt:lpstr>
      <vt:lpstr>Rationale (contd.)</vt:lpstr>
      <vt:lpstr>Research Aim</vt:lpstr>
      <vt:lpstr>Research Objectives</vt:lpstr>
      <vt:lpstr>Key Barriers to Service Delivery and Mortality Reduction</vt:lpstr>
      <vt:lpstr>Research Question</vt:lpstr>
      <vt:lpstr>Research Impact</vt:lpstr>
      <vt:lpstr>Research Impact (contd.)</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Paresh Patel</cp:lastModifiedBy>
  <cp:revision>2</cp:revision>
  <dcterms:created xsi:type="dcterms:W3CDTF">2026-02-11T05:47:04Z</dcterms:created>
  <dcterms:modified xsi:type="dcterms:W3CDTF">2026-02-16T00:20:00Z</dcterms:modified>
</cp:coreProperties>
</file>